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4"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C60204"/>
    <a:srgbClr val="FF9900"/>
    <a:srgbClr val="FFE699"/>
    <a:srgbClr val="FF9CB4"/>
    <a:srgbClr val="FDB2AD"/>
    <a:srgbClr val="C55A11"/>
    <a:srgbClr val="ED7CB7"/>
    <a:srgbClr val="E6B4D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B5134-905E-446B-8BA9-9B613B4F7340}" v="9" dt="2024-06-18T03:35:07.570"/>
    <p1510:client id="{E745C639-F78A-42F0-8739-4E6C4E972D01}" v="3" dt="2024-06-18T03:13:09.54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59" autoAdjust="0"/>
    <p:restoredTop sz="93160" autoAdjust="0"/>
  </p:normalViewPr>
  <p:slideViewPr>
    <p:cSldViewPr snapToGrid="0">
      <p:cViewPr>
        <p:scale>
          <a:sx n="80" d="100"/>
          <a:sy n="80" d="100"/>
        </p:scale>
        <p:origin x="1192" y="576"/>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sokawa hiroshi(細川 博司 TEC □ＲＳ本□ＲＳＳＳ□ＲＳＤＭ)" userId="16333bf4-240b-49f2-80b8-f419aff058dd" providerId="ADAL" clId="{E745C639-F78A-42F0-8739-4E6C4E972D01}"/>
    <pc:docChg chg="modSld">
      <pc:chgData name="hosokawa hiroshi(細川 博司 TEC □ＲＳ本□ＲＳＳＳ□ＲＳＤＭ)" userId="16333bf4-240b-49f2-80b8-f419aff058dd" providerId="ADAL" clId="{E745C639-F78A-42F0-8739-4E6C4E972D01}" dt="2024-06-18T03:14:47.798" v="227" actId="20577"/>
      <pc:docMkLst>
        <pc:docMk/>
      </pc:docMkLst>
      <pc:sldChg chg="addSp modSp mod">
        <pc:chgData name="hosokawa hiroshi(細川 博司 TEC □ＲＳ本□ＲＳＳＳ□ＲＳＤＭ)" userId="16333bf4-240b-49f2-80b8-f419aff058dd" providerId="ADAL" clId="{E745C639-F78A-42F0-8739-4E6C4E972D01}" dt="2024-06-18T03:12:26.246" v="160" actId="20577"/>
        <pc:sldMkLst>
          <pc:docMk/>
          <pc:sldMk cId="2790154070" sldId="259"/>
        </pc:sldMkLst>
        <pc:spChg chg="add mod">
          <ac:chgData name="hosokawa hiroshi(細川 博司 TEC □ＲＳ本□ＲＳＳＳ□ＲＳＤＭ)" userId="16333bf4-240b-49f2-80b8-f419aff058dd" providerId="ADAL" clId="{E745C639-F78A-42F0-8739-4E6C4E972D01}" dt="2024-06-18T02:51:43.816" v="69" actId="208"/>
          <ac:spMkLst>
            <pc:docMk/>
            <pc:sldMk cId="2790154070" sldId="259"/>
            <ac:spMk id="3" creationId="{D74709AC-2CEF-57BB-F50C-7D12190D6B42}"/>
          </ac:spMkLst>
        </pc:spChg>
        <pc:spChg chg="add mod">
          <ac:chgData name="hosokawa hiroshi(細川 博司 TEC □ＲＳ本□ＲＳＳＳ□ＲＳＤＭ)" userId="16333bf4-240b-49f2-80b8-f419aff058dd" providerId="ADAL" clId="{E745C639-F78A-42F0-8739-4E6C4E972D01}" dt="2024-06-18T03:12:26.246" v="160" actId="20577"/>
          <ac:spMkLst>
            <pc:docMk/>
            <pc:sldMk cId="2790154070" sldId="259"/>
            <ac:spMk id="51" creationId="{DF6929C9-7B49-731D-0E2E-3673675CCA21}"/>
          </ac:spMkLst>
        </pc:spChg>
        <pc:cxnChg chg="add mod">
          <ac:chgData name="hosokawa hiroshi(細川 博司 TEC □ＲＳ本□ＲＳＳＳ□ＲＳＤＭ)" userId="16333bf4-240b-49f2-80b8-f419aff058dd" providerId="ADAL" clId="{E745C639-F78A-42F0-8739-4E6C4E972D01}" dt="2024-06-18T02:51:53.530" v="71" actId="208"/>
          <ac:cxnSpMkLst>
            <pc:docMk/>
            <pc:sldMk cId="2790154070" sldId="259"/>
            <ac:cxnSpMk id="50" creationId="{E5D97D9E-47BB-955A-45E3-9A4C31F1C380}"/>
          </ac:cxnSpMkLst>
        </pc:cxnChg>
        <pc:cxnChg chg="add mod">
          <ac:chgData name="hosokawa hiroshi(細川 博司 TEC □ＲＳ本□ＲＳＳＳ□ＲＳＤＭ)" userId="16333bf4-240b-49f2-80b8-f419aff058dd" providerId="ADAL" clId="{E745C639-F78A-42F0-8739-4E6C4E972D01}" dt="2024-06-18T03:12:15.271" v="135" actId="14100"/>
          <ac:cxnSpMkLst>
            <pc:docMk/>
            <pc:sldMk cId="2790154070" sldId="259"/>
            <ac:cxnSpMk id="52" creationId="{BCB02CCC-5506-29F4-8269-C1AF44692A00}"/>
          </ac:cxnSpMkLst>
        </pc:cxnChg>
      </pc:sldChg>
      <pc:sldChg chg="addSp modSp mod">
        <pc:chgData name="hosokawa hiroshi(細川 博司 TEC □ＲＳ本□ＲＳＳＳ□ＲＳＤＭ)" userId="16333bf4-240b-49f2-80b8-f419aff058dd" providerId="ADAL" clId="{E745C639-F78A-42F0-8739-4E6C4E972D01}" dt="2024-06-18T03:14:47.798" v="227" actId="20577"/>
        <pc:sldMkLst>
          <pc:docMk/>
          <pc:sldMk cId="2067675967" sldId="260"/>
        </pc:sldMkLst>
        <pc:spChg chg="add mod">
          <ac:chgData name="hosokawa hiroshi(細川 博司 TEC □ＲＳ本□ＲＳＳＳ□ＲＳＤＭ)" userId="16333bf4-240b-49f2-80b8-f419aff058dd" providerId="ADAL" clId="{E745C639-F78A-42F0-8739-4E6C4E972D01}" dt="2024-06-18T03:14:47.798" v="227" actId="20577"/>
          <ac:spMkLst>
            <pc:docMk/>
            <pc:sldMk cId="2067675967" sldId="260"/>
            <ac:spMk id="5" creationId="{892226C5-642F-41C2-BE3D-6EDC3B2749AA}"/>
          </ac:spMkLst>
        </pc:spChg>
        <pc:cxnChg chg="add mod">
          <ac:chgData name="hosokawa hiroshi(細川 博司 TEC □ＲＳ本□ＲＳＳＳ□ＲＳＤＭ)" userId="16333bf4-240b-49f2-80b8-f419aff058dd" providerId="ADAL" clId="{E745C639-F78A-42F0-8739-4E6C4E972D01}" dt="2024-06-18T03:13:45.384" v="168" actId="14100"/>
          <ac:cxnSpMkLst>
            <pc:docMk/>
            <pc:sldMk cId="2067675967" sldId="260"/>
            <ac:cxnSpMk id="7" creationId="{9B780CA5-DDCD-F2CC-FBD6-A30D2207F78D}"/>
          </ac:cxnSpMkLst>
        </pc:cxnChg>
      </pc:sldChg>
    </pc:docChg>
  </pc:docChgLst>
  <pc:docChgLst>
    <pc:chgData name="fujita kei(藤田 圭 TEC □ＲＳ本□ＲＳＳＳ□ＲＳＤＭ)" userId="4e2416aa-e8f0-4604-8a29-7738b4294d25" providerId="ADAL" clId="{1B3B5134-905E-446B-8BA9-9B613B4F7340}"/>
    <pc:docChg chg="custSel modSld">
      <pc:chgData name="fujita kei(藤田 圭 TEC □ＲＳ本□ＲＳＳＳ□ＲＳＤＭ)" userId="4e2416aa-e8f0-4604-8a29-7738b4294d25" providerId="ADAL" clId="{1B3B5134-905E-446B-8BA9-9B613B4F7340}" dt="2024-06-18T03:36:28.372" v="506" actId="478"/>
      <pc:docMkLst>
        <pc:docMk/>
      </pc:docMkLst>
      <pc:sldChg chg="addSp delSp modSp mod">
        <pc:chgData name="fujita kei(藤田 圭 TEC □ＲＳ本□ＲＳＳＳ□ＲＳＤＭ)" userId="4e2416aa-e8f0-4604-8a29-7738b4294d25" providerId="ADAL" clId="{1B3B5134-905E-446B-8BA9-9B613B4F7340}" dt="2024-06-18T03:36:28.372" v="506" actId="478"/>
        <pc:sldMkLst>
          <pc:docMk/>
          <pc:sldMk cId="2790154070" sldId="259"/>
        </pc:sldMkLst>
        <pc:spChg chg="add del mod">
          <ac:chgData name="fujita kei(藤田 圭 TEC □ＲＳ本□ＲＳＳＳ□ＲＳＤＭ)" userId="4e2416aa-e8f0-4604-8a29-7738b4294d25" providerId="ADAL" clId="{1B3B5134-905E-446B-8BA9-9B613B4F7340}" dt="2024-06-17T05:40:44.374" v="185" actId="478"/>
          <ac:spMkLst>
            <pc:docMk/>
            <pc:sldMk cId="2790154070" sldId="259"/>
            <ac:spMk id="3" creationId="{EE21AA0B-9963-C52A-FA4D-D6F9EE089736}"/>
          </ac:spMkLst>
        </pc:spChg>
        <pc:spChg chg="mod">
          <ac:chgData name="fujita kei(藤田 圭 TEC □ＲＳ本□ＲＳＳＳ□ＲＳＤＭ)" userId="4e2416aa-e8f0-4604-8a29-7738b4294d25" providerId="ADAL" clId="{1B3B5134-905E-446B-8BA9-9B613B4F7340}" dt="2024-06-17T06:05:14.719" v="456" actId="13926"/>
          <ac:spMkLst>
            <pc:docMk/>
            <pc:sldMk cId="2790154070" sldId="259"/>
            <ac:spMk id="6" creationId="{00000000-0008-0000-0000-000008000000}"/>
          </ac:spMkLst>
        </pc:spChg>
        <pc:spChg chg="add mod">
          <ac:chgData name="fujita kei(藤田 圭 TEC □ＲＳ本□ＲＳＳＳ□ＲＳＤＭ)" userId="4e2416aa-e8f0-4604-8a29-7738b4294d25" providerId="ADAL" clId="{1B3B5134-905E-446B-8BA9-9B613B4F7340}" dt="2024-06-17T05:37:58.577" v="87" actId="14100"/>
          <ac:spMkLst>
            <pc:docMk/>
            <pc:sldMk cId="2790154070" sldId="259"/>
            <ac:spMk id="19" creationId="{278172F0-FF91-6789-DC02-338EA6AFD05E}"/>
          </ac:spMkLst>
        </pc:spChg>
        <pc:spChg chg="add mod">
          <ac:chgData name="fujita kei(藤田 圭 TEC □ＲＳ本□ＲＳＳＳ□ＲＳＤＭ)" userId="4e2416aa-e8f0-4604-8a29-7738b4294d25" providerId="ADAL" clId="{1B3B5134-905E-446B-8BA9-9B613B4F7340}" dt="2024-06-17T05:40:19.173" v="184" actId="14100"/>
          <ac:spMkLst>
            <pc:docMk/>
            <pc:sldMk cId="2790154070" sldId="259"/>
            <ac:spMk id="25" creationId="{C6C403B3-15CD-8909-E758-1692940E5C77}"/>
          </ac:spMkLst>
        </pc:spChg>
        <pc:spChg chg="add mod">
          <ac:chgData name="fujita kei(藤田 圭 TEC □ＲＳ本□ＲＳＳＳ□ＲＳＤＭ)" userId="4e2416aa-e8f0-4604-8a29-7738b4294d25" providerId="ADAL" clId="{1B3B5134-905E-446B-8BA9-9B613B4F7340}" dt="2024-06-17T05:44:20.082" v="279" actId="14100"/>
          <ac:spMkLst>
            <pc:docMk/>
            <pc:sldMk cId="2790154070" sldId="259"/>
            <ac:spMk id="40" creationId="{D2539074-CF1C-D05B-3631-B8EE5C6B4D73}"/>
          </ac:spMkLst>
        </pc:spChg>
        <pc:spChg chg="add mod">
          <ac:chgData name="fujita kei(藤田 圭 TEC □ＲＳ本□ＲＳＳＳ□ＲＳＤＭ)" userId="4e2416aa-e8f0-4604-8a29-7738b4294d25" providerId="ADAL" clId="{1B3B5134-905E-446B-8BA9-9B613B4F7340}" dt="2024-06-17T05:59:37.077" v="381" actId="20577"/>
          <ac:spMkLst>
            <pc:docMk/>
            <pc:sldMk cId="2790154070" sldId="259"/>
            <ac:spMk id="41" creationId="{3DC8FCDF-062B-20B1-837A-B05F952F01B6}"/>
          </ac:spMkLst>
        </pc:spChg>
        <pc:spChg chg="add mod">
          <ac:chgData name="fujita kei(藤田 圭 TEC □ＲＳ本□ＲＳＳＳ□ＲＳＤＭ)" userId="4e2416aa-e8f0-4604-8a29-7738b4294d25" providerId="ADAL" clId="{1B3B5134-905E-446B-8BA9-9B613B4F7340}" dt="2024-06-17T06:02:02.306" v="451" actId="14100"/>
          <ac:spMkLst>
            <pc:docMk/>
            <pc:sldMk cId="2790154070" sldId="259"/>
            <ac:spMk id="42" creationId="{967B2CB0-7061-B8FF-41D3-0A0D4299A6A8}"/>
          </ac:spMkLst>
        </pc:spChg>
        <pc:spChg chg="add del mod">
          <ac:chgData name="fujita kei(藤田 圭 TEC □ＲＳ本□ＲＳＳＳ□ＲＳＤＭ)" userId="4e2416aa-e8f0-4604-8a29-7738b4294d25" providerId="ADAL" clId="{1B3B5134-905E-446B-8BA9-9B613B4F7340}" dt="2024-06-18T03:36:25.142" v="505" actId="478"/>
          <ac:spMkLst>
            <pc:docMk/>
            <pc:sldMk cId="2790154070" sldId="259"/>
            <ac:spMk id="44" creationId="{829C773F-CDE3-C2FC-FF9A-398E793B4A9C}"/>
          </ac:spMkLst>
        </pc:spChg>
        <pc:spChg chg="add mod">
          <ac:chgData name="fujita kei(藤田 圭 TEC □ＲＳ本□ＲＳＳＳ□ＲＳＤＭ)" userId="4e2416aa-e8f0-4604-8a29-7738b4294d25" providerId="ADAL" clId="{1B3B5134-905E-446B-8BA9-9B613B4F7340}" dt="2024-06-17T06:05:39.380" v="484" actId="14100"/>
          <ac:spMkLst>
            <pc:docMk/>
            <pc:sldMk cId="2790154070" sldId="259"/>
            <ac:spMk id="45" creationId="{1C833B8B-C329-DE5E-1BA9-D5885C97CD7C}"/>
          </ac:spMkLst>
        </pc:spChg>
        <pc:spChg chg="del">
          <ac:chgData name="fujita kei(藤田 圭 TEC □ＲＳ本□ＲＳＳＳ□ＲＳＤＭ)" userId="4e2416aa-e8f0-4604-8a29-7738b4294d25" providerId="ADAL" clId="{1B3B5134-905E-446B-8BA9-9B613B4F7340}" dt="2024-06-18T03:36:17.812" v="504" actId="478"/>
          <ac:spMkLst>
            <pc:docMk/>
            <pc:sldMk cId="2790154070" sldId="259"/>
            <ac:spMk id="51" creationId="{DF6929C9-7B49-731D-0E2E-3673675CCA21}"/>
          </ac:spMkLst>
        </pc:spChg>
        <pc:graphicFrameChg chg="modGraphic">
          <ac:chgData name="fujita kei(藤田 圭 TEC □ＲＳ本□ＲＳＳＳ□ＲＳＤＭ)" userId="4e2416aa-e8f0-4604-8a29-7738b4294d25" providerId="ADAL" clId="{1B3B5134-905E-446B-8BA9-9B613B4F7340}" dt="2024-06-17T06:00:15.438" v="382" actId="13926"/>
          <ac:graphicFrameMkLst>
            <pc:docMk/>
            <pc:sldMk cId="2790154070" sldId="259"/>
            <ac:graphicFrameMk id="87" creationId="{00000000-0000-0000-0000-000000000000}"/>
          </ac:graphicFrameMkLst>
        </pc:graphicFrameChg>
        <pc:cxnChg chg="del mod">
          <ac:chgData name="fujita kei(藤田 圭 TEC □ＲＳ本□ＲＳＳＳ□ＲＳＤＭ)" userId="4e2416aa-e8f0-4604-8a29-7738b4294d25" providerId="ADAL" clId="{1B3B5134-905E-446B-8BA9-9B613B4F7340}" dt="2024-06-18T03:36:28.372" v="506" actId="478"/>
          <ac:cxnSpMkLst>
            <pc:docMk/>
            <pc:sldMk cId="2790154070" sldId="259"/>
            <ac:cxnSpMk id="52" creationId="{BCB02CCC-5506-29F4-8269-C1AF44692A00}"/>
          </ac:cxnSpMkLst>
        </pc:cxnChg>
      </pc:sldChg>
      <pc:sldChg chg="addSp modSp mod">
        <pc:chgData name="fujita kei(藤田 圭 TEC □ＲＳ本□ＲＳＳＳ□ＲＳＤＭ)" userId="4e2416aa-e8f0-4604-8a29-7738b4294d25" providerId="ADAL" clId="{1B3B5134-905E-446B-8BA9-9B613B4F7340}" dt="2024-06-17T06:15:01.326" v="503" actId="20577"/>
        <pc:sldMkLst>
          <pc:docMk/>
          <pc:sldMk cId="2067675967" sldId="260"/>
        </pc:sldMkLst>
        <pc:spChg chg="add mod">
          <ac:chgData name="fujita kei(藤田 圭 TEC □ＲＳ本□ＲＳＳＳ□ＲＳＤＭ)" userId="4e2416aa-e8f0-4604-8a29-7738b4294d25" providerId="ADAL" clId="{1B3B5134-905E-446B-8BA9-9B613B4F7340}" dt="2024-06-17T06:14:03.437" v="501" actId="255"/>
          <ac:spMkLst>
            <pc:docMk/>
            <pc:sldMk cId="2067675967" sldId="260"/>
            <ac:spMk id="3" creationId="{D3122BAF-1CF6-E361-F664-43B8B42DAD22}"/>
          </ac:spMkLst>
        </pc:spChg>
        <pc:spChg chg="mod">
          <ac:chgData name="fujita kei(藤田 圭 TEC □ＲＳ本□ＲＳＳＳ□ＲＳＤＭ)" userId="4e2416aa-e8f0-4604-8a29-7738b4294d25" providerId="ADAL" clId="{1B3B5134-905E-446B-8BA9-9B613B4F7340}" dt="2024-06-17T06:08:15.607" v="485" actId="20577"/>
          <ac:spMkLst>
            <pc:docMk/>
            <pc:sldMk cId="2067675967" sldId="260"/>
            <ac:spMk id="50" creationId="{D30FBF0C-4C0F-974E-878E-A26E7F1F360F}"/>
          </ac:spMkLst>
        </pc:spChg>
        <pc:spChg chg="mod">
          <ac:chgData name="fujita kei(藤田 圭 TEC □ＲＳ本□ＲＳＳＳ□ＲＳＤＭ)" userId="4e2416aa-e8f0-4604-8a29-7738b4294d25" providerId="ADAL" clId="{1B3B5134-905E-446B-8BA9-9B613B4F7340}" dt="2024-06-17T06:15:01.326" v="503" actId="20577"/>
          <ac:spMkLst>
            <pc:docMk/>
            <pc:sldMk cId="2067675967" sldId="260"/>
            <ac:spMk id="71" creationId="{00000000-0008-0000-0100-0000B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2024/6/23</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2024/6/23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2024/6/23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2024/6/23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2024/6/23</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wmf"/><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3.wmf"/><Relationship Id="rId15" Type="http://schemas.openxmlformats.org/officeDocument/2006/relationships/image" Target="../media/image30.jpeg"/><Relationship Id="rId10" Type="http://schemas.openxmlformats.org/officeDocument/2006/relationships/image" Target="../media/image25.emf"/><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表 41"/>
          <p:cNvGraphicFramePr>
            <a:graphicFrameLocks noGrp="1"/>
          </p:cNvGraphicFramePr>
          <p:nvPr>
            <p:extLst>
              <p:ext uri="{D42A27DB-BD31-4B8C-83A1-F6EECF244321}">
                <p14:modId xmlns:p14="http://schemas.microsoft.com/office/powerpoint/2010/main" val="2243831385"/>
              </p:ext>
            </p:extLst>
          </p:nvPr>
        </p:nvGraphicFramePr>
        <p:xfrm>
          <a:off x="1303557" y="1632899"/>
          <a:ext cx="19946376" cy="6966412"/>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640080">
                  <a:extLst>
                    <a:ext uri="{9D8B030D-6E8A-4147-A177-3AD203B41FA5}">
                      <a16:colId xmlns:a16="http://schemas.microsoft.com/office/drawing/2014/main" val="4127264957"/>
                    </a:ext>
                  </a:extLst>
                </a:gridCol>
                <a:gridCol w="581215">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81215">
                  <a:extLst>
                    <a:ext uri="{9D8B030D-6E8A-4147-A177-3AD203B41FA5}">
                      <a16:colId xmlns:a16="http://schemas.microsoft.com/office/drawing/2014/main" val="926341448"/>
                    </a:ext>
                  </a:extLst>
                </a:gridCol>
                <a:gridCol w="565296">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563678">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6523">
                  <a:extLst>
                    <a:ext uri="{9D8B030D-6E8A-4147-A177-3AD203B41FA5}">
                      <a16:colId xmlns:a16="http://schemas.microsoft.com/office/drawing/2014/main" val="4189414689"/>
                    </a:ext>
                  </a:extLst>
                </a:gridCol>
                <a:gridCol w="581215">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en-US" altLang="ja-JP" sz="1100" u="none" strike="noStrike" dirty="0">
                          <a:solidFill>
                            <a:schemeClr val="tx1"/>
                          </a:solidFill>
                          <a:effectLst/>
                          <a:latin typeface="Meiryo UI"/>
                          <a:ea typeface="Meiryo UI"/>
                        </a:rPr>
                        <a:t>10/1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11/1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solidFill>
                      <a:schemeClr val="accent4">
                        <a:lumMod val="20000"/>
                        <a:lumOff val="80000"/>
                      </a:schemeClr>
                    </a:solidFill>
                  </a:tcPr>
                </a:tc>
                <a:extLst>
                  <a:ext uri="{0D108BD9-81ED-4DB2-BD59-A6C34878D82A}">
                    <a16:rowId xmlns:a16="http://schemas.microsoft.com/office/drawing/2014/main" val="3142837625"/>
                  </a:ext>
                </a:extLst>
              </a:tr>
              <a:tr h="230646">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木</a:t>
                      </a:r>
                      <a:endParaRPr lang="ja-JP" altLang="en-US" sz="900" u="none" strike="noStrike" dirty="0">
                        <a:solidFill>
                          <a:schemeClr val="tx1"/>
                        </a:solidFill>
                        <a:effectLst/>
                        <a:latin typeface="Meiryo UI"/>
                        <a:ea typeface="Meiryo UI"/>
                      </a:endParaRP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solidFill>
                      <a:schemeClr val="accent4">
                        <a:lumMod val="20000"/>
                        <a:lumOff val="80000"/>
                      </a:schemeClr>
                    </a:solidFill>
                  </a:tcPr>
                </a:tc>
                <a:extLst>
                  <a:ext uri="{0D108BD9-81ED-4DB2-BD59-A6C34878D82A}">
                    <a16:rowId xmlns:a16="http://schemas.microsoft.com/office/drawing/2014/main" val="970520599"/>
                  </a:ext>
                </a:extLst>
              </a:tr>
              <a:tr h="61046">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extLst>
                  <a:ext uri="{0D108BD9-81ED-4DB2-BD59-A6C34878D82A}">
                    <a16:rowId xmlns:a16="http://schemas.microsoft.com/office/drawing/2014/main" val="3067050790"/>
                  </a:ext>
                </a:extLst>
              </a:tr>
              <a:tr h="2145832">
                <a:tc>
                  <a:txBody>
                    <a:bodyPr/>
                    <a:lstStyle/>
                    <a:p>
                      <a:pPr algn="l" fontAlgn="auto"/>
                      <a:r>
                        <a:rPr lang="ja-JP" altLang="en-US" sz="1100" u="none" strike="noStrike">
                          <a:solidFill>
                            <a:schemeClr val="tx1"/>
                          </a:solidFill>
                          <a:effectLst/>
                          <a:latin typeface="Meiryo UI"/>
                          <a:ea typeface="Meiryo UI"/>
                        </a:rPr>
                        <a:t>コーヒーの日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豆腐の日</a:t>
                      </a:r>
                      <a:endParaRPr kumimoji="1" lang="ja-JP" altLang="en-US"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panose="020B0604030504040204" pitchFamily="50" charset="-128"/>
                          <a:ea typeface="Meiryo UI" panose="020B0604030504040204" pitchFamily="50" charset="-128"/>
                        </a:rPr>
                        <a:t>登山の日</a:t>
                      </a:r>
                      <a:endParaRPr lang="en-US" altLang="ja-JP" sz="110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イワシの日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レジ袋ゼロデー</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lvl="0" algn="l">
                        <a:buNone/>
                      </a:pPr>
                      <a:r>
                        <a:rPr lang="ja-JP" altLang="en-US" sz="1100" b="0" i="0" u="none" strike="noStrike" kern="1200" noProof="0">
                          <a:solidFill>
                            <a:schemeClr val="tx1"/>
                          </a:solidFill>
                          <a:effectLst/>
                          <a:latin typeface="Meiryo UI"/>
                          <a:ea typeface="Meiryo UI"/>
                        </a:rPr>
                        <a:t>シャツの日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おなかを大切にする日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rtl="0" eaLnBrk="1" fontAlgn="b" latinLnBrk="0" hangingPunct="1"/>
                      <a:r>
                        <a:rPr kumimoji="1" lang="ja-JP" altLang="en-US" sz="1100" u="none" strike="noStrike" kern="1200">
                          <a:solidFill>
                            <a:schemeClr val="tx1"/>
                          </a:solidFill>
                          <a:effectLst/>
                          <a:latin typeface="Meiryo UI"/>
                          <a:ea typeface="Meiryo UI"/>
                          <a:cs typeface="+mn-cs"/>
                        </a:rPr>
                        <a:t>寒露（かんろ）</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クレープの日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目の愛護デー</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めんの日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パンの日</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サツマイモの日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スポーツの日</a:t>
                      </a: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世界手洗いの日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ボスの日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沖縄そばの日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冷凍食品の日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住育の日</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頭髪の日</a:t>
                      </a: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あかりの日</a:t>
                      </a:r>
                      <a:endParaRPr kumimoji="1" lang="ja-JP" altLang="en-US"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ショートケーキの日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霜降（そうこう）</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削り節の日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世界パスタデー</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柿の日</a:t>
                      </a:r>
                    </a:p>
                  </a:txBody>
                  <a:tcPr marL="45720" marR="45720" vert="eaVert" anchor="ctr">
                    <a:solidFill>
                      <a:schemeClr val="accent1">
                        <a:lumMod val="20000"/>
                        <a:lumOff val="80000"/>
                      </a:schemeClr>
                    </a:solidFill>
                  </a:tcPr>
                </a:tc>
                <a:tc>
                  <a:txBody>
                    <a:bodyPr/>
                    <a:lstStyle/>
                    <a:p>
                      <a:pPr algn="l" fontAlgn="auto"/>
                      <a:r>
                        <a:rPr lang="ja-JP" altLang="en-US" sz="1100" b="0" i="0" u="none" strike="noStrike" dirty="0">
                          <a:solidFill>
                            <a:schemeClr val="tx1"/>
                          </a:solidFill>
                          <a:effectLst/>
                          <a:latin typeface="Meiryo UI"/>
                          <a:ea typeface="Meiryo UI"/>
                        </a:rPr>
                        <a:t>読書の日</a:t>
                      </a:r>
                      <a:endParaRPr lang="en-US" altLang="ja-JP" sz="11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100" b="0" i="0" u="none" strike="noStrike" dirty="0">
                          <a:solidFill>
                            <a:schemeClr val="tx1"/>
                          </a:solidFill>
                          <a:effectLst/>
                          <a:latin typeface="Meiryo UI"/>
                          <a:ea typeface="Meiryo UI"/>
                        </a:rPr>
                        <a:t>秋の土用の丑の日</a:t>
                      </a:r>
                    </a:p>
                  </a:txBody>
                  <a:tcPr marL="45720" marR="45720" vert="eaVert" anchor="ctr">
                    <a:noFill/>
                  </a:tcPr>
                </a:tc>
                <a:tc>
                  <a:txBody>
                    <a:bodyPr/>
                    <a:lstStyle/>
                    <a:p>
                      <a:pPr algn="l" fontAlgn="auto"/>
                      <a:r>
                        <a:rPr lang="ja-JP" altLang="en-US" sz="1100" u="none" strike="noStrike" dirty="0">
                          <a:solidFill>
                            <a:schemeClr val="tx1"/>
                          </a:solidFill>
                          <a:effectLst/>
                          <a:latin typeface="Meiryo UI"/>
                          <a:ea typeface="Meiryo UI"/>
                        </a:rPr>
                        <a:t>肉の日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dirty="0">
                          <a:solidFill>
                            <a:schemeClr val="tx1"/>
                          </a:solidFill>
                          <a:effectLst/>
                          <a:latin typeface="Meiryo UI"/>
                          <a:ea typeface="Meiryo UI"/>
                        </a:rPr>
                        <a:t>ノヴェッロ解禁日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dirty="0">
                          <a:solidFill>
                            <a:schemeClr val="tx1"/>
                          </a:solidFill>
                          <a:effectLst/>
                          <a:latin typeface="Meiryo UI"/>
                          <a:ea typeface="Meiryo UI"/>
                        </a:rPr>
                        <a:t>ハロウィーン</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dirty="0">
                          <a:solidFill>
                            <a:schemeClr val="tx1"/>
                          </a:solidFill>
                          <a:effectLst/>
                          <a:latin typeface="Meiryo UI"/>
                          <a:ea typeface="Meiryo UI"/>
                        </a:rPr>
                        <a:t>すしの日</a:t>
                      </a:r>
                      <a:endParaRPr lang="ja-JP" dirty="0">
                        <a:solidFill>
                          <a:schemeClr val="tx1"/>
                        </a:solidFill>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タイツの日</a:t>
                      </a:r>
                      <a:endParaRPr kumimoji="1" lang="ja-JP" altLang="en-US" sz="1100" kern="120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100" u="none" strike="noStrike">
                          <a:solidFill>
                            <a:schemeClr val="tx1"/>
                          </a:solidFill>
                          <a:effectLst/>
                          <a:latin typeface="Meiryo UI"/>
                          <a:ea typeface="Meiryo UI"/>
                        </a:rPr>
                        <a:t>文化の日</a:t>
                      </a:r>
                      <a:endParaRPr lang="en-US" altLang="ja-JP" sz="110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extLst>
                  <a:ext uri="{0D108BD9-81ED-4DB2-BD59-A6C34878D82A}">
                    <a16:rowId xmlns:a16="http://schemas.microsoft.com/office/drawing/2014/main" val="1410820137"/>
                  </a:ext>
                </a:extLst>
              </a:tr>
              <a:tr h="77969">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rgbClr val="FF0000"/>
                          </a:solidFill>
                          <a:effectLst/>
                          <a:latin typeface="Meiryo UI"/>
                          <a:ea typeface="Meiryo UI"/>
                        </a:rPr>
                        <a:t>　</a:t>
                      </a:r>
                      <a:endParaRPr lang="ja-JP" altLang="en-US" sz="1100" b="0" i="0" u="none" strike="noStrike">
                        <a:solidFill>
                          <a:srgbClr val="FF0000"/>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コーヒーは秋冬が最も売上が伸びる。コーヒーに合うパン、サンドイッチ、スイーツなどのセット割引を提案しよう。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a:solidFill>
                            <a:schemeClr val="tx1"/>
                          </a:solidFill>
                          <a:effectLst/>
                          <a:latin typeface="Meiryo UI"/>
                          <a:ea typeface="Meiryo UI"/>
                        </a:rPr>
                        <a:t>この日にちなみ、和食の訴求を高めよう。新米の季節につき、みそ汁、冷ややっこなどの豆腐を使った惣菜もお薦めだ。</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山間では紅葉狩りのシーズン。近隣の店舗では、山の急な天候の変化に備え、雨具や防寒具を用意しておくこと。</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イワシ、サンマ、キノコ、クリなど、秋の味覚を強化する。秋の味覚に合うビールやつまみも提案しよう。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a:solidFill>
                            <a:schemeClr val="tx1"/>
                          </a:solidFill>
                          <a:effectLst/>
                          <a:latin typeface="Meiryo UI"/>
                          <a:ea typeface="Meiryo UI"/>
                          <a:cs typeface="+mn-cs"/>
                        </a:rPr>
                        <a:t>レジ袋有料化に伴い、エコバックの利用が増えている。エコバックも保冷用、大型用など各種そろえよう。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衣替えの季節。天気が良い日が多く、洗濯の機会にも恵まれる。洗濯関連商品や防虫剤、除湿剤を多めに持つ。</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季節の変わり目で腸の不調が出やすい時季。発酵食品やキノコ、海藻など腸に優しい食品を販促強化しよう。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二十四節気の一つで、秋の長雨が終わり本格的な秋が始まる頃。販促物を使って秋季商品の売り込みを強化したい。</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毎月９の付く日はクレープの日。女性客が多い店舗では秋に人気</a:t>
                      </a:r>
                      <a:r>
                        <a:rPr lang="ja-JP" altLang="en-US" sz="1200" b="0" i="0" u="none" strike="noStrike">
                          <a:solidFill>
                            <a:schemeClr val="tx1"/>
                          </a:solidFill>
                          <a:effectLst/>
                          <a:latin typeface="Meiryo UI"/>
                          <a:ea typeface="Meiryo UI"/>
                        </a:rPr>
                        <a:t>が高い秋</a:t>
                      </a:r>
                      <a:r>
                        <a:rPr lang="ja-JP" altLang="en-US" sz="1200" b="0" i="0" u="none" strike="noStrike" dirty="0">
                          <a:solidFill>
                            <a:schemeClr val="tx1"/>
                          </a:solidFill>
                          <a:effectLst/>
                          <a:latin typeface="Meiryo UI"/>
                          <a:ea typeface="Meiryo UI"/>
                        </a:rPr>
                        <a:t>限定スイーツやチョコレート味のスイーツを強化しよう。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ブルーベリーやブドウには疲れ目を回復させるアントシアニンを多く含む。視力回復に効果的な食材やサプリメント、ホットアイマスクなどの販促を強化しよう。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11</a:t>
                      </a:r>
                      <a:r>
                        <a:rPr lang="ja-JP" altLang="en-US" sz="1200" b="0" i="0" u="none" strike="noStrike" dirty="0">
                          <a:solidFill>
                            <a:schemeClr val="tx1"/>
                          </a:solidFill>
                          <a:effectLst/>
                          <a:latin typeface="Meiryo UI"/>
                          <a:ea typeface="Meiryo UI"/>
                        </a:rPr>
                        <a:t>日はめんの日。秋に売れる麺類は、</a:t>
                      </a:r>
                      <a:r>
                        <a:rPr lang="ja-JP" altLang="en-US" sz="1200" b="0" i="0" u="none" strike="noStrike">
                          <a:solidFill>
                            <a:schemeClr val="tx1"/>
                          </a:solidFill>
                          <a:effectLst/>
                          <a:latin typeface="Meiryo UI"/>
                          <a:ea typeface="Meiryo UI"/>
                        </a:rPr>
                        <a:t>パスタ。旬</a:t>
                      </a:r>
                      <a:r>
                        <a:rPr lang="ja-JP" altLang="en-US" sz="1200" b="0" i="0" u="none" strike="noStrike" dirty="0">
                          <a:solidFill>
                            <a:schemeClr val="tx1"/>
                          </a:solidFill>
                          <a:effectLst/>
                          <a:latin typeface="Meiryo UI"/>
                          <a:ea typeface="Meiryo UI"/>
                        </a:rPr>
                        <a:t>であるキノコや鮭を使ったパスタが人気だ。ヘルシーなスープパスタもお薦めしよう。</a:t>
                      </a: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12</a:t>
                      </a:r>
                      <a:r>
                        <a:rPr lang="ja-JP" altLang="en-US" sz="1200" b="0" i="0" u="none" strike="noStrike" dirty="0">
                          <a:solidFill>
                            <a:schemeClr val="tx1"/>
                          </a:solidFill>
                          <a:effectLst/>
                          <a:latin typeface="Meiryo UI"/>
                          <a:ea typeface="Meiryo UI"/>
                        </a:rPr>
                        <a:t>日はパンの日。秋は、パンの需要が高まる。クリームやチョコ、チーズなど、濃厚な味覚の菓子パンの販売が伸長するので多めに持つ。</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この日にちなみ、スイートポテト、大学いもなどのサツマイモを使った商品のキャンペーンを行う。秋らしさを演出できる商品だ。</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３連休につき、運動会や行楽に出かける人の動きが大きくなる。あらかじめ近隣の催事情報を収集し、催事日当日に備えること。</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200" u="none" strike="noStrike" kern="1200" dirty="0">
                          <a:solidFill>
                            <a:schemeClr val="tx1"/>
                          </a:solidFill>
                          <a:effectLst/>
                          <a:latin typeface="Meiryo UI"/>
                          <a:ea typeface="Meiryo UI"/>
                          <a:cs typeface="+mn-cs"/>
                        </a:rPr>
                        <a:t>秋冬に向けて、風邪やインフルエンザへの意識が高くなる。手洗い・除菌グッズ、マスクなど、ウイルス対策商品を多めに持つこと。</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店長がこの時季やるべきことを整理する。秋から冬への棚割り計画、スタッフの接客指導などを見直す。</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b="0" i="0" u="none" strike="noStrike" kern="1200" noProof="0" dirty="0">
                          <a:solidFill>
                            <a:schemeClr val="tx1"/>
                          </a:solidFill>
                          <a:effectLst/>
                          <a:latin typeface="Meiryo UI"/>
                          <a:ea typeface="Meiryo UI"/>
                          <a:cs typeface="+mn-cs"/>
                        </a:rPr>
                        <a:t>気温が低下する秋の夜長にお薦めなのが、ラーメン、うどん、沖縄そばなどの湯かけ麺。夜食用ミニサイズも用意しよう。</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kern="1200">
                          <a:solidFill>
                            <a:schemeClr val="tx1"/>
                          </a:solidFill>
                          <a:effectLst/>
                          <a:latin typeface="Meiryo UI"/>
                          <a:ea typeface="Meiryo UI"/>
                          <a:cs typeface="+mn-cs"/>
                        </a:rPr>
                        <a:t>働く女性が増えるなか、</a:t>
                      </a:r>
                      <a:r>
                        <a:rPr lang="ja-JP" altLang="en-US" sz="1200" b="0" i="0" u="none" strike="noStrike" kern="1200" dirty="0">
                          <a:solidFill>
                            <a:schemeClr val="tx1"/>
                          </a:solidFill>
                          <a:effectLst/>
                          <a:latin typeface="Meiryo UI"/>
                          <a:ea typeface="Meiryo UI"/>
                          <a:cs typeface="+mn-cs"/>
                        </a:rPr>
                        <a:t>惣菜系の冷凍食品の利用が高まっている。冷凍野菜や魚の煮物などは、簡便な時短調理としても提案したい。</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秋は、ＤＩＹや部屋の模様替えなども行う人が多い。清掃用具、台所用品、文具、工具、園芸用品などを用意する。</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夏の紫外線によるダメージや、静電気などで髪の傷みが目立つ冬に備えて、ヘアケア商品をピックアップする。</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a:solidFill>
                            <a:schemeClr val="tx1"/>
                          </a:solidFill>
                          <a:effectLst/>
                          <a:latin typeface="Meiryo UI"/>
                          <a:ea typeface="Meiryo UI"/>
                        </a:rPr>
                        <a:t>徐々に日が短くなり、夜が長くなる。この日にちなみ、キャンドルやアロマ、入浴剤など癒やしの商品を中心に提案しよう。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毎月</a:t>
                      </a:r>
                      <a:r>
                        <a:rPr kumimoji="1" lang="en-US" altLang="ja-JP" sz="1200" u="none" strike="noStrike" kern="1200" dirty="0">
                          <a:solidFill>
                            <a:schemeClr val="tx1"/>
                          </a:solidFill>
                          <a:effectLst/>
                          <a:latin typeface="Meiryo UI"/>
                          <a:ea typeface="Meiryo UI"/>
                          <a:cs typeface="+mn-cs"/>
                        </a:rPr>
                        <a:t>22</a:t>
                      </a:r>
                      <a:r>
                        <a:rPr kumimoji="1" lang="ja-JP" altLang="en-US" sz="1200" u="none" strike="noStrike" kern="1200">
                          <a:solidFill>
                            <a:schemeClr val="tx1"/>
                          </a:solidFill>
                          <a:effectLst/>
                          <a:latin typeface="Meiryo UI"/>
                          <a:ea typeface="Meiryo UI"/>
                          <a:cs typeface="+mn-cs"/>
                        </a:rPr>
                        <a:t>日はショートケーキの日。チルドデザートのキャンペーンを展開しよう。口当たりの冷たくないケーキやシュークリームが人気だ。</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u="none" strike="noStrike">
                          <a:solidFill>
                            <a:schemeClr val="tx1"/>
                          </a:solidFill>
                          <a:effectLst/>
                          <a:latin typeface="Meiryo UI"/>
                          <a:ea typeface="Meiryo UI"/>
                        </a:rPr>
                        <a:t>二十四節気の一つで、秋が一段と深まり、霜が降りる頃。朝晩の冷え込みが一層厳しくなるため、ホット系の商品を強化しよう。</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毎月</a:t>
                      </a:r>
                      <a:r>
                        <a:rPr kumimoji="1" lang="en-US" altLang="ja-JP" sz="1200" u="none" strike="noStrike" kern="1200" dirty="0">
                          <a:solidFill>
                            <a:schemeClr val="tx1"/>
                          </a:solidFill>
                          <a:effectLst/>
                          <a:latin typeface="Meiryo UI"/>
                          <a:ea typeface="Meiryo UI"/>
                          <a:cs typeface="+mn-cs"/>
                        </a:rPr>
                        <a:t>24</a:t>
                      </a:r>
                      <a:r>
                        <a:rPr kumimoji="1" lang="ja-JP" altLang="en-US" sz="1200" u="none" strike="noStrike" kern="1200">
                          <a:solidFill>
                            <a:schemeClr val="tx1"/>
                          </a:solidFill>
                          <a:effectLst/>
                          <a:latin typeface="Meiryo UI"/>
                          <a:ea typeface="Meiryo UI"/>
                          <a:cs typeface="+mn-cs"/>
                        </a:rPr>
                        <a:t>日は</a:t>
                      </a:r>
                      <a:r>
                        <a:rPr kumimoji="1" lang="ja-JP" altLang="en-US" sz="1200" u="none" strike="noStrike" kern="1200">
                          <a:solidFill>
                            <a:schemeClr val="tx1"/>
                          </a:solidFill>
                          <a:effectLst/>
                          <a:latin typeface="Meiryo UI" panose="020B0604030504040204" pitchFamily="50" charset="-128"/>
                          <a:ea typeface="Meiryo UI" panose="020B0604030504040204" pitchFamily="50" charset="-128"/>
                          <a:cs typeface="+mn-cs"/>
                        </a:rPr>
                        <a:t>削り節の日</a:t>
                      </a:r>
                      <a:r>
                        <a:rPr kumimoji="1" lang="ja-JP" altLang="en-US" sz="1200" u="none" strike="noStrike" kern="1200">
                          <a:solidFill>
                            <a:schemeClr val="tx1"/>
                          </a:solidFill>
                          <a:effectLst/>
                          <a:latin typeface="Meiryo UI"/>
                          <a:ea typeface="Meiryo UI"/>
                          <a:cs typeface="+mn-cs"/>
                        </a:rPr>
                        <a:t>。</a:t>
                      </a:r>
                      <a:r>
                        <a:rPr kumimoji="1" lang="ja-JP" altLang="en-US" sz="1200" u="none" strike="noStrike" kern="1200">
                          <a:solidFill>
                            <a:schemeClr val="tx1"/>
                          </a:solidFill>
                          <a:effectLst/>
                          <a:latin typeface="Meiryo UI" panose="020B0604030504040204" pitchFamily="50" charset="-128"/>
                          <a:ea typeface="Meiryo UI" panose="020B0604030504040204" pitchFamily="50" charset="-128"/>
                          <a:cs typeface="+mn-cs"/>
                        </a:rPr>
                        <a:t>削り節を取り入れた和食を提案しよう。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この日にちなみ、パスタやピザなど、イタリアの商品を強化。イタリアワインの新酒ノヴェッロの解禁も近いので、販促物でＰＲする。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秋の果実で</a:t>
                      </a:r>
                      <a:r>
                        <a:rPr lang="ja-JP" altLang="en-US" sz="1200" b="0" i="0" u="none" strike="noStrike">
                          <a:solidFill>
                            <a:schemeClr val="tx1"/>
                          </a:solidFill>
                          <a:effectLst/>
                          <a:latin typeface="Meiryo UI"/>
                          <a:ea typeface="Meiryo UI"/>
                        </a:rPr>
                        <a:t>ある、柿、</a:t>
                      </a:r>
                      <a:r>
                        <a:rPr lang="ja-JP" altLang="en-US" sz="1200" b="0" i="0" u="none" strike="noStrike" dirty="0">
                          <a:solidFill>
                            <a:schemeClr val="tx1"/>
                          </a:solidFill>
                          <a:effectLst/>
                          <a:latin typeface="Meiryo UI"/>
                          <a:ea typeface="Meiryo UI"/>
                        </a:rPr>
                        <a:t>ブドウ、ナシを使ったデザート、飲料、果実酒を強化。</a:t>
                      </a: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秋の夜長におすすめしたい本や雑誌を販促物で紹介。読書のお供の</a:t>
                      </a:r>
                      <a:r>
                        <a:rPr lang="ja-JP" altLang="en-US" sz="1200" b="0" i="0" u="none" strike="noStrike">
                          <a:solidFill>
                            <a:schemeClr val="tx1"/>
                          </a:solidFill>
                          <a:effectLst/>
                          <a:latin typeface="Meiryo UI"/>
                          <a:ea typeface="Meiryo UI"/>
                        </a:rPr>
                        <a:t>軽食や飲料、リラックス</a:t>
                      </a:r>
                      <a:r>
                        <a:rPr lang="ja-JP" altLang="en-US" sz="1200" b="0" i="0" u="none" strike="noStrike" dirty="0">
                          <a:solidFill>
                            <a:schemeClr val="tx1"/>
                          </a:solidFill>
                          <a:effectLst/>
                          <a:latin typeface="Meiryo UI"/>
                          <a:ea typeface="Meiryo UI"/>
                        </a:rPr>
                        <a:t>商品なども併せて提案しよう。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夏に比べてなじみが薄いので、アピールするチャンス。ウナギ以外の該当商品には販促物を付けてアピールをしよう。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29</a:t>
                      </a:r>
                      <a:r>
                        <a:rPr lang="ja-JP" altLang="en-US" sz="1200" b="0" i="0" u="none" strike="noStrike" dirty="0">
                          <a:solidFill>
                            <a:schemeClr val="tx1"/>
                          </a:solidFill>
                          <a:effectLst/>
                          <a:latin typeface="Meiryo UI"/>
                          <a:ea typeface="Meiryo UI"/>
                        </a:rPr>
                        <a:t>日は肉の日。朝晩の冷え込みや乾燥で、風邪をひく人が増える。肉やスタミナ料理を食べて、体力増進をアピールしよう。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イタリアワインの新酒解禁日。なじみが薄いが、イタリアやチリなど、各国のワイン解禁日をアピールすることで、ボージョレ・ヌーボー本番も盛り上がる。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仮装やパーティの印象が強いが、手軽にできる、飴やクッキーなどのハロウィーン菓子、カボチャを使ったスイーツの提案を。</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七五三、秋の結婚式など、お祝いする機会が多い</a:t>
                      </a:r>
                      <a:r>
                        <a:rPr lang="ja-JP" altLang="en-US" sz="1200" b="0" i="0" u="none" strike="noStrike">
                          <a:solidFill>
                            <a:schemeClr val="tx1"/>
                          </a:solidFill>
                          <a:effectLst/>
                          <a:latin typeface="Meiryo UI"/>
                          <a:ea typeface="Meiryo UI"/>
                        </a:rPr>
                        <a:t>頃。すしなど、ごちそう料理を提案しよう</a:t>
                      </a:r>
                      <a:r>
                        <a:rPr lang="ja-JP" altLang="en-US" sz="1200" b="0" i="0" u="none" strike="noStrike" dirty="0">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朝晩だけでなく、日中も冷え込む日が増える。タイツなど秋から冬に売れる商品は緊急的購入が多いため、常時在庫を持つこと。</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文化の日前後は、文化祭や芸術関連の催事が催される。自店近隣の催事情報に注意。文房具などの</a:t>
                      </a:r>
                      <a:r>
                        <a:rPr lang="ja-JP" altLang="en-US" sz="1200" b="0" i="0" u="none" strike="noStrike">
                          <a:solidFill>
                            <a:schemeClr val="tx1"/>
                          </a:solidFill>
                          <a:effectLst/>
                          <a:latin typeface="Meiryo UI"/>
                          <a:ea typeface="Meiryo UI"/>
                        </a:rPr>
                        <a:t>関連商品のチェックも忘れずに。</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rgbClr val="FF0000"/>
                          </a:solidFill>
                          <a:effectLst/>
                          <a:latin typeface="Meiryo UI"/>
                          <a:ea typeface="Meiryo UI"/>
                        </a:rPr>
                        <a:t>　</a:t>
                      </a:r>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dirty="0">
                        <a:effectLst/>
                        <a:latin typeface="Meiryo UI"/>
                        <a:ea typeface="Meiryo UI"/>
                      </a:endParaRPr>
                    </a:p>
                  </a:txBody>
                  <a:tcPr marL="0" marR="0" marT="0" marB="0" vert="eaVert" anchor="b">
                    <a:solidFill>
                      <a:schemeClr val="accent4">
                        <a:lumMod val="20000"/>
                        <a:lumOff val="80000"/>
                      </a:schemeClr>
                    </a:solidFill>
                  </a:tcPr>
                </a:tc>
                <a:extLst>
                  <a:ext uri="{0D108BD9-81ED-4DB2-BD59-A6C34878D82A}">
                    <a16:rowId xmlns:a16="http://schemas.microsoft.com/office/drawing/2014/main" val="2801771382"/>
                  </a:ext>
                </a:extLst>
              </a:tr>
            </a:tbl>
          </a:graphicData>
        </a:graphic>
      </p:graphicFrame>
      <p:sp>
        <p:nvSpPr>
          <p:cNvPr id="4" name="正方形/長方形 3">
            <a:extLst>
              <a:ext uri="{FF2B5EF4-FFF2-40B4-BE49-F238E27FC236}">
                <a16:creationId xmlns:a16="http://schemas.microsoft.com/office/drawing/2014/main" id="{00000000-0008-0000-0000-000002000000}"/>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5" name="AutoShape 9">
            <a:extLst>
              <a:ext uri="{FF2B5EF4-FFF2-40B4-BE49-F238E27FC236}">
                <a16:creationId xmlns:a16="http://schemas.microsoft.com/office/drawing/2014/main" id="{00000000-0008-0000-0000-000003000000}"/>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dirty="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6" name="AutoShape 66">
            <a:extLst>
              <a:ext uri="{FF2B5EF4-FFF2-40B4-BE49-F238E27FC236}">
                <a16:creationId xmlns:a16="http://schemas.microsoft.com/office/drawing/2014/main" id="{00000000-0008-0000-0000-000008000000}"/>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dirty="0">
                <a:latin typeface="HG丸ｺﾞｼｯｸM-PRO"/>
                <a:ea typeface="HG丸ｺﾞｼｯｸM-PRO"/>
              </a:rPr>
              <a:t>●</a:t>
            </a:r>
            <a:r>
              <a:rPr kumimoji="1" lang="ja-JP" altLang="en-US" sz="1400" u="none" strike="noStrike" kern="1200" dirty="0">
                <a:effectLst/>
                <a:latin typeface="HGMaruGothicMPRO" panose="020F0600000000000000" pitchFamily="34" charset="-128"/>
                <a:ea typeface="HGMaruGothicMPRO" panose="020F0600000000000000" pitchFamily="34" charset="-128"/>
              </a:rPr>
              <a:t>秋の行楽</a:t>
            </a:r>
            <a:endParaRPr kumimoji="1" lang="en-US" altLang="ja-JP" sz="1400" u="none" strike="noStrike" kern="1200" dirty="0">
              <a:effectLst/>
              <a:latin typeface="HGMaruGothicMPRO" panose="020F0600000000000000" pitchFamily="34" charset="-128"/>
              <a:ea typeface="HGMaruGothicMPRO" panose="020F0600000000000000" pitchFamily="34" charset="-128"/>
            </a:endParaRPr>
          </a:p>
          <a:p>
            <a:pPr rtl="1">
              <a:lnSpc>
                <a:spcPts val="1600"/>
              </a:lnSpc>
              <a:defRPr sz="1000"/>
            </a:pPr>
            <a:endParaRPr kumimoji="1" lang="en-US" altLang="ja-JP" sz="1400" dirty="0">
              <a:latin typeface="Meiryo UI"/>
              <a:ea typeface="Meiryo UI"/>
            </a:endParaRPr>
          </a:p>
          <a:p>
            <a:pPr rtl="1">
              <a:lnSpc>
                <a:spcPts val="1600"/>
              </a:lnSpc>
              <a:defRPr sz="1000"/>
            </a:pPr>
            <a:r>
              <a:rPr lang="ja-JP" altLang="en-US" sz="1400" dirty="0">
                <a:latin typeface="HG丸ｺﾞｼｯｸM-PRO"/>
                <a:ea typeface="HG丸ｺﾞｼｯｸM-PRO"/>
              </a:rPr>
              <a:t>●運動会</a:t>
            </a:r>
            <a:endParaRPr lang="en-US" altLang="ja-JP" sz="1400" dirty="0">
              <a:latin typeface="HG丸ｺﾞｼｯｸM-PRO"/>
              <a:ea typeface="HG丸ｺﾞｼｯｸM-PRO"/>
            </a:endParaRPr>
          </a:p>
          <a:p>
            <a:pPr rtl="1">
              <a:lnSpc>
                <a:spcPts val="1600"/>
              </a:lnSpc>
              <a:defRPr sz="1000"/>
            </a:pPr>
            <a:endParaRPr kumimoji="1" lang="en-US" altLang="ja-JP" sz="1400" u="none" strike="noStrike" kern="1200" dirty="0">
              <a:effectLst/>
              <a:latin typeface="HG丸ｺﾞｼｯｸM-PRO"/>
              <a:ea typeface="HG丸ｺﾞｼｯｸM-PRO"/>
            </a:endParaRPr>
          </a:p>
          <a:p>
            <a:pPr rtl="1">
              <a:lnSpc>
                <a:spcPts val="1600"/>
              </a:lnSpc>
              <a:defRPr sz="1000"/>
            </a:pPr>
            <a:r>
              <a:rPr lang="ja-JP" altLang="en-US" sz="1400" dirty="0">
                <a:latin typeface="HG丸ｺﾞｼｯｸM-PRO"/>
                <a:ea typeface="HG丸ｺﾞｼｯｸM-PRO"/>
              </a:rPr>
              <a:t>●スポーツの日</a:t>
            </a:r>
            <a:endParaRPr lang="en-US" altLang="ja-JP" sz="1400" dirty="0">
              <a:latin typeface="HG丸ｺﾞｼｯｸM-PRO"/>
              <a:ea typeface="HG丸ｺﾞｼｯｸM-PRO"/>
            </a:endParaRPr>
          </a:p>
          <a:p>
            <a:pPr rtl="1">
              <a:lnSpc>
                <a:spcPts val="1600"/>
              </a:lnSpc>
              <a:defRPr sz="1000"/>
            </a:pPr>
            <a:endParaRPr kumimoji="1" lang="en-US" altLang="ja-JP" sz="1400" u="none" strike="noStrike" kern="1200" dirty="0">
              <a:effectLst/>
              <a:latin typeface="HG丸ｺﾞｼｯｸM-PRO"/>
              <a:ea typeface="HG丸ｺﾞｼｯｸM-PRO"/>
            </a:endParaRPr>
          </a:p>
          <a:p>
            <a:pPr rtl="1">
              <a:lnSpc>
                <a:spcPts val="1600"/>
              </a:lnSpc>
              <a:defRPr sz="1000"/>
            </a:pPr>
            <a:r>
              <a:rPr kumimoji="1" lang="ja-JP" altLang="en-US" sz="1400" dirty="0">
                <a:latin typeface="HG丸ｺﾞｼｯｸM-PRO"/>
                <a:ea typeface="HG丸ｺﾞｼｯｸM-PRO"/>
              </a:rPr>
              <a:t>⚫︎ハロウィーン</a:t>
            </a:r>
            <a:endParaRPr kumimoji="1" lang="en-US" altLang="ja-JP" sz="1400" u="none" strike="noStrike" kern="1200" dirty="0">
              <a:effectLst/>
              <a:latin typeface="Meiryo UI"/>
              <a:ea typeface="Meiryo UI"/>
            </a:endParaRPr>
          </a:p>
        </p:txBody>
      </p:sp>
      <p:sp>
        <p:nvSpPr>
          <p:cNvPr id="7" name="AutoShape 66">
            <a:extLst>
              <a:ext uri="{FF2B5EF4-FFF2-40B4-BE49-F238E27FC236}">
                <a16:creationId xmlns:a16="http://schemas.microsoft.com/office/drawing/2014/main" id="{00000000-0008-0000-0000-000009000000}"/>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i="0" strike="noStrike">
                <a:latin typeface="HG丸ｺﾞｼｯｸM-PRO" panose="020F0600000000000000" pitchFamily="50" charset="-128"/>
                <a:ea typeface="HG丸ｺﾞｼｯｸM-PRO" panose="020F0600000000000000" pitchFamily="50" charset="-128"/>
              </a:rPr>
              <a:t>秋サケのムニエル</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i="0" strike="noStrike">
                <a:latin typeface="HG丸ｺﾞｼｯｸM-PRO" panose="020F0600000000000000" pitchFamily="50" charset="-128"/>
                <a:ea typeface="HG丸ｺﾞｼｯｸM-PRO" panose="020F0600000000000000" pitchFamily="50" charset="-128"/>
              </a:rPr>
              <a:t>秋サケの炊き込みご飯</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スイートポテト</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根菜の白だしスープ</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8" name="AutoShape 9">
            <a:extLst>
              <a:ext uri="{FF2B5EF4-FFF2-40B4-BE49-F238E27FC236}">
                <a16:creationId xmlns:a16="http://schemas.microsoft.com/office/drawing/2014/main" id="{00000000-0008-0000-0000-00000A000000}"/>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9" name="AutoShape 9">
            <a:extLst>
              <a:ext uri="{FF2B5EF4-FFF2-40B4-BE49-F238E27FC236}">
                <a16:creationId xmlns:a16="http://schemas.microsoft.com/office/drawing/2014/main" id="{00000000-0008-0000-0000-00000B000000}"/>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dirty="0">
                <a:solidFill>
                  <a:schemeClr val="bg1"/>
                </a:solidFill>
                <a:latin typeface="HG丸ｺﾞｼｯｸM-PRO"/>
                <a:ea typeface="HG丸ｺﾞｼｯｸM-PRO"/>
              </a:rPr>
              <a:t>秋メニューの提案</a:t>
            </a:r>
          </a:p>
        </p:txBody>
      </p:sp>
      <p:sp>
        <p:nvSpPr>
          <p:cNvPr id="10" name="AutoShape 17">
            <a:extLst>
              <a:ext uri="{FF2B5EF4-FFF2-40B4-BE49-F238E27FC236}">
                <a16:creationId xmlns:a16="http://schemas.microsoft.com/office/drawing/2014/main" id="{00000000-0008-0000-0000-00000C000000}"/>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10</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latin typeface="HG丸ｺﾞｼｯｸM-PRO" panose="020F0600000000000000" pitchFamily="50" charset="-128"/>
                <a:ea typeface="HG丸ｺﾞｼｯｸM-PRO" panose="020F0600000000000000" pitchFamily="50" charset="-128"/>
              </a:rPr>
              <a:t>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1" name="AutoShape 18">
            <a:extLst>
              <a:ext uri="{FF2B5EF4-FFF2-40B4-BE49-F238E27FC236}">
                <a16:creationId xmlns:a16="http://schemas.microsoft.com/office/drawing/2014/main" id="{00000000-0008-0000-0000-00000D000000}"/>
              </a:ext>
            </a:extLst>
          </p:cNvPr>
          <p:cNvSpPr>
            <a:spLocks noChangeArrowheads="1"/>
          </p:cNvSpPr>
          <p:nvPr/>
        </p:nvSpPr>
        <p:spPr bwMode="auto">
          <a:xfrm>
            <a:off x="15973048" y="9205819"/>
            <a:ext cx="4716752"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en-US" altLang="ja-JP" sz="1400" dirty="0">
                <a:latin typeface="HG丸ｺﾞｼｯｸM-PRO"/>
                <a:ea typeface="HG丸ｺﾞｼｯｸM-PRO"/>
              </a:rPr>
              <a:t>10</a:t>
            </a:r>
            <a:r>
              <a:rPr lang="ja-JP" altLang="en-US" sz="1400">
                <a:latin typeface="HG丸ｺﾞｼｯｸM-PRO"/>
                <a:ea typeface="HG丸ｺﾞｼｯｸM-PRO"/>
              </a:rPr>
              <a:t>月は、秋サケ、サツマイモなど</a:t>
            </a:r>
            <a:r>
              <a:rPr lang="ja-JP" altLang="en-US" sz="1400" dirty="0">
                <a:latin typeface="HG丸ｺﾞｼｯｸM-PRO"/>
                <a:ea typeface="HG丸ｺﾞｼｯｸM-PRO"/>
              </a:rPr>
              <a:t>の旬の食材メニューで売上拡大の提案を！</a:t>
            </a:r>
            <a:endParaRPr lang="en-US" altLang="ja-JP" sz="1400" dirty="0">
              <a:latin typeface="HG丸ｺﾞｼｯｸM-PRO"/>
              <a:ea typeface="HG丸ｺﾞｼｯｸM-PRO"/>
            </a:endParaRPr>
          </a:p>
        </p:txBody>
      </p:sp>
      <p:sp>
        <p:nvSpPr>
          <p:cNvPr id="12" name="AutoShape 18">
            <a:extLst>
              <a:ext uri="{FF2B5EF4-FFF2-40B4-BE49-F238E27FC236}">
                <a16:creationId xmlns:a16="http://schemas.microsoft.com/office/drawing/2014/main" id="{00000000-0008-0000-0000-00000E000000}"/>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10</a:t>
            </a:r>
            <a:r>
              <a:rPr lang="ja-JP" altLang="en-US" sz="1400">
                <a:latin typeface="HG丸ｺﾞｼｯｸM-PRO" panose="020F0600000000000000" pitchFamily="50" charset="-128"/>
                <a:ea typeface="HG丸ｺﾞｼｯｸM-PRO" panose="020F0600000000000000" pitchFamily="50" charset="-128"/>
              </a:rPr>
              <a:t>月の旬の食材を活用し、販促提案をしよう</a:t>
            </a:r>
          </a:p>
        </p:txBody>
      </p:sp>
      <p:sp>
        <p:nvSpPr>
          <p:cNvPr id="13" name="Text Box 1049">
            <a:extLst>
              <a:ext uri="{FF2B5EF4-FFF2-40B4-BE49-F238E27FC236}">
                <a16:creationId xmlns:a16="http://schemas.microsoft.com/office/drawing/2014/main" id="{00000000-0008-0000-0000-00000F000000}"/>
              </a:ext>
            </a:extLst>
          </p:cNvPr>
          <p:cNvSpPr txBox="1">
            <a:spLocks noChangeArrowheads="1"/>
          </p:cNvSpPr>
          <p:nvPr/>
        </p:nvSpPr>
        <p:spPr bwMode="auto">
          <a:xfrm>
            <a:off x="3091928" y="434529"/>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a:solidFill>
                  <a:schemeClr val="accent2">
                    <a:lumMod val="75000"/>
                  </a:schemeClr>
                </a:solidFill>
                <a:latin typeface="HGS創英ﾌﾟﾚｾﾞﾝｽEB"/>
                <a:ea typeface="HGS創英ﾌﾟﾚｾﾞﾝｽEB"/>
                <a:cs typeface="Meiryo UI" panose="020B0604030504040204" pitchFamily="50" charset="-128"/>
              </a:rPr>
              <a:t>前半は「秋商材」、後半は「冬商材」を売り込もう！ </a:t>
            </a:r>
            <a:endParaRPr lang="en-US" altLang="ja-JP" sz="4000" b="1" dirty="0">
              <a:solidFill>
                <a:schemeClr val="accent2">
                  <a:lumMod val="75000"/>
                </a:schemeClr>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chemeClr val="accent6">
                    <a:lumMod val="50000"/>
                  </a:schemeClr>
                </a:solidFill>
                <a:latin typeface="メイリオ"/>
                <a:ea typeface="メイリオ"/>
              </a:rPr>
              <a:t>〜</a:t>
            </a:r>
            <a:r>
              <a:rPr lang="ja-JP" altLang="en-US" sz="2400" b="1">
                <a:solidFill>
                  <a:schemeClr val="accent6">
                    <a:lumMod val="50000"/>
                  </a:schemeClr>
                </a:solidFill>
                <a:latin typeface="メイリオ"/>
                <a:ea typeface="メイリオ"/>
              </a:rPr>
              <a:t>お客の嗜好の変化に合わせて店内もチェンジ！ </a:t>
            </a:r>
            <a:r>
              <a:rPr lang="en-US" altLang="ja-JP" sz="2400" b="1" dirty="0">
                <a:solidFill>
                  <a:schemeClr val="accent6">
                    <a:lumMod val="50000"/>
                  </a:schemeClr>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chemeClr val="accent6">
                  <a:lumMod val="50000"/>
                </a:schemeClr>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14" name="AutoShape 18">
            <a:extLst>
              <a:ext uri="{FF2B5EF4-FFF2-40B4-BE49-F238E27FC236}">
                <a16:creationId xmlns:a16="http://schemas.microsoft.com/office/drawing/2014/main" id="{00000000-0008-0000-0000-000010000000}"/>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10</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15" name="AutoShape 66">
            <a:extLst>
              <a:ext uri="{FF2B5EF4-FFF2-40B4-BE49-F238E27FC236}">
                <a16:creationId xmlns:a16="http://schemas.microsoft.com/office/drawing/2014/main" id="{00000000-0008-0000-0000-000011000000}"/>
              </a:ext>
            </a:extLst>
          </p:cNvPr>
          <p:cNvSpPr>
            <a:spLocks noChangeArrowheads="1"/>
          </p:cNvSpPr>
          <p:nvPr/>
        </p:nvSpPr>
        <p:spPr bwMode="auto">
          <a:xfrm>
            <a:off x="6282341" y="9710484"/>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a:solidFill>
                  <a:srgbClr val="000000"/>
                </a:solidFill>
                <a:latin typeface="HG丸ｺﾞｼｯｸM-PRO" pitchFamily="50" charset="-128"/>
                <a:ea typeface="HG丸ｺﾞｼｯｸM-PRO" pitchFamily="50" charset="-128"/>
              </a:rPr>
              <a:t>　秋サケ、桜エビ</a:t>
            </a: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a:solidFill>
                  <a:srgbClr val="000000"/>
                </a:solidFill>
                <a:latin typeface="HG丸ｺﾞｼｯｸM-PRO" pitchFamily="50" charset="-128"/>
                <a:ea typeface="HG丸ｺﾞｼｯｸM-PRO" pitchFamily="50" charset="-128"/>
              </a:rPr>
              <a:t>野菜・キノコ</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i="0" strike="noStrike">
                <a:latin typeface="HG丸ｺﾞｼｯｸM-PRO"/>
                <a:ea typeface="HG丸ｺﾞｼｯｸM-PRO"/>
              </a:rPr>
              <a:t>サツマイモ、エノキ</a:t>
            </a:r>
            <a:endParaRPr lang="en-US" altLang="ja-JP" sz="1400" i="0" strike="noStrike" dirty="0">
              <a:latin typeface="HG丸ｺﾞｼｯｸM-PRO"/>
              <a:ea typeface="HG丸ｺﾞｼｯｸM-PRO"/>
            </a:endParaRPr>
          </a:p>
        </p:txBody>
      </p:sp>
      <p:sp>
        <p:nvSpPr>
          <p:cNvPr id="16" name="AutoShape 66">
            <a:extLst>
              <a:ext uri="{FF2B5EF4-FFF2-40B4-BE49-F238E27FC236}">
                <a16:creationId xmlns:a16="http://schemas.microsoft.com/office/drawing/2014/main" id="{00000000-0008-0000-0000-000012000000}"/>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dirty="0">
                <a:latin typeface="HG丸ｺﾞｼｯｸM-PRO"/>
                <a:ea typeface="HG丸ｺﾞｼｯｸM-PRO"/>
              </a:rPr>
              <a:t>●</a:t>
            </a:r>
            <a:r>
              <a:rPr lang="ja-JP" altLang="en-US" sz="1400" u="none" strike="noStrike" dirty="0">
                <a:solidFill>
                  <a:schemeClr val="tx1"/>
                </a:solidFill>
                <a:effectLst/>
                <a:latin typeface="HGMaruGothicMPRO" panose="020F0600000000000000" pitchFamily="34" charset="-128"/>
                <a:ea typeface="HGMaruGothicMPRO" panose="020F0600000000000000" pitchFamily="34" charset="-128"/>
              </a:rPr>
              <a:t>秋の味覚</a:t>
            </a:r>
            <a:r>
              <a:rPr lang="ja-JP" altLang="en-US" sz="1400" dirty="0">
                <a:latin typeface="HGMaruGothicMPRO" panose="020F0600000000000000" pitchFamily="34" charset="-128"/>
                <a:ea typeface="HGMaruGothicMPRO" panose="020F0600000000000000" pitchFamily="34" charset="-128"/>
              </a:rPr>
              <a:t>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r>
              <a:rPr lang="ja-JP" altLang="en-US" sz="1400">
                <a:latin typeface="HG丸ｺﾞｼｯｸM-PRO"/>
                <a:ea typeface="HG丸ｺﾞｼｯｸM-PRO"/>
              </a:rPr>
              <a:t>●</a:t>
            </a:r>
            <a:r>
              <a:rPr lang="ja-JP" altLang="en-US" sz="1400" u="none" strike="noStrike">
                <a:solidFill>
                  <a:schemeClr val="tx1"/>
                </a:solidFill>
                <a:effectLst/>
                <a:latin typeface="HG丸ｺﾞｼｯｸM-PRO"/>
                <a:ea typeface="HG丸ｺﾞｼｯｸM-PRO"/>
              </a:rPr>
              <a:t>運動会</a:t>
            </a:r>
            <a:r>
              <a:rPr lang="ja-JP" altLang="en-US" sz="1400">
                <a:latin typeface="HG丸ｺﾞｼｯｸM-PRO"/>
                <a:ea typeface="HG丸ｺﾞｼｯｸM-PRO"/>
              </a:rPr>
              <a:t>レシピ</a:t>
            </a: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r>
              <a:rPr lang="ja-JP" altLang="en-US" sz="1400">
                <a:latin typeface="HG丸ｺﾞｼｯｸM-PRO"/>
                <a:ea typeface="HG丸ｺﾞｼｯｸM-PRO"/>
              </a:rPr>
              <a:t>●ハロウィーンレシピ</a:t>
            </a:r>
            <a:endParaRPr lang="en-US" altLang="ja-JP" sz="1400" dirty="0">
              <a:latin typeface="HG丸ｺﾞｼｯｸM-PRO"/>
              <a:ea typeface="HG丸ｺﾞｼｯｸM-PRO"/>
            </a:endParaRPr>
          </a:p>
        </p:txBody>
      </p:sp>
      <p:sp>
        <p:nvSpPr>
          <p:cNvPr id="18" name="AutoShape 1">
            <a:extLst>
              <a:ext uri="{FF2B5EF4-FFF2-40B4-BE49-F238E27FC236}">
                <a16:creationId xmlns:a16="http://schemas.microsoft.com/office/drawing/2014/main" id="{00000000-0008-0000-0000-000014000000}"/>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レーム 19">
            <a:extLst>
              <a:ext uri="{FF2B5EF4-FFF2-40B4-BE49-F238E27FC236}">
                <a16:creationId xmlns:a16="http://schemas.microsoft.com/office/drawing/2014/main" id="{00000000-0008-0000-0000-000016000000}"/>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フレーム 20">
            <a:extLst>
              <a:ext uri="{FF2B5EF4-FFF2-40B4-BE49-F238E27FC236}">
                <a16:creationId xmlns:a16="http://schemas.microsoft.com/office/drawing/2014/main" id="{00000000-0008-0000-0000-000017000000}"/>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2" name="フレーム 21">
            <a:extLst>
              <a:ext uri="{FF2B5EF4-FFF2-40B4-BE49-F238E27FC236}">
                <a16:creationId xmlns:a16="http://schemas.microsoft.com/office/drawing/2014/main" id="{00000000-0008-0000-0000-000018000000}"/>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3" name="AutoShape 9">
            <a:extLst>
              <a:ext uri="{FF2B5EF4-FFF2-40B4-BE49-F238E27FC236}">
                <a16:creationId xmlns:a16="http://schemas.microsoft.com/office/drawing/2014/main" id="{00000000-0008-0000-0000-000019000000}"/>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b="1" dirty="0">
                <a:solidFill>
                  <a:schemeClr val="bg1"/>
                </a:solidFill>
                <a:latin typeface="HG丸ｺﾞｼｯｸM-PRO"/>
                <a:ea typeface="HG丸ｺﾞｼｯｸM-PRO"/>
              </a:rPr>
              <a:t>10</a:t>
            </a:r>
            <a:r>
              <a:rPr lang="ja-JP" altLang="en-US" sz="2000" b="1">
                <a:solidFill>
                  <a:schemeClr val="bg1"/>
                </a:solidFill>
                <a:latin typeface="HG丸ｺﾞｼｯｸM-PRO"/>
                <a:ea typeface="HG丸ｺﾞｼｯｸM-PRO"/>
              </a:rPr>
              <a:t>月</a:t>
            </a:r>
            <a:r>
              <a:rPr lang="ja-JP" altLang="en-US" sz="2000" b="1" dirty="0">
                <a:solidFill>
                  <a:schemeClr val="bg1"/>
                </a:solidFill>
                <a:latin typeface="HG丸ｺﾞｼｯｸM-PRO"/>
                <a:ea typeface="HG丸ｺﾞｼｯｸM-PRO"/>
              </a:rPr>
              <a:t>の売れ筋商品</a:t>
            </a:r>
          </a:p>
        </p:txBody>
      </p:sp>
      <p:sp>
        <p:nvSpPr>
          <p:cNvPr id="24" name="Text Box 89">
            <a:extLst>
              <a:ext uri="{FF2B5EF4-FFF2-40B4-BE49-F238E27FC236}">
                <a16:creationId xmlns:a16="http://schemas.microsoft.com/office/drawing/2014/main" id="{00000000-0008-0000-0000-00001A000000}"/>
              </a:ext>
            </a:extLst>
          </p:cNvPr>
          <p:cNvSpPr txBox="1">
            <a:spLocks noChangeArrowheads="1"/>
          </p:cNvSpPr>
          <p:nvPr/>
        </p:nvSpPr>
        <p:spPr bwMode="auto">
          <a:xfrm>
            <a:off x="16657633" y="776656"/>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2800" b="1" i="0" strike="noStrike" cap="none" spc="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800" b="1" i="0" strike="noStrike" cap="none" spc="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a:t>
            </a:r>
          </a:p>
        </p:txBody>
      </p:sp>
      <p:pic>
        <p:nvPicPr>
          <p:cNvPr id="27" name="図 26">
            <a:extLst>
              <a:ext uri="{FF2B5EF4-FFF2-40B4-BE49-F238E27FC236}">
                <a16:creationId xmlns:a16="http://schemas.microsoft.com/office/drawing/2014/main" id="{00000000-0008-0000-0000-00001D000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62571" y="13616559"/>
            <a:ext cx="1870575" cy="640640"/>
          </a:xfrm>
          <a:prstGeom prst="rect">
            <a:avLst/>
          </a:prstGeom>
        </p:spPr>
      </p:pic>
      <p:pic>
        <p:nvPicPr>
          <p:cNvPr id="28" name="図 27">
            <a:extLst>
              <a:ext uri="{FF2B5EF4-FFF2-40B4-BE49-F238E27FC236}">
                <a16:creationId xmlns:a16="http://schemas.microsoft.com/office/drawing/2014/main" id="{00000000-0008-0000-0000-00001E0000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992241" y="13833826"/>
            <a:ext cx="1894435" cy="214500"/>
          </a:xfrm>
          <a:prstGeom prst="rect">
            <a:avLst/>
          </a:prstGeom>
        </p:spPr>
      </p:pic>
      <p:sp>
        <p:nvSpPr>
          <p:cNvPr id="32" name="AutoShape 1">
            <a:extLst>
              <a:ext uri="{FF2B5EF4-FFF2-40B4-BE49-F238E27FC236}">
                <a16:creationId xmlns:a16="http://schemas.microsoft.com/office/drawing/2014/main" id="{00000000-0008-0000-0000-000024000000}"/>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Text Box 14">
            <a:extLst>
              <a:ext uri="{FF2B5EF4-FFF2-40B4-BE49-F238E27FC236}">
                <a16:creationId xmlns:a16="http://schemas.microsoft.com/office/drawing/2014/main" id="{00000000-0008-0000-0000-000027000000}"/>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Text Box 14">
            <a:extLst>
              <a:ext uri="{FF2B5EF4-FFF2-40B4-BE49-F238E27FC236}">
                <a16:creationId xmlns:a16="http://schemas.microsoft.com/office/drawing/2014/main" id="{00000000-0008-0000-0000-000028000000}"/>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dirty="0">
                <a:effectLst/>
                <a:latin typeface="+mn-lt"/>
                <a:ea typeface="+mn-ea"/>
                <a:cs typeface="+mn-cs"/>
              </a:rPr>
              <a:t>TEL</a:t>
            </a:r>
            <a:r>
              <a:rPr lang="ja-JP" altLang="en-US" sz="2400" b="1" i="0" baseline="0">
                <a:effectLst/>
                <a:latin typeface="+mn-lt"/>
                <a:ea typeface="+mn-ea"/>
                <a:cs typeface="+mn-cs"/>
              </a:rPr>
              <a:t>：</a:t>
            </a:r>
            <a:r>
              <a:rPr lang="ja-JP" altLang="ja-JP" sz="2400" b="1" i="0" baseline="0">
                <a:effectLst/>
                <a:latin typeface="+mn-lt"/>
                <a:ea typeface="+mn-ea"/>
                <a:cs typeface="+mn-cs"/>
              </a:rPr>
              <a:t> </a:t>
            </a:r>
            <a:endParaRPr lang="ja-JP" altLang="ja-JP" sz="4000">
              <a:effectLst/>
            </a:endParaRPr>
          </a:p>
        </p:txBody>
      </p:sp>
      <p:sp>
        <p:nvSpPr>
          <p:cNvPr id="37" name="角丸四角形 36">
            <a:extLst>
              <a:ext uri="{FF2B5EF4-FFF2-40B4-BE49-F238E27FC236}">
                <a16:creationId xmlns:a16="http://schemas.microsoft.com/office/drawing/2014/main" id="{00000000-0008-0000-0000-000029000000}"/>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dirty="0"/>
          </a:p>
          <a:p>
            <a:r>
              <a:rPr kumimoji="1" lang="ja-JP" altLang="en-US" sz="800"/>
              <a:t>　「ダイキン</a:t>
            </a:r>
            <a:r>
              <a:rPr kumimoji="1" lang="en-US" altLang="ja-JP" sz="800" dirty="0"/>
              <a:t>AIR</a:t>
            </a:r>
            <a:r>
              <a:rPr kumimoji="1" lang="ja-JP" altLang="en-US" sz="800"/>
              <a:t>カレンダー」を参照させて頂いております。　　　　　　　　　　　　　　　　　　　　　　</a:t>
            </a:r>
            <a:endParaRPr kumimoji="1" lang="en-US" altLang="ja-JP" sz="800" dirty="0"/>
          </a:p>
          <a:p>
            <a:r>
              <a:rPr kumimoji="1" lang="ja-JP" altLang="en-US" sz="800"/>
              <a:t>　　　　　　　</a:t>
            </a:r>
            <a:r>
              <a:rPr kumimoji="1" lang="en-US" altLang="ja-JP" sz="800" dirty="0"/>
              <a:t>https://</a:t>
            </a:r>
            <a:r>
              <a:rPr kumimoji="1" lang="en-US" altLang="ja-JP" sz="800" dirty="0" err="1"/>
              <a:t>www.daikin.co.jp</a:t>
            </a:r>
            <a:r>
              <a:rPr kumimoji="1" lang="en-US" altLang="ja-JP" sz="800" dirty="0"/>
              <a:t>/</a:t>
            </a:r>
            <a:r>
              <a:rPr kumimoji="1" lang="en-US" altLang="ja-JP" sz="800" dirty="0" err="1"/>
              <a:t>otenki</a:t>
            </a:r>
            <a:r>
              <a:rPr kumimoji="1" lang="en-US" altLang="ja-JP" sz="800" dirty="0"/>
              <a:t>/</a:t>
            </a:r>
            <a:r>
              <a:rPr kumimoji="1" lang="en-US" altLang="ja-JP" sz="800" dirty="0" err="1"/>
              <a:t>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9"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6117" y="73641"/>
            <a:ext cx="2183610" cy="724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 name="図 70">
            <a:extLst>
              <a:ext uri="{FF2B5EF4-FFF2-40B4-BE49-F238E27FC236}">
                <a16:creationId xmlns:a16="http://schemas.microsoft.com/office/drawing/2014/main" id="{A5042A86-07AF-2556-3FA4-FA47D28C4F9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8139224" y="14748430"/>
            <a:ext cx="2930244" cy="45719"/>
          </a:xfrm>
          <a:prstGeom prst="rect">
            <a:avLst/>
          </a:prstGeom>
        </p:spPr>
      </p:pic>
      <p:sp>
        <p:nvSpPr>
          <p:cNvPr id="2" name="AutoShape 1">
            <a:extLst>
              <a:ext uri="{FF2B5EF4-FFF2-40B4-BE49-F238E27FC236}">
                <a16:creationId xmlns:a16="http://schemas.microsoft.com/office/drawing/2014/main" id="{AA5A6CE0-C2C4-B466-E7E8-B83A06F9191E}"/>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秋の味覚</a:t>
            </a: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6" name="図 95">
            <a:extLst>
              <a:ext uri="{FF2B5EF4-FFF2-40B4-BE49-F238E27FC236}">
                <a16:creationId xmlns:a16="http://schemas.microsoft.com/office/drawing/2014/main" id="{3E6A258E-B318-B284-89AA-6EEA97A9684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900277" y="1962228"/>
            <a:ext cx="337754" cy="314325"/>
          </a:xfrm>
          <a:prstGeom prst="rect">
            <a:avLst/>
          </a:prstGeom>
        </p:spPr>
      </p:pic>
      <p:pic>
        <p:nvPicPr>
          <p:cNvPr id="49" name="図 48">
            <a:extLst>
              <a:ext uri="{FF2B5EF4-FFF2-40B4-BE49-F238E27FC236}">
                <a16:creationId xmlns:a16="http://schemas.microsoft.com/office/drawing/2014/main" id="{1C836ADC-A022-2FFD-2186-E342127BC89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72004" y="2067849"/>
            <a:ext cx="242575" cy="245526"/>
          </a:xfrm>
          <a:prstGeom prst="rect">
            <a:avLst/>
          </a:prstGeom>
        </p:spPr>
      </p:pic>
      <p:pic>
        <p:nvPicPr>
          <p:cNvPr id="54" name="図 53">
            <a:extLst>
              <a:ext uri="{FF2B5EF4-FFF2-40B4-BE49-F238E27FC236}">
                <a16:creationId xmlns:a16="http://schemas.microsoft.com/office/drawing/2014/main" id="{72C43E4C-C0CF-2B7B-0427-DA9C4A2BA7C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71842" y="2069256"/>
            <a:ext cx="288059" cy="288059"/>
          </a:xfrm>
          <a:prstGeom prst="rect">
            <a:avLst/>
          </a:prstGeom>
        </p:spPr>
      </p:pic>
      <p:pic>
        <p:nvPicPr>
          <p:cNvPr id="58" name="図 57">
            <a:extLst>
              <a:ext uri="{FF2B5EF4-FFF2-40B4-BE49-F238E27FC236}">
                <a16:creationId xmlns:a16="http://schemas.microsoft.com/office/drawing/2014/main" id="{94DD3D0B-7275-B40A-B6CF-AF8C62EA659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566724" y="2056173"/>
            <a:ext cx="288059" cy="288059"/>
          </a:xfrm>
          <a:prstGeom prst="rect">
            <a:avLst/>
          </a:prstGeom>
        </p:spPr>
      </p:pic>
      <p:pic>
        <p:nvPicPr>
          <p:cNvPr id="63" name="図 62">
            <a:extLst>
              <a:ext uri="{FF2B5EF4-FFF2-40B4-BE49-F238E27FC236}">
                <a16:creationId xmlns:a16="http://schemas.microsoft.com/office/drawing/2014/main" id="{703C305A-5AD9-0CA7-92E8-B647591687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171092" y="2069258"/>
            <a:ext cx="288059" cy="288059"/>
          </a:xfrm>
          <a:prstGeom prst="rect">
            <a:avLst/>
          </a:prstGeom>
        </p:spPr>
      </p:pic>
      <p:pic>
        <p:nvPicPr>
          <p:cNvPr id="69" name="図 68">
            <a:extLst>
              <a:ext uri="{FF2B5EF4-FFF2-40B4-BE49-F238E27FC236}">
                <a16:creationId xmlns:a16="http://schemas.microsoft.com/office/drawing/2014/main" id="{44094206-EB9C-8400-6ECE-B722A5B5A22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736497" y="2048181"/>
            <a:ext cx="288059" cy="288059"/>
          </a:xfrm>
          <a:prstGeom prst="rect">
            <a:avLst/>
          </a:prstGeom>
        </p:spPr>
      </p:pic>
      <p:pic>
        <p:nvPicPr>
          <p:cNvPr id="17" name="図 16">
            <a:extLst>
              <a:ext uri="{FF2B5EF4-FFF2-40B4-BE49-F238E27FC236}">
                <a16:creationId xmlns:a16="http://schemas.microsoft.com/office/drawing/2014/main" id="{227DC6B8-1C1E-C9D0-BE87-E11DB9F5529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226265" y="1997587"/>
            <a:ext cx="337754" cy="314325"/>
          </a:xfrm>
          <a:prstGeom prst="rect">
            <a:avLst/>
          </a:prstGeom>
        </p:spPr>
      </p:pic>
      <p:pic>
        <p:nvPicPr>
          <p:cNvPr id="33" name="図 32">
            <a:extLst>
              <a:ext uri="{FF2B5EF4-FFF2-40B4-BE49-F238E27FC236}">
                <a16:creationId xmlns:a16="http://schemas.microsoft.com/office/drawing/2014/main" id="{3717C71E-E49B-C956-1ADC-C06F7661E74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627051" y="1988797"/>
            <a:ext cx="337754" cy="314325"/>
          </a:xfrm>
          <a:prstGeom prst="rect">
            <a:avLst/>
          </a:prstGeom>
        </p:spPr>
      </p:pic>
      <p:pic>
        <p:nvPicPr>
          <p:cNvPr id="39" name="図 38">
            <a:extLst>
              <a:ext uri="{FF2B5EF4-FFF2-40B4-BE49-F238E27FC236}">
                <a16:creationId xmlns:a16="http://schemas.microsoft.com/office/drawing/2014/main" id="{CD79F41A-623C-5A28-6E63-7CE8DACC15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058779" y="2056173"/>
            <a:ext cx="288059" cy="288059"/>
          </a:xfrm>
          <a:prstGeom prst="rect">
            <a:avLst/>
          </a:prstGeom>
        </p:spPr>
      </p:pic>
      <p:pic>
        <p:nvPicPr>
          <p:cNvPr id="55" name="図 54">
            <a:extLst>
              <a:ext uri="{FF2B5EF4-FFF2-40B4-BE49-F238E27FC236}">
                <a16:creationId xmlns:a16="http://schemas.microsoft.com/office/drawing/2014/main" id="{33F7A482-4572-D8E6-9135-9A9E3E90696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20854" y="2056530"/>
            <a:ext cx="288059" cy="288059"/>
          </a:xfrm>
          <a:prstGeom prst="rect">
            <a:avLst/>
          </a:prstGeom>
        </p:spPr>
      </p:pic>
      <p:pic>
        <p:nvPicPr>
          <p:cNvPr id="60" name="図 59">
            <a:extLst>
              <a:ext uri="{FF2B5EF4-FFF2-40B4-BE49-F238E27FC236}">
                <a16:creationId xmlns:a16="http://schemas.microsoft.com/office/drawing/2014/main" id="{B00D27A5-0564-3F49-3044-5AB4C6F36A6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93634" y="2077439"/>
            <a:ext cx="242575" cy="245526"/>
          </a:xfrm>
          <a:prstGeom prst="rect">
            <a:avLst/>
          </a:prstGeom>
        </p:spPr>
      </p:pic>
      <p:pic>
        <p:nvPicPr>
          <p:cNvPr id="70" name="図 69">
            <a:extLst>
              <a:ext uri="{FF2B5EF4-FFF2-40B4-BE49-F238E27FC236}">
                <a16:creationId xmlns:a16="http://schemas.microsoft.com/office/drawing/2014/main" id="{75C96B77-FFE3-A22B-9A15-BED18970D5F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520971" y="2048181"/>
            <a:ext cx="288059" cy="288059"/>
          </a:xfrm>
          <a:prstGeom prst="rect">
            <a:avLst/>
          </a:prstGeom>
        </p:spPr>
      </p:pic>
      <p:pic>
        <p:nvPicPr>
          <p:cNvPr id="81" name="図 80">
            <a:extLst>
              <a:ext uri="{FF2B5EF4-FFF2-40B4-BE49-F238E27FC236}">
                <a16:creationId xmlns:a16="http://schemas.microsoft.com/office/drawing/2014/main" id="{58A4E762-060A-B1A2-F845-09C765A9DF8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06719" y="2065076"/>
            <a:ext cx="242575" cy="245526"/>
          </a:xfrm>
          <a:prstGeom prst="rect">
            <a:avLst/>
          </a:prstGeom>
        </p:spPr>
      </p:pic>
      <p:pic>
        <p:nvPicPr>
          <p:cNvPr id="83" name="図 82">
            <a:extLst>
              <a:ext uri="{FF2B5EF4-FFF2-40B4-BE49-F238E27FC236}">
                <a16:creationId xmlns:a16="http://schemas.microsoft.com/office/drawing/2014/main" id="{902C9F0F-4A23-80E0-3667-4837E1D9686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725370" y="2048181"/>
            <a:ext cx="242575" cy="245526"/>
          </a:xfrm>
          <a:prstGeom prst="rect">
            <a:avLst/>
          </a:prstGeom>
        </p:spPr>
      </p:pic>
      <p:pic>
        <p:nvPicPr>
          <p:cNvPr id="88" name="図 87">
            <a:extLst>
              <a:ext uri="{FF2B5EF4-FFF2-40B4-BE49-F238E27FC236}">
                <a16:creationId xmlns:a16="http://schemas.microsoft.com/office/drawing/2014/main" id="{C27FC18E-5AB6-9134-C868-3B8B6B05A69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277029" y="2060712"/>
            <a:ext cx="242575" cy="245526"/>
          </a:xfrm>
          <a:prstGeom prst="rect">
            <a:avLst/>
          </a:prstGeom>
        </p:spPr>
      </p:pic>
      <p:pic>
        <p:nvPicPr>
          <p:cNvPr id="29" name="図 28">
            <a:extLst>
              <a:ext uri="{FF2B5EF4-FFF2-40B4-BE49-F238E27FC236}">
                <a16:creationId xmlns:a16="http://schemas.microsoft.com/office/drawing/2014/main" id="{320AF403-8D50-03CD-B964-23967C3A8FD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312615" y="2048181"/>
            <a:ext cx="242575" cy="245526"/>
          </a:xfrm>
          <a:prstGeom prst="rect">
            <a:avLst/>
          </a:prstGeom>
        </p:spPr>
      </p:pic>
      <p:pic>
        <p:nvPicPr>
          <p:cNvPr id="30" name="図 29">
            <a:extLst>
              <a:ext uri="{FF2B5EF4-FFF2-40B4-BE49-F238E27FC236}">
                <a16:creationId xmlns:a16="http://schemas.microsoft.com/office/drawing/2014/main" id="{2D9DC83B-A4B7-4293-5568-99937433926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9044200" y="1979450"/>
            <a:ext cx="337754" cy="314325"/>
          </a:xfrm>
          <a:prstGeom prst="rect">
            <a:avLst/>
          </a:prstGeom>
        </p:spPr>
      </p:pic>
      <p:pic>
        <p:nvPicPr>
          <p:cNvPr id="31" name="図 30">
            <a:extLst>
              <a:ext uri="{FF2B5EF4-FFF2-40B4-BE49-F238E27FC236}">
                <a16:creationId xmlns:a16="http://schemas.microsoft.com/office/drawing/2014/main" id="{56F9B81D-C2BF-BED4-F83C-914DF5A56FE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0775766" y="1982705"/>
            <a:ext cx="337754" cy="314325"/>
          </a:xfrm>
          <a:prstGeom prst="rect">
            <a:avLst/>
          </a:prstGeom>
        </p:spPr>
      </p:pic>
      <p:pic>
        <p:nvPicPr>
          <p:cNvPr id="26" name="図 25">
            <a:extLst>
              <a:ext uri="{FF2B5EF4-FFF2-40B4-BE49-F238E27FC236}">
                <a16:creationId xmlns:a16="http://schemas.microsoft.com/office/drawing/2014/main" id="{2C571399-62CB-8186-4519-0CB1FDE20538}"/>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62471" y="2201319"/>
            <a:ext cx="1271079" cy="1348496"/>
          </a:xfrm>
          <a:prstGeom prst="rect">
            <a:avLst/>
          </a:prstGeom>
        </p:spPr>
      </p:pic>
      <p:pic>
        <p:nvPicPr>
          <p:cNvPr id="34" name="図 33">
            <a:extLst>
              <a:ext uri="{FF2B5EF4-FFF2-40B4-BE49-F238E27FC236}">
                <a16:creationId xmlns:a16="http://schemas.microsoft.com/office/drawing/2014/main" id="{702C4B4B-E3E0-4ECF-804B-D4AA76607DF4}"/>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29175" y="8742880"/>
            <a:ext cx="1133958" cy="1348496"/>
          </a:xfrm>
          <a:prstGeom prst="rect">
            <a:avLst/>
          </a:prstGeom>
        </p:spPr>
      </p:pic>
      <p:pic>
        <p:nvPicPr>
          <p:cNvPr id="38" name="図 37">
            <a:extLst>
              <a:ext uri="{FF2B5EF4-FFF2-40B4-BE49-F238E27FC236}">
                <a16:creationId xmlns:a16="http://schemas.microsoft.com/office/drawing/2014/main" id="{205DF153-C01D-B980-82FB-953A701FB01A}"/>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110582" y="12405738"/>
            <a:ext cx="1178348" cy="1348496"/>
          </a:xfrm>
          <a:prstGeom prst="rect">
            <a:avLst/>
          </a:prstGeom>
        </p:spPr>
      </p:pic>
      <p:pic>
        <p:nvPicPr>
          <p:cNvPr id="43" name="図 42">
            <a:extLst>
              <a:ext uri="{FF2B5EF4-FFF2-40B4-BE49-F238E27FC236}">
                <a16:creationId xmlns:a16="http://schemas.microsoft.com/office/drawing/2014/main" id="{34345470-B9F5-0A0E-5F12-246C4F8E0C56}"/>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9475392" y="170334"/>
            <a:ext cx="1800849" cy="1350637"/>
          </a:xfrm>
          <a:prstGeom prst="rect">
            <a:avLst/>
          </a:prstGeom>
        </p:spPr>
      </p:pic>
      <p:pic>
        <p:nvPicPr>
          <p:cNvPr id="46" name="図 45">
            <a:extLst>
              <a:ext uri="{FF2B5EF4-FFF2-40B4-BE49-F238E27FC236}">
                <a16:creationId xmlns:a16="http://schemas.microsoft.com/office/drawing/2014/main" id="{076EFDFB-ED7B-6FED-0A31-E6BD46BC769B}"/>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573973" y="14216543"/>
            <a:ext cx="947109" cy="906718"/>
          </a:xfrm>
          <a:prstGeom prst="rect">
            <a:avLst/>
          </a:prstGeom>
        </p:spPr>
      </p:pic>
      <p:pic>
        <p:nvPicPr>
          <p:cNvPr id="48" name="図 47">
            <a:extLst>
              <a:ext uri="{FF2B5EF4-FFF2-40B4-BE49-F238E27FC236}">
                <a16:creationId xmlns:a16="http://schemas.microsoft.com/office/drawing/2014/main" id="{7A334D70-5F3D-EE99-84DF-63559E3864A2}"/>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5581524" y="12617439"/>
            <a:ext cx="881317" cy="925094"/>
          </a:xfrm>
          <a:prstGeom prst="rect">
            <a:avLst/>
          </a:prstGeom>
        </p:spPr>
      </p:pic>
      <p:pic>
        <p:nvPicPr>
          <p:cNvPr id="59" name="図 58">
            <a:extLst>
              <a:ext uri="{FF2B5EF4-FFF2-40B4-BE49-F238E27FC236}">
                <a16:creationId xmlns:a16="http://schemas.microsoft.com/office/drawing/2014/main" id="{BBE65972-2902-C29A-6F06-C3295DF44FD6}"/>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9561352" y="14216543"/>
            <a:ext cx="1082035" cy="752440"/>
          </a:xfrm>
          <a:prstGeom prst="rect">
            <a:avLst/>
          </a:prstGeom>
        </p:spPr>
      </p:pic>
      <p:pic>
        <p:nvPicPr>
          <p:cNvPr id="65" name="図 64">
            <a:extLst>
              <a:ext uri="{FF2B5EF4-FFF2-40B4-BE49-F238E27FC236}">
                <a16:creationId xmlns:a16="http://schemas.microsoft.com/office/drawing/2014/main" id="{FCA1374A-AD47-4B43-FE39-723BE5B1E9A3}"/>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a:stretch/>
        </p:blipFill>
        <p:spPr>
          <a:xfrm>
            <a:off x="13390305" y="14823828"/>
            <a:ext cx="7885936" cy="268550"/>
          </a:xfrm>
          <a:prstGeom prst="rect">
            <a:avLst/>
          </a:prstGeom>
        </p:spPr>
      </p:pic>
      <p:pic>
        <p:nvPicPr>
          <p:cNvPr id="74" name="図 73">
            <a:extLst>
              <a:ext uri="{FF2B5EF4-FFF2-40B4-BE49-F238E27FC236}">
                <a16:creationId xmlns:a16="http://schemas.microsoft.com/office/drawing/2014/main" id="{56815DED-4EC8-883D-6AB7-B97E2F36E53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842447" y="1976545"/>
            <a:ext cx="337754" cy="314325"/>
          </a:xfrm>
          <a:prstGeom prst="rect">
            <a:avLst/>
          </a:prstGeom>
        </p:spPr>
      </p:pic>
      <p:pic>
        <p:nvPicPr>
          <p:cNvPr id="77" name="図 76">
            <a:extLst>
              <a:ext uri="{FF2B5EF4-FFF2-40B4-BE49-F238E27FC236}">
                <a16:creationId xmlns:a16="http://schemas.microsoft.com/office/drawing/2014/main" id="{95FB14D8-B060-B196-459F-D29C3827C40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90400" y="2067814"/>
            <a:ext cx="242575" cy="245526"/>
          </a:xfrm>
          <a:prstGeom prst="rect">
            <a:avLst/>
          </a:prstGeom>
        </p:spPr>
      </p:pic>
      <p:pic>
        <p:nvPicPr>
          <p:cNvPr id="78" name="図 77">
            <a:extLst>
              <a:ext uri="{FF2B5EF4-FFF2-40B4-BE49-F238E27FC236}">
                <a16:creationId xmlns:a16="http://schemas.microsoft.com/office/drawing/2014/main" id="{B6C61E25-01A6-1D54-2EC9-7DC9A1007A5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594245" y="1986170"/>
            <a:ext cx="337754" cy="314325"/>
          </a:xfrm>
          <a:prstGeom prst="rect">
            <a:avLst/>
          </a:prstGeom>
        </p:spPr>
      </p:pic>
      <p:pic>
        <p:nvPicPr>
          <p:cNvPr id="79" name="図 78">
            <a:extLst>
              <a:ext uri="{FF2B5EF4-FFF2-40B4-BE49-F238E27FC236}">
                <a16:creationId xmlns:a16="http://schemas.microsoft.com/office/drawing/2014/main" id="{B0FB3926-3706-5A93-CB22-BD269249EE3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64682" y="2067814"/>
            <a:ext cx="242575" cy="245526"/>
          </a:xfrm>
          <a:prstGeom prst="rect">
            <a:avLst/>
          </a:prstGeom>
        </p:spPr>
      </p:pic>
      <p:pic>
        <p:nvPicPr>
          <p:cNvPr id="80" name="図 79">
            <a:extLst>
              <a:ext uri="{FF2B5EF4-FFF2-40B4-BE49-F238E27FC236}">
                <a16:creationId xmlns:a16="http://schemas.microsoft.com/office/drawing/2014/main" id="{EDE9AFB6-B701-1700-6C67-49AA5E27FAD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355669" y="1986170"/>
            <a:ext cx="337754" cy="314325"/>
          </a:xfrm>
          <a:prstGeom prst="rect">
            <a:avLst/>
          </a:prstGeom>
        </p:spPr>
      </p:pic>
      <p:pic>
        <p:nvPicPr>
          <p:cNvPr id="86" name="図 85">
            <a:extLst>
              <a:ext uri="{FF2B5EF4-FFF2-40B4-BE49-F238E27FC236}">
                <a16:creationId xmlns:a16="http://schemas.microsoft.com/office/drawing/2014/main" id="{16E45EAB-906A-62FE-A48F-8622C8C5CE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64985" y="2074702"/>
            <a:ext cx="242575" cy="245526"/>
          </a:xfrm>
          <a:prstGeom prst="rect">
            <a:avLst/>
          </a:prstGeom>
        </p:spPr>
      </p:pic>
      <p:pic>
        <p:nvPicPr>
          <p:cNvPr id="90" name="図 89">
            <a:extLst>
              <a:ext uri="{FF2B5EF4-FFF2-40B4-BE49-F238E27FC236}">
                <a16:creationId xmlns:a16="http://schemas.microsoft.com/office/drawing/2014/main" id="{CA26164C-568E-0D7F-3B06-F1CD5E4D639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37772" y="2065799"/>
            <a:ext cx="288059" cy="288059"/>
          </a:xfrm>
          <a:prstGeom prst="rect">
            <a:avLst/>
          </a:prstGeom>
        </p:spPr>
      </p:pic>
      <p:pic>
        <p:nvPicPr>
          <p:cNvPr id="91" name="図 90">
            <a:extLst>
              <a:ext uri="{FF2B5EF4-FFF2-40B4-BE49-F238E27FC236}">
                <a16:creationId xmlns:a16="http://schemas.microsoft.com/office/drawing/2014/main" id="{E59893A4-95A2-0F0C-DF02-2919B8C4826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123175" y="2055452"/>
            <a:ext cx="242575" cy="245526"/>
          </a:xfrm>
          <a:prstGeom prst="rect">
            <a:avLst/>
          </a:prstGeom>
        </p:spPr>
      </p:pic>
      <p:pic>
        <p:nvPicPr>
          <p:cNvPr id="94" name="図 93">
            <a:extLst>
              <a:ext uri="{FF2B5EF4-FFF2-40B4-BE49-F238E27FC236}">
                <a16:creationId xmlns:a16="http://schemas.microsoft.com/office/drawing/2014/main" id="{2B042D0E-346D-3472-770B-B59C9D29DFD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851278" y="2048181"/>
            <a:ext cx="288059" cy="288059"/>
          </a:xfrm>
          <a:prstGeom prst="rect">
            <a:avLst/>
          </a:prstGeom>
        </p:spPr>
      </p:pic>
      <p:pic>
        <p:nvPicPr>
          <p:cNvPr id="98" name="図 97">
            <a:extLst>
              <a:ext uri="{FF2B5EF4-FFF2-40B4-BE49-F238E27FC236}">
                <a16:creationId xmlns:a16="http://schemas.microsoft.com/office/drawing/2014/main" id="{38EC94EC-4B73-AE8F-866E-1B9B70A7A6E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419169" y="2067431"/>
            <a:ext cx="288059" cy="288059"/>
          </a:xfrm>
          <a:prstGeom prst="rect">
            <a:avLst/>
          </a:prstGeom>
        </p:spPr>
      </p:pic>
      <p:pic>
        <p:nvPicPr>
          <p:cNvPr id="99" name="図 98">
            <a:extLst>
              <a:ext uri="{FF2B5EF4-FFF2-40B4-BE49-F238E27FC236}">
                <a16:creationId xmlns:a16="http://schemas.microsoft.com/office/drawing/2014/main" id="{463B9292-3196-50AD-4EBF-6B232E25413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008614" y="2076207"/>
            <a:ext cx="288059" cy="288059"/>
          </a:xfrm>
          <a:prstGeom prst="rect">
            <a:avLst/>
          </a:prstGeom>
        </p:spPr>
      </p:pic>
      <p:pic>
        <p:nvPicPr>
          <p:cNvPr id="101" name="図 100">
            <a:extLst>
              <a:ext uri="{FF2B5EF4-FFF2-40B4-BE49-F238E27FC236}">
                <a16:creationId xmlns:a16="http://schemas.microsoft.com/office/drawing/2014/main" id="{2585B184-1438-114E-080E-FBCD782818A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564576" y="2067432"/>
            <a:ext cx="288059" cy="288059"/>
          </a:xfrm>
          <a:prstGeom prst="rect">
            <a:avLst/>
          </a:prstGeom>
        </p:spPr>
      </p:pic>
      <p:pic>
        <p:nvPicPr>
          <p:cNvPr id="105" name="図 104">
            <a:extLst>
              <a:ext uri="{FF2B5EF4-FFF2-40B4-BE49-F238E27FC236}">
                <a16:creationId xmlns:a16="http://schemas.microsoft.com/office/drawing/2014/main" id="{12FADBC9-E1F2-7BED-B9EA-E333780A78F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908418" y="2056173"/>
            <a:ext cx="288059" cy="288059"/>
          </a:xfrm>
          <a:prstGeom prst="rect">
            <a:avLst/>
          </a:prstGeom>
        </p:spPr>
      </p:pic>
      <p:pic>
        <p:nvPicPr>
          <p:cNvPr id="106" name="図 105">
            <a:extLst>
              <a:ext uri="{FF2B5EF4-FFF2-40B4-BE49-F238E27FC236}">
                <a16:creationId xmlns:a16="http://schemas.microsoft.com/office/drawing/2014/main" id="{66951166-9456-E98E-ECA6-6D22D247F79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476309" y="2065798"/>
            <a:ext cx="288059" cy="288059"/>
          </a:xfrm>
          <a:prstGeom prst="rect">
            <a:avLst/>
          </a:prstGeom>
        </p:spPr>
      </p:pic>
      <p:pic>
        <p:nvPicPr>
          <p:cNvPr id="107" name="図 106">
            <a:extLst>
              <a:ext uri="{FF2B5EF4-FFF2-40B4-BE49-F238E27FC236}">
                <a16:creationId xmlns:a16="http://schemas.microsoft.com/office/drawing/2014/main" id="{0C2ED1C4-F509-D9B3-2333-1C6192187F7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661786" y="2055452"/>
            <a:ext cx="242575" cy="245526"/>
          </a:xfrm>
          <a:prstGeom prst="rect">
            <a:avLst/>
          </a:prstGeom>
        </p:spPr>
      </p:pic>
      <p:pic>
        <p:nvPicPr>
          <p:cNvPr id="110" name="図 109">
            <a:extLst>
              <a:ext uri="{FF2B5EF4-FFF2-40B4-BE49-F238E27FC236}">
                <a16:creationId xmlns:a16="http://schemas.microsoft.com/office/drawing/2014/main" id="{03A4C183-A447-D76A-AC67-EA49D4FA086D}"/>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844164" y="3618647"/>
            <a:ext cx="841035" cy="841035"/>
          </a:xfrm>
          <a:prstGeom prst="rect">
            <a:avLst/>
          </a:prstGeom>
        </p:spPr>
      </p:pic>
      <p:pic>
        <p:nvPicPr>
          <p:cNvPr id="112" name="図 111">
            <a:extLst>
              <a:ext uri="{FF2B5EF4-FFF2-40B4-BE49-F238E27FC236}">
                <a16:creationId xmlns:a16="http://schemas.microsoft.com/office/drawing/2014/main" id="{6C9C8969-BC58-2C61-1FA1-CBD8B5A39094}"/>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13469983" y="3918913"/>
            <a:ext cx="1034888" cy="773807"/>
          </a:xfrm>
          <a:prstGeom prst="rect">
            <a:avLst/>
          </a:prstGeom>
        </p:spPr>
      </p:pic>
      <p:pic>
        <p:nvPicPr>
          <p:cNvPr id="114" name="図 113">
            <a:extLst>
              <a:ext uri="{FF2B5EF4-FFF2-40B4-BE49-F238E27FC236}">
                <a16:creationId xmlns:a16="http://schemas.microsoft.com/office/drawing/2014/main" id="{39726D27-4404-E376-E3D7-43A49316B4D8}"/>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17463684" y="3777446"/>
            <a:ext cx="1156654" cy="867491"/>
          </a:xfrm>
          <a:prstGeom prst="rect">
            <a:avLst/>
          </a:prstGeom>
        </p:spPr>
      </p:pic>
      <p:pic>
        <p:nvPicPr>
          <p:cNvPr id="115" name="図 114">
            <a:extLst>
              <a:ext uri="{FF2B5EF4-FFF2-40B4-BE49-F238E27FC236}">
                <a16:creationId xmlns:a16="http://schemas.microsoft.com/office/drawing/2014/main" id="{930AE7BD-40C5-5348-C98F-309459D32F7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0187937" y="1971820"/>
            <a:ext cx="337754" cy="314325"/>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6821" y="11632712"/>
            <a:ext cx="9583490" cy="3333665"/>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00000000-0008-0000-0100-00000E000000}"/>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5" name="Oval 1">
            <a:extLst>
              <a:ext uri="{FF2B5EF4-FFF2-40B4-BE49-F238E27FC236}">
                <a16:creationId xmlns:a16="http://schemas.microsoft.com/office/drawing/2014/main" id="{00000000-0008-0000-0100-0000A0000000}"/>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b="1">
                <a:latin typeface="HG丸ｺﾞｼｯｸM-PRO" panose="020F0600000000000000" pitchFamily="50" charset="-128"/>
                <a:ea typeface="HG丸ｺﾞｼｯｸM-PRO" panose="020F0600000000000000" pitchFamily="50" charset="-128"/>
                <a:cs typeface="ヒラギノ角ゴ ProN W6"/>
              </a:rPr>
              <a:t>秋サケのムニエル</a:t>
            </a:r>
            <a:endParaRPr lang="en-US" altLang="ja-JP" b="1" dirty="0">
              <a:latin typeface="HG丸ｺﾞｼｯｸM-PRO" panose="020F0600000000000000" pitchFamily="50" charset="-128"/>
              <a:ea typeface="HG丸ｺﾞｼｯｸM-PRO" panose="020F0600000000000000" pitchFamily="50" charset="-128"/>
              <a:cs typeface="ヒラギノ角ゴ ProN W6"/>
            </a:endParaRPr>
          </a:p>
        </p:txBody>
      </p:sp>
      <p:sp>
        <p:nvSpPr>
          <p:cNvPr id="56" name="AutoShape 2">
            <a:extLst>
              <a:ext uri="{FF2B5EF4-FFF2-40B4-BE49-F238E27FC236}">
                <a16:creationId xmlns:a16="http://schemas.microsoft.com/office/drawing/2014/main" id="{00000000-0008-0000-0100-0000A1000000}"/>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バター香る、ジューシーな一品</a:t>
            </a:r>
            <a:endParaRPr lang="en-US" altLang="ja-JP" sz="1400" b="1" dirty="0">
              <a:latin typeface="HG丸ｺﾞｼｯｸM-PRO"/>
              <a:ea typeface="HG丸ｺﾞｼｯｸM-PRO"/>
              <a:cs typeface="HG丸ｺﾞｼｯｸM-PRO"/>
            </a:endParaRPr>
          </a:p>
        </p:txBody>
      </p:sp>
      <p:sp>
        <p:nvSpPr>
          <p:cNvPr id="57" name="Oval 5">
            <a:extLst>
              <a:ext uri="{FF2B5EF4-FFF2-40B4-BE49-F238E27FC236}">
                <a16:creationId xmlns:a16="http://schemas.microsoft.com/office/drawing/2014/main" id="{00000000-0008-0000-0100-0000A2000000}"/>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スイートポテト</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58" name="AutoShape 2">
            <a:extLst>
              <a:ext uri="{FF2B5EF4-FFF2-40B4-BE49-F238E27FC236}">
                <a16:creationId xmlns:a16="http://schemas.microsoft.com/office/drawing/2014/main" id="{00000000-0008-0000-0100-0000A3000000}"/>
              </a:ext>
            </a:extLst>
          </p:cNvPr>
          <p:cNvSpPr>
            <a:spLocks noChangeArrowheads="1"/>
          </p:cNvSpPr>
          <p:nvPr/>
        </p:nvSpPr>
        <p:spPr bwMode="auto">
          <a:xfrm>
            <a:off x="4860863" y="2602351"/>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MaruGothicMPRO"/>
                <a:ea typeface="HGMaruGothicMPRO"/>
                <a:cs typeface="HG丸ｺﾞｼｯｸM-PRO"/>
              </a:rPr>
              <a:t>焼き芋で作る簡単スイートポテト</a:t>
            </a:r>
            <a:endParaRPr lang="ja-JP" altLang="en-US" sz="1400" b="1" dirty="0">
              <a:latin typeface="HGMaruGothicMPRO"/>
              <a:ea typeface="HGMaruGothicMPRO"/>
              <a:cs typeface="HG丸ｺﾞｼｯｸM-PRO"/>
            </a:endParaRPr>
          </a:p>
        </p:txBody>
      </p:sp>
      <p:sp>
        <p:nvSpPr>
          <p:cNvPr id="59" name="AutoShape 9">
            <a:extLst>
              <a:ext uri="{FF2B5EF4-FFF2-40B4-BE49-F238E27FC236}">
                <a16:creationId xmlns:a16="http://schemas.microsoft.com/office/drawing/2014/main" id="{00000000-0008-0000-0100-0000A4000000}"/>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１：耐熱ボウルに皮をむいた焼き芋を入れ、フォークの背などでつぶす。</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２：サツマイモが熱いうちにバター、砂糖を加えて、よく混ぜ合わせる。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panose="020F0600000000000000" pitchFamily="34" charset="-128"/>
                <a:ea typeface="HGMaruGothicMPRO" panose="020F0600000000000000" pitchFamily="34" charset="-128"/>
                <a:cs typeface="HG丸ｺﾞｼｯｸM-PRO"/>
              </a:rPr>
              <a:t>３：</a:t>
            </a:r>
            <a:r>
              <a:rPr lang="ja-JP" altLang="en-US" sz="1050" dirty="0">
                <a:latin typeface="HGMaruGothicMPRO"/>
                <a:ea typeface="HGMaruGothicMPRO"/>
                <a:cs typeface="HG丸ｺﾞｼｯｸM-PRO"/>
              </a:rPr>
              <a:t>卵黄、牛乳を加えて、なめらかなペースト状になるまで混ぜる。</a:t>
            </a: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4</a:t>
            </a:r>
            <a:r>
              <a:rPr lang="ja-JP" altLang="en-US" sz="1050" dirty="0">
                <a:latin typeface="HGMaruGothicMPRO" panose="020F0600000000000000" pitchFamily="34" charset="-128"/>
                <a:ea typeface="HGMaruGothicMPRO" panose="020F0600000000000000" pitchFamily="34" charset="-128"/>
                <a:cs typeface="HG丸ｺﾞｼｯｸM-PRO"/>
              </a:rPr>
              <a:t>：アルミカップに俵形に成形した（３）をのせ、表面にツヤ出し用</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a:t>
            </a:r>
            <a:r>
              <a:rPr lang="en-US" altLang="ja-JP" sz="1050" dirty="0">
                <a:latin typeface="HGMaruGothicMPRO" panose="020F0600000000000000" pitchFamily="34" charset="-128"/>
                <a:ea typeface="HGMaruGothicMPRO" panose="020F0600000000000000" pitchFamily="34" charset="-128"/>
                <a:cs typeface="HG丸ｺﾞｼｯｸM-PRO"/>
              </a:rPr>
              <a:t>  </a:t>
            </a:r>
            <a:r>
              <a:rPr lang="ja-JP" altLang="en-US" sz="1050" dirty="0">
                <a:latin typeface="HGMaruGothicMPRO" panose="020F0600000000000000" pitchFamily="34" charset="-128"/>
                <a:ea typeface="HGMaruGothicMPRO" panose="020F0600000000000000" pitchFamily="34" charset="-128"/>
                <a:cs typeface="HG丸ｺﾞｼｯｸM-PRO"/>
              </a:rPr>
              <a:t>の卵黄を塗る。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rPr>
              <a:t>： </a:t>
            </a:r>
            <a:r>
              <a:rPr lang="en-US" altLang="ja-JP" sz="1050" dirty="0">
                <a:latin typeface="HGMaruGothicMPRO" panose="020F0600000000000000" pitchFamily="34" charset="-128"/>
                <a:ea typeface="HGMaruGothicMPRO" panose="020F0600000000000000" pitchFamily="34" charset="-128"/>
                <a:cs typeface="HG丸ｺﾞｼｯｸM-PRO"/>
              </a:rPr>
              <a:t>200℃</a:t>
            </a:r>
            <a:r>
              <a:rPr lang="ja-JP" altLang="en-US" sz="1050" dirty="0">
                <a:latin typeface="HGMaruGothicMPRO" panose="020F0600000000000000" pitchFamily="34" charset="-128"/>
                <a:ea typeface="HGMaruGothicMPRO" panose="020F0600000000000000" pitchFamily="34" charset="-128"/>
                <a:cs typeface="HG丸ｺﾞｼｯｸM-PRO"/>
              </a:rPr>
              <a:t>に予熱したオーブンで</a:t>
            </a:r>
            <a:r>
              <a:rPr lang="en-US" altLang="ja-JP" sz="1050" dirty="0">
                <a:latin typeface="HGMaruGothicMPRO" panose="020F0600000000000000" pitchFamily="34" charset="-128"/>
                <a:ea typeface="HGMaruGothicMPRO" panose="020F0600000000000000" pitchFamily="34" charset="-128"/>
                <a:cs typeface="HG丸ｺﾞｼｯｸM-PRO"/>
              </a:rPr>
              <a:t>10</a:t>
            </a:r>
            <a:r>
              <a:rPr lang="ja-JP" altLang="en-US" sz="1050" dirty="0">
                <a:latin typeface="HGMaruGothicMPRO" panose="020F0600000000000000" pitchFamily="34" charset="-128"/>
                <a:ea typeface="HGMaruGothicMPRO" panose="020F0600000000000000" pitchFamily="34" charset="-128"/>
                <a:cs typeface="HG丸ｺﾞｼｯｸM-PRO"/>
              </a:rPr>
              <a:t>分焼く。</a:t>
            </a:r>
            <a:endParaRPr lang="en-US" altLang="ja-JP" sz="1050" dirty="0">
              <a:latin typeface="HGMaruGothicMPRO"/>
              <a:ea typeface="HGMaruGothicMPRO"/>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     (</a:t>
            </a:r>
            <a:r>
              <a:rPr lang="ja-JP" altLang="en-US" sz="1050" dirty="0">
                <a:latin typeface="HGMaruGothicMPRO" panose="020F0600000000000000" pitchFamily="34" charset="-128"/>
                <a:ea typeface="HGMaruGothicMPRO" panose="020F0600000000000000" pitchFamily="34" charset="-128"/>
                <a:cs typeface="HG丸ｺﾞｼｯｸM-PRO"/>
              </a:rPr>
              <a:t>様子を見ながら、焦げに注意する）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６：器に盛り付ける。</a:t>
            </a:r>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60" name="AutoShape 6">
            <a:extLst>
              <a:ext uri="{FF2B5EF4-FFF2-40B4-BE49-F238E27FC236}">
                <a16:creationId xmlns:a16="http://schemas.microsoft.com/office/drawing/2014/main" id="{00000000-0008-0000-0100-0000A5000000}"/>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MaruGothicMPRO" panose="020F0600000000000000" pitchFamily="34" charset="-128"/>
                <a:ea typeface="HGMaruGothicMPRO" panose="020F0600000000000000" pitchFamily="34" charset="-128"/>
                <a:cs typeface="ヒラギノ角ゴ ProN W6"/>
              </a:rPr>
              <a:t>秋サケ</a:t>
            </a:r>
            <a:endParaRPr lang="ja-JP" altLang="en-US" sz="1800" b="1" i="0">
              <a:latin typeface="HGMaruGothicMPRO" panose="020F0600000000000000" pitchFamily="34" charset="-128"/>
              <a:ea typeface="HGMaruGothicMPRO" panose="020F0600000000000000" pitchFamily="34" charset="-128"/>
              <a:cs typeface="ヒラギノ角ゴ ProN W6"/>
            </a:endParaRPr>
          </a:p>
        </p:txBody>
      </p:sp>
      <p:sp>
        <p:nvSpPr>
          <p:cNvPr id="61" name="AutoShape 4">
            <a:extLst>
              <a:ext uri="{FF2B5EF4-FFF2-40B4-BE49-F238E27FC236}">
                <a16:creationId xmlns:a16="http://schemas.microsoft.com/office/drawing/2014/main" id="{00000000-0008-0000-0100-0000A6000000}"/>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１：サケはキッチンペーパーで水気をふき、両面に塩・こしょうを</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ふって小麦粉をまんべんなくまぶす。</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２：フライパンにオリーブオイルを入れて熱し、サケを皮目から入れ</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表面に軽く焼き色がつくまで中火で焼く。</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３：サケを裏返して</a:t>
            </a:r>
            <a:r>
              <a:rPr lang="en-US" altLang="ja-JP" sz="1050" dirty="0">
                <a:latin typeface="HGMaruGothicMPRO" panose="020F0600000000000000" pitchFamily="34" charset="-128"/>
                <a:ea typeface="HGMaruGothicMPRO" panose="020F0600000000000000" pitchFamily="34" charset="-128"/>
                <a:cs typeface="HG丸ｺﾞｼｯｸM-PRO"/>
              </a:rPr>
              <a:t>3〜4</a:t>
            </a:r>
            <a:r>
              <a:rPr lang="ja-JP" altLang="en-US" sz="1050" dirty="0">
                <a:latin typeface="HGMaruGothicMPRO" panose="020F0600000000000000" pitchFamily="34" charset="-128"/>
                <a:ea typeface="HGMaruGothicMPRO" panose="020F0600000000000000" pitchFamily="34" charset="-128"/>
                <a:cs typeface="HG丸ｺﾞｼｯｸM-PRO"/>
              </a:rPr>
              <a:t>分焼いた後、フライパンに残った油を</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キッチンペーパーでふき取る。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a:t>
            </a:r>
            <a:r>
              <a:rPr lang="ja-JP" altLang="en-US" sz="1050" dirty="0">
                <a:latin typeface="HGMaruGothicMPRO"/>
                <a:ea typeface="HGMaruGothicMPRO"/>
                <a:cs typeface="HG丸ｺﾞｼｯｸM-PRO"/>
              </a:rPr>
              <a:t>バターを入れ、溶けてきたら火を止める。</a:t>
            </a:r>
            <a:endParaRPr lang="en-US" altLang="ja-JP" sz="1050" dirty="0">
              <a:latin typeface="HGMaruGothicMPRO"/>
              <a:ea typeface="HGMaruGothicMPRO"/>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５</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a:t>
            </a:r>
            <a:r>
              <a:rPr lang="ja-JP" altLang="en-US" sz="1050" dirty="0">
                <a:latin typeface="HGMaruGothicMPRO" panose="020F0600000000000000" pitchFamily="34" charset="-128"/>
                <a:ea typeface="HGMaruGothicMPRO" panose="020F0600000000000000" pitchFamily="34" charset="-128"/>
                <a:cs typeface="HG丸ｺﾞｼｯｸM-PRO"/>
              </a:rPr>
              <a:t>器に盛り、くし切りにしたレモンを添える。</a:t>
            </a:r>
            <a:endParaRPr lang="en-US" altLang="ja-JP" sz="1050" i="0" dirty="0">
              <a:effectLst/>
              <a:latin typeface="HGMaruGothicMPRO"/>
              <a:ea typeface="HGMaruGothicMPRO"/>
            </a:endParaRPr>
          </a:p>
        </p:txBody>
      </p:sp>
      <p:sp>
        <p:nvSpPr>
          <p:cNvPr id="62" name="AutoShape 10">
            <a:extLst>
              <a:ext uri="{FF2B5EF4-FFF2-40B4-BE49-F238E27FC236}">
                <a16:creationId xmlns:a16="http://schemas.microsoft.com/office/drawing/2014/main" id="{00000000-0008-0000-0100-0000A7000000}"/>
              </a:ext>
            </a:extLst>
          </p:cNvPr>
          <p:cNvSpPr>
            <a:spLocks noChangeArrowheads="1"/>
          </p:cNvSpPr>
          <p:nvPr/>
        </p:nvSpPr>
        <p:spPr bwMode="auto">
          <a:xfrm>
            <a:off x="4860861" y="3015448"/>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a:t>
            </a:r>
            <a:r>
              <a:rPr lang="ja-JP" altLang="en-US" sz="1200" b="1" i="0" strike="noStrike" dirty="0">
                <a:latin typeface="HGMaruGothicMPRO"/>
                <a:ea typeface="HGMaruGothicMPRO"/>
                <a:cs typeface="HG丸ｺﾞｼｯｸM-PRO"/>
              </a:rPr>
              <a:t>２人前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サツマイモ（焼き芋）　 </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本</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バター（無塩）　</a:t>
            </a:r>
            <a:r>
              <a:rPr lang="en-US" altLang="ja-JP" sz="1050" dirty="0">
                <a:latin typeface="HGMaruGothicMPRO"/>
                <a:ea typeface="HGMaruGothicMPRO"/>
                <a:cs typeface="HG丸ｺﾞｼｯｸM-PRO"/>
              </a:rPr>
              <a:t>25 g</a:t>
            </a:r>
          </a:p>
          <a:p>
            <a:pPr rtl="1">
              <a:lnSpc>
                <a:spcPts val="1600"/>
              </a:lnSpc>
              <a:defRPr sz="1000"/>
            </a:pPr>
            <a:r>
              <a:rPr lang="ja-JP" altLang="en-US" sz="1050">
                <a:latin typeface="HGMaruGothicMPRO"/>
                <a:ea typeface="HGMaruGothicMPRO"/>
                <a:cs typeface="HG丸ｺﾞｼｯｸM-PRO"/>
              </a:rPr>
              <a:t>砂糖　</a:t>
            </a:r>
            <a:r>
              <a:rPr lang="en-US" altLang="ja-JP" sz="1050" dirty="0">
                <a:latin typeface="HGMaruGothicMPRO"/>
                <a:ea typeface="HGMaruGothicMPRO"/>
                <a:cs typeface="HG丸ｺﾞｼｯｸM-PRO"/>
              </a:rPr>
              <a:t>20</a:t>
            </a:r>
            <a:r>
              <a:rPr lang="ja-JP" altLang="en-US" sz="1050">
                <a:latin typeface="HGMaruGothicMPRO"/>
                <a:ea typeface="HGMaruGothicMPRO"/>
                <a:cs typeface="HG丸ｺﾞｼｯｸM-PRO"/>
              </a:rPr>
              <a:t>ｇ</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卵黄　１個</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牛乳　大さじ</a:t>
            </a:r>
            <a:r>
              <a:rPr lang="en-US" altLang="ja-JP" sz="1050" dirty="0">
                <a:latin typeface="HGMaruGothicMPRO"/>
                <a:ea typeface="HGMaruGothicMPRO"/>
                <a:cs typeface="HG丸ｺﾞｼｯｸM-PRO"/>
              </a:rPr>
              <a:t>1 </a:t>
            </a:r>
            <a:r>
              <a:rPr lang="ja-JP" altLang="en-US" sz="1050" dirty="0">
                <a:latin typeface="HGMaruGothicMPRO"/>
                <a:ea typeface="HGMaruGothicMPRO"/>
                <a:cs typeface="HG丸ｺﾞｼｯｸM-PRO"/>
              </a:rPr>
              <a:t>　　</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ツヤ出し用の卵黄　 </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個分</a:t>
            </a:r>
            <a:endParaRPr lang="en-US" altLang="ja-JP" sz="1050" dirty="0">
              <a:latin typeface="HGMaruGothicMPRO"/>
              <a:ea typeface="HGMaruGothicMPRO"/>
              <a:cs typeface="HG丸ｺﾞｼｯｸM-PRO"/>
            </a:endParaRPr>
          </a:p>
        </p:txBody>
      </p:sp>
      <p:sp>
        <p:nvSpPr>
          <p:cNvPr id="63" name="Text Box 89">
            <a:extLst>
              <a:ext uri="{FF2B5EF4-FFF2-40B4-BE49-F238E27FC236}">
                <a16:creationId xmlns:a16="http://schemas.microsoft.com/office/drawing/2014/main" id="{00000000-0008-0000-0100-0000A8000000}"/>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〈2024</a:t>
            </a:r>
            <a:r>
              <a:rPr lang="ja-JP" altLang="en-US" sz="2400" b="1" i="0" strike="noStrike">
                <a:solidFill>
                  <a:schemeClr val="accent2">
                    <a:lumMod val="75000"/>
                  </a:schemeClr>
                </a:solidFill>
                <a:latin typeface="メイリオ" panose="020B0604030504040204" pitchFamily="50" charset="-128"/>
                <a:ea typeface="メイリオ" panose="020B0604030504040204" pitchFamily="50" charset="-128"/>
              </a:rPr>
              <a:t>年</a:t>
            </a: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10</a:t>
            </a:r>
            <a:r>
              <a:rPr lang="ja-JP" altLang="en-US" sz="2400" b="1" i="0" strike="noStrike">
                <a:solidFill>
                  <a:schemeClr val="accent2">
                    <a:lumMod val="75000"/>
                  </a:schemeClr>
                </a:solidFill>
                <a:latin typeface="メイリオ" panose="020B0604030504040204" pitchFamily="50" charset="-128"/>
                <a:ea typeface="メイリオ" panose="020B0604030504040204" pitchFamily="50" charset="-128"/>
              </a:rPr>
              <a:t>月版</a:t>
            </a: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a:t>
            </a:r>
          </a:p>
        </p:txBody>
      </p:sp>
      <p:sp>
        <p:nvSpPr>
          <p:cNvPr id="65" name="Text Box 1833">
            <a:extLst>
              <a:ext uri="{FF2B5EF4-FFF2-40B4-BE49-F238E27FC236}">
                <a16:creationId xmlns:a16="http://schemas.microsoft.com/office/drawing/2014/main" id="{00000000-0008-0000-0100-0000AA000000}"/>
              </a:ext>
            </a:extLst>
          </p:cNvPr>
          <p:cNvSpPr txBox="1">
            <a:spLocks noChangeArrowheads="1"/>
          </p:cNvSpPr>
          <p:nvPr/>
        </p:nvSpPr>
        <p:spPr bwMode="auto">
          <a:xfrm>
            <a:off x="10489226" y="2774165"/>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秋サケは産卵のため川に戻ってきたタイミングで漁獲された白鮭。産卵のために卵や白子に栄養が使われているため、脂の乗りは控えめ。 主な栄養素は、アスタキサンチン、</a:t>
            </a:r>
            <a:r>
              <a:rPr lang="en" altLang="ja-JP" sz="1050" b="0" i="0" dirty="0">
                <a:effectLst/>
                <a:latin typeface="HGMaruGothicMPRO"/>
                <a:ea typeface="HGMaruGothicMPRO"/>
              </a:rPr>
              <a:t> DHA</a:t>
            </a:r>
            <a:r>
              <a:rPr lang="ja-JP" altLang="en" sz="1050" b="0" i="0" dirty="0">
                <a:effectLst/>
                <a:latin typeface="HGMaruGothicMPRO"/>
                <a:ea typeface="HGMaruGothicMPRO"/>
              </a:rPr>
              <a:t>、</a:t>
            </a:r>
            <a:r>
              <a:rPr lang="en" altLang="ja-JP" sz="1050" b="0" i="0" dirty="0">
                <a:effectLst/>
                <a:latin typeface="HGMaruGothicMPRO"/>
                <a:ea typeface="HGMaruGothicMPRO"/>
              </a:rPr>
              <a:t>EPA </a:t>
            </a:r>
            <a:r>
              <a:rPr lang="ja-JP" altLang="en-US" sz="1050" b="0" i="0" dirty="0">
                <a:effectLst/>
                <a:latin typeface="HGMaruGothicMPRO"/>
                <a:ea typeface="HGMaruGothicMPRO"/>
              </a:rPr>
              <a:t>、ビタミン</a:t>
            </a:r>
            <a:r>
              <a:rPr lang="en" altLang="ja-JP" sz="1050" b="0" i="0" dirty="0">
                <a:effectLst/>
                <a:latin typeface="HGMaruGothicMPRO"/>
                <a:ea typeface="HGMaruGothicMPRO"/>
              </a:rPr>
              <a:t>B</a:t>
            </a:r>
            <a:r>
              <a:rPr lang="ja-JP" altLang="en-US" sz="1050" b="0" i="0" dirty="0">
                <a:effectLst/>
                <a:latin typeface="HGMaruGothicMPRO"/>
                <a:ea typeface="HGMaruGothicMPRO"/>
              </a:rPr>
              <a:t>群やビタミン</a:t>
            </a:r>
            <a:r>
              <a:rPr lang="en" altLang="ja-JP" sz="1050" b="0" i="0" dirty="0">
                <a:effectLst/>
                <a:latin typeface="HGMaruGothicMPRO"/>
                <a:ea typeface="HGMaruGothicMPRO"/>
              </a:rPr>
              <a:t>D</a:t>
            </a:r>
            <a:r>
              <a:rPr lang="ja-JP" altLang="en" sz="1050" b="0" i="0" dirty="0">
                <a:effectLst/>
                <a:latin typeface="HGMaruGothicMPRO"/>
                <a:ea typeface="HGMaruGothicMPRO"/>
              </a:rPr>
              <a:t>、</a:t>
            </a:r>
            <a:r>
              <a:rPr lang="en" altLang="ja-JP" sz="1050" b="0" i="0" dirty="0">
                <a:effectLst/>
                <a:latin typeface="HGMaruGothicMPRO"/>
                <a:ea typeface="HGMaruGothicMPRO"/>
              </a:rPr>
              <a:t>E</a:t>
            </a:r>
            <a:r>
              <a:rPr lang="ja-JP" altLang="en-US" sz="1050" b="0" i="0" dirty="0">
                <a:effectLst/>
                <a:latin typeface="HGMaruGothicMPRO"/>
                <a:ea typeface="HGMaruGothicMPRO"/>
              </a:rPr>
              <a:t>だ。</a:t>
            </a:r>
            <a:endParaRPr lang="en-US" altLang="ja-JP" sz="1050" b="0" i="0" dirty="0">
              <a:effectLst/>
              <a:latin typeface="HGMaruGothicMPRO"/>
              <a:ea typeface="HGMaruGothicMPRO"/>
            </a:endParaRPr>
          </a:p>
          <a:p>
            <a:r>
              <a:rPr lang="ja-JP" altLang="en-US" sz="1050" dirty="0">
                <a:latin typeface="HGMaruGothicMPRO"/>
                <a:ea typeface="HGMaruGothicMPRO"/>
              </a:rPr>
              <a:t>　アスタキサンチンはサケの主な色素成分であるカロテノイド色素の一種で、強い抗酸化作用を持ち、活性酸素の発生抑制・除去の働きがある。抗酸化力はビタミン</a:t>
            </a:r>
            <a:r>
              <a:rPr lang="en" altLang="ja-JP" sz="1050" dirty="0">
                <a:latin typeface="HGMaruGothicMPRO"/>
                <a:ea typeface="HGMaruGothicMPRO"/>
              </a:rPr>
              <a:t>C</a:t>
            </a:r>
            <a:r>
              <a:rPr lang="ja-JP" altLang="en-US" sz="1050" dirty="0">
                <a:latin typeface="HGMaruGothicMPRO"/>
                <a:ea typeface="HGMaruGothicMPRO"/>
              </a:rPr>
              <a:t>の</a:t>
            </a:r>
            <a:r>
              <a:rPr lang="en-US" altLang="ja-JP" sz="1050" dirty="0">
                <a:latin typeface="HGMaruGothicMPRO"/>
                <a:ea typeface="HGMaruGothicMPRO"/>
              </a:rPr>
              <a:t>6000</a:t>
            </a:r>
            <a:r>
              <a:rPr lang="ja-JP" altLang="en-US" sz="1050" dirty="0">
                <a:latin typeface="HGMaruGothicMPRO"/>
                <a:ea typeface="HGMaruGothicMPRO"/>
              </a:rPr>
              <a:t>倍、ビタミン</a:t>
            </a:r>
            <a:r>
              <a:rPr lang="en" altLang="ja-JP" sz="1050" dirty="0">
                <a:latin typeface="HGMaruGothicMPRO"/>
                <a:ea typeface="HGMaruGothicMPRO"/>
              </a:rPr>
              <a:t>E</a:t>
            </a:r>
            <a:r>
              <a:rPr lang="ja-JP" altLang="en-US" sz="1050" dirty="0">
                <a:latin typeface="HGMaruGothicMPRO"/>
                <a:ea typeface="HGMaruGothicMPRO"/>
              </a:rPr>
              <a:t>の</a:t>
            </a:r>
            <a:r>
              <a:rPr lang="en-US" altLang="ja-JP" sz="1050" dirty="0">
                <a:latin typeface="HGMaruGothicMPRO"/>
                <a:ea typeface="HGMaruGothicMPRO"/>
              </a:rPr>
              <a:t>1000</a:t>
            </a:r>
            <a:r>
              <a:rPr lang="ja-JP" altLang="en-US" sz="1050" dirty="0">
                <a:latin typeface="HGMaruGothicMPRO"/>
                <a:ea typeface="HGMaruGothicMPRO"/>
              </a:rPr>
              <a:t>倍ともいわれており、老化防止や疲労回復に効果的だ。</a:t>
            </a:r>
            <a:endParaRPr lang="en-US" altLang="ja-JP" sz="1050" dirty="0">
              <a:latin typeface="HGMaruGothicMPRO"/>
              <a:ea typeface="HGMaruGothicMPRO"/>
            </a:endParaRPr>
          </a:p>
          <a:p>
            <a:r>
              <a:rPr lang="ja-JP" altLang="en-US" sz="1050" dirty="0">
                <a:latin typeface="HGMaruGothicMPRO"/>
                <a:ea typeface="HGMaruGothicMPRO"/>
              </a:rPr>
              <a:t>　</a:t>
            </a:r>
            <a:endParaRPr lang="en-US" altLang="ja-JP" sz="1050" dirty="0">
              <a:latin typeface="HGMaruGothicMPRO"/>
              <a:ea typeface="HGMaruGothicMPRO"/>
            </a:endParaRPr>
          </a:p>
        </p:txBody>
      </p:sp>
      <p:sp>
        <p:nvSpPr>
          <p:cNvPr id="66" name="Text Box 1049">
            <a:extLst>
              <a:ext uri="{FF2B5EF4-FFF2-40B4-BE49-F238E27FC236}">
                <a16:creationId xmlns:a16="http://schemas.microsoft.com/office/drawing/2014/main" id="{00000000-0008-0000-0100-0000AB000000}"/>
              </a:ext>
            </a:extLst>
          </p:cNvPr>
          <p:cNvSpPr txBox="1">
            <a:spLocks noChangeArrowheads="1"/>
          </p:cNvSpPr>
          <p:nvPr/>
        </p:nvSpPr>
        <p:spPr bwMode="auto">
          <a:xfrm>
            <a:off x="3208335" y="94609"/>
            <a:ext cx="14561782" cy="103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en-US" altLang="ja-JP" sz="2300" b="1" dirty="0">
                <a:solidFill>
                  <a:schemeClr val="accent2">
                    <a:lumMod val="75000"/>
                  </a:schemeClr>
                </a:solidFill>
                <a:latin typeface="メイリオ"/>
                <a:ea typeface="メイリオ"/>
              </a:rPr>
              <a:t>10</a:t>
            </a:r>
            <a:r>
              <a:rPr lang="ja-JP" altLang="en-US" sz="2300" b="1">
                <a:solidFill>
                  <a:schemeClr val="accent2">
                    <a:lumMod val="75000"/>
                  </a:schemeClr>
                </a:solidFill>
                <a:latin typeface="メイリオ"/>
                <a:ea typeface="メイリオ"/>
              </a:rPr>
              <a:t>月</a:t>
            </a:r>
            <a:r>
              <a:rPr lang="ja-JP" altLang="en-US" sz="2300" b="1" i="0" u="none" strike="noStrike" baseline="0" dirty="0">
                <a:solidFill>
                  <a:schemeClr val="accent2">
                    <a:lumMod val="75000"/>
                  </a:schemeClr>
                </a:solidFill>
                <a:latin typeface="メイリオ"/>
                <a:ea typeface="メイリオ"/>
              </a:rPr>
              <a:t>･</a:t>
            </a:r>
            <a:r>
              <a:rPr lang="ja-JP" altLang="en-US" sz="2300" b="1" dirty="0">
                <a:solidFill>
                  <a:schemeClr val="accent2">
                    <a:lumMod val="75000"/>
                  </a:schemeClr>
                </a:solidFill>
                <a:latin typeface="メイリオ"/>
                <a:ea typeface="メイリオ"/>
              </a:rPr>
              <a:t>･･旬の</a:t>
            </a:r>
            <a:r>
              <a:rPr lang="ja-JP" altLang="en-US" sz="2300" b="1" i="0" u="none" strike="noStrike" baseline="0" dirty="0">
                <a:solidFill>
                  <a:schemeClr val="accent2">
                    <a:lumMod val="75000"/>
                  </a:schemeClr>
                </a:solidFill>
                <a:latin typeface="メイリオ"/>
                <a:ea typeface="メイリオ"/>
              </a:rPr>
              <a:t>食材が盛りだくさん！ 行事や記念日に絡めた販促活動を展開しましょう！</a:t>
            </a:r>
          </a:p>
          <a:p>
            <a:pPr algn="ctr">
              <a:lnSpc>
                <a:spcPts val="3400"/>
              </a:lnSpc>
              <a:defRPr sz="1000"/>
            </a:pPr>
            <a:r>
              <a:rPr lang="ja-JP" altLang="en-US" sz="2300" b="1" i="0" u="none" strike="noStrike" baseline="0">
                <a:solidFill>
                  <a:schemeClr val="accent6">
                    <a:lumMod val="50000"/>
                  </a:schemeClr>
                </a:solidFill>
                <a:latin typeface="メイリオ"/>
                <a:ea typeface="メイリオ"/>
              </a:rPr>
              <a:t>人の動きが活発化する３連休は拡販のチャンス</a:t>
            </a:r>
            <a:endParaRPr lang="ja-JP" altLang="en-US" sz="2300" b="1" i="0" u="none" strike="noStrike" baseline="0" dirty="0">
              <a:solidFill>
                <a:schemeClr val="accent6">
                  <a:lumMod val="50000"/>
                </a:schemeClr>
              </a:solidFill>
              <a:latin typeface="メイリオ"/>
              <a:ea typeface="メイリオ"/>
            </a:endParaRPr>
          </a:p>
        </p:txBody>
      </p:sp>
      <p:pic>
        <p:nvPicPr>
          <p:cNvPr id="68" name="図 67">
            <a:extLst>
              <a:ext uri="{FF2B5EF4-FFF2-40B4-BE49-F238E27FC236}">
                <a16:creationId xmlns:a16="http://schemas.microsoft.com/office/drawing/2014/main" id="{00000000-0008-0000-0100-0000AD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69" name="図 68">
            <a:extLst>
              <a:ext uri="{FF2B5EF4-FFF2-40B4-BE49-F238E27FC236}">
                <a16:creationId xmlns:a16="http://schemas.microsoft.com/office/drawing/2014/main" id="{00000000-0008-0000-0100-0000AE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71" name="テキスト ボックス 175">
            <a:extLst>
              <a:ext uri="{FF2B5EF4-FFF2-40B4-BE49-F238E27FC236}">
                <a16:creationId xmlns:a16="http://schemas.microsoft.com/office/drawing/2014/main" id="{00000000-0008-0000-0100-0000B0000000}"/>
              </a:ext>
            </a:extLst>
          </p:cNvPr>
          <p:cNvSpPr txBox="1"/>
          <p:nvPr/>
        </p:nvSpPr>
        <p:spPr bwMode="auto">
          <a:xfrm>
            <a:off x="10440077" y="9994531"/>
            <a:ext cx="9815260"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en-US" altLang="ja-JP" dirty="0">
                <a:effectLst/>
                <a:latin typeface="HGMaruGothicMPRO" panose="020F0600000000000000" pitchFamily="34" charset="-128"/>
                <a:ea typeface="HGMaruGothicMPRO" panose="020F0600000000000000" pitchFamily="34" charset="-128"/>
              </a:rPr>
              <a:t>10</a:t>
            </a:r>
            <a:r>
              <a:rPr lang="ja-JP" altLang="en-US" dirty="0">
                <a:effectLst/>
                <a:latin typeface="HGMaruGothicMPRO" panose="020F0600000000000000" pitchFamily="34" charset="-128"/>
                <a:ea typeface="HGMaruGothicMPRO" panose="020F0600000000000000" pitchFamily="34" charset="-128"/>
              </a:rPr>
              <a:t>月は過ごしやすい気候のため、運動会や文化祭、スポーツイベント、秋のお祭り、行楽、ハロウィーン、結婚式などイベントが多い。自店周辺の催事情報を収集し、当日に備えよう。</a:t>
            </a:r>
            <a:r>
              <a:rPr lang="en-US" altLang="ja-JP" dirty="0">
                <a:effectLst/>
                <a:latin typeface="HGMaruGothicMPRO" panose="020F0600000000000000" pitchFamily="34" charset="-128"/>
                <a:ea typeface="HGMaruGothicMPRO" panose="020F0600000000000000" pitchFamily="34" charset="-128"/>
              </a:rPr>
              <a:t>10</a:t>
            </a:r>
            <a:r>
              <a:rPr lang="ja-JP" altLang="en-US" dirty="0">
                <a:effectLst/>
                <a:latin typeface="HGMaruGothicMPRO" panose="020F0600000000000000" pitchFamily="34" charset="-128"/>
                <a:ea typeface="HGMaruGothicMPRO" panose="020F0600000000000000" pitchFamily="34" charset="-128"/>
              </a:rPr>
              <a:t>月後半になると気温がぐっと下がり、冬を感じる日も出てくる。季節の変わり目</a:t>
            </a:r>
            <a:r>
              <a:rPr lang="ja-JP" altLang="en-US">
                <a:effectLst/>
                <a:latin typeface="HGMaruGothicMPRO" panose="020F0600000000000000" pitchFamily="34" charset="-128"/>
                <a:ea typeface="HGMaruGothicMPRO" panose="020F0600000000000000" pitchFamily="34" charset="-128"/>
              </a:rPr>
              <a:t>はお客様の</a:t>
            </a:r>
            <a:r>
              <a:rPr lang="ja-JP" altLang="en-US" dirty="0">
                <a:effectLst/>
                <a:latin typeface="HGMaruGothicMPRO" panose="020F0600000000000000" pitchFamily="34" charset="-128"/>
                <a:ea typeface="HGMaruGothicMPRO" panose="020F0600000000000000" pitchFamily="34" charset="-128"/>
              </a:rPr>
              <a:t>嗜好も変化する。変化に対応するためにも、９月発売の新商品で、今後売上増加が見込めないものは、早期の商品カットを行うこと。</a:t>
            </a:r>
            <a:endParaRPr lang="en-US" altLang="ja-JP" dirty="0">
              <a:effectLst/>
              <a:latin typeface="HGMaruGothicMPRO" panose="020F0600000000000000" pitchFamily="34" charset="-128"/>
              <a:ea typeface="HGMaruGothicMPRO" panose="020F0600000000000000" pitchFamily="34" charset="-128"/>
            </a:endParaRPr>
          </a:p>
          <a:p>
            <a:r>
              <a:rPr lang="ja-JP" altLang="en-US" b="1" dirty="0">
                <a:latin typeface="HGMaruGothicMPRO" panose="020F0600000000000000" pitchFamily="34" charset="-128"/>
                <a:ea typeface="HGMaruGothicMPRO" panose="020F0600000000000000" pitchFamily="34" charset="-128"/>
                <a:cs typeface="HG丸ｺﾞｼｯｸM-PRO"/>
              </a:rPr>
              <a:t>　</a:t>
            </a:r>
            <a:endParaRPr lang="en-US" altLang="ja-JP" b="1" dirty="0">
              <a:latin typeface="HGMaruGothicMPRO" panose="020F0600000000000000" pitchFamily="34" charset="-128"/>
              <a:ea typeface="HGMaruGothicMPRO" panose="020F0600000000000000" pitchFamily="34" charset="-128"/>
              <a:cs typeface="HG丸ｺﾞｼｯｸM-PRO"/>
            </a:endParaRPr>
          </a:p>
          <a:p>
            <a:endParaRPr lang="en-US" altLang="ja-JP" b="1" dirty="0">
              <a:effectLst/>
              <a:latin typeface="HGMaruGothicMPRO" panose="020F0600000000000000" pitchFamily="34" charset="-128"/>
              <a:ea typeface="HGMaruGothicMPRO" panose="020F0600000000000000" pitchFamily="34" charset="-128"/>
            </a:endParaRPr>
          </a:p>
          <a:p>
            <a:r>
              <a:rPr lang="ja-JP" altLang="en-US" b="1" dirty="0">
                <a:latin typeface="HGMaruGothicMPRO" panose="020F0600000000000000" pitchFamily="34" charset="-128"/>
                <a:ea typeface="HGMaruGothicMPRO" panose="020F0600000000000000" pitchFamily="34" charset="-128"/>
                <a:cs typeface="HG丸ｺﾞｼｯｸM-PRO"/>
              </a:rPr>
              <a:t>◆ハロウィーン</a:t>
            </a:r>
            <a:endParaRPr lang="en-US" altLang="ja-JP" b="1" dirty="0">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　ハロウィーン自体は</a:t>
            </a:r>
            <a:r>
              <a:rPr lang="en-US" altLang="ja-JP" dirty="0">
                <a:effectLst/>
                <a:latin typeface="HGMaruGothicMPRO" panose="020F0600000000000000" pitchFamily="34" charset="-128"/>
                <a:ea typeface="HGMaruGothicMPRO" panose="020F0600000000000000" pitchFamily="34" charset="-128"/>
              </a:rPr>
              <a:t>31</a:t>
            </a:r>
            <a:r>
              <a:rPr lang="ja-JP" altLang="en-US" dirty="0">
                <a:effectLst/>
                <a:latin typeface="HGMaruGothicMPRO" panose="020F0600000000000000" pitchFamily="34" charset="-128"/>
                <a:ea typeface="HGMaruGothicMPRO" panose="020F0600000000000000" pitchFamily="34" charset="-128"/>
              </a:rPr>
              <a:t>日だが、平日のため前の週の土・日曜から盛り上がることが予想される。当日に向けて早めに準備をしよう。ハロウィーン限定</a:t>
            </a:r>
            <a:endParaRPr lang="en-US" altLang="ja-JP" dirty="0">
              <a:effectLst/>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菓子が商品の中心にはなるが、他にもアルコール類や秋惣菜、デザートなどを並べ、家族で楽しむハロウィーンパーティを提案したい。</a:t>
            </a: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◆秋の土用</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秋の土用には、夏の土用でなじみの深いウナギの他、「辰の日」に「た」の付く食べ物や、青色の食べ物（青魚）を食べると良いとされる。タマネギ、</a:t>
            </a:r>
            <a:endParaRPr lang="en-US" altLang="ja-JP" dirty="0">
              <a:effectLst/>
              <a:latin typeface="HGMaruGothicMPRO" panose="020F0600000000000000" pitchFamily="34" charset="-128"/>
              <a:ea typeface="HGMaruGothicMPRO" panose="020F0600000000000000" pitchFamily="34" charset="-128"/>
            </a:endParaRPr>
          </a:p>
          <a:p>
            <a:r>
              <a:rPr lang="ja-JP" altLang="en-US">
                <a:effectLst/>
                <a:latin typeface="HGMaruGothicMPRO" panose="020F0600000000000000" pitchFamily="34" charset="-128"/>
                <a:ea typeface="HGMaruGothicMPRO" panose="020F0600000000000000" pitchFamily="34" charset="-128"/>
              </a:rPr>
              <a:t>滋養</a:t>
            </a:r>
            <a:r>
              <a:rPr lang="ja-JP" altLang="en-US" dirty="0">
                <a:effectLst/>
                <a:latin typeface="HGMaruGothicMPRO" panose="020F0600000000000000" pitchFamily="34" charset="-128"/>
                <a:ea typeface="HGMaruGothicMPRO" panose="020F0600000000000000" pitchFamily="34" charset="-128"/>
              </a:rPr>
              <a:t>の付くタコ、旬のサンマ、イワシなどがお薦め。風邪をひきやすい時季なので、販促物で喚起を促すチャンス。</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a:t>
            </a:r>
            <a:r>
              <a:rPr lang="ja-JP" altLang="en-US" b="1" dirty="0">
                <a:latin typeface="HGMaruGothicMPRO" panose="020F0600000000000000" pitchFamily="34" charset="-128"/>
                <a:ea typeface="HGMaruGothicMPRO" panose="020F0600000000000000" pitchFamily="34" charset="-128"/>
              </a:rPr>
              <a:t>スポーツ関連商品</a:t>
            </a:r>
            <a:endParaRPr lang="en-US" altLang="ja-JP" b="1" dirty="0">
              <a:latin typeface="HGMaruGothicMPRO" panose="020F0600000000000000" pitchFamily="34" charset="-128"/>
              <a:ea typeface="HGMaruGothicMPRO" panose="020F0600000000000000" pitchFamily="34" charset="-128"/>
            </a:endParaRPr>
          </a:p>
          <a:p>
            <a:r>
              <a:rPr lang="ja-JP" altLang="en-US" dirty="0">
                <a:latin typeface="HGMaruGothicMPRO" panose="020F0600000000000000" pitchFamily="34" charset="-128"/>
                <a:ea typeface="HGMaruGothicMPRO" panose="020F0600000000000000" pitchFamily="34" charset="-128"/>
              </a:rPr>
              <a:t>　スポーツの秋に</a:t>
            </a:r>
            <a:r>
              <a:rPr lang="ja-JP" altLang="en-US">
                <a:latin typeface="HGMaruGothicMPRO" panose="020F0600000000000000" pitchFamily="34" charset="-128"/>
                <a:ea typeface="HGMaruGothicMPRO" panose="020F0600000000000000" pitchFamily="34" charset="-128"/>
              </a:rPr>
              <a:t>つき、スポーツ飲料や健康食品など関連</a:t>
            </a:r>
            <a:r>
              <a:rPr lang="ja-JP" altLang="en-US" dirty="0">
                <a:latin typeface="HGMaruGothicMPRO" panose="020F0600000000000000" pitchFamily="34" charset="-128"/>
                <a:ea typeface="HGMaruGothicMPRO" panose="020F0600000000000000" pitchFamily="34" charset="-128"/>
              </a:rPr>
              <a:t>商品を</a:t>
            </a:r>
            <a:r>
              <a:rPr lang="ja-JP" altLang="en-US">
                <a:latin typeface="HGMaruGothicMPRO" panose="020F0600000000000000" pitchFamily="34" charset="-128"/>
                <a:ea typeface="HGMaruGothicMPRO" panose="020F0600000000000000" pitchFamily="34" charset="-128"/>
              </a:rPr>
              <a:t>強化。また、観戦</a:t>
            </a:r>
            <a:r>
              <a:rPr lang="ja-JP" altLang="en-US" dirty="0">
                <a:latin typeface="HGMaruGothicMPRO" panose="020F0600000000000000" pitchFamily="34" charset="-128"/>
                <a:ea typeface="HGMaruGothicMPRO" panose="020F0600000000000000" pitchFamily="34" charset="-128"/>
              </a:rPr>
              <a:t>のお供としてビール</a:t>
            </a:r>
            <a:r>
              <a:rPr lang="ja-JP" altLang="en-US">
                <a:latin typeface="HGMaruGothicMPRO" panose="020F0600000000000000" pitchFamily="34" charset="-128"/>
                <a:ea typeface="HGMaruGothicMPRO" panose="020F0600000000000000" pitchFamily="34" charset="-128"/>
              </a:rPr>
              <a:t>、おつまみも提案しよう。</a:t>
            </a:r>
            <a:r>
              <a:rPr lang="ja-JP" altLang="en-US" dirty="0">
                <a:latin typeface="HGMaruGothicMPRO" panose="020F0600000000000000" pitchFamily="34" charset="-128"/>
                <a:ea typeface="HGMaruGothicMPRO" panose="020F0600000000000000" pitchFamily="34" charset="-128"/>
              </a:rPr>
              <a:t>近隣で催事があるときは、当日の店頭販売が効果的。</a:t>
            </a:r>
          </a:p>
        </p:txBody>
      </p:sp>
      <p:sp>
        <p:nvSpPr>
          <p:cNvPr id="72" name="テキスト ボックス 177">
            <a:extLst>
              <a:ext uri="{FF2B5EF4-FFF2-40B4-BE49-F238E27FC236}">
                <a16:creationId xmlns:a16="http://schemas.microsoft.com/office/drawing/2014/main" id="{00000000-0008-0000-0100-0000B2000000}"/>
              </a:ext>
            </a:extLst>
          </p:cNvPr>
          <p:cNvSpPr txBox="1"/>
          <p:nvPr/>
        </p:nvSpPr>
        <p:spPr bwMode="auto">
          <a:xfrm>
            <a:off x="10946961" y="9187343"/>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１０月</a:t>
            </a:r>
            <a:r>
              <a:rPr lang="ja-JP" altLang="en-US" sz="3200" dirty="0">
                <a:solidFill>
                  <a:schemeClr val="tx1"/>
                </a:solidFill>
                <a:latin typeface="HG創英角ｺﾞｼｯｸUB"/>
                <a:ea typeface="HG創英角ｺﾞｼｯｸUB"/>
                <a:cs typeface="HG創英角ｺﾞｼｯｸUB"/>
              </a:rPr>
              <a:t>の販促ポイント</a:t>
            </a:r>
          </a:p>
        </p:txBody>
      </p:sp>
      <p:sp>
        <p:nvSpPr>
          <p:cNvPr id="75" name="テキスト ボックス 180">
            <a:extLst>
              <a:ext uri="{FF2B5EF4-FFF2-40B4-BE49-F238E27FC236}">
                <a16:creationId xmlns:a16="http://schemas.microsoft.com/office/drawing/2014/main" id="{00000000-0008-0000-0100-0000B5000000}"/>
              </a:ext>
            </a:extLst>
          </p:cNvPr>
          <p:cNvSpPr txBox="1"/>
          <p:nvPr/>
        </p:nvSpPr>
        <p:spPr bwMode="auto">
          <a:xfrm>
            <a:off x="569797" y="12656341"/>
            <a:ext cx="6394386" cy="1260067"/>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a:t>
            </a:r>
            <a:r>
              <a:rPr lang="en-US" altLang="ja-JP" sz="1050" dirty="0">
                <a:effectLst/>
                <a:latin typeface="HGMaruGothicMPRO" panose="020F0600000000000000" pitchFamily="34" charset="-128"/>
                <a:ea typeface="HGMaruGothicMPRO" panose="020F0600000000000000" pitchFamily="34" charset="-128"/>
              </a:rPr>
              <a:t>1995</a:t>
            </a:r>
            <a:r>
              <a:rPr lang="ja-JP" altLang="en-US" sz="1050" dirty="0">
                <a:effectLst/>
                <a:latin typeface="HGMaruGothicMPRO" panose="020F0600000000000000" pitchFamily="34" charset="-128"/>
                <a:ea typeface="HGMaruGothicMPRO" panose="020F0600000000000000" pitchFamily="34" charset="-128"/>
              </a:rPr>
              <a:t>年のこの日にローマで「第</a:t>
            </a:r>
            <a:r>
              <a:rPr lang="en-US" altLang="ja-JP" sz="1050" dirty="0">
                <a:effectLst/>
                <a:latin typeface="HGMaruGothicMPRO" panose="020F0600000000000000" pitchFamily="34" charset="-128"/>
                <a:ea typeface="HGMaruGothicMPRO" panose="020F0600000000000000" pitchFamily="34" charset="-128"/>
              </a:rPr>
              <a:t>1</a:t>
            </a:r>
            <a:r>
              <a:rPr lang="ja-JP" altLang="en-US" sz="1050" dirty="0">
                <a:effectLst/>
                <a:latin typeface="HGMaruGothicMPRO" panose="020F0600000000000000" pitchFamily="34" charset="-128"/>
                <a:ea typeface="HGMaruGothicMPRO" panose="020F0600000000000000" pitchFamily="34" charset="-128"/>
              </a:rPr>
              <a:t>回世界パスタ会議」が開催されたことを記念して制定された。家庭でも定番化したパスタ料理をさらにおいしく楽しめるよう、メニュー提案や品揃えを強化する。</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rPr>
              <a:t>　</a:t>
            </a:r>
            <a:r>
              <a:rPr lang="en" altLang="ja-JP" sz="1050" dirty="0">
                <a:latin typeface="HGMaruGothicMPRO" panose="020F0600000000000000" pitchFamily="34" charset="-128"/>
                <a:ea typeface="HGMaruGothicMPRO" panose="020F0600000000000000" pitchFamily="34" charset="-128"/>
              </a:rPr>
              <a:t> POP</a:t>
            </a:r>
            <a:r>
              <a:rPr lang="ja-JP" altLang="en-US" sz="1050" dirty="0">
                <a:latin typeface="HGMaruGothicMPRO" panose="020F0600000000000000" pitchFamily="34" charset="-128"/>
                <a:ea typeface="HGMaruGothicMPRO" panose="020F0600000000000000" pitchFamily="34" charset="-128"/>
              </a:rPr>
              <a:t>では、調理のポイントや新しい食べ方を提案する。例えば、スパゲティの麺の太さと形状によって、相性の良いソースがある。太麺にはトマト、クリーム、肉系のソース。平打ち麺にはトマト、魚介系ソース。細麺にはオリーブオイル、野菜系のソースなど。ソースとチーズは、パスタに「かける」のではなく、パスタと「混ぜ合わせる」ことでおいしくなる。売場づくりは、イタリア国旗の緑・白・赤の色使いで目立たせる。</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重点メニュー</a:t>
            </a:r>
            <a:r>
              <a:rPr lang="en-US" altLang="ja-JP" sz="1050"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スパゲティ、マカロニ、ラザニア、パスタソース（ミートソース、タラコ、ウニクリーム）、パスタ惣菜（ボロネーゼ、カルボナーラ、パスタ入りのスープ）、冷凍食品、ニンニクと唐辛子入りのオイルソース、オリーブオイル、ハーブ類、ニンニク、チーズ、ワイン</a:t>
            </a:r>
          </a:p>
        </p:txBody>
      </p:sp>
      <p:sp>
        <p:nvSpPr>
          <p:cNvPr id="77" name="AutoShape 6">
            <a:extLst>
              <a:ext uri="{FF2B5EF4-FFF2-40B4-BE49-F238E27FC236}">
                <a16:creationId xmlns:a16="http://schemas.microsoft.com/office/drawing/2014/main" id="{00000000-0008-0000-0100-0000B7000000}"/>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丸ｺﾞｼｯｸM-PRO" panose="020F0600000000000000" pitchFamily="50" charset="-128"/>
                <a:ea typeface="HG丸ｺﾞｼｯｸM-PRO" panose="020F0600000000000000" pitchFamily="50" charset="-128"/>
                <a:cs typeface="ヒラギノ角ゴ ProN W6"/>
              </a:rPr>
              <a:t>サツマイモ</a:t>
            </a:r>
            <a:endParaRPr lang="ja-JP" altLang="en-US" sz="1800" b="1" i="0" dirty="0">
              <a:latin typeface="HG丸ｺﾞｼｯｸM-PRO" panose="020F0600000000000000" pitchFamily="50" charset="-128"/>
              <a:ea typeface="HG丸ｺﾞｼｯｸM-PRO" panose="020F0600000000000000" pitchFamily="50" charset="-128"/>
              <a:cs typeface="ヒラギノ角ゴ ProN W6"/>
            </a:endParaRPr>
          </a:p>
        </p:txBody>
      </p:sp>
      <p:sp>
        <p:nvSpPr>
          <p:cNvPr id="80" name="AutoShape 10">
            <a:extLst>
              <a:ext uri="{FF2B5EF4-FFF2-40B4-BE49-F238E27FC236}">
                <a16:creationId xmlns:a16="http://schemas.microsoft.com/office/drawing/2014/main" id="{00000000-0008-0000-0100-0000BA000000}"/>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秋サケ　２切れ</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塩・こしょう　各適量</a:t>
            </a:r>
            <a:endParaRPr lang="en-US" altLang="ja-JP" sz="1050" dirty="0">
              <a:latin typeface="HGMaruGothicMPRO" panose="020F0600000000000000" pitchFamily="34" charset="-128"/>
              <a:ea typeface="HGMaruGothicMPRO" panose="020F0600000000000000" pitchFamily="34" charset="-128"/>
            </a:endParaRPr>
          </a:p>
          <a:p>
            <a:pPr rtl="1">
              <a:lnSpc>
                <a:spcPts val="1600"/>
              </a:lnSpc>
              <a:defRPr sz="1000"/>
            </a:pPr>
            <a:r>
              <a:rPr lang="ja-JP" altLang="en-US" sz="1050" dirty="0">
                <a:latin typeface="HGMaruGothicMPRO"/>
                <a:ea typeface="HGMaruGothicMPRO"/>
                <a:cs typeface="HG丸ｺﾞｼｯｸM-PRO"/>
              </a:rPr>
              <a:t>小麦粉　適量</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オリーブオイル　適量</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バター　</a:t>
            </a:r>
            <a:r>
              <a:rPr lang="en-US" altLang="ja-JP" sz="1050" dirty="0">
                <a:latin typeface="HGMaruGothicMPRO"/>
                <a:ea typeface="HGMaruGothicMPRO"/>
              </a:rPr>
              <a:t>20g</a:t>
            </a:r>
          </a:p>
          <a:p>
            <a:pPr rtl="1">
              <a:lnSpc>
                <a:spcPts val="1600"/>
              </a:lnSpc>
              <a:defRPr sz="1000"/>
            </a:pPr>
            <a:r>
              <a:rPr lang="ja-JP" altLang="en-US" sz="1050" dirty="0">
                <a:latin typeface="HGMaruGothicMPRO"/>
                <a:ea typeface="HGMaruGothicMPRO"/>
              </a:rPr>
              <a:t>レモン　１</a:t>
            </a:r>
            <a:r>
              <a:rPr lang="en-US" altLang="ja-JP" sz="1050" dirty="0">
                <a:latin typeface="HGMaruGothicMPRO"/>
                <a:ea typeface="HGMaruGothicMPRO"/>
              </a:rPr>
              <a:t>/</a:t>
            </a:r>
            <a:r>
              <a:rPr lang="ja-JP" altLang="en-US" sz="1050" dirty="0">
                <a:latin typeface="HGMaruGothicMPRO"/>
                <a:ea typeface="HGMaruGothicMPRO"/>
              </a:rPr>
              <a:t>４個</a:t>
            </a:r>
            <a:endParaRPr lang="en-US" altLang="ja-JP" sz="1050" dirty="0">
              <a:latin typeface="HGMaruGothicMPRO"/>
              <a:ea typeface="HGMaruGothicMPRO"/>
            </a:endParaRPr>
          </a:p>
        </p:txBody>
      </p:sp>
      <p:sp>
        <p:nvSpPr>
          <p:cNvPr id="83" name="AutoShape 16">
            <a:extLst>
              <a:ext uri="{FF2B5EF4-FFF2-40B4-BE49-F238E27FC236}">
                <a16:creationId xmlns:a16="http://schemas.microsoft.com/office/drawing/2014/main" id="{00000000-0008-0000-0100-0000CB000000}"/>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84" name="図 83">
            <a:extLst>
              <a:ext uri="{FF2B5EF4-FFF2-40B4-BE49-F238E27FC236}">
                <a16:creationId xmlns:a16="http://schemas.microsoft.com/office/drawing/2014/main" id="{00000000-0008-0000-0100-0000CC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85" name="AutoShape 17">
            <a:extLst>
              <a:ext uri="{FF2B5EF4-FFF2-40B4-BE49-F238E27FC236}">
                <a16:creationId xmlns:a16="http://schemas.microsoft.com/office/drawing/2014/main" id="{00000000-0008-0000-0100-0000CD000000}"/>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86" name="図 85">
            <a:extLst>
              <a:ext uri="{FF2B5EF4-FFF2-40B4-BE49-F238E27FC236}">
                <a16:creationId xmlns:a16="http://schemas.microsoft.com/office/drawing/2014/main" id="{00000000-0008-0000-0100-0000CE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82500" y="1079060"/>
            <a:ext cx="6300568" cy="714779"/>
          </a:xfrm>
          <a:prstGeom prst="rect">
            <a:avLst/>
          </a:prstGeom>
          <a:effectLst/>
        </p:spPr>
      </p:pic>
      <p:pic>
        <p:nvPicPr>
          <p:cNvPr id="51"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2186" y="187078"/>
            <a:ext cx="2183610" cy="724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Text Box 1833">
            <a:extLst>
              <a:ext uri="{FF2B5EF4-FFF2-40B4-BE49-F238E27FC236}">
                <a16:creationId xmlns:a16="http://schemas.microsoft.com/office/drawing/2014/main" id="{334580AE-CCBE-F44F-AA8A-56C6B83A700F}"/>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050" i="0" dirty="0">
                <a:effectLst/>
                <a:latin typeface="HGMaruGothicMPRO" panose="020F0600000000000000" pitchFamily="34" charset="-128"/>
                <a:ea typeface="HGMaruGothicMPRO" panose="020F0600000000000000" pitchFamily="34" charset="-128"/>
              </a:rPr>
              <a:t>　サツマイモは、食物繊維、ビタミン</a:t>
            </a:r>
            <a:r>
              <a:rPr lang="en" altLang="ja-JP" sz="1050" i="0" dirty="0">
                <a:effectLst/>
                <a:latin typeface="HGMaruGothicMPRO" panose="020F0600000000000000" pitchFamily="34" charset="-128"/>
                <a:ea typeface="HGMaruGothicMPRO" panose="020F0600000000000000" pitchFamily="34" charset="-128"/>
              </a:rPr>
              <a:t>B6</a:t>
            </a:r>
            <a:r>
              <a:rPr lang="ja-JP" altLang="en-US" sz="1050" i="0" dirty="0">
                <a:effectLst/>
                <a:latin typeface="HGMaruGothicMPRO" panose="020F0600000000000000" pitchFamily="34" charset="-128"/>
                <a:ea typeface="HGMaruGothicMPRO" panose="020F0600000000000000" pitchFamily="34" charset="-128"/>
              </a:rPr>
              <a:t>、ビタミン</a:t>
            </a:r>
            <a:r>
              <a:rPr lang="en" altLang="ja-JP" sz="1050" i="0" dirty="0">
                <a:effectLst/>
                <a:latin typeface="HGMaruGothicMPRO" panose="020F0600000000000000" pitchFamily="34" charset="-128"/>
                <a:ea typeface="HGMaruGothicMPRO" panose="020F0600000000000000" pitchFamily="34" charset="-128"/>
              </a:rPr>
              <a:t>C</a:t>
            </a:r>
            <a:r>
              <a:rPr lang="ja-JP" altLang="en-US" sz="1050" i="0" dirty="0">
                <a:effectLst/>
                <a:latin typeface="HGMaruGothicMPRO" panose="020F0600000000000000" pitchFamily="34" charset="-128"/>
                <a:ea typeface="HGMaruGothicMPRO" panose="020F0600000000000000" pitchFamily="34" charset="-128"/>
              </a:rPr>
              <a:t>、ビタミン</a:t>
            </a:r>
            <a:r>
              <a:rPr lang="en-US" altLang="ja-JP" sz="1050" i="0" dirty="0">
                <a:effectLst/>
                <a:latin typeface="HGMaruGothicMPRO" panose="020F0600000000000000" pitchFamily="34" charset="-128"/>
                <a:ea typeface="HGMaruGothicMPRO" panose="020F0600000000000000" pitchFamily="34" charset="-128"/>
              </a:rPr>
              <a:t>E</a:t>
            </a:r>
            <a:r>
              <a:rPr lang="ja-JP" altLang="en-US" sz="1050" i="0" dirty="0">
                <a:effectLst/>
                <a:latin typeface="HGMaruGothicMPRO" panose="020F0600000000000000" pitchFamily="34" charset="-128"/>
                <a:ea typeface="HGMaruGothicMPRO" panose="020F0600000000000000" pitchFamily="34" charset="-128"/>
              </a:rPr>
              <a:t>、ヤラピン、カリウム、</a:t>
            </a:r>
            <a:r>
              <a:rPr lang="el-GR" altLang="ja-JP" sz="1050" i="0" dirty="0">
                <a:effectLst/>
                <a:latin typeface="HGMaruGothicMPRO" panose="020F0600000000000000" pitchFamily="34" charset="-128"/>
                <a:ea typeface="HGMaruGothicMPRO" panose="020F0600000000000000" pitchFamily="34" charset="-128"/>
              </a:rPr>
              <a:t> β</a:t>
            </a:r>
            <a:r>
              <a:rPr lang="ja-JP" altLang="el-GR" sz="1050" i="0" dirty="0">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カロテンを多く含む。食物繊維は、ビフィズス菌などの善玉菌を増やし、腸内環境を整えてくれる働きがある。日本人は食物繊維が不足しがちとされているので、積極的に取るようにしよう。ヤラピンはサツマイモを輪切りにすると出</a:t>
            </a:r>
            <a:r>
              <a:rPr lang="ja-JP" altLang="en-US" sz="1050" dirty="0">
                <a:latin typeface="HGMaruGothicMPRO" panose="020F0600000000000000" pitchFamily="34" charset="-128"/>
                <a:ea typeface="HGMaruGothicMPRO" panose="020F0600000000000000" pitchFamily="34" charset="-128"/>
              </a:rPr>
              <a:t>てくる白い液体の成分で、食物繊維との相乗効果で便秘解消に役立つとされる。</a:t>
            </a:r>
            <a:r>
              <a:rPr lang="ja-JP" altLang="en-US" sz="1050" i="0" dirty="0">
                <a:effectLst/>
                <a:latin typeface="HGMaruGothicMPRO" panose="020F0600000000000000" pitchFamily="34" charset="-128"/>
                <a:ea typeface="HGMaruGothicMPRO" panose="020F0600000000000000" pitchFamily="34" charset="-128"/>
              </a:rPr>
              <a:t>また、カリウムには塩分（ナトリウム）の排泄を促進する作用もあるので、高血圧の予防に有効とされる。</a:t>
            </a:r>
            <a:endParaRPr lang="en-US" altLang="ja-JP" sz="1050" i="0" dirty="0">
              <a:effectLst/>
              <a:latin typeface="HGMaruGothicMPRO" panose="020F0600000000000000" pitchFamily="34" charset="-128"/>
              <a:ea typeface="HGMaruGothicMPRO" panose="020F0600000000000000" pitchFamily="34" charset="-128"/>
            </a:endParaRPr>
          </a:p>
        </p:txBody>
      </p:sp>
      <p:sp>
        <p:nvSpPr>
          <p:cNvPr id="70" name="Text Box 1833">
            <a:extLst>
              <a:ext uri="{FF2B5EF4-FFF2-40B4-BE49-F238E27FC236}">
                <a16:creationId xmlns:a16="http://schemas.microsoft.com/office/drawing/2014/main" id="{BCA1059A-00EE-9646-AABA-E2F91C1A789D}"/>
              </a:ext>
            </a:extLst>
          </p:cNvPr>
          <p:cNvSpPr txBox="1">
            <a:spLocks noChangeArrowheads="1"/>
          </p:cNvSpPr>
          <p:nvPr/>
        </p:nvSpPr>
        <p:spPr bwMode="auto">
          <a:xfrm>
            <a:off x="10489226" y="4660134"/>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キッチンペーパーなどで水分を拭き取ったあと、ひと切れずつラップにくるむ。冷蔵保存の場合は約</a:t>
            </a:r>
            <a:r>
              <a:rPr lang="en-US" altLang="ja-JP" sz="1050" dirty="0">
                <a:latin typeface="HGMaruGothicMPRO"/>
                <a:ea typeface="HGMaruGothicMPRO"/>
              </a:rPr>
              <a:t>3</a:t>
            </a:r>
            <a:r>
              <a:rPr lang="ja-JP" altLang="en-US" sz="1050" dirty="0">
                <a:latin typeface="HGMaruGothicMPRO"/>
                <a:ea typeface="HGMaruGothicMPRO"/>
              </a:rPr>
              <a:t>日、冷凍保存の場合は約</a:t>
            </a:r>
            <a:r>
              <a:rPr lang="en-US" altLang="ja-JP" sz="1050" dirty="0">
                <a:latin typeface="HGMaruGothicMPRO"/>
                <a:ea typeface="HGMaruGothicMPRO"/>
              </a:rPr>
              <a:t>2</a:t>
            </a:r>
            <a:r>
              <a:rPr lang="ja-JP" altLang="en-US" sz="1050" dirty="0">
                <a:latin typeface="HGMaruGothicMPRO"/>
                <a:ea typeface="HGMaruGothicMPRO"/>
              </a:rPr>
              <a:t>週間保存が可能だ。また冷凍したサケを解凍する際は、自然解凍がお薦め。</a:t>
            </a:r>
            <a:endParaRPr lang="en-US" altLang="ja-JP" sz="1050" dirty="0">
              <a:latin typeface="HGMaruGothicMPRO"/>
              <a:ea typeface="HGMaruGothicMPRO"/>
            </a:endParaRPr>
          </a:p>
        </p:txBody>
      </p:sp>
      <p:sp>
        <p:nvSpPr>
          <p:cNvPr id="74" name="Text Box 1833">
            <a:extLst>
              <a:ext uri="{FF2B5EF4-FFF2-40B4-BE49-F238E27FC236}">
                <a16:creationId xmlns:a16="http://schemas.microsoft.com/office/drawing/2014/main" id="{1A0DCEAA-3A71-6540-B5DC-810D02DA82B1}"/>
              </a:ext>
            </a:extLst>
          </p:cNvPr>
          <p:cNvSpPr txBox="1">
            <a:spLocks noChangeArrowheads="1"/>
          </p:cNvSpPr>
          <p:nvPr/>
        </p:nvSpPr>
        <p:spPr bwMode="auto">
          <a:xfrm>
            <a:off x="12278346" y="4242388"/>
            <a:ext cx="1477599"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秋サケの保存方法</a:t>
            </a:r>
            <a:endParaRPr lang="en-US" altLang="ja-JP" sz="1400" dirty="0">
              <a:solidFill>
                <a:schemeClr val="accent2"/>
              </a:solidFill>
              <a:latin typeface="HGPSoeiKakugothicUB"/>
              <a:ea typeface="HGPSoeiKakugothicUB"/>
            </a:endParaRPr>
          </a:p>
        </p:txBody>
      </p:sp>
      <p:sp>
        <p:nvSpPr>
          <p:cNvPr id="78" name="Text Box 1833">
            <a:extLst>
              <a:ext uri="{FF2B5EF4-FFF2-40B4-BE49-F238E27FC236}">
                <a16:creationId xmlns:a16="http://schemas.microsoft.com/office/drawing/2014/main" id="{92544DC6-9430-314B-BBD0-AE4DC67E9B0F}"/>
              </a:ext>
            </a:extLst>
          </p:cNvPr>
          <p:cNvSpPr txBox="1">
            <a:spLocks noChangeArrowheads="1"/>
          </p:cNvSpPr>
          <p:nvPr/>
        </p:nvSpPr>
        <p:spPr bwMode="auto">
          <a:xfrm>
            <a:off x="17378766" y="4235698"/>
            <a:ext cx="1477599" cy="236681"/>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サツマイモの選び方</a:t>
            </a:r>
            <a:endParaRPr lang="ja-JP" altLang="en-US" sz="1400" dirty="0">
              <a:solidFill>
                <a:schemeClr val="accent2"/>
              </a:solidFill>
              <a:latin typeface="HGPSoeiKakugothicUB"/>
              <a:ea typeface="HGPSoeiKakugothicUB"/>
            </a:endParaRPr>
          </a:p>
        </p:txBody>
      </p:sp>
      <p:sp>
        <p:nvSpPr>
          <p:cNvPr id="79" name="Text Box 1833">
            <a:extLst>
              <a:ext uri="{FF2B5EF4-FFF2-40B4-BE49-F238E27FC236}">
                <a16:creationId xmlns:a16="http://schemas.microsoft.com/office/drawing/2014/main" id="{2C488ED4-B3B6-6C48-B9FC-7BC288773E9B}"/>
              </a:ext>
            </a:extLst>
          </p:cNvPr>
          <p:cNvSpPr txBox="1">
            <a:spLocks noChangeArrowheads="1"/>
          </p:cNvSpPr>
          <p:nvPr/>
        </p:nvSpPr>
        <p:spPr bwMode="auto">
          <a:xfrm>
            <a:off x="15682351" y="4663434"/>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latin typeface="HGMaruGothicMPRO"/>
                <a:ea typeface="HGMaruGothicMPRO"/>
              </a:rPr>
              <a:t>　皮の色が鮮やかなもの、傷や黒ずみがないもの、ひげ根がないものを選ぶようにしよう。</a:t>
            </a:r>
            <a:endParaRPr lang="en-US" altLang="ja-JP" sz="1050" dirty="0">
              <a:latin typeface="HGMaruGothicMPRO"/>
              <a:ea typeface="HGMaruGothicMPRO"/>
            </a:endParaRPr>
          </a:p>
        </p:txBody>
      </p:sp>
      <p:sp>
        <p:nvSpPr>
          <p:cNvPr id="48" name="テキスト ボックス 178">
            <a:extLst>
              <a:ext uri="{FF2B5EF4-FFF2-40B4-BE49-F238E27FC236}">
                <a16:creationId xmlns:a16="http://schemas.microsoft.com/office/drawing/2014/main" id="{B7DC92E2-D173-ED4F-8C60-78521D559D17}"/>
              </a:ext>
            </a:extLst>
          </p:cNvPr>
          <p:cNvSpPr txBox="1"/>
          <p:nvPr/>
        </p:nvSpPr>
        <p:spPr bwMode="auto">
          <a:xfrm>
            <a:off x="372186" y="8930232"/>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イワシの日（１０</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４）</a:t>
            </a:r>
            <a:endParaRPr lang="en-US" altLang="ja-JP" sz="2800" dirty="0">
              <a:latin typeface="HG創英角ｺﾞｼｯｸUB"/>
              <a:ea typeface="HG創英角ｺﾞｼｯｸUB"/>
              <a:cs typeface="HG創英角ｺﾞｼｯｸUB"/>
            </a:endParaRPr>
          </a:p>
        </p:txBody>
      </p:sp>
      <p:sp>
        <p:nvSpPr>
          <p:cNvPr id="50" name="テキスト ボックス 171">
            <a:extLst>
              <a:ext uri="{FF2B5EF4-FFF2-40B4-BE49-F238E27FC236}">
                <a16:creationId xmlns:a16="http://schemas.microsoft.com/office/drawing/2014/main" id="{D30FBF0C-4C0F-974E-878E-A26E7F1F360F}"/>
              </a:ext>
            </a:extLst>
          </p:cNvPr>
          <p:cNvSpPr txBox="1"/>
          <p:nvPr/>
        </p:nvSpPr>
        <p:spPr bwMode="auto">
          <a:xfrm>
            <a:off x="330302" y="9728094"/>
            <a:ext cx="6633881" cy="170709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a:t>
            </a:r>
            <a:r>
              <a:rPr lang="en-US" altLang="ja-JP" sz="1050" dirty="0">
                <a:effectLst/>
                <a:latin typeface="HGMaruGothicMPRO" panose="020F0600000000000000" pitchFamily="34" charset="-128"/>
                <a:ea typeface="HGMaruGothicMPRO" panose="020F0600000000000000" pitchFamily="34" charset="-128"/>
              </a:rPr>
              <a:t>10</a:t>
            </a:r>
            <a:r>
              <a:rPr lang="ja-JP" altLang="en-US" sz="1050" dirty="0">
                <a:effectLst/>
                <a:latin typeface="HGMaruGothicMPRO" panose="020F0600000000000000" pitchFamily="34" charset="-128"/>
                <a:ea typeface="HGMaruGothicMPRO" panose="020F0600000000000000" pitchFamily="34" charset="-128"/>
              </a:rPr>
              <a:t>日</a:t>
            </a:r>
            <a:r>
              <a:rPr lang="en-US" altLang="ja-JP" sz="1050" dirty="0">
                <a:effectLst/>
                <a:latin typeface="HGMaruGothicMPRO" panose="020F0600000000000000" pitchFamily="34" charset="-128"/>
                <a:ea typeface="HGMaruGothicMPRO" panose="020F0600000000000000" pitchFamily="34" charset="-128"/>
              </a:rPr>
              <a:t>4</a:t>
            </a:r>
            <a:r>
              <a:rPr lang="ja-JP" altLang="en-US" sz="1050" dirty="0">
                <a:effectLst/>
                <a:latin typeface="HGMaruGothicMPRO" panose="020F0600000000000000" pitchFamily="34" charset="-128"/>
                <a:ea typeface="HGMaruGothicMPRO" panose="020F0600000000000000" pitchFamily="34" charset="-128"/>
              </a:rPr>
              <a:t>日は「イワシの日」。旬のイワシは脂ものり栄養価も高い。青魚はカルシウム、ビタミン類の他、</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dirty="0">
                <a:effectLst/>
                <a:latin typeface="HGMaruGothicMPRO" panose="020F0600000000000000" pitchFamily="34" charset="-128"/>
                <a:ea typeface="HGMaruGothicMPRO" panose="020F0600000000000000" pitchFamily="34" charset="-128"/>
              </a:rPr>
              <a:t>生活習慣病を予防し、脳の健康の維持に効果のある</a:t>
            </a:r>
            <a:r>
              <a:rPr lang="en" altLang="ja-JP" sz="1050" dirty="0">
                <a:effectLst/>
                <a:latin typeface="HGMaruGothicMPRO" panose="020F0600000000000000" pitchFamily="34" charset="-128"/>
                <a:ea typeface="HGMaruGothicMPRO" panose="020F0600000000000000" pitchFamily="34" charset="-128"/>
              </a:rPr>
              <a:t>EPA</a:t>
            </a:r>
            <a:r>
              <a:rPr lang="ja-JP" altLang="en" sz="1050" dirty="0">
                <a:effectLst/>
                <a:latin typeface="HGMaruGothicMPRO" panose="020F0600000000000000" pitchFamily="34" charset="-128"/>
                <a:ea typeface="HGMaruGothicMPRO" panose="020F0600000000000000" pitchFamily="34" charset="-128"/>
              </a:rPr>
              <a:t>、</a:t>
            </a:r>
            <a:r>
              <a:rPr lang="en" altLang="ja-JP" sz="1050" dirty="0">
                <a:effectLst/>
                <a:latin typeface="HGMaruGothicMPRO" panose="020F0600000000000000" pitchFamily="34" charset="-128"/>
                <a:ea typeface="HGMaruGothicMPRO" panose="020F0600000000000000" pitchFamily="34" charset="-128"/>
              </a:rPr>
              <a:t>DHA</a:t>
            </a:r>
            <a:r>
              <a:rPr lang="ja-JP" altLang="en-US" sz="1050" dirty="0">
                <a:effectLst/>
                <a:latin typeface="HGMaruGothicMPRO" panose="020F0600000000000000" pitchFamily="34" charset="-128"/>
                <a:ea typeface="HGMaruGothicMPRO" panose="020F0600000000000000" pitchFamily="34" charset="-128"/>
              </a:rPr>
              <a:t>を含み、子どもから高齢者まで幅広く訴求できる。抗酸化作用のあるビタミンと一緒に取ると良いとされるため、レモンを使ったマリネやトマト煮などのメニューを提案しよう。また、臭みを抑える梅、酢、ショウガ、ハーブの関連販売も展開すると良い。缶詰の訴求も強化。</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b="1" dirty="0">
              <a:latin typeface="HGMaruGothicMPRO" panose="020F0600000000000000" pitchFamily="34" charset="-128"/>
              <a:ea typeface="HGMaruGothicMPRO" panose="020F0600000000000000" pitchFamily="34" charset="-128"/>
            </a:endParaRPr>
          </a:p>
          <a:p>
            <a:endParaRPr lang="en-US" altLang="ja-JP" sz="1050" b="1"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重点メニュー</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イワシメニュー（マリネ、つみれ汁、梅干し煮、トマト煮、かば焼き）、アンチョビのパスタ</a:t>
            </a:r>
            <a:endParaRPr lang="en-US" altLang="ja-JP" sz="1050" dirty="0">
              <a:effectLst/>
              <a:latin typeface="HGMaruGothicMPRO" panose="020F0600000000000000" pitchFamily="34" charset="-128"/>
              <a:ea typeface="HGMaruGothicMPRO" panose="020F0600000000000000" pitchFamily="34" charset="-128"/>
            </a:endParaRPr>
          </a:p>
        </p:txBody>
      </p:sp>
      <p:sp>
        <p:nvSpPr>
          <p:cNvPr id="4" name="テキスト ボックス 178">
            <a:extLst>
              <a:ext uri="{FF2B5EF4-FFF2-40B4-BE49-F238E27FC236}">
                <a16:creationId xmlns:a16="http://schemas.microsoft.com/office/drawing/2014/main" id="{2CE32673-1F9F-7AAF-736E-3E5AF9EE39A2}"/>
              </a:ext>
            </a:extLst>
          </p:cNvPr>
          <p:cNvSpPr txBox="1"/>
          <p:nvPr/>
        </p:nvSpPr>
        <p:spPr bwMode="auto">
          <a:xfrm>
            <a:off x="672987" y="11908410"/>
            <a:ext cx="6101160" cy="77284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世界パスタデー （１０</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２５）</a:t>
            </a:r>
            <a:endParaRPr lang="en-US" altLang="ja-JP" sz="2800" dirty="0">
              <a:latin typeface="HG創英角ｺﾞｼｯｸUB"/>
              <a:ea typeface="HG創英角ｺﾞｼｯｸUB"/>
              <a:cs typeface="HG創英角ｺﾞｼｯｸUB"/>
            </a:endParaRPr>
          </a:p>
        </p:txBody>
      </p:sp>
      <p:pic>
        <p:nvPicPr>
          <p:cNvPr id="6" name="図 5">
            <a:extLst>
              <a:ext uri="{FF2B5EF4-FFF2-40B4-BE49-F238E27FC236}">
                <a16:creationId xmlns:a16="http://schemas.microsoft.com/office/drawing/2014/main" id="{CD8D31E4-463A-E61F-6335-972F9CC3ED7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t="63069"/>
          <a:stretch/>
        </p:blipFill>
        <p:spPr>
          <a:xfrm>
            <a:off x="10440077" y="13178011"/>
            <a:ext cx="10491501" cy="2736474"/>
          </a:xfrm>
          <a:prstGeom prst="rect">
            <a:avLst/>
          </a:prstGeom>
        </p:spPr>
      </p:pic>
      <p:pic>
        <p:nvPicPr>
          <p:cNvPr id="9" name="図 8">
            <a:extLst>
              <a:ext uri="{FF2B5EF4-FFF2-40B4-BE49-F238E27FC236}">
                <a16:creationId xmlns:a16="http://schemas.microsoft.com/office/drawing/2014/main" id="{E0C98D4B-F42E-9536-902D-03E7DF13BF3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436155" y="1789759"/>
            <a:ext cx="1218709" cy="914032"/>
          </a:xfrm>
          <a:prstGeom prst="rect">
            <a:avLst/>
          </a:prstGeom>
        </p:spPr>
      </p:pic>
      <p:pic>
        <p:nvPicPr>
          <p:cNvPr id="12" name="図 11">
            <a:extLst>
              <a:ext uri="{FF2B5EF4-FFF2-40B4-BE49-F238E27FC236}">
                <a16:creationId xmlns:a16="http://schemas.microsoft.com/office/drawing/2014/main" id="{E4630A66-546F-9AB3-711B-CAC8CF630C3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924077" y="3528994"/>
            <a:ext cx="2084128" cy="1472750"/>
          </a:xfrm>
          <a:prstGeom prst="rect">
            <a:avLst/>
          </a:prstGeom>
        </p:spPr>
      </p:pic>
      <p:pic>
        <p:nvPicPr>
          <p:cNvPr id="15" name="図 14">
            <a:extLst>
              <a:ext uri="{FF2B5EF4-FFF2-40B4-BE49-F238E27FC236}">
                <a16:creationId xmlns:a16="http://schemas.microsoft.com/office/drawing/2014/main" id="{78EFD549-0171-60F2-E5A1-FBF5EAEA8EB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93030" y="3651497"/>
            <a:ext cx="1598729" cy="929713"/>
          </a:xfrm>
          <a:prstGeom prst="rect">
            <a:avLst/>
          </a:prstGeom>
        </p:spPr>
      </p:pic>
      <p:pic>
        <p:nvPicPr>
          <p:cNvPr id="18" name="図 17">
            <a:extLst>
              <a:ext uri="{FF2B5EF4-FFF2-40B4-BE49-F238E27FC236}">
                <a16:creationId xmlns:a16="http://schemas.microsoft.com/office/drawing/2014/main" id="{A58763EB-5752-1625-548D-7A20045E2E0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15585" y="9806390"/>
            <a:ext cx="2124862" cy="783420"/>
          </a:xfrm>
          <a:prstGeom prst="rect">
            <a:avLst/>
          </a:prstGeom>
        </p:spPr>
      </p:pic>
      <p:pic>
        <p:nvPicPr>
          <p:cNvPr id="21" name="図 20">
            <a:extLst>
              <a:ext uri="{FF2B5EF4-FFF2-40B4-BE49-F238E27FC236}">
                <a16:creationId xmlns:a16="http://schemas.microsoft.com/office/drawing/2014/main" id="{7DE3F05E-D261-66C1-8778-EFB8AE7DC1A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160151" y="12737662"/>
            <a:ext cx="2177179" cy="1300165"/>
          </a:xfrm>
          <a:prstGeom prst="rect">
            <a:avLst/>
          </a:prstGeom>
        </p:spPr>
      </p:pic>
      <p:pic>
        <p:nvPicPr>
          <p:cNvPr id="24" name="図 23">
            <a:extLst>
              <a:ext uri="{FF2B5EF4-FFF2-40B4-BE49-F238E27FC236}">
                <a16:creationId xmlns:a16="http://schemas.microsoft.com/office/drawing/2014/main" id="{7C872D39-14EC-AB79-5932-3A67B2E6C8D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8883200" y="1738295"/>
            <a:ext cx="1349452" cy="1012089"/>
          </a:xfrm>
          <a:prstGeom prst="rect">
            <a:avLst/>
          </a:prstGeom>
        </p:spPr>
      </p:pic>
      <p:pic>
        <p:nvPicPr>
          <p:cNvPr id="27" name="図 26">
            <a:extLst>
              <a:ext uri="{FF2B5EF4-FFF2-40B4-BE49-F238E27FC236}">
                <a16:creationId xmlns:a16="http://schemas.microsoft.com/office/drawing/2014/main" id="{63CA599C-DA68-5AF1-C7F9-0CE93ABB6004}"/>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0405862" y="5496166"/>
            <a:ext cx="2398585" cy="2760240"/>
          </a:xfrm>
          <a:prstGeom prst="rect">
            <a:avLst/>
          </a:prstGeom>
        </p:spPr>
      </p:pic>
      <p:pic>
        <p:nvPicPr>
          <p:cNvPr id="30" name="図 29">
            <a:extLst>
              <a:ext uri="{FF2B5EF4-FFF2-40B4-BE49-F238E27FC236}">
                <a16:creationId xmlns:a16="http://schemas.microsoft.com/office/drawing/2014/main" id="{AF10C446-8654-9B76-B26B-ACAEE54F6B73}"/>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3033733" y="5499466"/>
            <a:ext cx="2398585" cy="2736144"/>
          </a:xfrm>
          <a:prstGeom prst="rect">
            <a:avLst/>
          </a:prstGeom>
        </p:spPr>
      </p:pic>
      <p:pic>
        <p:nvPicPr>
          <p:cNvPr id="33" name="図 32">
            <a:extLst>
              <a:ext uri="{FF2B5EF4-FFF2-40B4-BE49-F238E27FC236}">
                <a16:creationId xmlns:a16="http://schemas.microsoft.com/office/drawing/2014/main" id="{0BCD45EC-F60E-A6EB-1E4E-FCD14AA87A46}"/>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15815235" y="5524490"/>
            <a:ext cx="2330151" cy="2732648"/>
          </a:xfrm>
          <a:prstGeom prst="rect">
            <a:avLst/>
          </a:prstGeom>
        </p:spPr>
      </p:pic>
      <p:pic>
        <p:nvPicPr>
          <p:cNvPr id="36" name="図 35">
            <a:extLst>
              <a:ext uri="{FF2B5EF4-FFF2-40B4-BE49-F238E27FC236}">
                <a16:creationId xmlns:a16="http://schemas.microsoft.com/office/drawing/2014/main" id="{4010476F-4702-97D2-ED12-E08644A1A421}"/>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18398701" y="5534423"/>
            <a:ext cx="2398585" cy="2712783"/>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5ec32633b1dd6cf5cc5cdec9bfc87748">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3f0da61ec16661147c33282b526e979c"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2024-06-27T15:00:00+00:00</_x6295__x7a3f__x65e5__x6642_>
    <_x5009__x51fa__x3057__x53ef__x80fd__x65e5_ xmlns="082c5546-8353-48c8-b816-b659d31cb65e" xsi:nil="true"/>
    <_x88dc__x8db3__x8aac__x660e_ xmlns="082c5546-8353-48c8-b816-b659d31cb65e">【MDカレンダー10月】
●前半は「秋商材」、後半は「冬商材」を売り込もう！ 
　〜お客の嗜好の変化に合わせて店内もチェンジ！〜
●旬の食材が盛りだくさん！ 行事や記念日に絡めた販促活動を展開しましょう！
　〜人の動きが活発化する３連休は拡販のチャンス〜
</_x88dc__x8db3__x8aac__x660e_>
  </documentManagement>
</p:properties>
</file>

<file path=customXml/itemProps1.xml><?xml version="1.0" encoding="utf-8"?>
<ds:datastoreItem xmlns:ds="http://schemas.openxmlformats.org/officeDocument/2006/customXml" ds:itemID="{AE5AF330-1C51-4F5D-8A0D-93D54CF72A3D}"/>
</file>

<file path=customXml/itemProps2.xml><?xml version="1.0" encoding="utf-8"?>
<ds:datastoreItem xmlns:ds="http://schemas.openxmlformats.org/officeDocument/2006/customXml" ds:itemID="{F2198C16-9E39-473F-834A-972AC308BD57}">
  <ds:schemaRefs>
    <ds:schemaRef ds:uri="http://schemas.microsoft.com/sharepoint/v3/contenttype/forms"/>
  </ds:schemaRefs>
</ds:datastoreItem>
</file>

<file path=customXml/itemProps3.xml><?xml version="1.0" encoding="utf-8"?>
<ds:datastoreItem xmlns:ds="http://schemas.openxmlformats.org/officeDocument/2006/customXml" ds:itemID="{FD6C2245-EA20-4F67-80B2-67B6A8944EC1}">
  <ds:schemaRefs>
    <ds:schemaRef ds:uri="http://schemas.microsoft.com/office/2006/documentManagement/types"/>
    <ds:schemaRef ds:uri="2c1d7b4b-498f-4cdf-bef6-03f27d6fb0f2"/>
    <ds:schemaRef ds:uri="http://schemas.microsoft.com/office/2006/metadata/properties"/>
    <ds:schemaRef ds:uri="6caf9721-af3c-4539-b79f-3040f3464592"/>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http://purl.org/dc/terms/"/>
    <ds:schemaRef ds:uri="a854727d-76ad-4a0b-9938-dee9e4be598e"/>
    <ds:schemaRef ds:uri="97bf2701-4b91-43ab-bb32-c47ccb016379"/>
  </ds:schemaRefs>
</ds:datastoreItem>
</file>

<file path=docProps/app.xml><?xml version="1.0" encoding="utf-8"?>
<Properties xmlns="http://schemas.openxmlformats.org/officeDocument/2006/extended-properties" xmlns:vt="http://schemas.openxmlformats.org/officeDocument/2006/docPropsVTypes">
  <Template/>
  <TotalTime>43012</TotalTime>
  <Words>2825</Words>
  <Application>Microsoft Macintosh PowerPoint</Application>
  <PresentationFormat>ユーザー設定</PresentationFormat>
  <Paragraphs>364</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HGMaruGothicMPRO</vt:lpstr>
      <vt:lpstr>HGMaruGothicMPRO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MDカレンダー2024年10月</dc:title>
  <dc:creator>畠　肇</dc:creator>
  <cp:lastModifiedBy>英昭 毛利</cp:lastModifiedBy>
  <cp:revision>698</cp:revision>
  <cp:lastPrinted>2021-09-17T00:08:02Z</cp:lastPrinted>
  <dcterms:created xsi:type="dcterms:W3CDTF">2019-06-14T00:16:28Z</dcterms:created>
  <dcterms:modified xsi:type="dcterms:W3CDTF">2024-06-23T09:51:16Z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