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7"/>
  </p:notesMasterIdLst>
  <p:sldIdLst>
    <p:sldId id="259" r:id="rId5"/>
    <p:sldId id="260" r:id="rId6"/>
  </p:sldIdLst>
  <p:sldSz cx="21488400" cy="153400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31">
          <p15:clr>
            <a:srgbClr val="A4A3A4"/>
          </p15:clr>
        </p15:guide>
        <p15:guide id="2" pos="6768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93D4083-F41A-7A19-A94E-32D9B7033DE0}" name="牧之内 明子" initials="牧明" userId="34b43fc35738fa0b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牧之内 明子" initials="牧之内" lastIdx="61" clrIdx="0">
    <p:extLst>
      <p:ext uri="{19B8F6BF-5375-455C-9EA6-DF929625EA0E}">
        <p15:presenceInfo xmlns:p15="http://schemas.microsoft.com/office/powerpoint/2012/main" userId="34b43fc35738fa0b" providerId="Windows Live"/>
      </p:ext>
    </p:extLst>
  </p:cmAuthor>
  <p:cmAuthor id="2" name="ちえみ 植木" initials="ち植" lastIdx="4" clrIdx="1">
    <p:extLst>
      <p:ext uri="{19B8F6BF-5375-455C-9EA6-DF929625EA0E}">
        <p15:presenceInfo xmlns:p15="http://schemas.microsoft.com/office/powerpoint/2012/main" userId="ebc760a91e063fc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1E1"/>
    <a:srgbClr val="FFE699"/>
    <a:srgbClr val="C60204"/>
    <a:srgbClr val="FF9900"/>
    <a:srgbClr val="FF9CB4"/>
    <a:srgbClr val="FDB2AD"/>
    <a:srgbClr val="C55A11"/>
    <a:srgbClr val="ED7CB7"/>
    <a:srgbClr val="E6B4DC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6EAFDA-B273-4AA6-8AD2-BE02BB21C9B7}" v="3" dt="2024-07-17T07:10:19.330"/>
    <p1510:client id="{B8595571-CA82-4DE8-87B8-B3CBDA0141A8}" v="10" dt="2024-07-17T13:15:28.9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538" autoAdjust="0"/>
    <p:restoredTop sz="97591" autoAdjust="0"/>
  </p:normalViewPr>
  <p:slideViewPr>
    <p:cSldViewPr snapToGrid="0">
      <p:cViewPr>
        <p:scale>
          <a:sx n="88" d="100"/>
          <a:sy n="88" d="100"/>
        </p:scale>
        <p:origin x="1056" y="416"/>
      </p:cViewPr>
      <p:guideLst>
        <p:guide orient="horz" pos="4831"/>
        <p:guide pos="67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00F256-2C51-6B42-AC7F-09CEB8305796}" type="datetimeFigureOut">
              <a:rPr kumimoji="1" lang="ja-JP" altLang="en-US" smtClean="0"/>
              <a:t>2024/8/18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66825" y="1143000"/>
            <a:ext cx="43243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C4F73-AC43-794E-97E5-22403D9AF1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9523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8C4F73-AC43-794E-97E5-22403D9AF17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8298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8C4F73-AC43-794E-97E5-22403D9AF17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4189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1630" y="2510508"/>
            <a:ext cx="18265140" cy="5340597"/>
          </a:xfrm>
        </p:spPr>
        <p:txBody>
          <a:bodyPr anchor="b"/>
          <a:lstStyle>
            <a:lvl1pPr algn="ctr">
              <a:defRPr sz="13421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86050" y="8057059"/>
            <a:ext cx="16116300" cy="3703618"/>
          </a:xfrm>
        </p:spPr>
        <p:txBody>
          <a:bodyPr/>
          <a:lstStyle>
            <a:lvl1pPr marL="0" indent="0" algn="ctr">
              <a:buNone/>
              <a:defRPr sz="5368"/>
            </a:lvl1pPr>
            <a:lvl2pPr marL="1022665" indent="0" algn="ctr">
              <a:buNone/>
              <a:defRPr sz="4474"/>
            </a:lvl2pPr>
            <a:lvl3pPr marL="2045330" indent="0" algn="ctr">
              <a:buNone/>
              <a:defRPr sz="4026"/>
            </a:lvl3pPr>
            <a:lvl4pPr marL="3067995" indent="0" algn="ctr">
              <a:buNone/>
              <a:defRPr sz="3579"/>
            </a:lvl4pPr>
            <a:lvl5pPr marL="4090660" indent="0" algn="ctr">
              <a:buNone/>
              <a:defRPr sz="3579"/>
            </a:lvl5pPr>
            <a:lvl6pPr marL="5113325" indent="0" algn="ctr">
              <a:buNone/>
              <a:defRPr sz="3579"/>
            </a:lvl6pPr>
            <a:lvl7pPr marL="6135990" indent="0" algn="ctr">
              <a:buNone/>
              <a:defRPr sz="3579"/>
            </a:lvl7pPr>
            <a:lvl8pPr marL="7158655" indent="0" algn="ctr">
              <a:buNone/>
              <a:defRPr sz="3579"/>
            </a:lvl8pPr>
            <a:lvl9pPr marL="8181320" indent="0" algn="ctr">
              <a:buNone/>
              <a:defRPr sz="3579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B4A8E-92B7-4EB4-993C-90C9B7081BE2}" type="datetimeFigureOut">
              <a:rPr kumimoji="1" lang="ja-JP" altLang="en-US" smtClean="0"/>
              <a:t>2024/8/18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9BD9-D1D2-495D-8443-4652498F84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6853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B4A8E-92B7-4EB4-993C-90C9B7081BE2}" type="datetimeFigureOut">
              <a:rPr kumimoji="1" lang="ja-JP" altLang="en-US" smtClean="0"/>
              <a:t>2024/8/18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9BD9-D1D2-495D-8443-4652498F84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6261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77638" y="816714"/>
            <a:ext cx="4633436" cy="1299995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7329" y="816714"/>
            <a:ext cx="13631704" cy="1299995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B4A8E-92B7-4EB4-993C-90C9B7081BE2}" type="datetimeFigureOut">
              <a:rPr kumimoji="1" lang="ja-JP" altLang="en-US" smtClean="0"/>
              <a:t>2024/8/18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9BD9-D1D2-495D-8443-4652498F84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220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B4A8E-92B7-4EB4-993C-90C9B7081BE2}" type="datetimeFigureOut">
              <a:rPr kumimoji="1" lang="ja-JP" altLang="en-US" smtClean="0"/>
              <a:t>2024/8/18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9BD9-D1D2-495D-8443-4652498F84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6897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6137" y="3824355"/>
            <a:ext cx="18533745" cy="6381018"/>
          </a:xfrm>
        </p:spPr>
        <p:txBody>
          <a:bodyPr anchor="b"/>
          <a:lstStyle>
            <a:lvl1pPr>
              <a:defRPr sz="13421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6137" y="10265740"/>
            <a:ext cx="18533745" cy="3355627"/>
          </a:xfrm>
        </p:spPr>
        <p:txBody>
          <a:bodyPr/>
          <a:lstStyle>
            <a:lvl1pPr marL="0" indent="0">
              <a:buNone/>
              <a:defRPr sz="5368">
                <a:solidFill>
                  <a:schemeClr val="tx1"/>
                </a:solidFill>
              </a:defRPr>
            </a:lvl1pPr>
            <a:lvl2pPr marL="1022665" indent="0">
              <a:buNone/>
              <a:defRPr sz="4474">
                <a:solidFill>
                  <a:schemeClr val="tx1">
                    <a:tint val="75000"/>
                  </a:schemeClr>
                </a:solidFill>
              </a:defRPr>
            </a:lvl2pPr>
            <a:lvl3pPr marL="2045330" indent="0">
              <a:buNone/>
              <a:defRPr sz="4026">
                <a:solidFill>
                  <a:schemeClr val="tx1">
                    <a:tint val="75000"/>
                  </a:schemeClr>
                </a:solidFill>
              </a:defRPr>
            </a:lvl3pPr>
            <a:lvl4pPr marL="3067995" indent="0">
              <a:buNone/>
              <a:defRPr sz="3579">
                <a:solidFill>
                  <a:schemeClr val="tx1">
                    <a:tint val="75000"/>
                  </a:schemeClr>
                </a:solidFill>
              </a:defRPr>
            </a:lvl4pPr>
            <a:lvl5pPr marL="4090660" indent="0">
              <a:buNone/>
              <a:defRPr sz="3579">
                <a:solidFill>
                  <a:schemeClr val="tx1">
                    <a:tint val="75000"/>
                  </a:schemeClr>
                </a:solidFill>
              </a:defRPr>
            </a:lvl5pPr>
            <a:lvl6pPr marL="5113325" indent="0">
              <a:buNone/>
              <a:defRPr sz="3579">
                <a:solidFill>
                  <a:schemeClr val="tx1">
                    <a:tint val="75000"/>
                  </a:schemeClr>
                </a:solidFill>
              </a:defRPr>
            </a:lvl6pPr>
            <a:lvl7pPr marL="6135990" indent="0">
              <a:buNone/>
              <a:defRPr sz="3579">
                <a:solidFill>
                  <a:schemeClr val="tx1">
                    <a:tint val="75000"/>
                  </a:schemeClr>
                </a:solidFill>
              </a:defRPr>
            </a:lvl7pPr>
            <a:lvl8pPr marL="7158655" indent="0">
              <a:buNone/>
              <a:defRPr sz="3579">
                <a:solidFill>
                  <a:schemeClr val="tx1">
                    <a:tint val="75000"/>
                  </a:schemeClr>
                </a:solidFill>
              </a:defRPr>
            </a:lvl8pPr>
            <a:lvl9pPr marL="8181320" indent="0">
              <a:buNone/>
              <a:defRPr sz="3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B4A8E-92B7-4EB4-993C-90C9B7081BE2}" type="datetimeFigureOut">
              <a:rPr kumimoji="1" lang="ja-JP" altLang="en-US" smtClean="0"/>
              <a:t>2024/8/18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9BD9-D1D2-495D-8443-4652498F84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4280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7328" y="4083568"/>
            <a:ext cx="9132570" cy="973309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78503" y="4083568"/>
            <a:ext cx="9132570" cy="973309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B4A8E-92B7-4EB4-993C-90C9B7081BE2}" type="datetimeFigureOut">
              <a:rPr kumimoji="1" lang="ja-JP" altLang="en-US" smtClean="0"/>
              <a:t>2024/8/18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9BD9-D1D2-495D-8443-4652498F84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1218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0126" y="816717"/>
            <a:ext cx="18533745" cy="296502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0129" y="3760435"/>
            <a:ext cx="9090599" cy="1842931"/>
          </a:xfrm>
        </p:spPr>
        <p:txBody>
          <a:bodyPr anchor="b"/>
          <a:lstStyle>
            <a:lvl1pPr marL="0" indent="0">
              <a:buNone/>
              <a:defRPr sz="5368" b="1"/>
            </a:lvl1pPr>
            <a:lvl2pPr marL="1022665" indent="0">
              <a:buNone/>
              <a:defRPr sz="4474" b="1"/>
            </a:lvl2pPr>
            <a:lvl3pPr marL="2045330" indent="0">
              <a:buNone/>
              <a:defRPr sz="4026" b="1"/>
            </a:lvl3pPr>
            <a:lvl4pPr marL="3067995" indent="0">
              <a:buNone/>
              <a:defRPr sz="3579" b="1"/>
            </a:lvl4pPr>
            <a:lvl5pPr marL="4090660" indent="0">
              <a:buNone/>
              <a:defRPr sz="3579" b="1"/>
            </a:lvl5pPr>
            <a:lvl6pPr marL="5113325" indent="0">
              <a:buNone/>
              <a:defRPr sz="3579" b="1"/>
            </a:lvl6pPr>
            <a:lvl7pPr marL="6135990" indent="0">
              <a:buNone/>
              <a:defRPr sz="3579" b="1"/>
            </a:lvl7pPr>
            <a:lvl8pPr marL="7158655" indent="0">
              <a:buNone/>
              <a:defRPr sz="3579" b="1"/>
            </a:lvl8pPr>
            <a:lvl9pPr marL="8181320" indent="0">
              <a:buNone/>
              <a:defRPr sz="3579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0129" y="5603366"/>
            <a:ext cx="9090599" cy="824170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78504" y="3760435"/>
            <a:ext cx="9135369" cy="1842931"/>
          </a:xfrm>
        </p:spPr>
        <p:txBody>
          <a:bodyPr anchor="b"/>
          <a:lstStyle>
            <a:lvl1pPr marL="0" indent="0">
              <a:buNone/>
              <a:defRPr sz="5368" b="1"/>
            </a:lvl1pPr>
            <a:lvl2pPr marL="1022665" indent="0">
              <a:buNone/>
              <a:defRPr sz="4474" b="1"/>
            </a:lvl2pPr>
            <a:lvl3pPr marL="2045330" indent="0">
              <a:buNone/>
              <a:defRPr sz="4026" b="1"/>
            </a:lvl3pPr>
            <a:lvl4pPr marL="3067995" indent="0">
              <a:buNone/>
              <a:defRPr sz="3579" b="1"/>
            </a:lvl4pPr>
            <a:lvl5pPr marL="4090660" indent="0">
              <a:buNone/>
              <a:defRPr sz="3579" b="1"/>
            </a:lvl5pPr>
            <a:lvl6pPr marL="5113325" indent="0">
              <a:buNone/>
              <a:defRPr sz="3579" b="1"/>
            </a:lvl6pPr>
            <a:lvl7pPr marL="6135990" indent="0">
              <a:buNone/>
              <a:defRPr sz="3579" b="1"/>
            </a:lvl7pPr>
            <a:lvl8pPr marL="7158655" indent="0">
              <a:buNone/>
              <a:defRPr sz="3579" b="1"/>
            </a:lvl8pPr>
            <a:lvl9pPr marL="8181320" indent="0">
              <a:buNone/>
              <a:defRPr sz="3579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78504" y="5603366"/>
            <a:ext cx="9135369" cy="824170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B4A8E-92B7-4EB4-993C-90C9B7081BE2}" type="datetimeFigureOut">
              <a:rPr kumimoji="1" lang="ja-JP" altLang="en-US" smtClean="0"/>
              <a:t>2024/8/18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9BD9-D1D2-495D-8443-4652498F84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0375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B4A8E-92B7-4EB4-993C-90C9B7081BE2}" type="datetimeFigureOut">
              <a:rPr kumimoji="1" lang="ja-JP" altLang="en-US" smtClean="0"/>
              <a:t>2024/8/18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9BD9-D1D2-495D-8443-4652498F84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988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B4A8E-92B7-4EB4-993C-90C9B7081BE2}" type="datetimeFigureOut">
              <a:rPr kumimoji="1" lang="ja-JP" altLang="en-US" smtClean="0"/>
              <a:t>2024/8/18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9BD9-D1D2-495D-8443-4652498F84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8230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0127" y="1022668"/>
            <a:ext cx="6930568" cy="3579336"/>
          </a:xfrm>
        </p:spPr>
        <p:txBody>
          <a:bodyPr anchor="b"/>
          <a:lstStyle>
            <a:lvl1pPr>
              <a:defRPr sz="7158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5369" y="2208681"/>
            <a:ext cx="10878503" cy="10901352"/>
          </a:xfrm>
        </p:spPr>
        <p:txBody>
          <a:bodyPr/>
          <a:lstStyle>
            <a:lvl1pPr>
              <a:defRPr sz="7158"/>
            </a:lvl1pPr>
            <a:lvl2pPr>
              <a:defRPr sz="6263"/>
            </a:lvl2pPr>
            <a:lvl3pPr>
              <a:defRPr sz="5368"/>
            </a:lvl3pPr>
            <a:lvl4pPr>
              <a:defRPr sz="4474"/>
            </a:lvl4pPr>
            <a:lvl5pPr>
              <a:defRPr sz="4474"/>
            </a:lvl5pPr>
            <a:lvl6pPr>
              <a:defRPr sz="4474"/>
            </a:lvl6pPr>
            <a:lvl7pPr>
              <a:defRPr sz="4474"/>
            </a:lvl7pPr>
            <a:lvl8pPr>
              <a:defRPr sz="4474"/>
            </a:lvl8pPr>
            <a:lvl9pPr>
              <a:defRPr sz="4474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0127" y="4602004"/>
            <a:ext cx="6930568" cy="8525781"/>
          </a:xfrm>
        </p:spPr>
        <p:txBody>
          <a:bodyPr/>
          <a:lstStyle>
            <a:lvl1pPr marL="0" indent="0">
              <a:buNone/>
              <a:defRPr sz="3579"/>
            </a:lvl1pPr>
            <a:lvl2pPr marL="1022665" indent="0">
              <a:buNone/>
              <a:defRPr sz="3132"/>
            </a:lvl2pPr>
            <a:lvl3pPr marL="2045330" indent="0">
              <a:buNone/>
              <a:defRPr sz="2684"/>
            </a:lvl3pPr>
            <a:lvl4pPr marL="3067995" indent="0">
              <a:buNone/>
              <a:defRPr sz="2237"/>
            </a:lvl4pPr>
            <a:lvl5pPr marL="4090660" indent="0">
              <a:buNone/>
              <a:defRPr sz="2237"/>
            </a:lvl5pPr>
            <a:lvl6pPr marL="5113325" indent="0">
              <a:buNone/>
              <a:defRPr sz="2237"/>
            </a:lvl6pPr>
            <a:lvl7pPr marL="6135990" indent="0">
              <a:buNone/>
              <a:defRPr sz="2237"/>
            </a:lvl7pPr>
            <a:lvl8pPr marL="7158655" indent="0">
              <a:buNone/>
              <a:defRPr sz="2237"/>
            </a:lvl8pPr>
            <a:lvl9pPr marL="8181320" indent="0">
              <a:buNone/>
              <a:defRPr sz="223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B4A8E-92B7-4EB4-993C-90C9B7081BE2}" type="datetimeFigureOut">
              <a:rPr kumimoji="1" lang="ja-JP" altLang="en-US" smtClean="0"/>
              <a:t>2024/8/18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9BD9-D1D2-495D-8443-4652498F84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3382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0127" y="1022668"/>
            <a:ext cx="6930568" cy="3579336"/>
          </a:xfrm>
        </p:spPr>
        <p:txBody>
          <a:bodyPr anchor="b"/>
          <a:lstStyle>
            <a:lvl1pPr>
              <a:defRPr sz="7158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5369" y="2208681"/>
            <a:ext cx="10878503" cy="10901352"/>
          </a:xfrm>
        </p:spPr>
        <p:txBody>
          <a:bodyPr anchor="t"/>
          <a:lstStyle>
            <a:lvl1pPr marL="0" indent="0">
              <a:buNone/>
              <a:defRPr sz="7158"/>
            </a:lvl1pPr>
            <a:lvl2pPr marL="1022665" indent="0">
              <a:buNone/>
              <a:defRPr sz="6263"/>
            </a:lvl2pPr>
            <a:lvl3pPr marL="2045330" indent="0">
              <a:buNone/>
              <a:defRPr sz="5368"/>
            </a:lvl3pPr>
            <a:lvl4pPr marL="3067995" indent="0">
              <a:buNone/>
              <a:defRPr sz="4474"/>
            </a:lvl4pPr>
            <a:lvl5pPr marL="4090660" indent="0">
              <a:buNone/>
              <a:defRPr sz="4474"/>
            </a:lvl5pPr>
            <a:lvl6pPr marL="5113325" indent="0">
              <a:buNone/>
              <a:defRPr sz="4474"/>
            </a:lvl6pPr>
            <a:lvl7pPr marL="6135990" indent="0">
              <a:buNone/>
              <a:defRPr sz="4474"/>
            </a:lvl7pPr>
            <a:lvl8pPr marL="7158655" indent="0">
              <a:buNone/>
              <a:defRPr sz="4474"/>
            </a:lvl8pPr>
            <a:lvl9pPr marL="8181320" indent="0">
              <a:buNone/>
              <a:defRPr sz="4474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0127" y="4602004"/>
            <a:ext cx="6930568" cy="8525781"/>
          </a:xfrm>
        </p:spPr>
        <p:txBody>
          <a:bodyPr/>
          <a:lstStyle>
            <a:lvl1pPr marL="0" indent="0">
              <a:buNone/>
              <a:defRPr sz="3579"/>
            </a:lvl1pPr>
            <a:lvl2pPr marL="1022665" indent="0">
              <a:buNone/>
              <a:defRPr sz="3132"/>
            </a:lvl2pPr>
            <a:lvl3pPr marL="2045330" indent="0">
              <a:buNone/>
              <a:defRPr sz="2684"/>
            </a:lvl3pPr>
            <a:lvl4pPr marL="3067995" indent="0">
              <a:buNone/>
              <a:defRPr sz="2237"/>
            </a:lvl4pPr>
            <a:lvl5pPr marL="4090660" indent="0">
              <a:buNone/>
              <a:defRPr sz="2237"/>
            </a:lvl5pPr>
            <a:lvl6pPr marL="5113325" indent="0">
              <a:buNone/>
              <a:defRPr sz="2237"/>
            </a:lvl6pPr>
            <a:lvl7pPr marL="6135990" indent="0">
              <a:buNone/>
              <a:defRPr sz="2237"/>
            </a:lvl7pPr>
            <a:lvl8pPr marL="7158655" indent="0">
              <a:buNone/>
              <a:defRPr sz="2237"/>
            </a:lvl8pPr>
            <a:lvl9pPr marL="8181320" indent="0">
              <a:buNone/>
              <a:defRPr sz="223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B4A8E-92B7-4EB4-993C-90C9B7081BE2}" type="datetimeFigureOut">
              <a:rPr kumimoji="1" lang="ja-JP" altLang="en-US" smtClean="0"/>
              <a:t>2024/8/18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9BD9-D1D2-495D-8443-4652498F84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0338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7328" y="816717"/>
            <a:ext cx="18533745" cy="29650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7328" y="4083568"/>
            <a:ext cx="18533745" cy="9733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7328" y="14217923"/>
            <a:ext cx="4834890" cy="8167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6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B4A8E-92B7-4EB4-993C-90C9B7081BE2}" type="datetimeFigureOut">
              <a:rPr kumimoji="1" lang="ja-JP" altLang="en-US" smtClean="0"/>
              <a:t>2024/8/18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8033" y="14217923"/>
            <a:ext cx="7252335" cy="8167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6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76183" y="14217923"/>
            <a:ext cx="4834890" cy="8167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6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B9BD9-D1D2-495D-8443-4652498F84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5003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2045330" rtl="0" eaLnBrk="1" latinLnBrk="0" hangingPunct="1">
        <a:lnSpc>
          <a:spcPct val="90000"/>
        </a:lnSpc>
        <a:spcBef>
          <a:spcPct val="0"/>
        </a:spcBef>
        <a:buNone/>
        <a:defRPr kumimoji="1" sz="984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1332" indent="-511332" algn="l" defTabSz="2045330" rtl="0" eaLnBrk="1" latinLnBrk="0" hangingPunct="1">
        <a:lnSpc>
          <a:spcPct val="90000"/>
        </a:lnSpc>
        <a:spcBef>
          <a:spcPts val="2237"/>
        </a:spcBef>
        <a:buFont typeface="Arial" panose="020B0604020202020204" pitchFamily="34" charset="0"/>
        <a:buChar char="•"/>
        <a:defRPr kumimoji="1" sz="6263" kern="1200">
          <a:solidFill>
            <a:schemeClr val="tx1"/>
          </a:solidFill>
          <a:latin typeface="+mn-lt"/>
          <a:ea typeface="+mn-ea"/>
          <a:cs typeface="+mn-cs"/>
        </a:defRPr>
      </a:lvl1pPr>
      <a:lvl2pPr marL="1533997" indent="-511332" algn="l" defTabSz="2045330" rtl="0" eaLnBrk="1" latinLnBrk="0" hangingPunct="1">
        <a:lnSpc>
          <a:spcPct val="90000"/>
        </a:lnSpc>
        <a:spcBef>
          <a:spcPts val="1118"/>
        </a:spcBef>
        <a:buFont typeface="Arial" panose="020B0604020202020204" pitchFamily="34" charset="0"/>
        <a:buChar char="•"/>
        <a:defRPr kumimoji="1" sz="5368" kern="1200">
          <a:solidFill>
            <a:schemeClr val="tx1"/>
          </a:solidFill>
          <a:latin typeface="+mn-lt"/>
          <a:ea typeface="+mn-ea"/>
          <a:cs typeface="+mn-cs"/>
        </a:defRPr>
      </a:lvl2pPr>
      <a:lvl3pPr marL="2556662" indent="-511332" algn="l" defTabSz="2045330" rtl="0" eaLnBrk="1" latinLnBrk="0" hangingPunct="1">
        <a:lnSpc>
          <a:spcPct val="90000"/>
        </a:lnSpc>
        <a:spcBef>
          <a:spcPts val="1118"/>
        </a:spcBef>
        <a:buFont typeface="Arial" panose="020B0604020202020204" pitchFamily="34" charset="0"/>
        <a:buChar char="•"/>
        <a:defRPr kumimoji="1" sz="4474" kern="1200">
          <a:solidFill>
            <a:schemeClr val="tx1"/>
          </a:solidFill>
          <a:latin typeface="+mn-lt"/>
          <a:ea typeface="+mn-ea"/>
          <a:cs typeface="+mn-cs"/>
        </a:defRPr>
      </a:lvl3pPr>
      <a:lvl4pPr marL="3579327" indent="-511332" algn="l" defTabSz="2045330" rtl="0" eaLnBrk="1" latinLnBrk="0" hangingPunct="1">
        <a:lnSpc>
          <a:spcPct val="90000"/>
        </a:lnSpc>
        <a:spcBef>
          <a:spcPts val="1118"/>
        </a:spcBef>
        <a:buFont typeface="Arial" panose="020B0604020202020204" pitchFamily="34" charset="0"/>
        <a:buChar char="•"/>
        <a:defRPr kumimoji="1" sz="4026" kern="1200">
          <a:solidFill>
            <a:schemeClr val="tx1"/>
          </a:solidFill>
          <a:latin typeface="+mn-lt"/>
          <a:ea typeface="+mn-ea"/>
          <a:cs typeface="+mn-cs"/>
        </a:defRPr>
      </a:lvl4pPr>
      <a:lvl5pPr marL="4601992" indent="-511332" algn="l" defTabSz="2045330" rtl="0" eaLnBrk="1" latinLnBrk="0" hangingPunct="1">
        <a:lnSpc>
          <a:spcPct val="90000"/>
        </a:lnSpc>
        <a:spcBef>
          <a:spcPts val="1118"/>
        </a:spcBef>
        <a:buFont typeface="Arial" panose="020B0604020202020204" pitchFamily="34" charset="0"/>
        <a:buChar char="•"/>
        <a:defRPr kumimoji="1" sz="4026" kern="1200">
          <a:solidFill>
            <a:schemeClr val="tx1"/>
          </a:solidFill>
          <a:latin typeface="+mn-lt"/>
          <a:ea typeface="+mn-ea"/>
          <a:cs typeface="+mn-cs"/>
        </a:defRPr>
      </a:lvl5pPr>
      <a:lvl6pPr marL="5624657" indent="-511332" algn="l" defTabSz="2045330" rtl="0" eaLnBrk="1" latinLnBrk="0" hangingPunct="1">
        <a:lnSpc>
          <a:spcPct val="90000"/>
        </a:lnSpc>
        <a:spcBef>
          <a:spcPts val="1118"/>
        </a:spcBef>
        <a:buFont typeface="Arial" panose="020B0604020202020204" pitchFamily="34" charset="0"/>
        <a:buChar char="•"/>
        <a:defRPr kumimoji="1" sz="4026" kern="1200">
          <a:solidFill>
            <a:schemeClr val="tx1"/>
          </a:solidFill>
          <a:latin typeface="+mn-lt"/>
          <a:ea typeface="+mn-ea"/>
          <a:cs typeface="+mn-cs"/>
        </a:defRPr>
      </a:lvl6pPr>
      <a:lvl7pPr marL="6647322" indent="-511332" algn="l" defTabSz="2045330" rtl="0" eaLnBrk="1" latinLnBrk="0" hangingPunct="1">
        <a:lnSpc>
          <a:spcPct val="90000"/>
        </a:lnSpc>
        <a:spcBef>
          <a:spcPts val="1118"/>
        </a:spcBef>
        <a:buFont typeface="Arial" panose="020B0604020202020204" pitchFamily="34" charset="0"/>
        <a:buChar char="•"/>
        <a:defRPr kumimoji="1" sz="4026" kern="1200">
          <a:solidFill>
            <a:schemeClr val="tx1"/>
          </a:solidFill>
          <a:latin typeface="+mn-lt"/>
          <a:ea typeface="+mn-ea"/>
          <a:cs typeface="+mn-cs"/>
        </a:defRPr>
      </a:lvl7pPr>
      <a:lvl8pPr marL="7669987" indent="-511332" algn="l" defTabSz="2045330" rtl="0" eaLnBrk="1" latinLnBrk="0" hangingPunct="1">
        <a:lnSpc>
          <a:spcPct val="90000"/>
        </a:lnSpc>
        <a:spcBef>
          <a:spcPts val="1118"/>
        </a:spcBef>
        <a:buFont typeface="Arial" panose="020B0604020202020204" pitchFamily="34" charset="0"/>
        <a:buChar char="•"/>
        <a:defRPr kumimoji="1" sz="4026" kern="1200">
          <a:solidFill>
            <a:schemeClr val="tx1"/>
          </a:solidFill>
          <a:latin typeface="+mn-lt"/>
          <a:ea typeface="+mn-ea"/>
          <a:cs typeface="+mn-cs"/>
        </a:defRPr>
      </a:lvl8pPr>
      <a:lvl9pPr marL="8692652" indent="-511332" algn="l" defTabSz="2045330" rtl="0" eaLnBrk="1" latinLnBrk="0" hangingPunct="1">
        <a:lnSpc>
          <a:spcPct val="90000"/>
        </a:lnSpc>
        <a:spcBef>
          <a:spcPts val="1118"/>
        </a:spcBef>
        <a:buFont typeface="Arial" panose="020B0604020202020204" pitchFamily="34" charset="0"/>
        <a:buChar char="•"/>
        <a:defRPr kumimoji="1" sz="40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45330" rtl="0" eaLnBrk="1" latinLnBrk="0" hangingPunct="1">
        <a:defRPr kumimoji="1" sz="4026" kern="1200">
          <a:solidFill>
            <a:schemeClr val="tx1"/>
          </a:solidFill>
          <a:latin typeface="+mn-lt"/>
          <a:ea typeface="+mn-ea"/>
          <a:cs typeface="+mn-cs"/>
        </a:defRPr>
      </a:lvl1pPr>
      <a:lvl2pPr marL="1022665" algn="l" defTabSz="2045330" rtl="0" eaLnBrk="1" latinLnBrk="0" hangingPunct="1">
        <a:defRPr kumimoji="1" sz="4026" kern="1200">
          <a:solidFill>
            <a:schemeClr val="tx1"/>
          </a:solidFill>
          <a:latin typeface="+mn-lt"/>
          <a:ea typeface="+mn-ea"/>
          <a:cs typeface="+mn-cs"/>
        </a:defRPr>
      </a:lvl2pPr>
      <a:lvl3pPr marL="2045330" algn="l" defTabSz="2045330" rtl="0" eaLnBrk="1" latinLnBrk="0" hangingPunct="1">
        <a:defRPr kumimoji="1" sz="4026" kern="1200">
          <a:solidFill>
            <a:schemeClr val="tx1"/>
          </a:solidFill>
          <a:latin typeface="+mn-lt"/>
          <a:ea typeface="+mn-ea"/>
          <a:cs typeface="+mn-cs"/>
        </a:defRPr>
      </a:lvl3pPr>
      <a:lvl4pPr marL="3067995" algn="l" defTabSz="2045330" rtl="0" eaLnBrk="1" latinLnBrk="0" hangingPunct="1">
        <a:defRPr kumimoji="1" sz="4026" kern="1200">
          <a:solidFill>
            <a:schemeClr val="tx1"/>
          </a:solidFill>
          <a:latin typeface="+mn-lt"/>
          <a:ea typeface="+mn-ea"/>
          <a:cs typeface="+mn-cs"/>
        </a:defRPr>
      </a:lvl4pPr>
      <a:lvl5pPr marL="4090660" algn="l" defTabSz="2045330" rtl="0" eaLnBrk="1" latinLnBrk="0" hangingPunct="1">
        <a:defRPr kumimoji="1" sz="4026" kern="1200">
          <a:solidFill>
            <a:schemeClr val="tx1"/>
          </a:solidFill>
          <a:latin typeface="+mn-lt"/>
          <a:ea typeface="+mn-ea"/>
          <a:cs typeface="+mn-cs"/>
        </a:defRPr>
      </a:lvl5pPr>
      <a:lvl6pPr marL="5113325" algn="l" defTabSz="2045330" rtl="0" eaLnBrk="1" latinLnBrk="0" hangingPunct="1">
        <a:defRPr kumimoji="1" sz="4026" kern="1200">
          <a:solidFill>
            <a:schemeClr val="tx1"/>
          </a:solidFill>
          <a:latin typeface="+mn-lt"/>
          <a:ea typeface="+mn-ea"/>
          <a:cs typeface="+mn-cs"/>
        </a:defRPr>
      </a:lvl6pPr>
      <a:lvl7pPr marL="6135990" algn="l" defTabSz="2045330" rtl="0" eaLnBrk="1" latinLnBrk="0" hangingPunct="1">
        <a:defRPr kumimoji="1" sz="4026" kern="1200">
          <a:solidFill>
            <a:schemeClr val="tx1"/>
          </a:solidFill>
          <a:latin typeface="+mn-lt"/>
          <a:ea typeface="+mn-ea"/>
          <a:cs typeface="+mn-cs"/>
        </a:defRPr>
      </a:lvl7pPr>
      <a:lvl8pPr marL="7158655" algn="l" defTabSz="2045330" rtl="0" eaLnBrk="1" latinLnBrk="0" hangingPunct="1">
        <a:defRPr kumimoji="1" sz="4026" kern="1200">
          <a:solidFill>
            <a:schemeClr val="tx1"/>
          </a:solidFill>
          <a:latin typeface="+mn-lt"/>
          <a:ea typeface="+mn-ea"/>
          <a:cs typeface="+mn-cs"/>
        </a:defRPr>
      </a:lvl8pPr>
      <a:lvl9pPr marL="8181320" algn="l" defTabSz="2045330" rtl="0" eaLnBrk="1" latinLnBrk="0" hangingPunct="1">
        <a:defRPr kumimoji="1" sz="40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wmf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emf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jpe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3.wmf"/><Relationship Id="rId15" Type="http://schemas.openxmlformats.org/officeDocument/2006/relationships/image" Target="../media/image30.jpe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Relationship Id="rId1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" name="表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90847"/>
              </p:ext>
            </p:extLst>
          </p:nvPr>
        </p:nvGraphicFramePr>
        <p:xfrm>
          <a:off x="1303557" y="1632899"/>
          <a:ext cx="19946376" cy="6962933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86775">
                  <a:extLst>
                    <a:ext uri="{9D8B030D-6E8A-4147-A177-3AD203B41FA5}">
                      <a16:colId xmlns:a16="http://schemas.microsoft.com/office/drawing/2014/main" val="2097309616"/>
                    </a:ext>
                  </a:extLst>
                </a:gridCol>
                <a:gridCol w="632735">
                  <a:extLst>
                    <a:ext uri="{9D8B030D-6E8A-4147-A177-3AD203B41FA5}">
                      <a16:colId xmlns:a16="http://schemas.microsoft.com/office/drawing/2014/main" val="1897950987"/>
                    </a:ext>
                  </a:extLst>
                </a:gridCol>
                <a:gridCol w="591472">
                  <a:extLst>
                    <a:ext uri="{9D8B030D-6E8A-4147-A177-3AD203B41FA5}">
                      <a16:colId xmlns:a16="http://schemas.microsoft.com/office/drawing/2014/main" val="25817168"/>
                    </a:ext>
                  </a:extLst>
                </a:gridCol>
                <a:gridCol w="581215">
                  <a:extLst>
                    <a:ext uri="{9D8B030D-6E8A-4147-A177-3AD203B41FA5}">
                      <a16:colId xmlns:a16="http://schemas.microsoft.com/office/drawing/2014/main" val="2660179775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4127264957"/>
                    </a:ext>
                  </a:extLst>
                </a:gridCol>
                <a:gridCol w="581215">
                  <a:extLst>
                    <a:ext uri="{9D8B030D-6E8A-4147-A177-3AD203B41FA5}">
                      <a16:colId xmlns:a16="http://schemas.microsoft.com/office/drawing/2014/main" val="269297634"/>
                    </a:ext>
                  </a:extLst>
                </a:gridCol>
                <a:gridCol w="581215">
                  <a:extLst>
                    <a:ext uri="{9D8B030D-6E8A-4147-A177-3AD203B41FA5}">
                      <a16:colId xmlns:a16="http://schemas.microsoft.com/office/drawing/2014/main" val="270345305"/>
                    </a:ext>
                  </a:extLst>
                </a:gridCol>
                <a:gridCol w="581215">
                  <a:extLst>
                    <a:ext uri="{9D8B030D-6E8A-4147-A177-3AD203B41FA5}">
                      <a16:colId xmlns:a16="http://schemas.microsoft.com/office/drawing/2014/main" val="2880180914"/>
                    </a:ext>
                  </a:extLst>
                </a:gridCol>
                <a:gridCol w="581215">
                  <a:extLst>
                    <a:ext uri="{9D8B030D-6E8A-4147-A177-3AD203B41FA5}">
                      <a16:colId xmlns:a16="http://schemas.microsoft.com/office/drawing/2014/main" val="926341448"/>
                    </a:ext>
                  </a:extLst>
                </a:gridCol>
                <a:gridCol w="565296">
                  <a:extLst>
                    <a:ext uri="{9D8B030D-6E8A-4147-A177-3AD203B41FA5}">
                      <a16:colId xmlns:a16="http://schemas.microsoft.com/office/drawing/2014/main" val="778210961"/>
                    </a:ext>
                  </a:extLst>
                </a:gridCol>
                <a:gridCol w="604765">
                  <a:extLst>
                    <a:ext uri="{9D8B030D-6E8A-4147-A177-3AD203B41FA5}">
                      <a16:colId xmlns:a16="http://schemas.microsoft.com/office/drawing/2014/main" val="690706407"/>
                    </a:ext>
                  </a:extLst>
                </a:gridCol>
                <a:gridCol w="586409">
                  <a:extLst>
                    <a:ext uri="{9D8B030D-6E8A-4147-A177-3AD203B41FA5}">
                      <a16:colId xmlns:a16="http://schemas.microsoft.com/office/drawing/2014/main" val="4219718161"/>
                    </a:ext>
                  </a:extLst>
                </a:gridCol>
                <a:gridCol w="627254">
                  <a:extLst>
                    <a:ext uri="{9D8B030D-6E8A-4147-A177-3AD203B41FA5}">
                      <a16:colId xmlns:a16="http://schemas.microsoft.com/office/drawing/2014/main" val="3084027291"/>
                    </a:ext>
                  </a:extLst>
                </a:gridCol>
                <a:gridCol w="581215">
                  <a:extLst>
                    <a:ext uri="{9D8B030D-6E8A-4147-A177-3AD203B41FA5}">
                      <a16:colId xmlns:a16="http://schemas.microsoft.com/office/drawing/2014/main" val="2534703214"/>
                    </a:ext>
                  </a:extLst>
                </a:gridCol>
                <a:gridCol w="563678">
                  <a:extLst>
                    <a:ext uri="{9D8B030D-6E8A-4147-A177-3AD203B41FA5}">
                      <a16:colId xmlns:a16="http://schemas.microsoft.com/office/drawing/2014/main" val="4084205509"/>
                    </a:ext>
                  </a:extLst>
                </a:gridCol>
                <a:gridCol w="598752">
                  <a:extLst>
                    <a:ext uri="{9D8B030D-6E8A-4147-A177-3AD203B41FA5}">
                      <a16:colId xmlns:a16="http://schemas.microsoft.com/office/drawing/2014/main" val="3541549423"/>
                    </a:ext>
                  </a:extLst>
                </a:gridCol>
                <a:gridCol w="581215">
                  <a:extLst>
                    <a:ext uri="{9D8B030D-6E8A-4147-A177-3AD203B41FA5}">
                      <a16:colId xmlns:a16="http://schemas.microsoft.com/office/drawing/2014/main" val="3103460086"/>
                    </a:ext>
                  </a:extLst>
                </a:gridCol>
                <a:gridCol w="575072">
                  <a:extLst>
                    <a:ext uri="{9D8B030D-6E8A-4147-A177-3AD203B41FA5}">
                      <a16:colId xmlns:a16="http://schemas.microsoft.com/office/drawing/2014/main" val="1555751302"/>
                    </a:ext>
                  </a:extLst>
                </a:gridCol>
                <a:gridCol w="586794">
                  <a:extLst>
                    <a:ext uri="{9D8B030D-6E8A-4147-A177-3AD203B41FA5}">
                      <a16:colId xmlns:a16="http://schemas.microsoft.com/office/drawing/2014/main" val="336539328"/>
                    </a:ext>
                  </a:extLst>
                </a:gridCol>
                <a:gridCol w="581779">
                  <a:extLst>
                    <a:ext uri="{9D8B030D-6E8A-4147-A177-3AD203B41FA5}">
                      <a16:colId xmlns:a16="http://schemas.microsoft.com/office/drawing/2014/main" val="2449665052"/>
                    </a:ext>
                  </a:extLst>
                </a:gridCol>
                <a:gridCol w="581215">
                  <a:extLst>
                    <a:ext uri="{9D8B030D-6E8A-4147-A177-3AD203B41FA5}">
                      <a16:colId xmlns:a16="http://schemas.microsoft.com/office/drawing/2014/main" val="1110444334"/>
                    </a:ext>
                  </a:extLst>
                </a:gridCol>
                <a:gridCol w="581215">
                  <a:extLst>
                    <a:ext uri="{9D8B030D-6E8A-4147-A177-3AD203B41FA5}">
                      <a16:colId xmlns:a16="http://schemas.microsoft.com/office/drawing/2014/main" val="2415962396"/>
                    </a:ext>
                  </a:extLst>
                </a:gridCol>
                <a:gridCol w="581215">
                  <a:extLst>
                    <a:ext uri="{9D8B030D-6E8A-4147-A177-3AD203B41FA5}">
                      <a16:colId xmlns:a16="http://schemas.microsoft.com/office/drawing/2014/main" val="4032219248"/>
                    </a:ext>
                  </a:extLst>
                </a:gridCol>
                <a:gridCol w="585907">
                  <a:extLst>
                    <a:ext uri="{9D8B030D-6E8A-4147-A177-3AD203B41FA5}">
                      <a16:colId xmlns:a16="http://schemas.microsoft.com/office/drawing/2014/main" val="2850807119"/>
                    </a:ext>
                  </a:extLst>
                </a:gridCol>
                <a:gridCol w="576523">
                  <a:extLst>
                    <a:ext uri="{9D8B030D-6E8A-4147-A177-3AD203B41FA5}">
                      <a16:colId xmlns:a16="http://schemas.microsoft.com/office/drawing/2014/main" val="4189414689"/>
                    </a:ext>
                  </a:extLst>
                </a:gridCol>
                <a:gridCol w="581215">
                  <a:extLst>
                    <a:ext uri="{9D8B030D-6E8A-4147-A177-3AD203B41FA5}">
                      <a16:colId xmlns:a16="http://schemas.microsoft.com/office/drawing/2014/main" val="4076722313"/>
                    </a:ext>
                  </a:extLst>
                </a:gridCol>
                <a:gridCol w="573400">
                  <a:extLst>
                    <a:ext uri="{9D8B030D-6E8A-4147-A177-3AD203B41FA5}">
                      <a16:colId xmlns:a16="http://schemas.microsoft.com/office/drawing/2014/main" val="3854105985"/>
                    </a:ext>
                  </a:extLst>
                </a:gridCol>
                <a:gridCol w="589030">
                  <a:extLst>
                    <a:ext uri="{9D8B030D-6E8A-4147-A177-3AD203B41FA5}">
                      <a16:colId xmlns:a16="http://schemas.microsoft.com/office/drawing/2014/main" val="225721337"/>
                    </a:ext>
                  </a:extLst>
                </a:gridCol>
                <a:gridCol w="581215">
                  <a:extLst>
                    <a:ext uri="{9D8B030D-6E8A-4147-A177-3AD203B41FA5}">
                      <a16:colId xmlns:a16="http://schemas.microsoft.com/office/drawing/2014/main" val="1174727248"/>
                    </a:ext>
                  </a:extLst>
                </a:gridCol>
                <a:gridCol w="581215">
                  <a:extLst>
                    <a:ext uri="{9D8B030D-6E8A-4147-A177-3AD203B41FA5}">
                      <a16:colId xmlns:a16="http://schemas.microsoft.com/office/drawing/2014/main" val="1990923585"/>
                    </a:ext>
                  </a:extLst>
                </a:gridCol>
                <a:gridCol w="581215">
                  <a:extLst>
                    <a:ext uri="{9D8B030D-6E8A-4147-A177-3AD203B41FA5}">
                      <a16:colId xmlns:a16="http://schemas.microsoft.com/office/drawing/2014/main" val="633047365"/>
                    </a:ext>
                  </a:extLst>
                </a:gridCol>
                <a:gridCol w="581215">
                  <a:extLst>
                    <a:ext uri="{9D8B030D-6E8A-4147-A177-3AD203B41FA5}">
                      <a16:colId xmlns:a16="http://schemas.microsoft.com/office/drawing/2014/main" val="156759183"/>
                    </a:ext>
                  </a:extLst>
                </a:gridCol>
                <a:gridCol w="581215">
                  <a:extLst>
                    <a:ext uri="{9D8B030D-6E8A-4147-A177-3AD203B41FA5}">
                      <a16:colId xmlns:a16="http://schemas.microsoft.com/office/drawing/2014/main" val="2729118047"/>
                    </a:ext>
                  </a:extLst>
                </a:gridCol>
                <a:gridCol w="581215">
                  <a:extLst>
                    <a:ext uri="{9D8B030D-6E8A-4147-A177-3AD203B41FA5}">
                      <a16:colId xmlns:a16="http://schemas.microsoft.com/office/drawing/2014/main" val="21610644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11/1</a:t>
                      </a:r>
                      <a:endParaRPr lang="en-US" altLang="ja-JP" sz="11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  <a:latin typeface="Meiryo UI"/>
                          <a:ea typeface="Meiryo UI"/>
                        </a:rPr>
                        <a:t>2</a:t>
                      </a:r>
                      <a:endParaRPr lang="en-US" altLang="ja-JP" sz="1100" b="0" i="0" u="none" strike="noStrike" dirty="0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3</a:t>
                      </a:r>
                      <a:endParaRPr lang="en-US" altLang="ja-JP" sz="11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4</a:t>
                      </a:r>
                      <a:endParaRPr lang="en-US" altLang="ja-JP" sz="11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5</a:t>
                      </a:r>
                      <a:endParaRPr lang="en-US" altLang="ja-JP" sz="11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6</a:t>
                      </a:r>
                      <a:endParaRPr lang="en-US" altLang="ja-JP" sz="11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7</a:t>
                      </a:r>
                      <a:endParaRPr lang="en-US" altLang="ja-JP" sz="11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8</a:t>
                      </a:r>
                      <a:endParaRPr lang="en-US" altLang="ja-JP" sz="11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9</a:t>
                      </a:r>
                      <a:endParaRPr lang="en-US" altLang="ja-JP" sz="11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10</a:t>
                      </a:r>
                      <a:endParaRPr lang="en-US" altLang="ja-JP" sz="11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11</a:t>
                      </a:r>
                      <a:endParaRPr lang="en-US" altLang="ja-JP" sz="11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12</a:t>
                      </a:r>
                      <a:endParaRPr lang="en-US" altLang="ja-JP" sz="11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13</a:t>
                      </a:r>
                      <a:endParaRPr lang="en-US" altLang="ja-JP" sz="11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14</a:t>
                      </a:r>
                      <a:endParaRPr lang="en-US" altLang="ja-JP" sz="11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15</a:t>
                      </a:r>
                      <a:endParaRPr lang="en-US" altLang="ja-JP" sz="11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16</a:t>
                      </a:r>
                      <a:endParaRPr lang="en-US" altLang="ja-JP" sz="11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17</a:t>
                      </a:r>
                      <a:endParaRPr lang="en-US" altLang="ja-JP" sz="11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18</a:t>
                      </a:r>
                      <a:endParaRPr lang="en-US" altLang="ja-JP" sz="11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19</a:t>
                      </a:r>
                      <a:endParaRPr lang="en-US" altLang="ja-JP" sz="11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20</a:t>
                      </a:r>
                      <a:endParaRPr lang="en-US" altLang="ja-JP" sz="11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21</a:t>
                      </a:r>
                      <a:endParaRPr lang="en-US" altLang="ja-JP" sz="11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22</a:t>
                      </a:r>
                      <a:endParaRPr lang="en-US" altLang="ja-JP" sz="11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23</a:t>
                      </a:r>
                      <a:endParaRPr lang="en-US" altLang="ja-JP" sz="11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24</a:t>
                      </a:r>
                      <a:endParaRPr lang="en-US" altLang="ja-JP" sz="11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25</a:t>
                      </a:r>
                      <a:endParaRPr lang="en-US" altLang="ja-JP" sz="11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26</a:t>
                      </a:r>
                      <a:endParaRPr lang="en-US" altLang="ja-JP" sz="11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27</a:t>
                      </a:r>
                      <a:endParaRPr lang="en-US" altLang="ja-JP" sz="11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28</a:t>
                      </a:r>
                      <a:endParaRPr lang="en-US" altLang="ja-JP" sz="11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29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30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12/1</a:t>
                      </a:r>
                    </a:p>
                  </a:txBody>
                  <a:tcPr marL="0" marR="0" marT="0" marB="0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3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4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2837625"/>
                  </a:ext>
                </a:extLst>
              </a:tr>
              <a:tr h="23064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金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土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日</a:t>
                      </a:r>
                      <a:endParaRPr lang="ja-JP" altLang="en-US" sz="90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月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火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水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木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金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土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日</a:t>
                      </a:r>
                      <a:endParaRPr lang="ja-JP" altLang="en-US" sz="90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月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火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水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木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金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土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日</a:t>
                      </a:r>
                      <a:endParaRPr lang="ja-JP" altLang="en-US" sz="90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月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火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水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木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金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土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日</a:t>
                      </a:r>
                      <a:endParaRPr lang="ja-JP" altLang="en-US" sz="90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月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火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水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木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金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土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日</a:t>
                      </a:r>
                      <a:endParaRPr lang="ja-JP" altLang="en-US" sz="90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月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火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水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3986706"/>
                  </a:ext>
                </a:extLst>
              </a:tr>
              <a:tr h="35478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u="none" strike="noStrike"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 dirty="0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 dirty="0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b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0520599"/>
                  </a:ext>
                </a:extLst>
              </a:tr>
              <a:tr h="6104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仏滅</a:t>
                      </a:r>
                      <a:endParaRPr lang="ja-JP" alt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大安</a:t>
                      </a:r>
                      <a:endParaRPr lang="ja-JP" alt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赤口</a:t>
                      </a:r>
                      <a:endParaRPr lang="ja-JP" alt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先勝</a:t>
                      </a:r>
                      <a:endParaRPr lang="ja-JP" alt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友引</a:t>
                      </a:r>
                      <a:endParaRPr lang="ja-JP" alt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先負</a:t>
                      </a:r>
                      <a:endParaRPr lang="ja-JP" alt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仏滅</a:t>
                      </a:r>
                      <a:endParaRPr lang="ja-JP" alt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大安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赤口</a:t>
                      </a:r>
                      <a:endParaRPr lang="ja-JP" alt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先勝</a:t>
                      </a:r>
                      <a:endParaRPr lang="ja-JP" alt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友引</a:t>
                      </a:r>
                      <a:endParaRPr lang="ja-JP" alt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先負</a:t>
                      </a:r>
                      <a:endParaRPr lang="ja-JP" alt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仏滅</a:t>
                      </a:r>
                      <a:endParaRPr lang="ja-JP" alt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大安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赤口</a:t>
                      </a:r>
                      <a:endParaRPr lang="ja-JP" alt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先勝</a:t>
                      </a:r>
                      <a:endParaRPr lang="ja-JP" alt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友引</a:t>
                      </a:r>
                      <a:endParaRPr lang="ja-JP" alt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先負</a:t>
                      </a:r>
                      <a:endParaRPr lang="ja-JP" alt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仏滅</a:t>
                      </a:r>
                      <a:endParaRPr lang="ja-JP" alt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大安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赤口</a:t>
                      </a:r>
                      <a:endParaRPr lang="ja-JP" alt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先勝</a:t>
                      </a:r>
                      <a:endParaRPr lang="ja-JP" alt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友引</a:t>
                      </a:r>
                      <a:endParaRPr lang="ja-JP" alt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先負</a:t>
                      </a:r>
                      <a:endParaRPr lang="ja-JP" alt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仏滅</a:t>
                      </a:r>
                      <a:endParaRPr lang="ja-JP" alt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大安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赤口</a:t>
                      </a:r>
                      <a:endParaRPr lang="ja-JP" alt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先勝</a:t>
                      </a:r>
                      <a:endParaRPr lang="ja-JP" alt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友引</a:t>
                      </a:r>
                      <a:endParaRPr lang="ja-JP" alt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先負</a:t>
                      </a:r>
                      <a:endParaRPr lang="ja-JP" alt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大安</a:t>
                      </a:r>
                    </a:p>
                  </a:txBody>
                  <a:tcPr marL="0" marR="0" marT="0" marB="0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赤口</a:t>
                      </a:r>
                      <a:endParaRPr lang="ja-JP" alt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先勝</a:t>
                      </a:r>
                      <a:endParaRPr lang="ja-JP" alt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友引</a:t>
                      </a:r>
                      <a:endParaRPr lang="ja-JP" alt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7050790"/>
                  </a:ext>
                </a:extLst>
              </a:tr>
              <a:tr h="2145832"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寿司の日</a:t>
                      </a:r>
                      <a:endParaRPr lang="en-US" altLang="ja-JP" sz="110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0453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kern="120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タイツの日</a:t>
                      </a:r>
                      <a:endParaRPr kumimoji="1" lang="ja-JP" altLang="en-US" sz="1100" kern="1200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  <a:cs typeface="+mn-cs"/>
                      </a:endParaRPr>
                    </a:p>
                  </a:txBody>
                  <a:tcPr marL="45720" marR="45720" vert="eaVert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10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文化の日</a:t>
                      </a:r>
                      <a:endParaRPr lang="en-US" altLang="ja-JP" sz="110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5720" marR="45720" vert="eaVert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振替休日</a:t>
                      </a:r>
                      <a:endParaRPr lang="en-US" altLang="ja-JP" sz="110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  <a:p>
                      <a:pPr algn="l" fontAlgn="auto"/>
                      <a:r>
                        <a:rPr lang="ja-JP" altLang="en-US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かき揚げの日</a:t>
                      </a:r>
                      <a:endParaRPr lang="en-US" altLang="ja-JP" sz="110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>
                        <a:buNone/>
                      </a:pPr>
                      <a:r>
                        <a:rPr kumimoji="1" lang="ja-JP" altLang="en-US" sz="1100" u="none" strike="noStrike" kern="120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いいりんごの日</a:t>
                      </a:r>
                      <a:endParaRPr kumimoji="1" lang="en-US" altLang="ja-JP" sz="1100" u="none" strike="noStrike" kern="1200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  <a:cs typeface="+mn-cs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>
                        <a:buNone/>
                      </a:pPr>
                      <a:r>
                        <a:rPr lang="ja-JP" altLang="en-US" sz="11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お見合い記念日</a:t>
                      </a:r>
                      <a:endParaRPr kumimoji="1" lang="en-US" altLang="ja-JP" sz="1100" u="none" strike="noStrike" kern="1200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  <a:cs typeface="+mn-cs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>
                        <a:buNone/>
                      </a:pPr>
                      <a:r>
                        <a:rPr kumimoji="1" lang="ja-JP" altLang="en-US" sz="11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立冬</a:t>
                      </a:r>
                      <a:endParaRPr kumimoji="1" lang="en-US" altLang="ja-JP" sz="1100" u="none" strike="noStrike" kern="1200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  <a:cs typeface="+mn-cs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1" lang="ja-JP" altLang="en-US" sz="1100" u="none" strike="noStrike" kern="120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いい歯の日</a:t>
                      </a:r>
                      <a:endParaRPr kumimoji="1" lang="en-US" altLang="ja-JP" sz="1100" u="none" strike="noStrike" kern="1200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  <a:cs typeface="+mn-cs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2045330" rtl="0" eaLnBrk="1" fontAlgn="b" latinLnBrk="0" hangingPunct="1"/>
                      <a:r>
                        <a:rPr kumimoji="1" lang="ja-JP" altLang="en-US" sz="1100" u="none" strike="noStrike" kern="120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換気の日</a:t>
                      </a:r>
                      <a:endParaRPr kumimoji="1" lang="ja-JP" altLang="en-US" sz="1100" u="none" strike="noStrike" kern="1200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  <a:cs typeface="+mn-cs"/>
                      </a:endParaRPr>
                    </a:p>
                  </a:txBody>
                  <a:tcPr marL="45720" marR="45720" vert="eaVert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2045330" rtl="0" eaLnBrk="1" fontAlgn="b" latinLnBrk="0" hangingPunct="1"/>
                      <a:r>
                        <a:rPr kumimoji="1" lang="ja-JP" altLang="en-US" sz="1100" u="none" strike="noStrike" kern="120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ハンドクリームの日</a:t>
                      </a:r>
                      <a:endParaRPr kumimoji="1" lang="en-US" altLang="ja-JP" sz="1100" u="none" strike="noStrike" kern="1200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  <a:cs typeface="+mn-cs"/>
                      </a:endParaRPr>
                    </a:p>
                  </a:txBody>
                  <a:tcPr marL="45720" marR="45720" vert="eaVert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2045330" rtl="0" eaLnBrk="1" fontAlgn="b" latinLnBrk="0" hangingPunct="1"/>
                      <a:r>
                        <a:rPr kumimoji="1" lang="ja-JP" altLang="en-US" sz="1100" u="none" strike="noStrike" kern="120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麺の日</a:t>
                      </a:r>
                      <a:endParaRPr kumimoji="1" lang="en-US" altLang="ja-JP" sz="1100" u="none" strike="noStrike" kern="1200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2045330" rtl="0" eaLnBrk="1" fontAlgn="b" latinLnBrk="0" hangingPunct="1"/>
                      <a:r>
                        <a:rPr kumimoji="1" lang="ja-JP" altLang="en-US" sz="1100" u="none" strike="noStrike" kern="120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コラーゲンペプチドの日</a:t>
                      </a: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2045330" rtl="0" eaLnBrk="1" fontAlgn="b" latinLnBrk="0" hangingPunct="1"/>
                      <a:r>
                        <a:rPr kumimoji="1" lang="ja-JP" altLang="en-US" sz="1100" u="none" strike="noStrike" kern="120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チーかまの日</a:t>
                      </a:r>
                      <a:endParaRPr kumimoji="1" lang="ja-JP" altLang="en-US" sz="1100" u="none" strike="noStrike" kern="1200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2045330" rtl="0" eaLnBrk="1" fontAlgn="b" latinLnBrk="0" hangingPunct="1"/>
                      <a:r>
                        <a:rPr kumimoji="1" lang="ja-JP" altLang="en-US" sz="1100" u="none" strike="noStrike" kern="120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アンチエイジングの日</a:t>
                      </a:r>
                      <a:endParaRPr kumimoji="1" lang="ja-JP" altLang="en-US" sz="1100" u="none" strike="noStrike" kern="1200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  <a:cs typeface="+mn-cs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2045330" rtl="0" eaLnBrk="1" fontAlgn="b" latinLnBrk="0" hangingPunct="1"/>
                      <a:r>
                        <a:rPr kumimoji="1" lang="ja-JP" altLang="en-US" sz="1100" u="none" strike="noStrike" kern="120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七五三</a:t>
                      </a:r>
                      <a:endParaRPr kumimoji="1" lang="ja-JP" altLang="en-US" sz="1100" u="none" strike="noStrike" kern="1200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  <a:cs typeface="+mn-cs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2045330" rtl="0" eaLnBrk="1" fontAlgn="b" latinLnBrk="0" hangingPunct="1"/>
                      <a:r>
                        <a:rPr kumimoji="1" lang="ja-JP" altLang="en-US" sz="1100" u="none" strike="noStrike" kern="120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自然薯の日</a:t>
                      </a:r>
                      <a:endParaRPr kumimoji="1" lang="en-US" altLang="ja-JP" sz="1100" u="none" strike="noStrike" kern="1200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>
                        <a:buNone/>
                      </a:pPr>
                      <a:r>
                        <a:rPr kumimoji="1" lang="ja-JP" altLang="en-US" sz="11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レンコンの日</a:t>
                      </a:r>
                      <a:endParaRPr kumimoji="1" lang="ja-JP" altLang="en-US" sz="1100" u="none" strike="noStrike" kern="1200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  <a:cs typeface="+mn-cs"/>
                      </a:endParaRPr>
                    </a:p>
                  </a:txBody>
                  <a:tcPr marL="45720" marR="45720" vert="eaVert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>
                        <a:buNone/>
                      </a:pPr>
                      <a:r>
                        <a:rPr lang="ja-JP" altLang="en-US" sz="11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頭髪の日</a:t>
                      </a:r>
                      <a:endParaRPr kumimoji="1" lang="ja-JP" altLang="en-US" sz="1100" u="none" strike="noStrike" kern="1200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  <a:cs typeface="+mn-cs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2045330" rtl="0" eaLnBrk="1" fontAlgn="b" latinLnBrk="0" hangingPunct="1"/>
                      <a:r>
                        <a:rPr kumimoji="1" lang="ja-JP" altLang="en-US" sz="1100" u="none" strike="noStrike" kern="120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世界トイレの日</a:t>
                      </a:r>
                      <a:endParaRPr kumimoji="1" lang="ja-JP" altLang="en-US" sz="1100" u="none" strike="noStrike" kern="1200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  <a:cs typeface="+mn-cs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2045330" rtl="0" eaLnBrk="1" fontAlgn="b" latinLnBrk="0" hangingPunct="1"/>
                      <a:r>
                        <a:rPr kumimoji="1" lang="ja-JP" altLang="en-US" sz="1100" u="none" strike="noStrike" kern="120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ピザの日</a:t>
                      </a:r>
                      <a:endParaRPr kumimoji="1" lang="ja-JP" altLang="en-US" sz="1100" u="none" strike="noStrike" kern="1200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  <a:cs typeface="+mn-cs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2045330" rtl="0" eaLnBrk="1" fontAlgn="b" latinLnBrk="0" hangingPunct="1"/>
                      <a:r>
                        <a:rPr kumimoji="1" lang="ja-JP" altLang="en-US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ボージョレ・ヌーボー解禁</a:t>
                      </a: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2045330" rtl="0" eaLnBrk="1" fontAlgn="b" latinLnBrk="0" hangingPunct="1"/>
                      <a:r>
                        <a:rPr kumimoji="1" lang="ja-JP" altLang="en-US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小雪</a:t>
                      </a:r>
                      <a:endParaRPr kumimoji="1" lang="en-US" altLang="ja-JP" sz="1100" u="none" strike="noStrike" kern="1200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pPr marL="0" algn="l" defTabSz="2045330" rtl="0" eaLnBrk="1" fontAlgn="b" latinLnBrk="0" hangingPunct="1"/>
                      <a:r>
                        <a:rPr kumimoji="1" lang="ja-JP" altLang="en-US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いい夫婦の日</a:t>
                      </a: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2045330" rtl="0" eaLnBrk="1" fontAlgn="b" latinLnBrk="0" hangingPunct="1"/>
                      <a:r>
                        <a:rPr kumimoji="1" lang="ja-JP" altLang="en-US" sz="1100" u="none" strike="noStrike" kern="120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勤労感謝の日</a:t>
                      </a:r>
                      <a:endParaRPr kumimoji="1" lang="en-US" altLang="ja-JP" sz="1100" u="none" strike="noStrike" kern="1200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  <a:cs typeface="+mn-cs"/>
                      </a:endParaRPr>
                    </a:p>
                  </a:txBody>
                  <a:tcPr marL="45720" marR="45720" vert="eaVert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2045330" rtl="0" eaLnBrk="1" fontAlgn="b" latinLnBrk="0" hangingPunct="1"/>
                      <a:r>
                        <a:rPr kumimoji="1" lang="ja-JP" altLang="en-US" sz="1100" u="none" strike="noStrike" kern="120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和食の日</a:t>
                      </a:r>
                      <a:endParaRPr kumimoji="1" lang="en-US" altLang="ja-JP" sz="1100" u="none" strike="noStrike" kern="1200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pPr marL="0" algn="l" defTabSz="2045330" rtl="0" eaLnBrk="1" fontAlgn="b" latinLnBrk="0" hangingPunct="1"/>
                      <a:r>
                        <a:rPr kumimoji="1" lang="ja-JP" altLang="en-US" sz="1100" u="none" strike="noStrike" kern="120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鰹節の日</a:t>
                      </a:r>
                      <a:endParaRPr kumimoji="1" lang="ja-JP" altLang="en-US" sz="1100" u="none" strike="noStrike" kern="1200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45720" marR="45720" vert="eaVert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2045330" rtl="0" eaLnBrk="1" fontAlgn="b" latinLnBrk="0" hangingPunct="1"/>
                      <a:r>
                        <a:rPr kumimoji="1" lang="ja-JP" altLang="en-US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いいえがおの日</a:t>
                      </a:r>
                      <a:endParaRPr kumimoji="1" lang="en-US" altLang="ja-JP" sz="1100" u="none" strike="noStrike" kern="1200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  <a:cs typeface="+mn-cs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2045330" rtl="0" eaLnBrk="1" fontAlgn="b" latinLnBrk="0" hangingPunct="1"/>
                      <a:r>
                        <a:rPr kumimoji="1" lang="ja-JP" altLang="en-US" sz="1100" u="none" strike="noStrike" kern="120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いい風呂の日</a:t>
                      </a:r>
                      <a:endParaRPr kumimoji="1" lang="ja-JP" altLang="en-US" sz="1100" u="none" strike="noStrike" kern="1200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ツナの日</a:t>
                      </a:r>
                      <a:endParaRPr lang="en-US" altLang="ja-JP" sz="11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フランスパンの日</a:t>
                      </a:r>
                      <a:endParaRPr lang="ja-JP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いい肉の日</a:t>
                      </a:r>
                      <a:endParaRPr lang="en-US" altLang="ja-JP" sz="110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本みりんの日</a:t>
                      </a:r>
                      <a:endParaRPr lang="en-US" altLang="ja-JP" sz="110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0453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カイロの日</a:t>
                      </a:r>
                      <a:endParaRPr lang="en-US" altLang="ja-JP" sz="110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ビフィズス菌の日</a:t>
                      </a:r>
                      <a:endParaRPr lang="ja-JP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0453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kern="1200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みかんの日</a:t>
                      </a:r>
                      <a:endParaRPr kumimoji="1" lang="ja-JP" altLang="en-US" sz="1100" kern="1200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  <a:cs typeface="+mn-cs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血清療法の日</a:t>
                      </a:r>
                      <a:endParaRPr lang="en-US" altLang="ja-JP" sz="110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0820137"/>
                  </a:ext>
                </a:extLst>
              </a:tr>
              <a:tr h="7449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en-US" altLang="ja-JP" sz="110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vert="eaVert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>
                          <a:solidFill>
                            <a:srgbClr val="FF0000"/>
                          </a:solidFill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rgbClr val="FF0000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</a:p>
                  </a:txBody>
                  <a:tcPr marL="0" marR="0" marT="0" marB="0" vert="eaVert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vert="eaVert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2100706"/>
                  </a:ext>
                </a:extLst>
              </a:tr>
              <a:tr h="3775163">
                <a:tc>
                  <a:txBody>
                    <a:bodyPr/>
                    <a:lstStyle/>
                    <a:p>
                      <a:pPr marL="0" marR="0" lvl="0" indent="0" algn="l" defTabSz="20453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七五三や結婚式など、ハレの日を祝う機会が多い</a:t>
                      </a:r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11</a:t>
                      </a:r>
                      <a:r>
                        <a:rPr lang="ja-JP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月。新米と魚のおいしい季節こそ、寿司の訴求を高めたい。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0453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寒さが徐々に厳しくなる。気温が低下した日は、ソックスやタイツ、使い切りカイロ、手袋などの防寒雑貨が動き始めるので用意する。</a:t>
                      </a:r>
                      <a:endParaRPr lang="en-US" altLang="ja-JP" sz="120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この日に文化祭・学園祭、芸術催事が催されることが多い。自店近隣の催事情報をあらかじめ収集し、当日に備えること。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この日にちなみ、かき揚げや共に食べられることが多いうどん、そばをＰＲしよう。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>
                        <a:buNone/>
                      </a:pPr>
                      <a:r>
                        <a:rPr kumimoji="1" lang="ja-JP" altLang="en-US" sz="1200" u="none" strike="noStrike" kern="120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リンゴの旬を迎える頃。この日にちなみ、リンゴを使ったデザート、飲料、酒などをアピール。</a:t>
                      </a:r>
                      <a:endParaRPr kumimoji="1" lang="en-US" altLang="ja-JP" sz="1200" u="none" strike="noStrike" kern="1200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  <a:cs typeface="+mn-cs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６月に次ぎ、</a:t>
                      </a:r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10</a:t>
                      </a: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、</a:t>
                      </a:r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11</a:t>
                      </a: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月は結婚式の多い月。大安吉日や週末には結婚式が多く催されるため、祝儀袋など関連</a:t>
                      </a:r>
                      <a:r>
                        <a:rPr lang="ja-JP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商品を準備する。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二十四節気の一つで冬の始まり。朝晩だけでなく日中も徐々に寒さを感じるようになる。秋季商品は売り切り、冬季商品を強化していこう。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この日を機に、歯ブラシ、デンタルリンス、歯間ブラシなどの関連商品を販促強化しよう。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暖房を入れる機会が増え、空気がよどみがち。乾燥や臭い、ウイルス対策で換気を促す。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木枯らしが吹き始める頃は、空気の乾燥が気になる。ハンドクリーム、ボディクリーム、リップクリームなど乾燥対策商品を強化。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寒い日は、湯かけ麺や濃厚な味のクリームパスタなどの販売が伸長。鍋の締めに入れる麺も人気だ。</a:t>
                      </a: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コラーゲンが不足すると美容、健康に深刻な影響が表れる。コラーゲンを多く含む食材やサプリをアピールしよう。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この日にちなみ、酒のつまみに合う商品を展開。ボージョレ・ヌーボー解禁日間近につき、ワインに合うチーズなども提案しよう。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空気が乾燥しやすい時季は、アンチエイジング商品を売り込もう。女性客の多い店舗では販促物で効能を記して、アピールする。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2045330" rtl="0" eaLnBrk="1" fontAlgn="b" latinLnBrk="0" hangingPunct="1"/>
                      <a:r>
                        <a:rPr kumimoji="1" lang="ja-JP" altLang="en-US" sz="1200" u="none" strike="noStrike" kern="120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寺社、ホテル、写真スタジオなどの近隣店舗では、七五三をお祝いする人でにぎわう。千歳飴、菓子、祝儀袋などを用意。</a:t>
                      </a:r>
                      <a:endParaRPr kumimoji="1" lang="en-US" altLang="ja-JP" sz="1200" u="none" strike="noStrike" kern="1200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  <a:cs typeface="+mn-cs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自然薯は元々野生の山芋で、とろろは粘りが強いのが特徴。山芋、オクラ、納豆などネバネバ食材を使った健康食を販促物で薦め、冬への体づくりを提案しよう。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>
                        <a:buNone/>
                      </a:pPr>
                      <a:r>
                        <a:rPr kumimoji="1" lang="ja-JP" altLang="en-US" sz="12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レンコンは風邪や美容に効能のある食べ物。前日の「自然薯の日」と併せて、健康や美容に効能のある商品をアピール。</a:t>
                      </a:r>
                      <a:endParaRPr kumimoji="1" lang="en-US" altLang="ja-JP" sz="1200" b="0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  <a:cs typeface="+mn-cs"/>
                      </a:endParaRPr>
                    </a:p>
                  </a:txBody>
                  <a:tcPr marL="45720" marR="45720" vert="eaVert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毎月</a:t>
                      </a:r>
                      <a:r>
                        <a:rPr lang="en-US" altLang="ja-JP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18</a:t>
                      </a:r>
                      <a:r>
                        <a:rPr lang="ja-JP" altLang="en-US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日は頭髪の日。乾燥対策のヘアケア商品を重点的に展開しよう。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年末の掃除を、今から１カ月かけて計画的に始めることを提案。トイレ、風呂、台所などの清掃用品をまとめてアピール。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ボージョレ・ヌーボー、七五三のお祝い料理、年末のパーティ、忘年会などのシーンにぴったりのピザ。この日にちなみ、ピザキャンペーンを提案。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ボージョレ・ヌーボーは解禁日当日の購入がほとんどを占めるので、当日の売り込みが勝負。チーズやつまみなどのプラスワン購入を促そう。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0453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小雪は二十四節気の一つで、冷え込みが厳しく、小雪がちらつく頃を指す。ホット系</a:t>
                      </a:r>
                      <a:r>
                        <a:rPr kumimoji="1" lang="ja-JP" altLang="en-US" sz="1200" u="none" strike="noStrike" kern="120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商品の需要が</a:t>
                      </a:r>
                      <a:r>
                        <a:rPr kumimoji="1" lang="ja-JP" alt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高まる。</a:t>
                      </a:r>
                      <a:endParaRPr kumimoji="1" lang="en-US" altLang="ja-JP" sz="1200" u="none" strike="noStrike" kern="1200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  <a:cs typeface="+mn-cs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2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日頃の勤労の疲れを癒やすアイテムを強化。自分へのご褒美に、プレミアム系菓子を購入するお客も増える。</a:t>
                      </a:r>
                      <a:endParaRPr lang="en-US" altLang="ja-JP" sz="120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0453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旬の魚や野菜を使った和食惣菜の売り込みを強化しよう。この日は鰹節の日でもあるので、出汁を使った商品もアピール。</a:t>
                      </a:r>
                      <a:endParaRPr kumimoji="1" lang="en-US" altLang="ja-JP" sz="1200" u="none" strike="noStrike" kern="1200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  <a:cs typeface="+mn-cs"/>
                      </a:endParaRPr>
                    </a:p>
                  </a:txBody>
                  <a:tcPr marL="45720" marR="45720" vert="eaVert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スタッフの接客をチェックする。笑顔で挨拶ができているか、オペレーションなども併せて確認したい。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11</a:t>
                      </a:r>
                      <a:r>
                        <a:rPr lang="ja-JP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月下旬の夜間は寒さが厳しくなるため、お風呂にゆっくり漬かる人が増える。バスアイテムを提案し、体を温めることを提案。</a:t>
                      </a:r>
                      <a:endParaRPr lang="ja-JP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毎月</a:t>
                      </a:r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27</a:t>
                      </a:r>
                      <a:r>
                        <a:rPr lang="ja-JP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日はツナの日。ツナにはたんぱく質やＤＨＡ・ＥＰＡなど様々な栄養価が含まれる。この日にちなみ、ツナをＰＲしよう。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パンフェアを開催する。パンに合うサラダ、スープ、惣菜、ヨーグルト、コーヒー、牛乳なども売り込もう。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風邪をひきやすい時期こそ、「肉をたくさん食べてスタミナをつけ、風邪に負けない体づくり」をテーマに肉料理の提案をしよう。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年末年始に販売が伸長するのが調味料。欠品は大きなロスにつながる。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気温が</a:t>
                      </a:r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10</a:t>
                      </a:r>
                      <a:r>
                        <a:rPr lang="ja-JP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度を下回るとカイロの需要が高まる。紅葉やイルミネーションの名所近隣では、急な寒さに備えて多めに用意する。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この日にちなみ、ヨーグルトや納豆、キムチ、みそなどの発酵食品をＰＯＰを使ってアピールしよう。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ビタミンＣを</a:t>
                      </a:r>
                      <a:r>
                        <a:rPr lang="ja-JP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多く含むみかん。みかんの</a:t>
                      </a: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フレーバーの商品の販促強化をしよう。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冬は風邪をひきやすく、健康意識が高まる。常時、マスクや除菌アイテム、ティッシュなどの対策商品を多めに持つこと。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5630444"/>
                  </a:ext>
                </a:extLst>
              </a:tr>
              <a:tr h="77219">
                <a:tc>
                  <a:txBody>
                    <a:bodyPr/>
                    <a:lstStyle/>
                    <a:p>
                      <a:pPr algn="ctr" fontAlgn="auto"/>
                      <a:endParaRPr lang="ja-JP" altLang="en-US" sz="9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ja-JP" altLang="en-US" sz="900" u="none" strike="noStrike"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ja-JP" altLang="en-US" sz="900" b="0" i="0" u="none" strike="noStrike" dirty="0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ja-JP" altLang="en-US" sz="900" u="none" strike="noStrike"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ja-JP" altLang="en-US" sz="9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vert="eaVert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ja-JP" altLang="en-US" sz="900" u="none" strike="noStrike"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ja-JP" altLang="en-US" sz="900" u="none" strike="noStrike" dirty="0"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 dirty="0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ja-JP" altLang="en-US" sz="900" u="none" strike="noStrike"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ja-JP" altLang="en-US" sz="900" u="none" strike="noStrike"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ja-JP" altLang="en-US" sz="900" u="none" strike="noStrike"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ja-JP" altLang="en-US" sz="900" u="none" strike="noStrike"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ja-JP" altLang="en-US" sz="900" u="none" strike="noStrike"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ja-JP" altLang="en-US" sz="900" u="none" strike="noStrike"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ja-JP" altLang="en-US" sz="900" u="none" strike="noStrike" dirty="0"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 dirty="0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ja-JP" altLang="en-US" sz="900" u="none" strike="noStrike"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ja-JP" altLang="en-US" sz="900" b="0" i="0" u="none" strike="noStrike">
                        <a:solidFill>
                          <a:srgbClr val="FF0000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ja-JP" altLang="en-US" sz="9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vert="eaVert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ja-JP" altLang="en-US" sz="900" u="none" strike="noStrike"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ja-JP" altLang="en-US" sz="900" u="none" strike="noStrike"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ja-JP" altLang="en-US" sz="900" u="none" strike="noStrike"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ja-JP" altLang="en-US" sz="900" u="none" strike="noStrike"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ja-JP" altLang="en-US" sz="900" u="none" strike="noStrike"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ja-JP" altLang="en-US" sz="900" u="none" strike="noStrike"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ja-JP" altLang="en-US" sz="900" u="none" strike="noStrike"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ja-JP" altLang="en-US" sz="900" u="none" strike="noStrike"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ja-JP" altLang="en-US" sz="900" u="none" strike="noStrike"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ja-JP" altLang="en-US" sz="900" u="none" strike="noStrike"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ja-JP" altLang="en-US" sz="900" u="none" strike="noStrike">
                          <a:solidFill>
                            <a:srgbClr val="FF0000"/>
                          </a:solidFill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FF0000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ja-JP" altLang="en-US" sz="9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vert="eaVert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ja-JP" altLang="en-US" sz="900" u="none" strike="noStrike"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ja-JP" altLang="en-US" sz="900" b="0" i="0" u="none" strike="noStrike" dirty="0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1771382"/>
                  </a:ext>
                </a:extLst>
              </a:tr>
            </a:tbl>
          </a:graphicData>
        </a:graphic>
      </p:graphicFrame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SpPr/>
          <p:nvPr/>
        </p:nvSpPr>
        <p:spPr>
          <a:xfrm>
            <a:off x="13346617" y="12433531"/>
            <a:ext cx="7245317" cy="12929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>
              <a:solidFill>
                <a:srgbClr val="FFFFFF"/>
              </a:solidFill>
            </a:endParaRPr>
          </a:p>
        </p:txBody>
      </p:sp>
      <p:sp>
        <p:nvSpPr>
          <p:cNvPr id="5" name="AutoShape 9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277" y="8776049"/>
            <a:ext cx="4767675" cy="355636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8288" tIns="0" rIns="0" bIns="0" anchor="ctr" upright="1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2000" b="1" cap="none" spc="0" dirty="0">
                <a:ln w="0"/>
                <a:solidFill>
                  <a:schemeClr val="bg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食の販促ポイント</a:t>
            </a:r>
            <a:endParaRPr lang="en-US" altLang="ja-JP" sz="2000" b="1" cap="none" spc="0" dirty="0">
              <a:ln w="0"/>
              <a:solidFill>
                <a:schemeClr val="bg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AutoShape 66">
            <a:extLst>
              <a:ext uri="{FF2B5EF4-FFF2-40B4-BE49-F238E27FC236}">
                <a16:creationId xmlns:a16="http://schemas.microsoft.com/office/drawing/2014/main" id="{00000000-0008-0000-0000-000008000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35960" y="9710484"/>
            <a:ext cx="4727345" cy="2638563"/>
          </a:xfrm>
          <a:prstGeom prst="flowChartAlternateProcess">
            <a:avLst/>
          </a:prstGeom>
          <a:solidFill>
            <a:srgbClr val="D0EBB3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44000" tIns="18288" rIns="144000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1">
              <a:lnSpc>
                <a:spcPts val="1600"/>
              </a:lnSpc>
              <a:defRPr sz="1000"/>
            </a:pPr>
            <a:r>
              <a:rPr lang="ja-JP" altLang="en-US" sz="1400" dirty="0">
                <a:latin typeface="HG丸ｺﾞｼｯｸM-PRO"/>
                <a:ea typeface="HG丸ｺﾞｼｯｸM-PRO"/>
              </a:rPr>
              <a:t>●文化の日</a:t>
            </a:r>
            <a:endParaRPr kumimoji="1" lang="en-US" altLang="ja-JP" sz="1400" u="none" strike="noStrike" kern="1200" dirty="0">
              <a:effectLst/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pPr rtl="1">
              <a:lnSpc>
                <a:spcPts val="1600"/>
              </a:lnSpc>
              <a:defRPr sz="1000"/>
            </a:pPr>
            <a:endParaRPr kumimoji="1" lang="en-US" altLang="ja-JP" sz="1400" dirty="0">
              <a:latin typeface="Meiryo UI"/>
              <a:ea typeface="Meiryo UI"/>
            </a:endParaRPr>
          </a:p>
          <a:p>
            <a:pPr rtl="1">
              <a:lnSpc>
                <a:spcPts val="1600"/>
              </a:lnSpc>
              <a:defRPr sz="1000"/>
            </a:pPr>
            <a:r>
              <a:rPr lang="ja-JP" altLang="en-US" sz="1400" dirty="0">
                <a:latin typeface="HG丸ｺﾞｼｯｸM-PRO"/>
                <a:ea typeface="HG丸ｺﾞｼｯｸM-PRO"/>
              </a:rPr>
              <a:t>●文化祭、学園祭</a:t>
            </a:r>
            <a:endParaRPr kumimoji="1" lang="en-US" altLang="ja-JP" sz="1400" dirty="0">
              <a:latin typeface="Meiryo UI"/>
              <a:ea typeface="Meiryo UI"/>
            </a:endParaRPr>
          </a:p>
          <a:p>
            <a:pPr rtl="1">
              <a:lnSpc>
                <a:spcPts val="1600"/>
              </a:lnSpc>
              <a:defRPr sz="1000"/>
            </a:pPr>
            <a:endParaRPr kumimoji="1" lang="en-US" altLang="ja-JP" sz="1400" dirty="0">
              <a:latin typeface="Meiryo UI"/>
              <a:ea typeface="Meiryo UI"/>
            </a:endParaRPr>
          </a:p>
          <a:p>
            <a:pPr rtl="1">
              <a:lnSpc>
                <a:spcPts val="1600"/>
              </a:lnSpc>
              <a:defRPr sz="1000"/>
            </a:pPr>
            <a:r>
              <a:rPr lang="ja-JP" altLang="en-US" sz="1400" dirty="0">
                <a:latin typeface="HG丸ｺﾞｼｯｸM-PRO"/>
                <a:ea typeface="HG丸ｺﾞｼｯｸM-PRO"/>
              </a:rPr>
              <a:t>●七五三</a:t>
            </a:r>
            <a:endParaRPr lang="en-US" altLang="ja-JP" sz="1400" dirty="0">
              <a:latin typeface="HG丸ｺﾞｼｯｸM-PRO"/>
              <a:ea typeface="HG丸ｺﾞｼｯｸM-PRO"/>
            </a:endParaRPr>
          </a:p>
          <a:p>
            <a:pPr rtl="1">
              <a:lnSpc>
                <a:spcPts val="1600"/>
              </a:lnSpc>
              <a:defRPr sz="1000"/>
            </a:pPr>
            <a:endParaRPr kumimoji="1" lang="en-US" altLang="ja-JP" sz="1400" u="none" strike="noStrike" kern="1200" dirty="0">
              <a:effectLst/>
              <a:latin typeface="HG丸ｺﾞｼｯｸM-PRO"/>
              <a:ea typeface="HG丸ｺﾞｼｯｸM-PRO"/>
            </a:endParaRPr>
          </a:p>
          <a:p>
            <a:pPr rtl="1">
              <a:lnSpc>
                <a:spcPts val="1600"/>
              </a:lnSpc>
              <a:defRPr sz="1000"/>
            </a:pPr>
            <a:r>
              <a:rPr lang="ja-JP" altLang="en-US" sz="1400" dirty="0">
                <a:latin typeface="HG丸ｺﾞｼｯｸM-PRO"/>
                <a:ea typeface="HG丸ｺﾞｼｯｸM-PRO"/>
              </a:rPr>
              <a:t>●ボージョレ・ヌーボー解禁</a:t>
            </a:r>
            <a:endParaRPr lang="en-US" altLang="ja-JP" sz="1400" dirty="0">
              <a:latin typeface="HG丸ｺﾞｼｯｸM-PRO"/>
              <a:ea typeface="HG丸ｺﾞｼｯｸM-PRO"/>
            </a:endParaRPr>
          </a:p>
        </p:txBody>
      </p:sp>
      <p:sp>
        <p:nvSpPr>
          <p:cNvPr id="7" name="AutoShape 66">
            <a:extLst>
              <a:ext uri="{FF2B5EF4-FFF2-40B4-BE49-F238E27FC236}">
                <a16:creationId xmlns:a16="http://schemas.microsoft.com/office/drawing/2014/main" id="{00000000-0008-0000-0000-000009000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65924" y="9732587"/>
            <a:ext cx="4716752" cy="2638563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44000" tIns="18288" rIns="144000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1">
              <a:lnSpc>
                <a:spcPts val="1600"/>
              </a:lnSpc>
              <a:defRPr sz="1000"/>
            </a:pPr>
            <a:r>
              <a:rPr lang="en-US" altLang="ja-JP" sz="1400" i="0" strike="noStrike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《</a:t>
            </a:r>
            <a:r>
              <a:rPr lang="ja-JP" altLang="en-US" sz="14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水産物</a:t>
            </a:r>
            <a:r>
              <a:rPr lang="en-US" altLang="ja-JP" sz="1400" i="0" strike="noStrike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》</a:t>
            </a:r>
            <a:endParaRPr lang="en-US" altLang="ja-JP" sz="1400" i="0" strike="noStrike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rtl="1">
              <a:lnSpc>
                <a:spcPts val="1600"/>
              </a:lnSpc>
              <a:defRPr sz="1000"/>
            </a:pPr>
            <a:r>
              <a:rPr lang="ja-JP" altLang="en-US" sz="1400" i="0" strike="noStrike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ヒラメの煮付け</a:t>
            </a:r>
            <a:endParaRPr lang="en-US" altLang="ja-JP" sz="1400" i="0" strike="noStrike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rtl="1">
              <a:lnSpc>
                <a:spcPts val="1600"/>
              </a:lnSpc>
              <a:defRPr sz="1000"/>
            </a:pPr>
            <a:r>
              <a:rPr lang="ja-JP" altLang="en-US" sz="1400" i="0" strike="noStrike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ヒラメのムニエル</a:t>
            </a:r>
            <a:endParaRPr lang="en-US" altLang="ja-JP" sz="1400" i="0" strike="noStrike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rtl="1">
              <a:lnSpc>
                <a:spcPts val="1600"/>
              </a:lnSpc>
              <a:defRPr sz="1000"/>
            </a:pPr>
            <a:endParaRPr lang="en-US" altLang="ja-JP" sz="1400" i="0" strike="noStrike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rtl="1">
              <a:lnSpc>
                <a:spcPts val="1600"/>
              </a:lnSpc>
              <a:defRPr sz="1000"/>
            </a:pPr>
            <a:r>
              <a:rPr lang="en-US" altLang="ja-JP" sz="1400" i="0" strike="noStrike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《</a:t>
            </a:r>
            <a:r>
              <a:rPr lang="ja-JP" altLang="en-US" sz="1400" i="0" strike="noStrike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野菜</a:t>
            </a:r>
            <a:r>
              <a:rPr lang="en-US" altLang="ja-JP" sz="1400" i="0" strike="noStrike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》</a:t>
            </a:r>
          </a:p>
          <a:p>
            <a:pPr rtl="1">
              <a:lnSpc>
                <a:spcPts val="1600"/>
              </a:lnSpc>
              <a:defRPr sz="1000"/>
            </a:pPr>
            <a:r>
              <a:rPr lang="ja-JP" altLang="en-US" sz="14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チンゲンサイと卵のオイスター炒め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rtl="1">
              <a:lnSpc>
                <a:spcPts val="1600"/>
              </a:lnSpc>
              <a:defRPr sz="1000"/>
            </a:pPr>
            <a:r>
              <a:rPr lang="ja-JP" altLang="en-US" sz="14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チンゲンサイのピリ辛おひたし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AutoShape 9">
            <a:extLst>
              <a:ext uri="{FF2B5EF4-FFF2-40B4-BE49-F238E27FC236}">
                <a16:creationId xmlns:a16="http://schemas.microsoft.com/office/drawing/2014/main" id="{00000000-0008-0000-0000-00000A000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2341" y="8770460"/>
            <a:ext cx="4755445" cy="36681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square" lIns="18288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2000" b="1">
                <a:ln>
                  <a:noFill/>
                </a:ln>
                <a:solidFill>
                  <a:schemeClr val="bg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旬の食材</a:t>
            </a:r>
            <a:endParaRPr lang="en-US" altLang="ja-JP" sz="2000" b="1" dirty="0">
              <a:ln>
                <a:noFill/>
              </a:ln>
              <a:solidFill>
                <a:schemeClr val="bg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AutoShape 9">
            <a:extLst>
              <a:ext uri="{FF2B5EF4-FFF2-40B4-BE49-F238E27FC236}">
                <a16:creationId xmlns:a16="http://schemas.microsoft.com/office/drawing/2014/main" id="{00000000-0008-0000-0000-00000B000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73048" y="8783963"/>
            <a:ext cx="4723861" cy="339809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square" lIns="18288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2000" b="1" dirty="0">
                <a:solidFill>
                  <a:schemeClr val="bg1"/>
                </a:solidFill>
                <a:latin typeface="HG丸ｺﾞｼｯｸM-PRO"/>
                <a:ea typeface="HG丸ｺﾞｼｯｸM-PRO"/>
              </a:rPr>
              <a:t>秋メニューの提案</a:t>
            </a:r>
          </a:p>
        </p:txBody>
      </p:sp>
      <p:sp>
        <p:nvSpPr>
          <p:cNvPr id="10" name="AutoShape 17">
            <a:extLst>
              <a:ext uri="{FF2B5EF4-FFF2-40B4-BE49-F238E27FC236}">
                <a16:creationId xmlns:a16="http://schemas.microsoft.com/office/drawing/2014/main" id="{00000000-0008-0000-0000-00000C000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35960" y="9201862"/>
            <a:ext cx="4751000" cy="430532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44000" tIns="18288" rIns="0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</a:t>
            </a:r>
            <a:r>
              <a:rPr lang="ja-JP" altLang="en-US" sz="14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の行事・行楽の季節商品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AutoShape 18">
            <a:extLst>
              <a:ext uri="{FF2B5EF4-FFF2-40B4-BE49-F238E27FC236}">
                <a16:creationId xmlns:a16="http://schemas.microsoft.com/office/drawing/2014/main" id="{00000000-0008-0000-0000-00000D000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73048" y="9205819"/>
            <a:ext cx="4716752" cy="430532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44000" tIns="18288" rIns="144000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80"/>
              </a:lnSpc>
            </a:pPr>
            <a:r>
              <a:rPr lang="en-US" altLang="ja-JP" sz="1400" dirty="0">
                <a:latin typeface="HG丸ｺﾞｼｯｸM-PRO"/>
                <a:ea typeface="HG丸ｺﾞｼｯｸM-PRO"/>
              </a:rPr>
              <a:t>11</a:t>
            </a:r>
            <a:r>
              <a:rPr lang="ja-JP" altLang="en-US" sz="1400">
                <a:latin typeface="HG丸ｺﾞｼｯｸM-PRO"/>
                <a:ea typeface="HG丸ｺﾞｼｯｸM-PRO"/>
              </a:rPr>
              <a:t>月は、ヒラメ、チンゲンサイなど</a:t>
            </a:r>
            <a:r>
              <a:rPr lang="ja-JP" altLang="en-US" sz="1400" dirty="0">
                <a:latin typeface="HG丸ｺﾞｼｯｸM-PRO"/>
                <a:ea typeface="HG丸ｺﾞｼｯｸM-PRO"/>
              </a:rPr>
              <a:t>の旬の食材メニューで売上拡大の提案を！</a:t>
            </a:r>
            <a:endParaRPr lang="en-US" altLang="ja-JP" sz="1400" dirty="0">
              <a:latin typeface="HG丸ｺﾞｼｯｸM-PRO"/>
              <a:ea typeface="HG丸ｺﾞｼｯｸM-PRO"/>
            </a:endParaRPr>
          </a:p>
        </p:txBody>
      </p:sp>
      <p:sp>
        <p:nvSpPr>
          <p:cNvPr id="12" name="AutoShape 18">
            <a:extLst>
              <a:ext uri="{FF2B5EF4-FFF2-40B4-BE49-F238E27FC236}">
                <a16:creationId xmlns:a16="http://schemas.microsoft.com/office/drawing/2014/main" id="{00000000-0008-0000-0000-00000E000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2341" y="9208614"/>
            <a:ext cx="4741889" cy="430532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44000" tIns="18288" rIns="0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</a:t>
            </a:r>
            <a:r>
              <a:rPr lang="ja-JP" altLang="en-US" sz="14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月の旬の食材を活用し、販促提案をしよう</a:t>
            </a:r>
          </a:p>
        </p:txBody>
      </p:sp>
      <p:sp>
        <p:nvSpPr>
          <p:cNvPr id="13" name="Text Box 1049">
            <a:extLst>
              <a:ext uri="{FF2B5EF4-FFF2-40B4-BE49-F238E27FC236}">
                <a16:creationId xmlns:a16="http://schemas.microsoft.com/office/drawing/2014/main" id="{00000000-0008-0000-0000-00000F000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1928" y="434529"/>
            <a:ext cx="14802412" cy="1127031"/>
          </a:xfrm>
          <a:prstGeom prst="rect">
            <a:avLst/>
          </a:prstGeom>
          <a:noFill/>
          <a:ln>
            <a:noFill/>
          </a:ln>
        </p:spPr>
        <p:txBody>
          <a:bodyPr wrap="square" lIns="73152" tIns="36576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500"/>
              </a:lnSpc>
              <a:defRPr sz="1000"/>
            </a:pPr>
            <a:r>
              <a:rPr lang="ja-JP" altLang="en-US" sz="4000" b="1" dirty="0">
                <a:solidFill>
                  <a:schemeClr val="accent2">
                    <a:lumMod val="75000"/>
                  </a:schemeClr>
                </a:solidFill>
                <a:latin typeface="HGS創英ﾌﾟﾚｾﾞﾝｽEB"/>
                <a:ea typeface="HGS創英ﾌﾟﾚｾﾞﾝｽEB"/>
                <a:cs typeface="Meiryo UI" panose="020B0604030504040204" pitchFamily="50" charset="-128"/>
              </a:rPr>
              <a:t>急激な気温の変化に柔軟に対応しよう！ </a:t>
            </a:r>
            <a:endParaRPr lang="en-US" altLang="ja-JP" sz="4000" b="1" dirty="0">
              <a:solidFill>
                <a:schemeClr val="accent2">
                  <a:lumMod val="75000"/>
                </a:schemeClr>
              </a:solidFill>
              <a:latin typeface="HGS創英ﾌﾟﾚｾﾞﾝｽEB"/>
              <a:ea typeface="HGS創英ﾌﾟﾚｾﾞﾝｽEB"/>
              <a:cs typeface="Meiryo UI" panose="020B0604030504040204" pitchFamily="50" charset="-128"/>
            </a:endParaRPr>
          </a:p>
          <a:p>
            <a:pPr algn="ctr">
              <a:lnSpc>
                <a:spcPts val="3500"/>
              </a:lnSpc>
              <a:defRPr sz="1000"/>
            </a:pPr>
            <a:r>
              <a:rPr lang="en-US" altLang="ja-JP" sz="2400" b="1" dirty="0">
                <a:solidFill>
                  <a:srgbClr val="FFC000"/>
                </a:solidFill>
                <a:latin typeface="メイリオ"/>
                <a:ea typeface="メイリオ"/>
              </a:rPr>
              <a:t>〜</a:t>
            </a:r>
            <a:r>
              <a:rPr lang="ja-JP" altLang="en-US" sz="2400" b="1" dirty="0">
                <a:solidFill>
                  <a:srgbClr val="FFC000"/>
                </a:solidFill>
                <a:latin typeface="メイリオ"/>
                <a:ea typeface="メイリオ"/>
              </a:rPr>
              <a:t>秋季商品は売り切り、冬季商品を本格導入・強化しよう</a:t>
            </a:r>
            <a:r>
              <a:rPr lang="en-US" altLang="ja-JP" sz="2400" b="1" dirty="0">
                <a:solidFill>
                  <a:srgbClr val="FFC000"/>
                </a:solidFill>
                <a:latin typeface="HGP創英角ﾎﾟｯﾌﾟ体"/>
                <a:ea typeface="HGP創英角ﾎﾟｯﾌﾟ体" panose="040B0A00000000000000" pitchFamily="50" charset="-128"/>
                <a:cs typeface="Meiryo UI" panose="020B0604030504040204" pitchFamily="50" charset="-128"/>
              </a:rPr>
              <a:t>〜</a:t>
            </a:r>
            <a:endParaRPr lang="en-US" altLang="ja-JP" sz="2400" b="1" i="0" u="none" strike="noStrike" cap="none" spc="0" baseline="0" dirty="0">
              <a:ln>
                <a:noFill/>
              </a:ln>
              <a:solidFill>
                <a:srgbClr val="FFC000"/>
              </a:solidFill>
              <a:effectLst/>
              <a:latin typeface="HGP創英角ﾎﾟｯﾌﾟ体"/>
              <a:ea typeface="HGP創英角ﾎﾟｯﾌﾟ体" panose="040B0A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AutoShape 18">
            <a:extLst>
              <a:ext uri="{FF2B5EF4-FFF2-40B4-BE49-F238E27FC236}">
                <a16:creationId xmlns:a16="http://schemas.microsoft.com/office/drawing/2014/main" id="{00000000-0008-0000-0000-000010000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277" y="9205818"/>
            <a:ext cx="4754645" cy="430532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44000" tIns="18288" rIns="0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</a:t>
            </a:r>
            <a:r>
              <a:rPr lang="ja-JP" altLang="en-US" sz="14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lang="ja-JP" altLang="en-US" sz="1400" dirty="0">
                <a:solidFill>
                  <a:sysClr val="windowText" lastClr="000000"/>
                </a:solidFill>
                <a:latin typeface="Freestyle Script" panose="030804020302050B0404" pitchFamily="66" charset="0"/>
                <a:ea typeface="HG丸ｺﾞｼｯｸM-PRO" panose="020F0600000000000000" pitchFamily="50" charset="-128"/>
              </a:rPr>
              <a:t>の催事メニューの提案</a:t>
            </a:r>
            <a:endParaRPr lang="en-US" altLang="ja-JP" sz="1400" dirty="0">
              <a:solidFill>
                <a:sysClr val="windowText" lastClr="000000"/>
              </a:solidFill>
              <a:latin typeface="Freestyle Script" panose="030804020302050B0404" pitchFamily="66" charset="0"/>
              <a:ea typeface="HG丸ｺﾞｼｯｸM-PRO" panose="020F0600000000000000" pitchFamily="50" charset="-128"/>
            </a:endParaRPr>
          </a:p>
        </p:txBody>
      </p:sp>
      <p:sp>
        <p:nvSpPr>
          <p:cNvPr id="15" name="AutoShape 66">
            <a:extLst>
              <a:ext uri="{FF2B5EF4-FFF2-40B4-BE49-F238E27FC236}">
                <a16:creationId xmlns:a16="http://schemas.microsoft.com/office/drawing/2014/main" id="{00000000-0008-0000-0000-000011000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2341" y="9710484"/>
            <a:ext cx="4751000" cy="2638563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44000" tIns="18288" rIns="0" bIns="18288" anchor="ctr" anchorCtr="0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1">
              <a:lnSpc>
                <a:spcPts val="1600"/>
              </a:lnSpc>
              <a:defRPr sz="1000"/>
            </a:pPr>
            <a:r>
              <a:rPr lang="en-US" altLang="ja-JP" sz="1400" i="0" strike="noStrike" dirty="0">
                <a:solidFill>
                  <a:srgbClr val="000000"/>
                </a:solidFill>
                <a:latin typeface="HG丸ｺﾞｼｯｸM-PRO"/>
                <a:ea typeface="HG丸ｺﾞｼｯｸM-PRO"/>
              </a:rPr>
              <a:t>《</a:t>
            </a:r>
            <a:r>
              <a:rPr lang="ja-JP" altLang="en-US" sz="1400" i="0" strike="noStrike" dirty="0">
                <a:solidFill>
                  <a:srgbClr val="000000"/>
                </a:solidFill>
                <a:latin typeface="HG丸ｺﾞｼｯｸM-PRO"/>
                <a:ea typeface="HG丸ｺﾞｼｯｸM-PRO"/>
              </a:rPr>
              <a:t>水産物</a:t>
            </a:r>
            <a:r>
              <a:rPr lang="en-US" altLang="ja-JP" sz="1400" i="0" strike="noStrike" dirty="0">
                <a:solidFill>
                  <a:srgbClr val="000000"/>
                </a:solidFill>
                <a:latin typeface="HG丸ｺﾞｼｯｸM-PRO"/>
                <a:ea typeface="HG丸ｺﾞｼｯｸM-PRO"/>
              </a:rPr>
              <a:t>》</a:t>
            </a:r>
          </a:p>
          <a:p>
            <a:pPr rtl="1">
              <a:lnSpc>
                <a:spcPts val="1600"/>
              </a:lnSpc>
              <a:defRPr sz="1000"/>
            </a:pPr>
            <a:r>
              <a:rPr lang="ja-JP" altLang="en-US" sz="1400" dirty="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</a:rPr>
              <a:t>　ヒラメ、ボラ</a:t>
            </a:r>
            <a:endParaRPr lang="en-US" altLang="ja-JP" sz="1400" i="0" strike="noStrike" dirty="0">
              <a:solidFill>
                <a:srgbClr val="000000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rtl="1">
              <a:lnSpc>
                <a:spcPts val="1600"/>
              </a:lnSpc>
              <a:defRPr sz="1000"/>
            </a:pPr>
            <a:endParaRPr lang="en-US" altLang="ja-JP" sz="1400" i="0" strike="noStrike" dirty="0">
              <a:solidFill>
                <a:srgbClr val="000000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rtl="1">
              <a:lnSpc>
                <a:spcPts val="1600"/>
              </a:lnSpc>
              <a:defRPr sz="1000"/>
            </a:pPr>
            <a:r>
              <a:rPr lang="en-US" altLang="ja-JP" sz="1400" i="0" strike="noStrike" dirty="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</a:rPr>
              <a:t>《</a:t>
            </a:r>
            <a:r>
              <a:rPr lang="ja-JP" altLang="en-US" sz="1400" i="0" strike="noStrike" dirty="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</a:rPr>
              <a:t>野菜</a:t>
            </a:r>
            <a:r>
              <a:rPr lang="en-US" altLang="ja-JP" sz="1400" i="0" strike="noStrike" dirty="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</a:rPr>
              <a:t>》</a:t>
            </a:r>
            <a:endParaRPr lang="en-US" altLang="ja-JP" sz="1400" i="0" strike="noStrike" dirty="0">
              <a:latin typeface="HG丸ｺﾞｼｯｸM-PRO" pitchFamily="50" charset="-128"/>
              <a:ea typeface="HG丸ｺﾞｼｯｸM-PRO" pitchFamily="50" charset="-128"/>
            </a:endParaRPr>
          </a:p>
          <a:p>
            <a:pPr algn="l" rtl="1">
              <a:lnSpc>
                <a:spcPts val="1600"/>
              </a:lnSpc>
              <a:defRPr sz="1000"/>
            </a:pPr>
            <a:r>
              <a:rPr lang="ja-JP" altLang="en-US" sz="1400">
                <a:latin typeface="HG丸ｺﾞｼｯｸM-PRO"/>
                <a:ea typeface="HG丸ｺﾞｼｯｸM-PRO"/>
              </a:rPr>
              <a:t>   </a:t>
            </a:r>
            <a:r>
              <a:rPr lang="ja-JP" altLang="en-US" sz="1400" i="0" strike="noStrike">
                <a:latin typeface="HG丸ｺﾞｼｯｸM-PRO"/>
                <a:ea typeface="HG丸ｺﾞｼｯｸM-PRO"/>
              </a:rPr>
              <a:t>チンゲンサイ、サツマイモ</a:t>
            </a:r>
            <a:endParaRPr lang="en-US" altLang="ja-JP" sz="1400" i="0" strike="noStrike" dirty="0">
              <a:latin typeface="HG丸ｺﾞｼｯｸM-PRO"/>
              <a:ea typeface="HG丸ｺﾞｼｯｸM-PRO"/>
            </a:endParaRPr>
          </a:p>
        </p:txBody>
      </p:sp>
      <p:sp>
        <p:nvSpPr>
          <p:cNvPr id="16" name="AutoShape 66">
            <a:extLst>
              <a:ext uri="{FF2B5EF4-FFF2-40B4-BE49-F238E27FC236}">
                <a16:creationId xmlns:a16="http://schemas.microsoft.com/office/drawing/2014/main" id="{00000000-0008-0000-0000-000012000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277" y="9710484"/>
            <a:ext cx="4767675" cy="2638563"/>
          </a:xfrm>
          <a:prstGeom prst="flowChartAlternateProcess">
            <a:avLst/>
          </a:prstGeom>
          <a:solidFill>
            <a:srgbClr val="FFFFC9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44000" tIns="18288" rIns="0" bIns="18288" anchor="ctr" anchorCtr="0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1">
              <a:lnSpc>
                <a:spcPts val="1300"/>
              </a:lnSpc>
              <a:defRPr sz="1000"/>
            </a:pPr>
            <a:r>
              <a:rPr lang="ja-JP" altLang="en-US" sz="1400">
                <a:latin typeface="HG丸ｺﾞｼｯｸM-PRO"/>
                <a:ea typeface="HG丸ｺﾞｼｯｸM-PRO"/>
              </a:rPr>
              <a:t>●</a:t>
            </a:r>
            <a:r>
              <a:rPr lang="ja-JP" altLang="en-US" sz="1400" u="none" strike="noStrike">
                <a:solidFill>
                  <a:schemeClr val="tx1"/>
                </a:solidFill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冬の</a:t>
            </a:r>
            <a:r>
              <a:rPr lang="ja-JP" altLang="en-US" sz="1400" u="none" strike="noStrike" dirty="0">
                <a:solidFill>
                  <a:schemeClr val="tx1"/>
                </a:solidFill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味覚</a:t>
            </a:r>
            <a:r>
              <a:rPr lang="ja-JP" altLang="en-US" sz="14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レシピ</a:t>
            </a:r>
            <a:endParaRPr lang="en-US" altLang="ja-JP" sz="14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pPr rtl="1">
              <a:lnSpc>
                <a:spcPts val="1300"/>
              </a:lnSpc>
              <a:defRPr sz="1000"/>
            </a:pPr>
            <a:endParaRPr lang="en-US" altLang="ja-JP" sz="1400" dirty="0">
              <a:latin typeface="HG丸ｺﾞｼｯｸM-PRO"/>
              <a:ea typeface="HG丸ｺﾞｼｯｸM-PRO"/>
            </a:endParaRPr>
          </a:p>
          <a:p>
            <a:pPr rtl="1">
              <a:lnSpc>
                <a:spcPts val="1300"/>
              </a:lnSpc>
              <a:defRPr sz="1000"/>
            </a:pPr>
            <a:endParaRPr lang="en-US" altLang="ja-JP" sz="1400" dirty="0">
              <a:latin typeface="HG丸ｺﾞｼｯｸM-PRO"/>
              <a:ea typeface="HG丸ｺﾞｼｯｸM-PRO"/>
            </a:endParaRPr>
          </a:p>
          <a:p>
            <a:pPr rtl="1">
              <a:lnSpc>
                <a:spcPts val="1300"/>
              </a:lnSpc>
              <a:defRPr sz="1000"/>
            </a:pPr>
            <a:r>
              <a:rPr lang="ja-JP" altLang="en-US" sz="1400">
                <a:latin typeface="HG丸ｺﾞｼｯｸM-PRO"/>
                <a:ea typeface="HG丸ｺﾞｼｯｸM-PRO"/>
              </a:rPr>
              <a:t>●</a:t>
            </a:r>
            <a:r>
              <a:rPr lang="ja-JP" altLang="en-US" sz="1400" u="none" strike="noStrike">
                <a:solidFill>
                  <a:schemeClr val="tx1"/>
                </a:solidFill>
                <a:effectLst/>
                <a:latin typeface="HG丸ｺﾞｼｯｸM-PRO"/>
                <a:ea typeface="HG丸ｺﾞｼｯｸM-PRO"/>
              </a:rPr>
              <a:t>七五三</a:t>
            </a:r>
            <a:r>
              <a:rPr lang="ja-JP" altLang="en-US" sz="1400">
                <a:latin typeface="HG丸ｺﾞｼｯｸM-PRO"/>
                <a:ea typeface="HG丸ｺﾞｼｯｸM-PRO"/>
              </a:rPr>
              <a:t>レシピ</a:t>
            </a:r>
            <a:endParaRPr lang="en-US" altLang="ja-JP" sz="1400" dirty="0">
              <a:latin typeface="HG丸ｺﾞｼｯｸM-PRO"/>
              <a:ea typeface="HG丸ｺﾞｼｯｸM-PRO"/>
            </a:endParaRPr>
          </a:p>
          <a:p>
            <a:pPr rtl="1">
              <a:lnSpc>
                <a:spcPts val="1300"/>
              </a:lnSpc>
              <a:defRPr sz="1000"/>
            </a:pPr>
            <a:endParaRPr lang="en-US" altLang="ja-JP" sz="1400" dirty="0">
              <a:latin typeface="HG丸ｺﾞｼｯｸM-PRO"/>
              <a:ea typeface="HG丸ｺﾞｼｯｸM-PRO"/>
            </a:endParaRPr>
          </a:p>
          <a:p>
            <a:pPr rtl="1">
              <a:lnSpc>
                <a:spcPts val="1300"/>
              </a:lnSpc>
              <a:defRPr sz="1000"/>
            </a:pPr>
            <a:r>
              <a:rPr lang="ja-JP" altLang="en-US" sz="1400">
                <a:latin typeface="HG丸ｺﾞｼｯｸM-PRO"/>
                <a:ea typeface="HG丸ｺﾞｼｯｸM-PRO"/>
              </a:rPr>
              <a:t>●ワインのおつまみレシピ</a:t>
            </a:r>
            <a:endParaRPr lang="en-US" altLang="ja-JP" sz="1400" dirty="0">
              <a:latin typeface="HG丸ｺﾞｼｯｸM-PRO"/>
              <a:ea typeface="HG丸ｺﾞｼｯｸM-PRO"/>
            </a:endParaRPr>
          </a:p>
        </p:txBody>
      </p:sp>
      <p:sp>
        <p:nvSpPr>
          <p:cNvPr id="18" name="AutoShape 1">
            <a:extLst>
              <a:ext uri="{FF2B5EF4-FFF2-40B4-BE49-F238E27FC236}">
                <a16:creationId xmlns:a16="http://schemas.microsoft.com/office/drawing/2014/main" id="{00000000-0008-0000-0000-000014000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517" y="13691890"/>
            <a:ext cx="853844" cy="356436"/>
          </a:xfrm>
          <a:prstGeom prst="flowChartAlternateProcess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45720" tIns="22860" rIns="45720" bIns="22860" anchor="ctr" upright="1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lnSpc>
                <a:spcPts val="1700"/>
              </a:lnSpc>
              <a:defRPr sz="1000"/>
            </a:pPr>
            <a:r>
              <a:rPr lang="ja-JP" altLang="en-US" sz="1800" b="1" i="0" strike="noStrike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メモ</a:t>
            </a:r>
            <a:endParaRPr lang="en-US" altLang="ja-JP" sz="1800" b="1" i="0" strike="noStrike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0" name="フレーム 19">
            <a:extLst>
              <a:ext uri="{FF2B5EF4-FFF2-40B4-BE49-F238E27FC236}">
                <a16:creationId xmlns:a16="http://schemas.microsoft.com/office/drawing/2014/main" id="{00000000-0008-0000-0000-000016000000}"/>
              </a:ext>
            </a:extLst>
          </p:cNvPr>
          <p:cNvSpPr/>
          <p:nvPr/>
        </p:nvSpPr>
        <p:spPr>
          <a:xfrm>
            <a:off x="1422526" y="12433531"/>
            <a:ext cx="3795735" cy="2739374"/>
          </a:xfrm>
          <a:prstGeom prst="frame">
            <a:avLst>
              <a:gd name="adj1" fmla="val 3082"/>
            </a:avLst>
          </a:prstGeom>
          <a:solidFill>
            <a:srgbClr val="C5E0B4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>
              <a:solidFill>
                <a:schemeClr val="tx1"/>
              </a:solidFill>
            </a:endParaRPr>
          </a:p>
        </p:txBody>
      </p:sp>
      <p:sp>
        <p:nvSpPr>
          <p:cNvPr id="21" name="フレーム 20">
            <a:extLst>
              <a:ext uri="{FF2B5EF4-FFF2-40B4-BE49-F238E27FC236}">
                <a16:creationId xmlns:a16="http://schemas.microsoft.com/office/drawing/2014/main" id="{00000000-0008-0000-0000-000017000000}"/>
              </a:ext>
            </a:extLst>
          </p:cNvPr>
          <p:cNvSpPr/>
          <p:nvPr/>
        </p:nvSpPr>
        <p:spPr>
          <a:xfrm>
            <a:off x="5427146" y="12433531"/>
            <a:ext cx="3795735" cy="2751310"/>
          </a:xfrm>
          <a:prstGeom prst="frame">
            <a:avLst>
              <a:gd name="adj1" fmla="val 3534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>
              <a:solidFill>
                <a:schemeClr val="tx1"/>
              </a:solidFill>
            </a:endParaRPr>
          </a:p>
        </p:txBody>
      </p:sp>
      <p:sp>
        <p:nvSpPr>
          <p:cNvPr id="22" name="フレーム 21">
            <a:extLst>
              <a:ext uri="{FF2B5EF4-FFF2-40B4-BE49-F238E27FC236}">
                <a16:creationId xmlns:a16="http://schemas.microsoft.com/office/drawing/2014/main" id="{00000000-0008-0000-0000-000018000000}"/>
              </a:ext>
            </a:extLst>
          </p:cNvPr>
          <p:cNvSpPr/>
          <p:nvPr/>
        </p:nvSpPr>
        <p:spPr>
          <a:xfrm>
            <a:off x="9372083" y="12433531"/>
            <a:ext cx="3795735" cy="2751310"/>
          </a:xfrm>
          <a:prstGeom prst="frame">
            <a:avLst>
              <a:gd name="adj1" fmla="val 3971"/>
            </a:avLst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>
              <a:solidFill>
                <a:schemeClr val="tx1"/>
              </a:solidFill>
            </a:endParaRPr>
          </a:p>
        </p:txBody>
      </p:sp>
      <p:sp>
        <p:nvSpPr>
          <p:cNvPr id="23" name="AutoShape 9">
            <a:extLst>
              <a:ext uri="{FF2B5EF4-FFF2-40B4-BE49-F238E27FC236}">
                <a16:creationId xmlns:a16="http://schemas.microsoft.com/office/drawing/2014/main" id="{00000000-0008-0000-0000-000019000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35960" y="8783963"/>
            <a:ext cx="4738914" cy="339809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txBody>
          <a:bodyPr wrap="square" lIns="18288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2000" b="1" dirty="0">
                <a:solidFill>
                  <a:schemeClr val="bg1"/>
                </a:solidFill>
                <a:latin typeface="HG丸ｺﾞｼｯｸM-PRO"/>
                <a:ea typeface="HG丸ｺﾞｼｯｸM-PRO"/>
              </a:rPr>
              <a:t>11</a:t>
            </a:r>
            <a:r>
              <a:rPr lang="ja-JP" altLang="en-US" sz="2000" b="1">
                <a:solidFill>
                  <a:schemeClr val="bg1"/>
                </a:solidFill>
                <a:latin typeface="HG丸ｺﾞｼｯｸM-PRO"/>
                <a:ea typeface="HG丸ｺﾞｼｯｸM-PRO"/>
              </a:rPr>
              <a:t>月</a:t>
            </a:r>
            <a:r>
              <a:rPr lang="ja-JP" altLang="en-US" sz="2000" b="1" dirty="0">
                <a:solidFill>
                  <a:schemeClr val="bg1"/>
                </a:solidFill>
                <a:latin typeface="HG丸ｺﾞｼｯｸM-PRO"/>
                <a:ea typeface="HG丸ｺﾞｼｯｸM-PRO"/>
              </a:rPr>
              <a:t>の売れ筋商品</a:t>
            </a:r>
          </a:p>
        </p:txBody>
      </p:sp>
      <p:sp>
        <p:nvSpPr>
          <p:cNvPr id="24" name="Text Box 89">
            <a:extLst>
              <a:ext uri="{FF2B5EF4-FFF2-40B4-BE49-F238E27FC236}">
                <a16:creationId xmlns:a16="http://schemas.microsoft.com/office/drawing/2014/main" id="{00000000-0008-0000-0000-00001A000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57633" y="776656"/>
            <a:ext cx="3112680" cy="597643"/>
          </a:xfrm>
          <a:prstGeom prst="rect">
            <a:avLst/>
          </a:prstGeom>
          <a:noFill/>
          <a:ln>
            <a:noFill/>
          </a:ln>
        </p:spPr>
        <p:txBody>
          <a:bodyPr wrap="square" lIns="54864" tIns="27432" rIns="54864" bIns="27432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 sz="1000"/>
            </a:pPr>
            <a:r>
              <a:rPr lang="en-US" altLang="ja-JP" sz="2800" b="1" i="0" strike="noStrike" cap="none" spc="0" dirty="0">
                <a:ln>
                  <a:noFill/>
                </a:ln>
                <a:solidFill>
                  <a:schemeClr val="accent2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〈2024</a:t>
            </a:r>
            <a:r>
              <a:rPr lang="ja-JP" altLang="en-US" sz="2800" b="1" i="0" strike="noStrike" cap="none" spc="0">
                <a:ln>
                  <a:noFill/>
                </a:ln>
                <a:solidFill>
                  <a:schemeClr val="accent2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2800" b="1" dirty="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11</a:t>
            </a:r>
            <a:r>
              <a:rPr lang="ja-JP" altLang="en-US" sz="2800" b="1" i="0" strike="noStrike" cap="none" spc="0">
                <a:ln>
                  <a:noFill/>
                </a:ln>
                <a:solidFill>
                  <a:schemeClr val="accent2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月版</a:t>
            </a:r>
            <a:r>
              <a:rPr lang="en-US" altLang="ja-JP" sz="2800" b="1" i="0" strike="noStrike" cap="none" spc="0" dirty="0">
                <a:ln>
                  <a:noFill/>
                </a:ln>
                <a:solidFill>
                  <a:schemeClr val="accent2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〉</a:t>
            </a:r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00000000-0008-0000-0000-00001D00000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62571" y="13616559"/>
            <a:ext cx="1870575" cy="640640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00000000-0008-0000-0000-00001E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92241" y="13833826"/>
            <a:ext cx="1894435" cy="214500"/>
          </a:xfrm>
          <a:prstGeom prst="rect">
            <a:avLst/>
          </a:prstGeom>
        </p:spPr>
      </p:pic>
      <p:sp>
        <p:nvSpPr>
          <p:cNvPr id="32" name="AutoShape 1">
            <a:extLst>
              <a:ext uri="{FF2B5EF4-FFF2-40B4-BE49-F238E27FC236}">
                <a16:creationId xmlns:a16="http://schemas.microsoft.com/office/drawing/2014/main" id="{00000000-0008-0000-0000-000024000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42" y="9840206"/>
            <a:ext cx="1154233" cy="539805"/>
          </a:xfrm>
          <a:prstGeom prst="flowChartAlternateProcess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45720" tIns="22860" rIns="45720" bIns="22860" anchor="ctr" upright="1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lnSpc>
                <a:spcPts val="1700"/>
              </a:lnSpc>
              <a:defRPr sz="1000"/>
            </a:pPr>
            <a:r>
              <a:rPr lang="ja-JP" altLang="en-US" sz="1600" b="1" i="0" strike="noStrike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売場テーマ</a:t>
            </a:r>
            <a:endParaRPr lang="en-US" altLang="ja-JP" sz="1600" b="1" i="0" strike="noStrike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5" name="Text Box 14">
            <a:extLst>
              <a:ext uri="{FF2B5EF4-FFF2-40B4-BE49-F238E27FC236}">
                <a16:creationId xmlns:a16="http://schemas.microsoft.com/office/drawing/2014/main" id="{00000000-0008-0000-0000-000027000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10282" y="14082310"/>
            <a:ext cx="5504395" cy="38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ja-JP" altLang="en-US" sz="2000" b="1" i="0" u="none" strike="noStrike" baseline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  支社　　　　　営業部　　　　 担当：</a:t>
            </a:r>
            <a:endParaRPr lang="ja-JP" altLang="en-US" sz="105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6" name="Text Box 14">
            <a:extLst>
              <a:ext uri="{FF2B5EF4-FFF2-40B4-BE49-F238E27FC236}">
                <a16:creationId xmlns:a16="http://schemas.microsoft.com/office/drawing/2014/main" id="{00000000-0008-0000-0000-000028000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48328" y="14435036"/>
            <a:ext cx="4590896" cy="488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altLang="ja-JP" sz="2400" b="1" i="0" baseline="0" dirty="0">
                <a:effectLst/>
                <a:latin typeface="+mn-lt"/>
                <a:ea typeface="+mn-ea"/>
                <a:cs typeface="+mn-cs"/>
              </a:rPr>
              <a:t>TEL</a:t>
            </a:r>
            <a:r>
              <a:rPr lang="ja-JP" altLang="en-US" sz="2400" b="1" i="0" baseline="0" dirty="0">
                <a:effectLst/>
                <a:latin typeface="+mn-lt"/>
                <a:ea typeface="+mn-ea"/>
                <a:cs typeface="+mn-cs"/>
              </a:rPr>
              <a:t>：</a:t>
            </a:r>
            <a:r>
              <a:rPr lang="ja-JP" altLang="ja-JP" sz="2400" b="1" i="0" baseline="0" dirty="0">
                <a:effectLst/>
                <a:latin typeface="+mn-lt"/>
                <a:ea typeface="+mn-ea"/>
                <a:cs typeface="+mn-cs"/>
              </a:rPr>
              <a:t> </a:t>
            </a:r>
            <a:endParaRPr lang="ja-JP" altLang="ja-JP" sz="4000" dirty="0">
              <a:effectLst/>
            </a:endParaRPr>
          </a:p>
        </p:txBody>
      </p:sp>
      <p:sp>
        <p:nvSpPr>
          <p:cNvPr id="37" name="角丸四角形 36">
            <a:extLst>
              <a:ext uri="{FF2B5EF4-FFF2-40B4-BE49-F238E27FC236}">
                <a16:creationId xmlns:a16="http://schemas.microsoft.com/office/drawing/2014/main" id="{00000000-0008-0000-0000-000029000000}"/>
              </a:ext>
            </a:extLst>
          </p:cNvPr>
          <p:cNvSpPr/>
          <p:nvPr/>
        </p:nvSpPr>
        <p:spPr bwMode="auto">
          <a:xfrm>
            <a:off x="18448650" y="13967733"/>
            <a:ext cx="2930244" cy="684461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22860" rIns="0" bIns="22860" rtlCol="0" anchor="ctr" upright="1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800" b="0" i="0" baseline="0" dirty="0">
                <a:solidFill>
                  <a:schemeClr val="dk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kumimoji="1" lang="ja-JP" altLang="en-US" sz="800"/>
              <a:t>天気予報は、ダイキン工業株式会社が公表している</a:t>
            </a:r>
            <a:endParaRPr kumimoji="1" lang="en-US" altLang="ja-JP" sz="800" dirty="0"/>
          </a:p>
          <a:p>
            <a:r>
              <a:rPr kumimoji="1" lang="ja-JP" altLang="en-US" sz="800"/>
              <a:t>　「ダイキン</a:t>
            </a:r>
            <a:r>
              <a:rPr kumimoji="1" lang="en-US" altLang="ja-JP" sz="800" dirty="0"/>
              <a:t>AIR</a:t>
            </a:r>
            <a:r>
              <a:rPr kumimoji="1" lang="ja-JP" altLang="en-US" sz="800"/>
              <a:t>カレンダー」を参照させて頂いております。　　　　　　　　　　　　　　　　　　　　　　</a:t>
            </a:r>
            <a:endParaRPr kumimoji="1" lang="en-US" altLang="ja-JP" sz="800" dirty="0"/>
          </a:p>
          <a:p>
            <a:r>
              <a:rPr kumimoji="1" lang="ja-JP" altLang="en-US" sz="800"/>
              <a:t>　　　　　　　</a:t>
            </a:r>
            <a:r>
              <a:rPr kumimoji="1" lang="en-US" altLang="ja-JP" sz="800" dirty="0"/>
              <a:t>https://</a:t>
            </a:r>
            <a:r>
              <a:rPr kumimoji="1" lang="en-US" altLang="ja-JP" sz="800" dirty="0" err="1"/>
              <a:t>www.daikin.co.jp</a:t>
            </a:r>
            <a:r>
              <a:rPr kumimoji="1" lang="en-US" altLang="ja-JP" sz="800" dirty="0"/>
              <a:t>/</a:t>
            </a:r>
            <a:r>
              <a:rPr kumimoji="1" lang="en-US" altLang="ja-JP" sz="800" dirty="0" err="1"/>
              <a:t>otenki</a:t>
            </a:r>
            <a:r>
              <a:rPr kumimoji="1" lang="en-US" altLang="ja-JP" sz="800" dirty="0"/>
              <a:t>/</a:t>
            </a:r>
            <a:r>
              <a:rPr kumimoji="1" lang="en-US" altLang="ja-JP" sz="800" dirty="0" err="1"/>
              <a:t>calendar_web</a:t>
            </a:r>
            <a:endParaRPr lang="ja-JP" altLang="ja-JP" sz="80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89" name="Picture 33" descr="U:\B．販促\販売促進\07．機器画像データ\02．線画（WMF）\00．ロゴ（社名・製品）\営業担当作成チラシ用ロゴWMF\商品カタログ用_テックブランド・タグライン_BR.wmf">
            <a:extLst>
              <a:ext uri="{FF2B5EF4-FFF2-40B4-BE49-F238E27FC236}">
                <a16:creationId xmlns:a16="http://schemas.microsoft.com/office/drawing/2014/main" id="{00000000-0008-0000-0100-0000B6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117" y="73641"/>
            <a:ext cx="2183610" cy="724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図 70">
            <a:extLst>
              <a:ext uri="{FF2B5EF4-FFF2-40B4-BE49-F238E27FC236}">
                <a16:creationId xmlns:a16="http://schemas.microsoft.com/office/drawing/2014/main" id="{A5042A86-07AF-2556-3FA4-FA47D28C4F9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39224" y="14748430"/>
            <a:ext cx="2930244" cy="45719"/>
          </a:xfrm>
          <a:prstGeom prst="rect">
            <a:avLst/>
          </a:prstGeom>
        </p:spPr>
      </p:pic>
      <p:sp>
        <p:nvSpPr>
          <p:cNvPr id="2" name="AutoShape 1">
            <a:extLst>
              <a:ext uri="{FF2B5EF4-FFF2-40B4-BE49-F238E27FC236}">
                <a16:creationId xmlns:a16="http://schemas.microsoft.com/office/drawing/2014/main" id="{AA5A6CE0-C2C4-B466-E7E8-B83A06F91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462" y="3332668"/>
            <a:ext cx="1402454" cy="1412994"/>
          </a:xfrm>
          <a:prstGeom prst="flowChartAlternateProcess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45720" tIns="22860" rIns="45720" bIns="22860" anchor="ctr" upright="1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lnSpc>
                <a:spcPts val="1700"/>
              </a:lnSpc>
              <a:defRPr sz="1000"/>
            </a:pPr>
            <a:r>
              <a:rPr lang="ja-JP" altLang="en-US" sz="1500" b="1" i="0" strike="noStrike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</a:t>
            </a:r>
            <a:r>
              <a:rPr lang="ja-JP" altLang="en-US" sz="15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秋の味覚</a:t>
            </a:r>
            <a:r>
              <a:rPr lang="ja-JP" altLang="en-US" sz="1500" b="1" i="0" strike="noStrike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」に合わせた</a:t>
            </a:r>
            <a:endParaRPr lang="en-US" altLang="ja-JP" sz="1500" b="1" i="0" strike="noStrike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 rtl="1">
              <a:lnSpc>
                <a:spcPts val="1700"/>
              </a:lnSpc>
              <a:defRPr sz="1000"/>
            </a:pPr>
            <a:r>
              <a:rPr lang="ja-JP" altLang="en-US" sz="1500" b="1" i="0" strike="noStrike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販促計画</a:t>
            </a:r>
            <a:endParaRPr lang="en-US" altLang="ja-JP" sz="1500" b="1" i="0" strike="noStrike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 rtl="1">
              <a:lnSpc>
                <a:spcPts val="1700"/>
              </a:lnSpc>
              <a:defRPr sz="1000"/>
            </a:pPr>
            <a:r>
              <a:rPr lang="en-US" altLang="ja-JP" sz="1500" b="1" i="0" strike="noStrike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&amp;</a:t>
            </a:r>
          </a:p>
          <a:p>
            <a:pPr algn="ctr" rtl="1">
              <a:lnSpc>
                <a:spcPts val="1700"/>
              </a:lnSpc>
              <a:defRPr sz="1000"/>
            </a:pPr>
            <a:r>
              <a:rPr lang="ja-JP" altLang="en-US" sz="1500" b="1" i="0" strike="noStrike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プロモーション</a:t>
            </a:r>
            <a:endParaRPr lang="en-US" altLang="ja-JP" sz="1500" b="1" i="0" strike="noStrike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49" name="図 48">
            <a:extLst>
              <a:ext uri="{FF2B5EF4-FFF2-40B4-BE49-F238E27FC236}">
                <a16:creationId xmlns:a16="http://schemas.microsoft.com/office/drawing/2014/main" id="{1C836ADC-A022-2FFD-2186-E342127BC89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2004" y="2067849"/>
            <a:ext cx="242575" cy="245526"/>
          </a:xfrm>
          <a:prstGeom prst="rect">
            <a:avLst/>
          </a:prstGeom>
        </p:spPr>
      </p:pic>
      <p:pic>
        <p:nvPicPr>
          <p:cNvPr id="58" name="図 57">
            <a:extLst>
              <a:ext uri="{FF2B5EF4-FFF2-40B4-BE49-F238E27FC236}">
                <a16:creationId xmlns:a16="http://schemas.microsoft.com/office/drawing/2014/main" id="{94DD3D0B-7275-B40A-B6CF-AF8C62EA659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6724" y="2056173"/>
            <a:ext cx="288059" cy="288059"/>
          </a:xfrm>
          <a:prstGeom prst="rect">
            <a:avLst/>
          </a:prstGeom>
        </p:spPr>
      </p:pic>
      <p:pic>
        <p:nvPicPr>
          <p:cNvPr id="63" name="図 62">
            <a:extLst>
              <a:ext uri="{FF2B5EF4-FFF2-40B4-BE49-F238E27FC236}">
                <a16:creationId xmlns:a16="http://schemas.microsoft.com/office/drawing/2014/main" id="{703C305A-5AD9-0CA7-92E8-B6475916872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71092" y="2069258"/>
            <a:ext cx="288059" cy="288059"/>
          </a:xfrm>
          <a:prstGeom prst="rect">
            <a:avLst/>
          </a:prstGeom>
        </p:spPr>
      </p:pic>
      <p:pic>
        <p:nvPicPr>
          <p:cNvPr id="69" name="図 68">
            <a:extLst>
              <a:ext uri="{FF2B5EF4-FFF2-40B4-BE49-F238E27FC236}">
                <a16:creationId xmlns:a16="http://schemas.microsoft.com/office/drawing/2014/main" id="{44094206-EB9C-8400-6ECE-B722A5B5A22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36497" y="2048181"/>
            <a:ext cx="288059" cy="288059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227DC6B8-1C1E-C9D0-BE87-E11DB9F5529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6398" y="1992506"/>
            <a:ext cx="337754" cy="314325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3717C71E-E49B-C956-1ADC-C06F7661E74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3844" y="1996277"/>
            <a:ext cx="337754" cy="314325"/>
          </a:xfrm>
          <a:prstGeom prst="rect">
            <a:avLst/>
          </a:prstGeom>
        </p:spPr>
      </p:pic>
      <p:pic>
        <p:nvPicPr>
          <p:cNvPr id="55" name="図 54">
            <a:extLst>
              <a:ext uri="{FF2B5EF4-FFF2-40B4-BE49-F238E27FC236}">
                <a16:creationId xmlns:a16="http://schemas.microsoft.com/office/drawing/2014/main" id="{33F7A482-4572-D8E6-9135-9A9E3E90696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9724" y="2048181"/>
            <a:ext cx="288059" cy="288059"/>
          </a:xfrm>
          <a:prstGeom prst="rect">
            <a:avLst/>
          </a:prstGeom>
        </p:spPr>
      </p:pic>
      <p:pic>
        <p:nvPicPr>
          <p:cNvPr id="60" name="図 59">
            <a:extLst>
              <a:ext uri="{FF2B5EF4-FFF2-40B4-BE49-F238E27FC236}">
                <a16:creationId xmlns:a16="http://schemas.microsoft.com/office/drawing/2014/main" id="{B00D27A5-0564-3F49-3044-5AB4C6F36A6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3634" y="2077439"/>
            <a:ext cx="242575" cy="245526"/>
          </a:xfrm>
          <a:prstGeom prst="rect">
            <a:avLst/>
          </a:prstGeom>
        </p:spPr>
      </p:pic>
      <p:pic>
        <p:nvPicPr>
          <p:cNvPr id="70" name="図 69">
            <a:extLst>
              <a:ext uri="{FF2B5EF4-FFF2-40B4-BE49-F238E27FC236}">
                <a16:creationId xmlns:a16="http://schemas.microsoft.com/office/drawing/2014/main" id="{75C96B77-FFE3-A22B-9A15-BED18970D5F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0971" y="2048181"/>
            <a:ext cx="288059" cy="288059"/>
          </a:xfrm>
          <a:prstGeom prst="rect">
            <a:avLst/>
          </a:prstGeom>
        </p:spPr>
      </p:pic>
      <p:pic>
        <p:nvPicPr>
          <p:cNvPr id="83" name="図 82">
            <a:extLst>
              <a:ext uri="{FF2B5EF4-FFF2-40B4-BE49-F238E27FC236}">
                <a16:creationId xmlns:a16="http://schemas.microsoft.com/office/drawing/2014/main" id="{902C9F0F-4A23-80E0-3667-4837E1D9686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25370" y="2048181"/>
            <a:ext cx="242575" cy="245526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320AF403-8D50-03CD-B964-23967C3A8FD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97462" y="2055452"/>
            <a:ext cx="242575" cy="245526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2D9DC83B-A4B7-4293-5568-99937433926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91381" y="1966206"/>
            <a:ext cx="337754" cy="314325"/>
          </a:xfrm>
          <a:prstGeom prst="rect">
            <a:avLst/>
          </a:prstGeom>
        </p:spPr>
      </p:pic>
      <p:pic>
        <p:nvPicPr>
          <p:cNvPr id="79" name="図 78">
            <a:extLst>
              <a:ext uri="{FF2B5EF4-FFF2-40B4-BE49-F238E27FC236}">
                <a16:creationId xmlns:a16="http://schemas.microsoft.com/office/drawing/2014/main" id="{B0FB3926-3706-5A93-CB22-BD269249EE3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682" y="2067814"/>
            <a:ext cx="242575" cy="245526"/>
          </a:xfrm>
          <a:prstGeom prst="rect">
            <a:avLst/>
          </a:prstGeom>
        </p:spPr>
      </p:pic>
      <p:pic>
        <p:nvPicPr>
          <p:cNvPr id="90" name="図 89">
            <a:extLst>
              <a:ext uri="{FF2B5EF4-FFF2-40B4-BE49-F238E27FC236}">
                <a16:creationId xmlns:a16="http://schemas.microsoft.com/office/drawing/2014/main" id="{CA26164C-568E-0D7F-3B06-F1CD5E4D639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7772" y="2065799"/>
            <a:ext cx="288059" cy="288059"/>
          </a:xfrm>
          <a:prstGeom prst="rect">
            <a:avLst/>
          </a:prstGeom>
        </p:spPr>
      </p:pic>
      <p:pic>
        <p:nvPicPr>
          <p:cNvPr id="94" name="図 93">
            <a:extLst>
              <a:ext uri="{FF2B5EF4-FFF2-40B4-BE49-F238E27FC236}">
                <a16:creationId xmlns:a16="http://schemas.microsoft.com/office/drawing/2014/main" id="{2B042D0E-346D-3472-770B-B59C9D29DFD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80134" y="2076207"/>
            <a:ext cx="288059" cy="288059"/>
          </a:xfrm>
          <a:prstGeom prst="rect">
            <a:avLst/>
          </a:prstGeom>
        </p:spPr>
      </p:pic>
      <p:pic>
        <p:nvPicPr>
          <p:cNvPr id="98" name="図 97">
            <a:extLst>
              <a:ext uri="{FF2B5EF4-FFF2-40B4-BE49-F238E27FC236}">
                <a16:creationId xmlns:a16="http://schemas.microsoft.com/office/drawing/2014/main" id="{38EC94EC-4B73-AE8F-866E-1B9B70A7A6E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19169" y="2067431"/>
            <a:ext cx="288059" cy="288059"/>
          </a:xfrm>
          <a:prstGeom prst="rect">
            <a:avLst/>
          </a:prstGeom>
        </p:spPr>
      </p:pic>
      <p:pic>
        <p:nvPicPr>
          <p:cNvPr id="99" name="図 98">
            <a:extLst>
              <a:ext uri="{FF2B5EF4-FFF2-40B4-BE49-F238E27FC236}">
                <a16:creationId xmlns:a16="http://schemas.microsoft.com/office/drawing/2014/main" id="{463B9292-3196-50AD-4EBF-6B232E25413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08614" y="2076207"/>
            <a:ext cx="288059" cy="288059"/>
          </a:xfrm>
          <a:prstGeom prst="rect">
            <a:avLst/>
          </a:prstGeom>
        </p:spPr>
      </p:pic>
      <p:pic>
        <p:nvPicPr>
          <p:cNvPr id="105" name="図 104">
            <a:extLst>
              <a:ext uri="{FF2B5EF4-FFF2-40B4-BE49-F238E27FC236}">
                <a16:creationId xmlns:a16="http://schemas.microsoft.com/office/drawing/2014/main" id="{12FADBC9-E1F2-7BED-B9EA-E333780A78F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08418" y="2056173"/>
            <a:ext cx="288059" cy="288059"/>
          </a:xfrm>
          <a:prstGeom prst="rect">
            <a:avLst/>
          </a:prstGeom>
        </p:spPr>
      </p:pic>
      <p:pic>
        <p:nvPicPr>
          <p:cNvPr id="106" name="図 105">
            <a:extLst>
              <a:ext uri="{FF2B5EF4-FFF2-40B4-BE49-F238E27FC236}">
                <a16:creationId xmlns:a16="http://schemas.microsoft.com/office/drawing/2014/main" id="{66951166-9456-E98E-ECA6-6D22D247F79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76309" y="2065798"/>
            <a:ext cx="288059" cy="288059"/>
          </a:xfrm>
          <a:prstGeom prst="rect">
            <a:avLst/>
          </a:prstGeom>
        </p:spPr>
      </p:pic>
      <p:pic>
        <p:nvPicPr>
          <p:cNvPr id="107" name="図 106">
            <a:extLst>
              <a:ext uri="{FF2B5EF4-FFF2-40B4-BE49-F238E27FC236}">
                <a16:creationId xmlns:a16="http://schemas.microsoft.com/office/drawing/2014/main" id="{0C2ED1C4-F509-D9B3-2333-1C6192187F7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61786" y="2055452"/>
            <a:ext cx="242575" cy="245526"/>
          </a:xfrm>
          <a:prstGeom prst="rect">
            <a:avLst/>
          </a:prstGeom>
        </p:spPr>
      </p:pic>
      <p:pic>
        <p:nvPicPr>
          <p:cNvPr id="115" name="図 114">
            <a:extLst>
              <a:ext uri="{FF2B5EF4-FFF2-40B4-BE49-F238E27FC236}">
                <a16:creationId xmlns:a16="http://schemas.microsoft.com/office/drawing/2014/main" id="{930AE7BD-40C5-5348-C98F-309459D32F7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47533" y="1966206"/>
            <a:ext cx="337754" cy="314325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1451C017-C099-728B-90E6-739424DBEFC2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70313" y="495161"/>
            <a:ext cx="1451734" cy="896446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BBF07E86-F706-CA45-FEBB-42631589F33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9656" y="2048181"/>
            <a:ext cx="288059" cy="288059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32722D09-6E11-6129-E379-D012F76423C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0775" y="2048181"/>
            <a:ext cx="288059" cy="288059"/>
          </a:xfrm>
          <a:prstGeom prst="rect">
            <a:avLst/>
          </a:prstGeom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91D7F9B2-BE31-2F93-7C47-BD97805BC7D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0965" y="2063679"/>
            <a:ext cx="288059" cy="288059"/>
          </a:xfrm>
          <a:prstGeom prst="rect">
            <a:avLst/>
          </a:prstGeom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29D0940E-1B62-F970-2BC7-258C14E4018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3337" y="2063679"/>
            <a:ext cx="288059" cy="288059"/>
          </a:xfrm>
          <a:prstGeom prst="rect">
            <a:avLst/>
          </a:prstGeom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91BE50F9-97A7-73F9-BA90-5CE1E8A1D41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3808" y="2052316"/>
            <a:ext cx="242575" cy="245526"/>
          </a:xfrm>
          <a:prstGeom prst="rect">
            <a:avLst/>
          </a:prstGeom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77C1F9F3-92A1-9494-6E33-256778B0391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8012" y="2052176"/>
            <a:ext cx="242575" cy="245526"/>
          </a:xfrm>
          <a:prstGeom prst="rect">
            <a:avLst/>
          </a:prstGeom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AC27F04F-3B50-B33C-F5E3-8436DA6301A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9904" y="2056173"/>
            <a:ext cx="288059" cy="288059"/>
          </a:xfrm>
          <a:prstGeom prst="rect">
            <a:avLst/>
          </a:prstGeom>
        </p:spPr>
      </p:pic>
      <p:pic>
        <p:nvPicPr>
          <p:cNvPr id="53" name="図 52">
            <a:extLst>
              <a:ext uri="{FF2B5EF4-FFF2-40B4-BE49-F238E27FC236}">
                <a16:creationId xmlns:a16="http://schemas.microsoft.com/office/drawing/2014/main" id="{836A1DD3-0117-BD96-64CF-62AD30A2169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1152" y="1969977"/>
            <a:ext cx="337754" cy="314325"/>
          </a:xfrm>
          <a:prstGeom prst="rect">
            <a:avLst/>
          </a:prstGeom>
        </p:spPr>
      </p:pic>
      <p:pic>
        <p:nvPicPr>
          <p:cNvPr id="56" name="図 55">
            <a:extLst>
              <a:ext uri="{FF2B5EF4-FFF2-40B4-BE49-F238E27FC236}">
                <a16:creationId xmlns:a16="http://schemas.microsoft.com/office/drawing/2014/main" id="{F139F998-DDFF-A802-E6E5-827D76037C4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6708" y="2042551"/>
            <a:ext cx="288059" cy="288059"/>
          </a:xfrm>
          <a:prstGeom prst="rect">
            <a:avLst/>
          </a:prstGeom>
        </p:spPr>
      </p:pic>
      <p:pic>
        <p:nvPicPr>
          <p:cNvPr id="57" name="図 56">
            <a:extLst>
              <a:ext uri="{FF2B5EF4-FFF2-40B4-BE49-F238E27FC236}">
                <a16:creationId xmlns:a16="http://schemas.microsoft.com/office/drawing/2014/main" id="{6B80E1B6-CFA5-F2FC-CB11-C026F5EC152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17656" y="2063679"/>
            <a:ext cx="288059" cy="288059"/>
          </a:xfrm>
          <a:prstGeom prst="rect">
            <a:avLst/>
          </a:prstGeom>
        </p:spPr>
      </p:pic>
      <p:pic>
        <p:nvPicPr>
          <p:cNvPr id="61" name="図 60">
            <a:extLst>
              <a:ext uri="{FF2B5EF4-FFF2-40B4-BE49-F238E27FC236}">
                <a16:creationId xmlns:a16="http://schemas.microsoft.com/office/drawing/2014/main" id="{E67F15E8-4922-FFE6-B7DE-E78D1F51F59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37206" y="1985475"/>
            <a:ext cx="337754" cy="314325"/>
          </a:xfrm>
          <a:prstGeom prst="rect">
            <a:avLst/>
          </a:prstGeom>
        </p:spPr>
      </p:pic>
      <p:pic>
        <p:nvPicPr>
          <p:cNvPr id="62" name="図 61">
            <a:extLst>
              <a:ext uri="{FF2B5EF4-FFF2-40B4-BE49-F238E27FC236}">
                <a16:creationId xmlns:a16="http://schemas.microsoft.com/office/drawing/2014/main" id="{DD6D15AD-492F-129F-6014-E411F5066ED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97216" y="2047703"/>
            <a:ext cx="242575" cy="245526"/>
          </a:xfrm>
          <a:prstGeom prst="rect">
            <a:avLst/>
          </a:prstGeom>
        </p:spPr>
      </p:pic>
      <p:pic>
        <p:nvPicPr>
          <p:cNvPr id="64" name="図 63">
            <a:extLst>
              <a:ext uri="{FF2B5EF4-FFF2-40B4-BE49-F238E27FC236}">
                <a16:creationId xmlns:a16="http://schemas.microsoft.com/office/drawing/2014/main" id="{5A4B9806-5092-FE97-E841-982D3F1DE5D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62904" y="2055452"/>
            <a:ext cx="242575" cy="245526"/>
          </a:xfrm>
          <a:prstGeom prst="rect">
            <a:avLst/>
          </a:prstGeom>
        </p:spPr>
      </p:pic>
      <p:pic>
        <p:nvPicPr>
          <p:cNvPr id="67" name="図 66">
            <a:extLst>
              <a:ext uri="{FF2B5EF4-FFF2-40B4-BE49-F238E27FC236}">
                <a16:creationId xmlns:a16="http://schemas.microsoft.com/office/drawing/2014/main" id="{329B6D78-1FC1-FA92-AB7A-ED43ED98014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648" y="2497944"/>
            <a:ext cx="1154233" cy="872359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AEF2DAD3-9F2B-9605-3B25-9BAE1E12D7C3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2" y="8783963"/>
            <a:ext cx="1349918" cy="1078436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0A1DB39B-304B-2665-C12B-597249222B0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3274" y="13967733"/>
            <a:ext cx="1097491" cy="1060908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7E44C877-8340-9539-AACE-BA5CD1A3C29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2791" y="12575828"/>
            <a:ext cx="1471218" cy="1257998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EC83CB71-1514-7872-520E-C57D605CE89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2696" y="13906848"/>
            <a:ext cx="1216433" cy="1056376"/>
          </a:xfrm>
          <a:prstGeom prst="rect">
            <a:avLst/>
          </a:prstGeom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C7D79424-EAF7-75B4-9BF9-46C170D5416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705" y="12746594"/>
            <a:ext cx="1616311" cy="916465"/>
          </a:xfrm>
          <a:prstGeom prst="rect">
            <a:avLst/>
          </a:prstGeom>
        </p:spPr>
      </p:pic>
      <p:pic>
        <p:nvPicPr>
          <p:cNvPr id="66" name="図 65">
            <a:extLst>
              <a:ext uri="{FF2B5EF4-FFF2-40B4-BE49-F238E27FC236}">
                <a16:creationId xmlns:a16="http://schemas.microsoft.com/office/drawing/2014/main" id="{26914C16-83C9-68F9-89EE-2A0169585F2E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46617" y="14993953"/>
            <a:ext cx="7772400" cy="245526"/>
          </a:xfrm>
          <a:prstGeom prst="rect">
            <a:avLst/>
          </a:prstGeom>
        </p:spPr>
      </p:pic>
      <p:pic>
        <p:nvPicPr>
          <p:cNvPr id="72" name="図 71">
            <a:extLst>
              <a:ext uri="{FF2B5EF4-FFF2-40B4-BE49-F238E27FC236}">
                <a16:creationId xmlns:a16="http://schemas.microsoft.com/office/drawing/2014/main" id="{8EE2FB02-AEA5-A312-5828-E566E335B295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477"/>
          <a:stretch/>
        </p:blipFill>
        <p:spPr>
          <a:xfrm>
            <a:off x="4885041" y="3584615"/>
            <a:ext cx="1397300" cy="909099"/>
          </a:xfrm>
          <a:prstGeom prst="rect">
            <a:avLst/>
          </a:prstGeom>
        </p:spPr>
      </p:pic>
      <p:pic>
        <p:nvPicPr>
          <p:cNvPr id="74" name="図 73">
            <a:extLst>
              <a:ext uri="{FF2B5EF4-FFF2-40B4-BE49-F238E27FC236}">
                <a16:creationId xmlns:a16="http://schemas.microsoft.com/office/drawing/2014/main" id="{1DAB4485-C6C4-F57E-13B2-5E961219720E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09030" y="3648270"/>
            <a:ext cx="860836" cy="860836"/>
          </a:xfrm>
          <a:prstGeom prst="rect">
            <a:avLst/>
          </a:prstGeom>
        </p:spPr>
      </p:pic>
      <p:pic>
        <p:nvPicPr>
          <p:cNvPr id="76" name="図 75">
            <a:extLst>
              <a:ext uri="{FF2B5EF4-FFF2-40B4-BE49-F238E27FC236}">
                <a16:creationId xmlns:a16="http://schemas.microsoft.com/office/drawing/2014/main" id="{ACBA1239-9745-152C-B2DE-199B4A8479BA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11087" y="3380400"/>
            <a:ext cx="1009251" cy="104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154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186821" y="12148994"/>
            <a:ext cx="9583490" cy="2817383"/>
          </a:xfrm>
          <a:prstGeom prst="roundRect">
            <a:avLst>
              <a:gd name="adj" fmla="val 6604"/>
            </a:avLst>
          </a:prstGeom>
          <a:solidFill>
            <a:srgbClr val="FFE1E1"/>
          </a:solidFill>
          <a:ln w="57150">
            <a:solidFill>
              <a:srgbClr val="C55A1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00000000-0008-0000-0100-00000E000000}"/>
              </a:ext>
            </a:extLst>
          </p:cNvPr>
          <p:cNvSpPr/>
          <p:nvPr/>
        </p:nvSpPr>
        <p:spPr bwMode="auto">
          <a:xfrm>
            <a:off x="186822" y="8584774"/>
            <a:ext cx="6777361" cy="4459764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square" lIns="18288" tIns="0" rIns="0" bIns="0" rtlCol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ja-JP" altLang="en-US"/>
          </a:p>
        </p:txBody>
      </p:sp>
      <p:sp>
        <p:nvSpPr>
          <p:cNvPr id="55" name="Oval 1">
            <a:extLst>
              <a:ext uri="{FF2B5EF4-FFF2-40B4-BE49-F238E27FC236}">
                <a16:creationId xmlns:a16="http://schemas.microsoft.com/office/drawing/2014/main" id="{00000000-0008-0000-0100-0000A0000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373" y="2101662"/>
            <a:ext cx="4500440" cy="464395"/>
          </a:xfrm>
          <a:prstGeom prst="roundRect">
            <a:avLst/>
          </a:prstGeom>
          <a:solidFill>
            <a:srgbClr val="FFE699"/>
          </a:solidFill>
          <a:ln w="28575">
            <a:solidFill>
              <a:srgbClr val="FF9900"/>
            </a:solidFill>
          </a:ln>
          <a:effectLst/>
        </p:spPr>
        <p:txBody>
          <a:bodyPr wrap="square" lIns="36576" tIns="22860" rIns="36576" bIns="22860" anchor="ctr" upright="1"/>
          <a:lstStyle/>
          <a:p>
            <a:pPr algn="ctr"/>
            <a:r>
              <a:rPr lang="ja-JP" altLang="en-US" b="1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ヒラギノ角ゴ ProN W6"/>
              </a:rPr>
              <a:t>ヒラメの煮付け</a:t>
            </a:r>
            <a:endParaRPr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ヒラギノ角ゴ ProN W6"/>
            </a:endParaRPr>
          </a:p>
        </p:txBody>
      </p:sp>
      <p:sp>
        <p:nvSpPr>
          <p:cNvPr id="56" name="AutoShape 2">
            <a:extLst>
              <a:ext uri="{FF2B5EF4-FFF2-40B4-BE49-F238E27FC236}">
                <a16:creationId xmlns:a16="http://schemas.microsoft.com/office/drawing/2014/main" id="{00000000-0008-0000-0100-0000A1000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820" y="2605209"/>
            <a:ext cx="4503991" cy="370626"/>
          </a:xfrm>
          <a:prstGeom prst="flowChartAlternateProcess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square" lIns="36576" tIns="18288" rIns="0" bIns="0" anchor="ctr" anchorCtr="1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400" b="1">
                <a:latin typeface="HG丸ｺﾞｼｯｸM-PRO"/>
                <a:ea typeface="HG丸ｺﾞｼｯｸM-PRO"/>
                <a:cs typeface="HG丸ｺﾞｼｯｸM-PRO"/>
              </a:rPr>
              <a:t>ごはんがすすむ、簡単煮付け</a:t>
            </a:r>
            <a:endParaRPr lang="en-US" altLang="ja-JP" sz="1400" b="1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57" name="Oval 5">
            <a:extLst>
              <a:ext uri="{FF2B5EF4-FFF2-40B4-BE49-F238E27FC236}">
                <a16:creationId xmlns:a16="http://schemas.microsoft.com/office/drawing/2014/main" id="{00000000-0008-0000-0100-0000A2000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863" y="2099974"/>
            <a:ext cx="4909448" cy="469992"/>
          </a:xfrm>
          <a:prstGeom prst="roundRect">
            <a:avLst/>
          </a:prstGeom>
          <a:solidFill>
            <a:srgbClr val="FFE699"/>
          </a:solidFill>
          <a:ln w="28575">
            <a:solidFill>
              <a:srgbClr val="FF9900"/>
            </a:solidFill>
          </a:ln>
          <a:effectLst/>
        </p:spPr>
        <p:txBody>
          <a:bodyPr wrap="square" lIns="36576" tIns="22860" rIns="36576" bIns="2286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>
              <a:lnSpc>
                <a:spcPts val="1600"/>
              </a:lnSpc>
              <a:defRPr sz="1000"/>
            </a:pPr>
            <a:r>
              <a:rPr lang="ja-JP" altLang="en-US" sz="1800" b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チンゲンサイと卵のオイスター炒め</a:t>
            </a:r>
            <a:endParaRPr lang="en-US" altLang="ja-JP" sz="1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8" name="AutoShape 2">
            <a:extLst>
              <a:ext uri="{FF2B5EF4-FFF2-40B4-BE49-F238E27FC236}">
                <a16:creationId xmlns:a16="http://schemas.microsoft.com/office/drawing/2014/main" id="{00000000-0008-0000-0100-0000A3000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863" y="2602351"/>
            <a:ext cx="4909448" cy="380712"/>
          </a:xfrm>
          <a:prstGeom prst="flowChartAlternateProcess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square" lIns="36576" tIns="18288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400" b="1">
                <a:latin typeface="HGMaruGothicMPRO"/>
                <a:ea typeface="HGMaruGothicMPRO"/>
                <a:cs typeface="HG丸ｺﾞｼｯｸM-PRO"/>
              </a:rPr>
              <a:t>ふわふわ卵と歯ごたえ満点チンゲンサイ</a:t>
            </a:r>
            <a:endParaRPr lang="ja-JP" altLang="en-US" sz="1400" b="1" dirty="0">
              <a:latin typeface="HGMaruGothicMPRO"/>
              <a:ea typeface="HGMaruGothicMPRO"/>
              <a:cs typeface="HG丸ｺﾞｼｯｸM-PRO"/>
            </a:endParaRPr>
          </a:p>
        </p:txBody>
      </p:sp>
      <p:sp>
        <p:nvSpPr>
          <p:cNvPr id="59" name="AutoShape 9">
            <a:extLst>
              <a:ext uri="{FF2B5EF4-FFF2-40B4-BE49-F238E27FC236}">
                <a16:creationId xmlns:a16="http://schemas.microsoft.com/office/drawing/2014/main" id="{00000000-0008-0000-0100-0000A4000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861" y="5245767"/>
            <a:ext cx="4909449" cy="3001439"/>
          </a:xfrm>
          <a:prstGeom prst="foldedCorner">
            <a:avLst>
              <a:gd name="adj" fmla="val 12500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wrap="square" lIns="144000" tIns="144000" rIns="144000" bIns="14400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>
              <a:lnSpc>
                <a:spcPts val="1500"/>
              </a:lnSpc>
              <a:defRPr sz="1000"/>
            </a:pPr>
            <a:r>
              <a:rPr lang="en-US" sz="1200" b="1" i="0" dirty="0">
                <a:latin typeface="HG丸ｺﾞｼｯｸM-PRO"/>
                <a:ea typeface="HG丸ｺﾞｼｯｸM-PRO"/>
              </a:rPr>
              <a:t>《</a:t>
            </a:r>
            <a:r>
              <a:rPr lang="ja-JP" altLang="en-US" sz="1200" b="1" i="0" dirty="0">
                <a:latin typeface="HG丸ｺﾞｼｯｸM-PRO"/>
                <a:ea typeface="HG丸ｺﾞｼｯｸM-PRO"/>
              </a:rPr>
              <a:t>作り方</a:t>
            </a:r>
            <a:r>
              <a:rPr lang="en-US" sz="1200" b="1" i="0" dirty="0">
                <a:latin typeface="HG丸ｺﾞｼｯｸM-PRO"/>
                <a:ea typeface="HG丸ｺﾞｼｯｸM-PRO"/>
              </a:rPr>
              <a:t>》</a:t>
            </a:r>
            <a:endParaRPr lang="en-US" sz="1050" b="1" i="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endParaRPr lang="en-US" altLang="ja-JP" sz="105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lang="ja-JP" altLang="en-US" sz="1050" dirty="0">
                <a:latin typeface="HGMaruGothicMPRO" panose="020F0600000000000000" pitchFamily="34" charset="-128"/>
                <a:ea typeface="HGMaruGothicMPRO" panose="020F0600000000000000" pitchFamily="34" charset="-128"/>
                <a:cs typeface="HG丸ｺﾞｼｯｸM-PRO"/>
              </a:rPr>
              <a:t>１：チンゲン菜は長さを３等分に切り、茎と葉に分ける。</a:t>
            </a:r>
            <a:endParaRPr lang="en-US" altLang="ja-JP" sz="1050" dirty="0">
              <a:latin typeface="HGMaruGothicMPRO" panose="020F0600000000000000" pitchFamily="34" charset="-128"/>
              <a:ea typeface="HGMaruGothicMPRO" panose="020F0600000000000000" pitchFamily="34" charset="-128"/>
              <a:cs typeface="HG丸ｺﾞｼｯｸM-PRO"/>
            </a:endParaRPr>
          </a:p>
          <a:p>
            <a:endParaRPr lang="en-US" altLang="ja-JP" sz="1050" b="0" i="0" dirty="0">
              <a:effectLst/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lang="ja-JP" altLang="en-US" sz="1050" dirty="0">
                <a:latin typeface="HGMaruGothicMPRO" panose="020F0600000000000000" pitchFamily="34" charset="-128"/>
                <a:ea typeface="HGMaruGothicMPRO" panose="020F0600000000000000" pitchFamily="34" charset="-128"/>
                <a:cs typeface="HG丸ｺﾞｼｯｸM-PRO"/>
              </a:rPr>
              <a:t>２：卵は溶きほぐし、塩、こしょうで下味をつける。</a:t>
            </a:r>
            <a:endParaRPr lang="en-US" altLang="ja-JP" sz="1050" dirty="0">
              <a:latin typeface="HGMaruGothicMPRO" panose="020F0600000000000000" pitchFamily="34" charset="-128"/>
              <a:ea typeface="HGMaruGothicMPRO" panose="020F0600000000000000" pitchFamily="34" charset="-128"/>
              <a:cs typeface="HG丸ｺﾞｼｯｸM-PRO"/>
            </a:endParaRPr>
          </a:p>
          <a:p>
            <a:endParaRPr lang="en-US" altLang="ja-JP" sz="1050" dirty="0">
              <a:latin typeface="HGMaruGothicMPRO" panose="020F0600000000000000" pitchFamily="34" charset="-128"/>
              <a:ea typeface="HGMaruGothicMPRO" panose="020F0600000000000000" pitchFamily="34" charset="-128"/>
              <a:cs typeface="HG丸ｺﾞｼｯｸM-PRO"/>
            </a:endParaRPr>
          </a:p>
          <a:p>
            <a:pPr rtl="1">
              <a:lnSpc>
                <a:spcPts val="1600"/>
              </a:lnSpc>
              <a:defRPr sz="1000"/>
            </a:pPr>
            <a:r>
              <a:rPr lang="ja-JP" altLang="en-US" sz="1050" dirty="0">
                <a:latin typeface="HGMaruGothicMPRO" panose="020F0600000000000000" pitchFamily="34" charset="-128"/>
                <a:ea typeface="HGMaruGothicMPRO" panose="020F0600000000000000" pitchFamily="34" charset="-128"/>
                <a:cs typeface="HG丸ｺﾞｼｯｸM-PRO"/>
              </a:rPr>
              <a:t>３：</a:t>
            </a:r>
            <a:r>
              <a:rPr lang="ja-JP" altLang="en-US" sz="1050" dirty="0">
                <a:latin typeface="HGMaruGothicMPRO"/>
                <a:ea typeface="HGMaruGothicMPRO"/>
                <a:cs typeface="HG丸ｺﾞｼｯｸM-PRO"/>
              </a:rPr>
              <a:t>しめじは石づきを取ってほぐす。</a:t>
            </a:r>
            <a:endParaRPr lang="en-US" altLang="ja-JP" sz="1050" dirty="0">
              <a:latin typeface="HGMaruGothicMPRO"/>
              <a:ea typeface="HGMaruGothicMPRO"/>
              <a:cs typeface="HG丸ｺﾞｼｯｸM-PRO"/>
            </a:endParaRPr>
          </a:p>
          <a:p>
            <a:pPr rtl="1">
              <a:lnSpc>
                <a:spcPts val="1600"/>
              </a:lnSpc>
              <a:defRPr sz="1000"/>
            </a:pPr>
            <a:endParaRPr lang="en-US" altLang="ja-JP" sz="1050" dirty="0">
              <a:latin typeface="HGMaruGothicMPRO" panose="020F0600000000000000" pitchFamily="34" charset="-128"/>
              <a:ea typeface="HGMaruGothicMPRO" panose="020F0600000000000000" pitchFamily="34" charset="-128"/>
              <a:cs typeface="HG丸ｺﾞｼｯｸM-PRO"/>
            </a:endParaRPr>
          </a:p>
          <a:p>
            <a:r>
              <a:rPr lang="en-US" altLang="ja-JP" sz="1050" dirty="0">
                <a:latin typeface="HGMaruGothicMPRO" panose="020F0600000000000000" pitchFamily="34" charset="-128"/>
                <a:ea typeface="HGMaruGothicMPRO" panose="020F0600000000000000" pitchFamily="34" charset="-128"/>
                <a:cs typeface="HG丸ｺﾞｼｯｸM-PRO"/>
              </a:rPr>
              <a:t>4</a:t>
            </a:r>
            <a:r>
              <a:rPr lang="ja-JP" altLang="en-US" sz="1050" dirty="0">
                <a:latin typeface="HGMaruGothicMPRO" panose="020F0600000000000000" pitchFamily="34" charset="-128"/>
                <a:ea typeface="HGMaruGothicMPRO" panose="020F0600000000000000" pitchFamily="34" charset="-128"/>
                <a:cs typeface="HG丸ｺﾞｼｯｸM-PRO"/>
              </a:rPr>
              <a:t>：フライパンにごま油小さじ１を熱し、（２）を入れて半熟状になるまで　</a:t>
            </a:r>
            <a:endParaRPr lang="en-US" altLang="ja-JP" sz="1050" dirty="0">
              <a:latin typeface="HGMaruGothicMPRO" panose="020F0600000000000000" pitchFamily="34" charset="-128"/>
              <a:ea typeface="HGMaruGothicMPRO" panose="020F0600000000000000" pitchFamily="34" charset="-128"/>
              <a:cs typeface="HG丸ｺﾞｼｯｸM-PRO"/>
            </a:endParaRPr>
          </a:p>
          <a:p>
            <a:r>
              <a:rPr lang="ja-JP" altLang="en-US" sz="1050" dirty="0">
                <a:latin typeface="HGMaruGothicMPRO" panose="020F0600000000000000" pitchFamily="34" charset="-128"/>
                <a:ea typeface="HGMaruGothicMPRO" panose="020F0600000000000000" pitchFamily="34" charset="-128"/>
                <a:cs typeface="HG丸ｺﾞｼｯｸM-PRO"/>
              </a:rPr>
              <a:t>　　炒め、取り出す。</a:t>
            </a:r>
            <a:endParaRPr lang="en-US" altLang="ja-JP" sz="1050" dirty="0">
              <a:latin typeface="HGMaruGothicMPRO" panose="020F0600000000000000" pitchFamily="34" charset="-128"/>
              <a:ea typeface="HGMaruGothicMPRO" panose="020F0600000000000000" pitchFamily="34" charset="-128"/>
              <a:cs typeface="HG丸ｺﾞｼｯｸM-PRO"/>
            </a:endParaRPr>
          </a:p>
          <a:p>
            <a:endParaRPr lang="en-US" altLang="ja-JP" sz="1050" dirty="0">
              <a:latin typeface="HGMaruGothicMPRO" panose="020F0600000000000000" pitchFamily="34" charset="-128"/>
              <a:ea typeface="HGMaruGothicMPRO" panose="020F0600000000000000" pitchFamily="34" charset="-128"/>
              <a:cs typeface="HG丸ｺﾞｼｯｸM-PRO"/>
            </a:endParaRPr>
          </a:p>
          <a:p>
            <a:r>
              <a:rPr lang="en-US" altLang="ja-JP" sz="1050" dirty="0">
                <a:latin typeface="HGMaruGothicMPRO" panose="020F0600000000000000" pitchFamily="34" charset="-128"/>
                <a:ea typeface="HGMaruGothicMPRO" panose="020F0600000000000000" pitchFamily="34" charset="-128"/>
                <a:cs typeface="HG丸ｺﾞｼｯｸM-PRO"/>
              </a:rPr>
              <a:t>5</a:t>
            </a:r>
            <a:r>
              <a:rPr lang="ja-JP" altLang="en-US" sz="1050" dirty="0">
                <a:latin typeface="HGMaruGothicMPRO" panose="020F0600000000000000" pitchFamily="34" charset="-128"/>
                <a:ea typeface="HGMaruGothicMPRO" panose="020F0600000000000000" pitchFamily="34" charset="-128"/>
                <a:cs typeface="HG丸ｺﾞｼｯｸM-PRO"/>
              </a:rPr>
              <a:t>：残りのごま油を入れ、チンゲン菜の茎を入れて油がまわるまで炒める。</a:t>
            </a:r>
            <a:endParaRPr lang="en-US" altLang="ja-JP" sz="1050" dirty="0">
              <a:latin typeface="HGMaruGothicMPRO" panose="020F0600000000000000" pitchFamily="34" charset="-128"/>
              <a:ea typeface="HGMaruGothicMPRO" panose="020F0600000000000000" pitchFamily="34" charset="-128"/>
              <a:cs typeface="HG丸ｺﾞｼｯｸM-PRO"/>
            </a:endParaRPr>
          </a:p>
          <a:p>
            <a:endParaRPr lang="en-US" altLang="ja-JP" sz="1050" dirty="0">
              <a:latin typeface="HGMaruGothicMPRO" panose="020F0600000000000000" pitchFamily="34" charset="-128"/>
              <a:ea typeface="HGMaruGothicMPRO" panose="020F0600000000000000" pitchFamily="34" charset="-128"/>
              <a:cs typeface="HG丸ｺﾞｼｯｸM-PRO"/>
            </a:endParaRPr>
          </a:p>
          <a:p>
            <a:r>
              <a:rPr lang="ja-JP" altLang="en-US" sz="1050" dirty="0">
                <a:latin typeface="HGMaruGothicMPRO" panose="020F0600000000000000" pitchFamily="34" charset="-128"/>
                <a:ea typeface="HGMaruGothicMPRO" panose="020F0600000000000000" pitchFamily="34" charset="-128"/>
                <a:cs typeface="HG丸ｺﾞｼｯｸM-PRO"/>
              </a:rPr>
              <a:t>６：チンゲン菜</a:t>
            </a:r>
            <a:r>
              <a:rPr lang="ja-JP" altLang="en-US" sz="1050">
                <a:latin typeface="HGMaruGothicMPRO" panose="020F0600000000000000" pitchFamily="34" charset="-128"/>
                <a:ea typeface="HGMaruGothicMPRO" panose="020F0600000000000000" pitchFamily="34" charset="-128"/>
                <a:cs typeface="HG丸ｺﾞｼｯｸM-PRO"/>
              </a:rPr>
              <a:t>の葉としめじを</a:t>
            </a:r>
            <a:r>
              <a:rPr lang="ja-JP" altLang="en-US" sz="1050" dirty="0">
                <a:latin typeface="HGMaruGothicMPRO" panose="020F0600000000000000" pitchFamily="34" charset="-128"/>
                <a:ea typeface="HGMaruGothicMPRO" panose="020F0600000000000000" pitchFamily="34" charset="-128"/>
                <a:cs typeface="HG丸ｺﾞｼｯｸM-PRO"/>
              </a:rPr>
              <a:t>加えて炒め、（４）を戻し入れる。</a:t>
            </a:r>
            <a:endParaRPr lang="en-US" altLang="ja-JP" sz="1050" dirty="0">
              <a:latin typeface="HGMaruGothicMPRO" panose="020F0600000000000000" pitchFamily="34" charset="-128"/>
              <a:ea typeface="HGMaruGothicMPRO" panose="020F0600000000000000" pitchFamily="34" charset="-128"/>
              <a:cs typeface="HG丸ｺﾞｼｯｸM-PRO"/>
            </a:endParaRPr>
          </a:p>
          <a:p>
            <a:endParaRPr lang="en-US" altLang="ja-JP" sz="1050" dirty="0">
              <a:latin typeface="HGMaruGothicMPRO" panose="020F0600000000000000" pitchFamily="34" charset="-128"/>
              <a:ea typeface="HGMaruGothicMPRO" panose="020F0600000000000000" pitchFamily="34" charset="-128"/>
              <a:cs typeface="HG丸ｺﾞｼｯｸM-PRO"/>
            </a:endParaRPr>
          </a:p>
          <a:p>
            <a:r>
              <a:rPr lang="en-US" altLang="ja-JP" sz="1050" dirty="0">
                <a:latin typeface="HGMaruGothicMPRO" panose="020F0600000000000000" pitchFamily="34" charset="-128"/>
                <a:ea typeface="HGMaruGothicMPRO" panose="020F0600000000000000" pitchFamily="34" charset="-128"/>
                <a:cs typeface="HG丸ｺﾞｼｯｸM-PRO"/>
              </a:rPr>
              <a:t>7</a:t>
            </a:r>
            <a:r>
              <a:rPr lang="ja-JP" altLang="en-US" sz="1050" dirty="0">
                <a:latin typeface="HGMaruGothicMPRO" panose="020F0600000000000000" pitchFamily="34" charset="-128"/>
                <a:ea typeface="HGMaruGothicMPRO" panose="020F0600000000000000" pitchFamily="34" charset="-128"/>
                <a:cs typeface="HG丸ｺﾞｼｯｸM-PRO"/>
              </a:rPr>
              <a:t>：オイスターソース、しょうゆを加え軽く炒め合わせ、器に盛り付ける。</a:t>
            </a:r>
            <a:endParaRPr lang="en-US" altLang="ja-JP" sz="1050" dirty="0">
              <a:latin typeface="HGMaruGothicMPRO" panose="020F0600000000000000" pitchFamily="34" charset="-128"/>
              <a:ea typeface="HGMaruGothicMPRO" panose="020F0600000000000000" pitchFamily="34" charset="-128"/>
              <a:cs typeface="HG丸ｺﾞｼｯｸM-PRO"/>
            </a:endParaRPr>
          </a:p>
        </p:txBody>
      </p:sp>
      <p:sp>
        <p:nvSpPr>
          <p:cNvPr id="60" name="AutoShape 6">
            <a:extLst>
              <a:ext uri="{FF2B5EF4-FFF2-40B4-BE49-F238E27FC236}">
                <a16:creationId xmlns:a16="http://schemas.microsoft.com/office/drawing/2014/main" id="{00000000-0008-0000-0100-0000A5000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89226" y="2062724"/>
            <a:ext cx="5055841" cy="48714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45720" tIns="22860" rIns="45720" bIns="2286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800" b="1">
                <a:latin typeface="HGMaruGothicMPRO" panose="020F0600000000000000" pitchFamily="34" charset="-128"/>
                <a:ea typeface="HGMaruGothicMPRO" panose="020F0600000000000000" pitchFamily="34" charset="-128"/>
                <a:cs typeface="ヒラギノ角ゴ ProN W6"/>
              </a:rPr>
              <a:t>ヒラメ</a:t>
            </a:r>
            <a:endParaRPr lang="ja-JP" altLang="en-US" sz="1800" b="1" i="0">
              <a:latin typeface="HGMaruGothicMPRO" panose="020F0600000000000000" pitchFamily="34" charset="-128"/>
              <a:ea typeface="HGMaruGothicMPRO" panose="020F0600000000000000" pitchFamily="34" charset="-128"/>
              <a:cs typeface="ヒラギノ角ゴ ProN W6"/>
            </a:endParaRPr>
          </a:p>
        </p:txBody>
      </p:sp>
      <p:sp>
        <p:nvSpPr>
          <p:cNvPr id="61" name="AutoShape 4">
            <a:extLst>
              <a:ext uri="{FF2B5EF4-FFF2-40B4-BE49-F238E27FC236}">
                <a16:creationId xmlns:a16="http://schemas.microsoft.com/office/drawing/2014/main" id="{00000000-0008-0000-0100-0000A6000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556" y="5237961"/>
            <a:ext cx="4503990" cy="2972710"/>
          </a:xfrm>
          <a:prstGeom prst="foldedCorner">
            <a:avLst>
              <a:gd name="adj" fmla="val 12500"/>
            </a:avLst>
          </a:prstGeom>
          <a:solidFill>
            <a:srgbClr val="FFFF99"/>
          </a:solidFill>
          <a:ln>
            <a:noFill/>
          </a:ln>
          <a:effectLst/>
        </p:spPr>
        <p:txBody>
          <a:bodyPr wrap="square" lIns="144000" tIns="144000" rIns="144000" bIns="14400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>
              <a:lnSpc>
                <a:spcPts val="1600"/>
              </a:lnSpc>
              <a:defRPr sz="1000"/>
            </a:pPr>
            <a:r>
              <a:rPr lang="en-US" altLang="ja-JP" sz="1050" b="1" i="0" strike="noStrike" dirty="0">
                <a:solidFill>
                  <a:srgbClr val="000000"/>
                </a:solidFill>
                <a:latin typeface="HGMaruGothicMPRO"/>
                <a:ea typeface="HGMaruGothicMPRO"/>
              </a:rPr>
              <a:t>《</a:t>
            </a:r>
            <a:r>
              <a:rPr lang="ja-JP" altLang="en-US" sz="1050" b="1" i="0" strike="noStrike" dirty="0">
                <a:solidFill>
                  <a:srgbClr val="000000"/>
                </a:solidFill>
                <a:latin typeface="HGMaruGothicMPRO"/>
                <a:ea typeface="HGMaruGothicMPRO"/>
              </a:rPr>
              <a:t>作り方</a:t>
            </a:r>
            <a:r>
              <a:rPr lang="en-US" altLang="ja-JP" sz="1050" b="1" i="0" strike="noStrike" dirty="0">
                <a:solidFill>
                  <a:srgbClr val="000000"/>
                </a:solidFill>
                <a:latin typeface="HGMaruGothicMPRO"/>
                <a:ea typeface="HGMaruGothicMPRO"/>
              </a:rPr>
              <a:t>》</a:t>
            </a:r>
            <a:endParaRPr lang="en-US" altLang="ja-JP" sz="1050" b="1" i="0" strike="noStrike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endParaRPr lang="en-US" altLang="ja-JP" sz="1050" dirty="0">
              <a:latin typeface="HGMaruGothicMPRO" panose="020F0600000000000000" pitchFamily="34" charset="-128"/>
              <a:ea typeface="HGMaruGothicMPRO" panose="020F0600000000000000" pitchFamily="34" charset="-128"/>
              <a:cs typeface="HG丸ｺﾞｼｯｸM-PRO"/>
            </a:endParaRPr>
          </a:p>
          <a:p>
            <a:r>
              <a:rPr lang="ja-JP" altLang="en-US" sz="1050" dirty="0">
                <a:latin typeface="HGMaruGothicMPRO" panose="020F0600000000000000" pitchFamily="34" charset="-128"/>
                <a:ea typeface="HGMaruGothicMPRO" panose="020F0600000000000000" pitchFamily="34" charset="-128"/>
                <a:cs typeface="HG丸ｺﾞｼｯｸM-PRO"/>
              </a:rPr>
              <a:t>１：ヒラメの切り身に熱湯を回し掛けた後、水で洗う。</a:t>
            </a:r>
            <a:endParaRPr lang="en-US" altLang="ja-JP" sz="1050" dirty="0">
              <a:latin typeface="HGMaruGothicMPRO" panose="020F0600000000000000" pitchFamily="34" charset="-128"/>
              <a:ea typeface="HGMaruGothicMPRO" panose="020F0600000000000000" pitchFamily="34" charset="-128"/>
              <a:cs typeface="HG丸ｺﾞｼｯｸM-PRO"/>
            </a:endParaRPr>
          </a:p>
          <a:p>
            <a:endParaRPr lang="en-US" altLang="ja-JP" sz="1050" dirty="0">
              <a:latin typeface="HGMaruGothicMPRO" panose="020F0600000000000000" pitchFamily="34" charset="-128"/>
              <a:ea typeface="HGMaruGothicMPRO" panose="020F0600000000000000" pitchFamily="34" charset="-128"/>
              <a:cs typeface="HG丸ｺﾞｼｯｸM-PRO"/>
            </a:endParaRPr>
          </a:p>
          <a:p>
            <a:r>
              <a:rPr lang="ja-JP" altLang="en-US" sz="1050" dirty="0">
                <a:latin typeface="HGMaruGothicMPRO" panose="020F0600000000000000" pitchFamily="34" charset="-128"/>
                <a:ea typeface="HGMaruGothicMPRO" panose="020F0600000000000000" pitchFamily="34" charset="-128"/>
                <a:cs typeface="HG丸ｺﾞｼｯｸM-PRO"/>
              </a:rPr>
              <a:t>２：ショウガは皮を剥き、薄切りにする。</a:t>
            </a:r>
            <a:endParaRPr lang="en-US" altLang="ja-JP" sz="1050" dirty="0">
              <a:latin typeface="HGMaruGothicMPRO" panose="020F0600000000000000" pitchFamily="34" charset="-128"/>
              <a:ea typeface="HGMaruGothicMPRO" panose="020F0600000000000000" pitchFamily="34" charset="-128"/>
              <a:cs typeface="HG丸ｺﾞｼｯｸM-PRO"/>
            </a:endParaRPr>
          </a:p>
          <a:p>
            <a:endParaRPr lang="en-US" altLang="ja-JP" sz="1050" i="0" dirty="0">
              <a:effectLst/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lang="ja-JP" altLang="en-US" sz="1050" dirty="0">
                <a:latin typeface="HGMaruGothicMPRO" panose="020F0600000000000000" pitchFamily="34" charset="-128"/>
                <a:ea typeface="HGMaruGothicMPRO" panose="020F0600000000000000" pitchFamily="34" charset="-128"/>
                <a:cs typeface="HG丸ｺﾞｼｯｸM-PRO"/>
              </a:rPr>
              <a:t>３：鍋に（２）と</a:t>
            </a:r>
            <a:r>
              <a:rPr lang="en-US" altLang="ja-JP" sz="1050" dirty="0">
                <a:latin typeface="HGMaruGothicMPRO"/>
                <a:ea typeface="HGMaruGothicMPRO"/>
              </a:rPr>
              <a:t>【A】</a:t>
            </a:r>
            <a:r>
              <a:rPr lang="ja-JP" altLang="en-US" sz="1050" dirty="0">
                <a:latin typeface="HGMaruGothicMPRO" panose="020F0600000000000000" pitchFamily="34" charset="-128"/>
                <a:ea typeface="HGMaruGothicMPRO" panose="020F0600000000000000" pitchFamily="34" charset="-128"/>
                <a:cs typeface="HG丸ｺﾞｼｯｸM-PRO"/>
              </a:rPr>
              <a:t>を入れ火にかける。</a:t>
            </a:r>
            <a:endParaRPr lang="en-US" altLang="ja-JP" sz="1050" dirty="0">
              <a:latin typeface="HGMaruGothicMPRO" panose="020F0600000000000000" pitchFamily="34" charset="-128"/>
              <a:ea typeface="HGMaruGothicMPRO" panose="020F0600000000000000" pitchFamily="34" charset="-128"/>
              <a:cs typeface="HG丸ｺﾞｼｯｸM-PRO"/>
            </a:endParaRPr>
          </a:p>
          <a:p>
            <a:endParaRPr lang="en-US" altLang="ja-JP" sz="1050" dirty="0">
              <a:latin typeface="HGMaruGothicMPRO" panose="020F0600000000000000" pitchFamily="34" charset="-128"/>
              <a:ea typeface="HGMaruGothicMPRO" panose="020F0600000000000000" pitchFamily="34" charset="-128"/>
              <a:cs typeface="HG丸ｺﾞｼｯｸM-PRO"/>
            </a:endParaRPr>
          </a:p>
          <a:p>
            <a:r>
              <a:rPr lang="ja-JP" altLang="en-US" sz="1050" dirty="0">
                <a:latin typeface="HGMaruGothicMPRO" panose="020F0600000000000000" pitchFamily="34" charset="-128"/>
                <a:ea typeface="HGMaruGothicMPRO" panose="020F0600000000000000" pitchFamily="34" charset="-128"/>
                <a:cs typeface="HG丸ｺﾞｼｯｸM-PRO"/>
              </a:rPr>
              <a:t>４：</a:t>
            </a:r>
            <a:r>
              <a:rPr lang="ja-JP" altLang="en-US" sz="1050" dirty="0">
                <a:latin typeface="HGMaruGothicMPRO"/>
                <a:ea typeface="HGMaruGothicMPRO"/>
                <a:cs typeface="HG丸ｺﾞｼｯｸM-PRO"/>
              </a:rPr>
              <a:t>沸騰したら、ヒラメを入れる。</a:t>
            </a:r>
            <a:endParaRPr lang="en-US" altLang="ja-JP" sz="1050" dirty="0">
              <a:latin typeface="HGMaruGothicMPRO"/>
              <a:ea typeface="HGMaruGothicMPRO"/>
              <a:cs typeface="HG丸ｺﾞｼｯｸM-PRO"/>
            </a:endParaRPr>
          </a:p>
          <a:p>
            <a:endParaRPr lang="en-US" altLang="ja-JP" sz="1050" dirty="0">
              <a:latin typeface="HGMaruGothicMPRO"/>
              <a:ea typeface="HGMaruGothicMPRO"/>
              <a:cs typeface="HG丸ｺﾞｼｯｸM-PRO"/>
            </a:endParaRPr>
          </a:p>
          <a:p>
            <a:r>
              <a:rPr lang="ja-JP" altLang="en-US" sz="1050" dirty="0">
                <a:latin typeface="HGMaruGothicMPRO" panose="020F0600000000000000" pitchFamily="34" charset="-128"/>
                <a:ea typeface="HGMaruGothicMPRO" panose="020F0600000000000000" pitchFamily="34" charset="-128"/>
                <a:cs typeface="HG丸ｺﾞｼｯｸM-PRO"/>
              </a:rPr>
              <a:t>５</a:t>
            </a:r>
            <a:r>
              <a:rPr lang="ja-JP" altLang="en-US" sz="1050" dirty="0">
                <a:latin typeface="HGMaruGothicMPRO" panose="020F0600000000000000" pitchFamily="34" charset="-128"/>
                <a:ea typeface="HGMaruGothicMPRO" panose="020F0600000000000000" pitchFamily="34" charset="-128"/>
                <a:cs typeface="HG丸ｺﾞｼｯｸM-PRO"/>
                <a:sym typeface="Wingdings" panose="05000000000000000000" pitchFamily="2" charset="2"/>
              </a:rPr>
              <a:t>：</a:t>
            </a:r>
            <a:r>
              <a:rPr lang="ja-JP" altLang="en-US" sz="1050" dirty="0">
                <a:latin typeface="HGMaruGothicMPRO"/>
                <a:ea typeface="HGMaruGothicMPRO"/>
                <a:cs typeface="HG丸ｺﾞｼｯｸM-PRO"/>
              </a:rPr>
              <a:t>落とし蓋をし</a:t>
            </a:r>
            <a:r>
              <a:rPr lang="en-US" altLang="ja-JP" sz="1050" dirty="0">
                <a:latin typeface="HGMaruGothicMPRO"/>
                <a:ea typeface="HGMaruGothicMPRO"/>
                <a:cs typeface="HG丸ｺﾞｼｯｸM-PRO"/>
              </a:rPr>
              <a:t>10</a:t>
            </a:r>
            <a:r>
              <a:rPr lang="ja-JP" altLang="en-US" sz="1050" dirty="0">
                <a:latin typeface="HGMaruGothicMPRO"/>
                <a:ea typeface="HGMaruGothicMPRO"/>
                <a:cs typeface="HG丸ｺﾞｼｯｸM-PRO"/>
              </a:rPr>
              <a:t>分ほど煮る</a:t>
            </a:r>
            <a:r>
              <a:rPr lang="ja-JP" altLang="en-US" sz="1050" dirty="0">
                <a:latin typeface="HGMaruGothicMPRO" panose="020F0600000000000000" pitchFamily="34" charset="-128"/>
                <a:ea typeface="HGMaruGothicMPRO" panose="020F0600000000000000" pitchFamily="34" charset="-128"/>
                <a:cs typeface="HG丸ｺﾞｼｯｸM-PRO"/>
              </a:rPr>
              <a:t>。</a:t>
            </a:r>
            <a:endParaRPr lang="en-US" altLang="ja-JP" sz="1050" dirty="0">
              <a:latin typeface="HGMaruGothicMPRO" panose="020F0600000000000000" pitchFamily="34" charset="-128"/>
              <a:ea typeface="HGMaruGothicMPRO" panose="020F0600000000000000" pitchFamily="34" charset="-128"/>
              <a:cs typeface="HG丸ｺﾞｼｯｸM-PRO"/>
            </a:endParaRPr>
          </a:p>
          <a:p>
            <a:endParaRPr lang="en-US" altLang="ja-JP" sz="1050" i="0" dirty="0">
              <a:effectLst/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lang="ja-JP" altLang="en-US" sz="1050" dirty="0">
                <a:latin typeface="HGMaruGothicMPRO" panose="020F0600000000000000" pitchFamily="34" charset="-128"/>
                <a:ea typeface="HGMaruGothicMPRO" panose="020F0600000000000000" pitchFamily="34" charset="-128"/>
                <a:cs typeface="HG丸ｺﾞｼｯｸM-PRO"/>
              </a:rPr>
              <a:t>６</a:t>
            </a:r>
            <a:r>
              <a:rPr lang="ja-JP" altLang="en-US" sz="1050" dirty="0">
                <a:latin typeface="HGMaruGothicMPRO" panose="020F0600000000000000" pitchFamily="34" charset="-128"/>
                <a:ea typeface="HGMaruGothicMPRO" panose="020F0600000000000000" pitchFamily="34" charset="-128"/>
                <a:cs typeface="HG丸ｺﾞｼｯｸM-PRO"/>
                <a:sym typeface="Wingdings" panose="05000000000000000000" pitchFamily="2" charset="2"/>
              </a:rPr>
              <a:t>：火が通ったら、器に盛り付ける。</a:t>
            </a:r>
            <a:endParaRPr lang="en-US" altLang="ja-JP" sz="1050" i="0" dirty="0">
              <a:effectLst/>
              <a:latin typeface="HGMaruGothicMPRO"/>
              <a:ea typeface="HGMaruGothicMPRO"/>
            </a:endParaRPr>
          </a:p>
        </p:txBody>
      </p:sp>
      <p:sp>
        <p:nvSpPr>
          <p:cNvPr id="62" name="AutoShape 10">
            <a:extLst>
              <a:ext uri="{FF2B5EF4-FFF2-40B4-BE49-F238E27FC236}">
                <a16:creationId xmlns:a16="http://schemas.microsoft.com/office/drawing/2014/main" id="{00000000-0008-0000-0100-0000A7000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861" y="3015448"/>
            <a:ext cx="4909449" cy="2183820"/>
          </a:xfrm>
          <a:prstGeom prst="foldedCorner">
            <a:avLst>
              <a:gd name="adj" fmla="val 12500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square" lIns="144000" tIns="144000" rIns="144000" bIns="14400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>
              <a:lnSpc>
                <a:spcPts val="1300"/>
              </a:lnSpc>
              <a:defRPr sz="1000"/>
            </a:pPr>
            <a:r>
              <a:rPr lang="en-US" altLang="ja-JP" sz="1200" b="1" i="0" strike="noStrike" dirty="0">
                <a:solidFill>
                  <a:srgbClr val="000000"/>
                </a:solidFill>
                <a:latin typeface="HGMaruGothicMPRO"/>
                <a:ea typeface="HGMaruGothicMPRO"/>
                <a:cs typeface="HG丸ｺﾞｼｯｸM-PRO"/>
              </a:rPr>
              <a:t>《</a:t>
            </a:r>
            <a:r>
              <a:rPr lang="ja-JP" altLang="en-US" sz="1200" b="1" i="0" strike="noStrike" dirty="0">
                <a:solidFill>
                  <a:srgbClr val="000000"/>
                </a:solidFill>
                <a:latin typeface="HGMaruGothicMPRO"/>
                <a:ea typeface="HGMaruGothicMPRO"/>
                <a:cs typeface="HG丸ｺﾞｼｯｸM-PRO"/>
              </a:rPr>
              <a:t>材料：</a:t>
            </a:r>
            <a:r>
              <a:rPr lang="ja-JP" altLang="en-US" sz="1200" b="1" i="0" strike="noStrike" dirty="0">
                <a:latin typeface="HGMaruGothicMPRO"/>
                <a:ea typeface="HGMaruGothicMPRO"/>
                <a:cs typeface="HG丸ｺﾞｼｯｸM-PRO"/>
              </a:rPr>
              <a:t>２人前</a:t>
            </a:r>
            <a:r>
              <a:rPr lang="en-US" altLang="ja-JP" sz="1200" b="1" i="0" strike="noStrike" dirty="0">
                <a:solidFill>
                  <a:srgbClr val="000000"/>
                </a:solidFill>
                <a:latin typeface="HGMaruGothicMPRO"/>
                <a:ea typeface="HGMaruGothicMPRO"/>
                <a:cs typeface="HG丸ｺﾞｼｯｸM-PRO"/>
              </a:rPr>
              <a:t>》</a:t>
            </a:r>
            <a:endParaRPr lang="en-US" altLang="ja-JP" sz="1200" dirty="0">
              <a:latin typeface="HGMaruGothicMPRO" panose="020F0600000000000000" pitchFamily="34" charset="-128"/>
              <a:ea typeface="HGMaruGothicMPRO" panose="020F0600000000000000" pitchFamily="34" charset="-128"/>
              <a:cs typeface="HG丸ｺﾞｼｯｸM-PRO"/>
            </a:endParaRPr>
          </a:p>
          <a:p>
            <a:pPr rtl="1">
              <a:lnSpc>
                <a:spcPts val="1600"/>
              </a:lnSpc>
              <a:defRPr sz="1000"/>
            </a:pPr>
            <a:r>
              <a:rPr lang="ja-JP" altLang="en-US" sz="1050" dirty="0">
                <a:latin typeface="HGMaruGothicMPRO"/>
                <a:ea typeface="HGMaruGothicMPRO"/>
                <a:cs typeface="HG丸ｺﾞｼｯｸM-PRO"/>
              </a:rPr>
              <a:t>チンゲンサイ　２株</a:t>
            </a:r>
            <a:endParaRPr lang="en-US" altLang="ja-JP" sz="1050" dirty="0">
              <a:latin typeface="HGMaruGothicMPRO"/>
              <a:ea typeface="HGMaruGothicMPRO"/>
              <a:cs typeface="HG丸ｺﾞｼｯｸM-PRO"/>
            </a:endParaRPr>
          </a:p>
          <a:p>
            <a:pPr rtl="1">
              <a:lnSpc>
                <a:spcPts val="1600"/>
              </a:lnSpc>
              <a:defRPr sz="1000"/>
            </a:pPr>
            <a:r>
              <a:rPr lang="ja-JP" altLang="en-US" sz="1050" dirty="0">
                <a:latin typeface="HGMaruGothicMPRO"/>
                <a:ea typeface="HGMaruGothicMPRO"/>
                <a:cs typeface="HG丸ｺﾞｼｯｸM-PRO"/>
              </a:rPr>
              <a:t>卵　３個</a:t>
            </a:r>
            <a:endParaRPr lang="en-US" altLang="ja-JP" sz="1050" dirty="0">
              <a:latin typeface="HGMaruGothicMPRO"/>
              <a:ea typeface="HGMaruGothicMPRO"/>
              <a:cs typeface="HG丸ｺﾞｼｯｸM-PRO"/>
            </a:endParaRPr>
          </a:p>
          <a:p>
            <a:pPr rtl="1">
              <a:lnSpc>
                <a:spcPts val="1600"/>
              </a:lnSpc>
              <a:defRPr sz="1000"/>
            </a:pPr>
            <a:r>
              <a:rPr lang="ja-JP" altLang="en-US" sz="1050" dirty="0">
                <a:latin typeface="HGMaruGothicMPRO"/>
                <a:ea typeface="HGMaruGothicMPRO"/>
                <a:cs typeface="HG丸ｺﾞｼｯｸM-PRO"/>
              </a:rPr>
              <a:t>塩・こしょう　各適量</a:t>
            </a:r>
            <a:endParaRPr lang="en-US" altLang="ja-JP" sz="1050" dirty="0">
              <a:latin typeface="HGMaruGothicMPRO"/>
              <a:ea typeface="HGMaruGothicMPRO"/>
              <a:cs typeface="HG丸ｺﾞｼｯｸM-PRO"/>
            </a:endParaRPr>
          </a:p>
          <a:p>
            <a:pPr rtl="1">
              <a:lnSpc>
                <a:spcPts val="1600"/>
              </a:lnSpc>
              <a:defRPr sz="1000"/>
            </a:pPr>
            <a:r>
              <a:rPr lang="ja-JP" altLang="en-US" sz="1050" dirty="0">
                <a:latin typeface="HGMaruGothicMPRO"/>
                <a:ea typeface="HGMaruGothicMPRO"/>
                <a:cs typeface="HG丸ｺﾞｼｯｸM-PRO"/>
              </a:rPr>
              <a:t>しめじ　</a:t>
            </a:r>
            <a:r>
              <a:rPr lang="en-US" altLang="ja-JP" sz="1050" dirty="0">
                <a:latin typeface="HGMaruGothicMPRO"/>
                <a:ea typeface="HGMaruGothicMPRO"/>
                <a:cs typeface="HG丸ｺﾞｼｯｸM-PRO"/>
              </a:rPr>
              <a:t>50</a:t>
            </a:r>
            <a:r>
              <a:rPr lang="ja-JP" altLang="en-US" sz="1050" dirty="0">
                <a:latin typeface="HGMaruGothicMPRO"/>
                <a:ea typeface="HGMaruGothicMPRO"/>
                <a:cs typeface="HG丸ｺﾞｼｯｸM-PRO"/>
              </a:rPr>
              <a:t>ｇ</a:t>
            </a:r>
            <a:endParaRPr lang="en-US" altLang="ja-JP" sz="1050" dirty="0">
              <a:latin typeface="HGMaruGothicMPRO"/>
              <a:ea typeface="HGMaruGothicMPRO"/>
              <a:cs typeface="HG丸ｺﾞｼｯｸM-PRO"/>
            </a:endParaRPr>
          </a:p>
          <a:p>
            <a:pPr rtl="1">
              <a:lnSpc>
                <a:spcPts val="1600"/>
              </a:lnSpc>
              <a:defRPr sz="1000"/>
            </a:pPr>
            <a:r>
              <a:rPr lang="ja-JP" altLang="en-US" sz="1050" dirty="0">
                <a:latin typeface="HGMaruGothicMPRO"/>
                <a:ea typeface="HGMaruGothicMPRO"/>
                <a:cs typeface="HG丸ｺﾞｼｯｸM-PRO"/>
              </a:rPr>
              <a:t>ごま油　小さじ</a:t>
            </a:r>
            <a:r>
              <a:rPr lang="en-US" altLang="ja-JP" sz="1050" dirty="0">
                <a:latin typeface="HGMaruGothicMPRO"/>
                <a:ea typeface="HGMaruGothicMPRO"/>
                <a:cs typeface="HG丸ｺﾞｼｯｸM-PRO"/>
              </a:rPr>
              <a:t>2</a:t>
            </a:r>
            <a:r>
              <a:rPr lang="ja-JP" altLang="en-US" sz="1050" dirty="0">
                <a:latin typeface="HGMaruGothicMPRO"/>
                <a:ea typeface="HGMaruGothicMPRO"/>
                <a:cs typeface="HG丸ｺﾞｼｯｸM-PRO"/>
              </a:rPr>
              <a:t>　</a:t>
            </a:r>
            <a:endParaRPr lang="en-US" altLang="ja-JP" sz="1050" dirty="0">
              <a:latin typeface="HGMaruGothicMPRO"/>
              <a:ea typeface="HGMaruGothicMPRO"/>
              <a:cs typeface="HG丸ｺﾞｼｯｸM-PRO"/>
            </a:endParaRPr>
          </a:p>
          <a:p>
            <a:pPr rtl="1">
              <a:lnSpc>
                <a:spcPts val="1600"/>
              </a:lnSpc>
              <a:defRPr sz="1000"/>
            </a:pPr>
            <a:r>
              <a:rPr lang="ja-JP" altLang="en-US" sz="1050" dirty="0">
                <a:latin typeface="HGMaruGothicMPRO"/>
                <a:ea typeface="HGMaruGothicMPRO"/>
                <a:cs typeface="HG丸ｺﾞｼｯｸM-PRO"/>
              </a:rPr>
              <a:t>オイスターソース　大さじ２</a:t>
            </a:r>
            <a:endParaRPr lang="en-US" altLang="ja-JP" sz="1050" dirty="0">
              <a:latin typeface="HGMaruGothicMPRO"/>
              <a:ea typeface="HGMaruGothicMPRO"/>
              <a:cs typeface="HG丸ｺﾞｼｯｸM-PRO"/>
            </a:endParaRPr>
          </a:p>
          <a:p>
            <a:pPr rtl="1">
              <a:lnSpc>
                <a:spcPts val="1600"/>
              </a:lnSpc>
              <a:defRPr sz="1000"/>
            </a:pPr>
            <a:r>
              <a:rPr lang="ja-JP" altLang="en-US" sz="1050" dirty="0">
                <a:latin typeface="HGMaruGothicMPRO"/>
                <a:ea typeface="HGMaruGothicMPRO"/>
                <a:cs typeface="HG丸ｺﾞｼｯｸM-PRO"/>
              </a:rPr>
              <a:t>しょうゆ　小さじ１</a:t>
            </a:r>
            <a:r>
              <a:rPr lang="en-US" altLang="ja-JP" sz="1050" dirty="0">
                <a:latin typeface="HGMaruGothicMPRO"/>
                <a:ea typeface="HGMaruGothicMPRO"/>
                <a:cs typeface="HG丸ｺﾞｼｯｸM-PRO"/>
              </a:rPr>
              <a:t>/</a:t>
            </a:r>
            <a:r>
              <a:rPr lang="ja-JP" altLang="en-US" sz="1050" dirty="0">
                <a:latin typeface="HGMaruGothicMPRO"/>
                <a:ea typeface="HGMaruGothicMPRO"/>
                <a:cs typeface="HG丸ｺﾞｼｯｸM-PRO"/>
              </a:rPr>
              <a:t>２</a:t>
            </a:r>
            <a:endParaRPr lang="en-US" altLang="ja-JP" sz="1050" dirty="0">
              <a:latin typeface="HGMaruGothicMPRO"/>
              <a:ea typeface="HGMaruGothicMPRO"/>
              <a:cs typeface="HG丸ｺﾞｼｯｸM-PRO"/>
            </a:endParaRPr>
          </a:p>
        </p:txBody>
      </p:sp>
      <p:sp>
        <p:nvSpPr>
          <p:cNvPr id="63" name="Text Box 89">
            <a:extLst>
              <a:ext uri="{FF2B5EF4-FFF2-40B4-BE49-F238E27FC236}">
                <a16:creationId xmlns:a16="http://schemas.microsoft.com/office/drawing/2014/main" id="{00000000-0008-0000-0100-0000A8000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17484" y="978"/>
            <a:ext cx="3870057" cy="731473"/>
          </a:xfrm>
          <a:prstGeom prst="rect">
            <a:avLst/>
          </a:prstGeom>
          <a:noFill/>
          <a:ln>
            <a:noFill/>
          </a:ln>
        </p:spPr>
        <p:txBody>
          <a:bodyPr wrap="square" lIns="54864" tIns="27432" rIns="54864" bIns="27432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 sz="1000"/>
            </a:pPr>
            <a:r>
              <a:rPr lang="en-US" altLang="ja-JP" sz="2400" b="1" i="0" strike="noStrike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〈2024</a:t>
            </a:r>
            <a:r>
              <a:rPr lang="ja-JP" altLang="en-US" sz="2400" b="1" i="0" strike="noStrike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2400" b="1" i="0" strike="noStrike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r>
            <a:r>
              <a:rPr lang="ja-JP" altLang="en-US" sz="2400" b="1" i="0" strike="noStrike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月版</a:t>
            </a:r>
            <a:r>
              <a:rPr lang="en-US" altLang="ja-JP" sz="2400" b="1" i="0" strike="noStrike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〉</a:t>
            </a:r>
          </a:p>
        </p:txBody>
      </p:sp>
      <p:sp>
        <p:nvSpPr>
          <p:cNvPr id="65" name="Text Box 1833">
            <a:extLst>
              <a:ext uri="{FF2B5EF4-FFF2-40B4-BE49-F238E27FC236}">
                <a16:creationId xmlns:a16="http://schemas.microsoft.com/office/drawing/2014/main" id="{00000000-0008-0000-0100-0000AA000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9226" y="2774165"/>
            <a:ext cx="4960001" cy="136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36576" tIns="18288" rIns="0" bIns="18288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050" b="0" i="0" dirty="0">
                <a:effectLst/>
                <a:latin typeface="HGMaruGothicMPRO"/>
                <a:ea typeface="HGMaruGothicMPRO"/>
              </a:rPr>
              <a:t>　ヒラメはヨウ素、セレン、ビタミン</a:t>
            </a:r>
            <a:r>
              <a:rPr lang="ja-JP" altLang="en" sz="1050" b="0" i="0" dirty="0">
                <a:effectLst/>
                <a:latin typeface="HGMaruGothicMPRO"/>
                <a:ea typeface="HGMaruGothicMPRO"/>
              </a:rPr>
              <a:t>Ｄ</a:t>
            </a:r>
            <a:r>
              <a:rPr lang="ja-JP" altLang="en-US" sz="1050" b="0" i="0" dirty="0">
                <a:effectLst/>
                <a:latin typeface="HGMaruGothicMPRO"/>
                <a:ea typeface="HGMaruGothicMPRO"/>
              </a:rPr>
              <a:t>、ビタミン</a:t>
            </a:r>
            <a:r>
              <a:rPr lang="en-US" altLang="ja-JP" sz="1050" b="0" i="0" dirty="0">
                <a:effectLst/>
                <a:latin typeface="HGMaruGothicMPRO"/>
                <a:ea typeface="HGMaruGothicMPRO"/>
              </a:rPr>
              <a:t>B2</a:t>
            </a:r>
            <a:r>
              <a:rPr lang="ja-JP" altLang="en-US" sz="1050" b="0" i="0" dirty="0">
                <a:effectLst/>
                <a:latin typeface="HGMaruGothicMPRO"/>
                <a:ea typeface="HGMaruGothicMPRO"/>
              </a:rPr>
              <a:t>、ビタミン</a:t>
            </a:r>
            <a:r>
              <a:rPr lang="ja-JP" altLang="en" sz="1050" b="0" i="0" dirty="0">
                <a:effectLst/>
                <a:latin typeface="HGMaruGothicMPRO"/>
                <a:ea typeface="HGMaruGothicMPRO"/>
              </a:rPr>
              <a:t>Ｂ</a:t>
            </a:r>
            <a:r>
              <a:rPr lang="en" altLang="ja-JP" sz="1050" b="0" i="0" dirty="0">
                <a:effectLst/>
                <a:latin typeface="HGMaruGothicMPRO"/>
                <a:ea typeface="HGMaruGothicMPRO"/>
              </a:rPr>
              <a:t>6</a:t>
            </a:r>
            <a:r>
              <a:rPr lang="ja-JP" altLang="en-US" sz="1050" b="0" i="0" dirty="0">
                <a:effectLst/>
                <a:latin typeface="HGMaruGothicMPRO"/>
                <a:ea typeface="HGMaruGothicMPRO"/>
              </a:rPr>
              <a:t>、ビタミン</a:t>
            </a:r>
            <a:r>
              <a:rPr lang="ja-JP" altLang="en" sz="1050" b="0" i="0" dirty="0">
                <a:effectLst/>
                <a:latin typeface="HGMaruGothicMPRO"/>
                <a:ea typeface="HGMaruGothicMPRO"/>
              </a:rPr>
              <a:t>Ｂ</a:t>
            </a:r>
            <a:r>
              <a:rPr lang="en" altLang="ja-JP" sz="1050" b="0" i="0" dirty="0">
                <a:effectLst/>
                <a:latin typeface="HGMaruGothicMPRO"/>
                <a:ea typeface="HGMaruGothicMPRO"/>
              </a:rPr>
              <a:t>12</a:t>
            </a:r>
            <a:r>
              <a:rPr lang="ja-JP" altLang="en-US" sz="1050" b="0" i="0" dirty="0">
                <a:effectLst/>
                <a:latin typeface="HGMaruGothicMPRO"/>
                <a:ea typeface="HGMaruGothicMPRO"/>
              </a:rPr>
              <a:t>、葉酸、</a:t>
            </a:r>
            <a:r>
              <a:rPr lang="en" altLang="ja-JP" sz="1050" b="0" i="0" dirty="0">
                <a:effectLst/>
                <a:latin typeface="HGMaruGothicMPRO"/>
                <a:ea typeface="HGMaruGothicMPRO"/>
              </a:rPr>
              <a:t>EPA</a:t>
            </a:r>
            <a:r>
              <a:rPr lang="ja-JP" altLang="en-US" sz="1050" b="0" i="0" dirty="0">
                <a:effectLst/>
                <a:latin typeface="HGMaruGothicMPRO"/>
                <a:ea typeface="HGMaruGothicMPRO"/>
              </a:rPr>
              <a:t>、</a:t>
            </a:r>
            <a:r>
              <a:rPr lang="en" altLang="ja-JP" sz="1050" b="0" i="0" dirty="0">
                <a:effectLst/>
                <a:latin typeface="HGMaruGothicMPRO"/>
                <a:ea typeface="HGMaruGothicMPRO"/>
              </a:rPr>
              <a:t>DHA</a:t>
            </a:r>
            <a:r>
              <a:rPr lang="ja-JP" altLang="en-US" sz="1050" b="0" i="0" dirty="0">
                <a:effectLst/>
                <a:latin typeface="HGMaruGothicMPRO"/>
                <a:ea typeface="HGMaruGothicMPRO"/>
              </a:rPr>
              <a:t>などを多く含む。ヨウ素は体に必要不可欠なミネラルの一つであり、体内では甲状腺に多く含まれている。</a:t>
            </a:r>
            <a:r>
              <a:rPr lang="ja-JP" altLang="en-US" sz="1050" dirty="0">
                <a:latin typeface="HGMaruGothicMPRO"/>
                <a:ea typeface="HGMaruGothicMPRO"/>
              </a:rPr>
              <a:t>不足すると体力の低下を招き、疲労が取れなくなったり、成長障害が見られたりすることがある。また、セレンは抗酸化作用がある必須微量ミネラルで、組織細胞の酸化を防ぐ働きをする。水銀など重金属の毒性を無毒化し、血栓症の予防にも役立つとされる。</a:t>
            </a:r>
            <a:endParaRPr lang="en-US" altLang="ja-JP" sz="1050" dirty="0">
              <a:latin typeface="HGMaruGothicMPRO"/>
              <a:ea typeface="HGMaruGothicMPRO"/>
            </a:endParaRPr>
          </a:p>
        </p:txBody>
      </p:sp>
      <p:sp>
        <p:nvSpPr>
          <p:cNvPr id="66" name="Text Box 1049">
            <a:extLst>
              <a:ext uri="{FF2B5EF4-FFF2-40B4-BE49-F238E27FC236}">
                <a16:creationId xmlns:a16="http://schemas.microsoft.com/office/drawing/2014/main" id="{00000000-0008-0000-0100-0000AB000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4936" y="72234"/>
            <a:ext cx="14561782" cy="103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3152" tIns="36576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500"/>
              </a:lnSpc>
              <a:defRPr sz="1000"/>
            </a:pPr>
            <a:r>
              <a:rPr lang="en-US" altLang="ja-JP" sz="2300" b="1" dirty="0">
                <a:solidFill>
                  <a:schemeClr val="accent2">
                    <a:lumMod val="75000"/>
                  </a:schemeClr>
                </a:solidFill>
                <a:latin typeface="メイリオ"/>
                <a:ea typeface="メイリオ"/>
              </a:rPr>
              <a:t>11</a:t>
            </a:r>
            <a:r>
              <a:rPr lang="ja-JP" altLang="en-US" sz="2300" b="1" dirty="0">
                <a:solidFill>
                  <a:schemeClr val="accent2">
                    <a:lumMod val="75000"/>
                  </a:schemeClr>
                </a:solidFill>
                <a:latin typeface="メイリオ"/>
                <a:ea typeface="メイリオ"/>
              </a:rPr>
              <a:t>月</a:t>
            </a:r>
            <a:r>
              <a:rPr lang="ja-JP" altLang="en-US" sz="2300" b="1" i="0" u="none" strike="noStrike" baseline="0" dirty="0">
                <a:solidFill>
                  <a:schemeClr val="accent2">
                    <a:lumMod val="75000"/>
                  </a:schemeClr>
                </a:solidFill>
                <a:latin typeface="メイリオ"/>
                <a:ea typeface="メイリオ"/>
              </a:rPr>
              <a:t>･</a:t>
            </a:r>
            <a:r>
              <a:rPr lang="ja-JP" altLang="en-US" sz="2300" b="1" dirty="0">
                <a:solidFill>
                  <a:schemeClr val="accent2">
                    <a:lumMod val="75000"/>
                  </a:schemeClr>
                </a:solidFill>
                <a:latin typeface="メイリオ"/>
                <a:ea typeface="メイリオ"/>
              </a:rPr>
              <a:t>･･旬の</a:t>
            </a:r>
            <a:r>
              <a:rPr lang="ja-JP" altLang="en-US" sz="2300" b="1" i="0" u="none" strike="noStrike" baseline="0" dirty="0">
                <a:solidFill>
                  <a:schemeClr val="accent2">
                    <a:lumMod val="75000"/>
                  </a:schemeClr>
                </a:solidFill>
                <a:latin typeface="メイリオ"/>
                <a:ea typeface="メイリオ"/>
              </a:rPr>
              <a:t>食材が盛りだくさん！ 行事や記念日に絡めた販促活動を展開しましょう！</a:t>
            </a:r>
          </a:p>
          <a:p>
            <a:pPr algn="ctr">
              <a:lnSpc>
                <a:spcPts val="3400"/>
              </a:lnSpc>
              <a:defRPr sz="1000"/>
            </a:pPr>
            <a:r>
              <a:rPr lang="ja-JP" altLang="en-US" sz="2300" b="1" i="0" u="none" strike="noStrike" baseline="0" dirty="0">
                <a:solidFill>
                  <a:schemeClr val="accent4">
                    <a:lumMod val="75000"/>
                  </a:schemeClr>
                </a:solidFill>
                <a:latin typeface="メイリオ"/>
                <a:ea typeface="メイリオ"/>
              </a:rPr>
              <a:t>行楽商品を売り込むラストチャンスを逃さない！</a:t>
            </a:r>
          </a:p>
        </p:txBody>
      </p:sp>
      <p:pic>
        <p:nvPicPr>
          <p:cNvPr id="68" name="図 67">
            <a:extLst>
              <a:ext uri="{FF2B5EF4-FFF2-40B4-BE49-F238E27FC236}">
                <a16:creationId xmlns:a16="http://schemas.microsoft.com/office/drawing/2014/main" id="{00000000-0008-0000-0100-0000AD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5827" y="1014116"/>
            <a:ext cx="5772891" cy="695729"/>
          </a:xfrm>
          <a:prstGeom prst="rect">
            <a:avLst/>
          </a:prstGeom>
          <a:effectLst/>
        </p:spPr>
      </p:pic>
      <p:pic>
        <p:nvPicPr>
          <p:cNvPr id="69" name="図 68">
            <a:extLst>
              <a:ext uri="{FF2B5EF4-FFF2-40B4-BE49-F238E27FC236}">
                <a16:creationId xmlns:a16="http://schemas.microsoft.com/office/drawing/2014/main" id="{00000000-0008-0000-0100-0000AE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302" y="1098326"/>
            <a:ext cx="5550030" cy="674557"/>
          </a:xfrm>
          <a:prstGeom prst="rect">
            <a:avLst/>
          </a:prstGeom>
          <a:effectLst/>
        </p:spPr>
      </p:pic>
      <p:sp>
        <p:nvSpPr>
          <p:cNvPr id="71" name="テキスト ボックス 175">
            <a:extLst>
              <a:ext uri="{FF2B5EF4-FFF2-40B4-BE49-F238E27FC236}">
                <a16:creationId xmlns:a16="http://schemas.microsoft.com/office/drawing/2014/main" id="{00000000-0008-0000-0100-0000B0000000}"/>
              </a:ext>
            </a:extLst>
          </p:cNvPr>
          <p:cNvSpPr txBox="1"/>
          <p:nvPr/>
        </p:nvSpPr>
        <p:spPr bwMode="auto">
          <a:xfrm>
            <a:off x="10440077" y="9994531"/>
            <a:ext cx="9815260" cy="3697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18288" rIns="0" bIns="0" rtlCol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  <a:cs typeface="Helvetica"/>
              </a:rPr>
              <a:t>　</a:t>
            </a:r>
            <a:r>
              <a:rPr lang="en-US" altLang="ja-JP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11</a:t>
            </a:r>
            <a:r>
              <a:rPr lang="ja-JP" altLang="en-US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月は紅葉シーズン最盛期。紅葉名所が近い関連立地では、どっとお客の来店が増える。いつもより肌寒い日は、おでんやスープ惣菜がよく売れる。需要ピークの時間に合わせて仕込みを行う。中旬は、七五三やボージョレ・ヌーボー解禁の対策を行う。「勤労感謝の日」「いい夫婦の日」にプチギフトと併せて販売するのも効果的。気温が日を追うごとに下がるため、どの立地も防寒用品やホット飲料の在庫に気を付けよう。</a:t>
            </a:r>
            <a:endParaRPr lang="en-US" altLang="ja-JP" dirty="0">
              <a:effectLst/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lang="ja-JP" altLang="en-US" b="1" dirty="0">
                <a:latin typeface="HGMaruGothicMPRO" panose="020F0600000000000000" pitchFamily="34" charset="-128"/>
                <a:ea typeface="HGMaruGothicMPRO" panose="020F0600000000000000" pitchFamily="34" charset="-128"/>
                <a:cs typeface="HG丸ｺﾞｼｯｸM-PRO"/>
              </a:rPr>
              <a:t>　</a:t>
            </a:r>
            <a:endParaRPr lang="en-US" altLang="ja-JP" b="1" dirty="0">
              <a:latin typeface="HGMaruGothicMPRO" panose="020F0600000000000000" pitchFamily="34" charset="-128"/>
              <a:ea typeface="HGMaruGothicMPRO" panose="020F0600000000000000" pitchFamily="34" charset="-128"/>
              <a:cs typeface="HG丸ｺﾞｼｯｸM-PRO"/>
            </a:endParaRPr>
          </a:p>
          <a:p>
            <a:endParaRPr lang="en-US" altLang="ja-JP" b="1" dirty="0">
              <a:effectLst/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lang="ja-JP" altLang="en-US" b="1" dirty="0">
                <a:latin typeface="HGMaruGothicMPRO" panose="020F0600000000000000" pitchFamily="34" charset="-128"/>
                <a:ea typeface="HGMaruGothicMPRO" panose="020F0600000000000000" pitchFamily="34" charset="-128"/>
                <a:cs typeface="HG丸ｺﾞｼｯｸM-PRO"/>
              </a:rPr>
              <a:t>◆結婚式</a:t>
            </a:r>
            <a:endParaRPr lang="en-US" altLang="ja-JP" b="1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lang="ja-JP" altLang="en-US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　結婚式などハレの日のイベントが多い</a:t>
            </a:r>
            <a:r>
              <a:rPr lang="en-US" altLang="ja-JP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11</a:t>
            </a:r>
            <a:r>
              <a:rPr lang="ja-JP" altLang="en-US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月。祝儀</a:t>
            </a:r>
            <a:r>
              <a:rPr lang="ja-JP" altLang="en-US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袋やふくさ、筆ペン、白いハンカチ、ポケットティッシュ、リップクリーム、口紅、替えのストッキング、スマホバッテリー、</a:t>
            </a:r>
            <a:r>
              <a:rPr lang="en" altLang="ja-JP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SD</a:t>
            </a:r>
            <a:r>
              <a:rPr lang="ja-JP" altLang="en-US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カードなどが動く可能性がある。近くに結婚式場や神社がある店舗、駅前立地は欠品に要注意。</a:t>
            </a:r>
            <a:endParaRPr lang="en-US" altLang="ja-JP" dirty="0">
              <a:effectLst/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endParaRPr lang="en-US" altLang="ja-JP" b="1" dirty="0">
              <a:latin typeface="HGMaruGothicMPRO" panose="020F0600000000000000" pitchFamily="34" charset="-128"/>
              <a:ea typeface="HGMaruGothicMPRO" panose="020F0600000000000000" pitchFamily="34" charset="-128"/>
              <a:cs typeface="HG丸ｺﾞｼｯｸM-PRO"/>
            </a:endParaRPr>
          </a:p>
          <a:p>
            <a:r>
              <a:rPr lang="ja-JP" altLang="en-US" b="1" dirty="0">
                <a:latin typeface="HGMaruGothicMPRO" panose="020F0600000000000000" pitchFamily="34" charset="-128"/>
                <a:ea typeface="HGMaruGothicMPRO" panose="020F0600000000000000" pitchFamily="34" charset="-128"/>
                <a:cs typeface="HG丸ｺﾞｼｯｸM-PRO"/>
              </a:rPr>
              <a:t>◆七五三</a:t>
            </a:r>
            <a:endParaRPr lang="en-US" altLang="ja-JP" b="1" dirty="0">
              <a:latin typeface="HGMaruGothicMPRO" panose="020F0600000000000000" pitchFamily="34" charset="-128"/>
              <a:ea typeface="HGMaruGothicMPRO" panose="020F0600000000000000" pitchFamily="34" charset="-128"/>
              <a:cs typeface="HG丸ｺﾞｼｯｸM-PRO"/>
            </a:endParaRPr>
          </a:p>
          <a:p>
            <a:r>
              <a:rPr lang="ja-JP" altLang="en-US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　本来は</a:t>
            </a:r>
            <a:r>
              <a:rPr lang="en-US" altLang="ja-JP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15</a:t>
            </a:r>
            <a:r>
              <a:rPr lang="ja-JP" altLang="en-US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日だが、お宮参りなどは土、日曜に行う人が多い。ホームパーティやお祝いギフトなど三世代消費の大きな商機で、祖父母から孫へのプレゼント需要もある。お祝い料理として、赤飯やちらし寿司、手まり寿司、オードブル、子ども用お祝い弁当、千歳飴などを用意。小型ショートケーキやロールケーキ、パフェなどは子どもに人気の商品。</a:t>
            </a:r>
            <a:endParaRPr lang="ja-JP" altLang="en-US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72" name="テキスト ボックス 177">
            <a:extLst>
              <a:ext uri="{FF2B5EF4-FFF2-40B4-BE49-F238E27FC236}">
                <a16:creationId xmlns:a16="http://schemas.microsoft.com/office/drawing/2014/main" id="{00000000-0008-0000-0100-0000B2000000}"/>
              </a:ext>
            </a:extLst>
          </p:cNvPr>
          <p:cNvSpPr txBox="1"/>
          <p:nvPr/>
        </p:nvSpPr>
        <p:spPr bwMode="auto">
          <a:xfrm>
            <a:off x="10946961" y="9187343"/>
            <a:ext cx="9093336" cy="561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18288" rIns="0" bIns="0" rtlCol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ja-JP" altLang="en-US" sz="3200">
                <a:latin typeface="HG創英角ｺﾞｼｯｸUB"/>
                <a:ea typeface="HG創英角ｺﾞｼｯｸUB"/>
                <a:cs typeface="HG創英角ｺﾞｼｯｸUB"/>
              </a:rPr>
              <a:t>１１月</a:t>
            </a:r>
            <a:r>
              <a:rPr lang="ja-JP" altLang="en-US" sz="3200" dirty="0">
                <a:solidFill>
                  <a:schemeClr val="tx1"/>
                </a:solidFill>
                <a:latin typeface="HG創英角ｺﾞｼｯｸUB"/>
                <a:ea typeface="HG創英角ｺﾞｼｯｸUB"/>
                <a:cs typeface="HG創英角ｺﾞｼｯｸUB"/>
              </a:rPr>
              <a:t>の販促ポイント</a:t>
            </a:r>
          </a:p>
        </p:txBody>
      </p:sp>
      <p:sp>
        <p:nvSpPr>
          <p:cNvPr id="75" name="テキスト ボックス 180">
            <a:extLst>
              <a:ext uri="{FF2B5EF4-FFF2-40B4-BE49-F238E27FC236}">
                <a16:creationId xmlns:a16="http://schemas.microsoft.com/office/drawing/2014/main" id="{00000000-0008-0000-0100-0000B5000000}"/>
              </a:ext>
            </a:extLst>
          </p:cNvPr>
          <p:cNvSpPr txBox="1"/>
          <p:nvPr/>
        </p:nvSpPr>
        <p:spPr bwMode="auto">
          <a:xfrm>
            <a:off x="569797" y="13259493"/>
            <a:ext cx="6394386" cy="126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18288" rIns="0" bIns="0" rtlCol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050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「ボージョレ・ヌーボー」とは、フランスのブルゴーニュ地方のボージョレ地区で、その年に収穫したブドウを醸造した赤ワインの新酒で、毎年</a:t>
            </a:r>
            <a:r>
              <a:rPr lang="en-US" altLang="ja-JP" sz="1050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11</a:t>
            </a:r>
            <a:r>
              <a:rPr lang="ja-JP" altLang="en-US" sz="1050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月第</a:t>
            </a:r>
            <a:r>
              <a:rPr lang="en-US" altLang="ja-JP" sz="1050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3</a:t>
            </a:r>
            <a:r>
              <a:rPr lang="ja-JP" altLang="en-US" sz="1050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木曜日が解禁日とされる。過去のブームほどではないが、ファンは相変わらず多いため、事前予約販売を行う。</a:t>
            </a:r>
            <a:endParaRPr lang="en-US" altLang="ja-JP" sz="1050" dirty="0">
              <a:effectLst/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endParaRPr lang="en-US" altLang="ja-JP" sz="105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lang="en-US" altLang="ja-JP" sz="1050" b="1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【</a:t>
            </a:r>
            <a:r>
              <a:rPr lang="ja-JP" altLang="en-US" sz="1050" b="1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重点メニュー</a:t>
            </a:r>
            <a:r>
              <a:rPr lang="en-US" altLang="ja-JP" sz="1050" b="1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】</a:t>
            </a:r>
          </a:p>
          <a:p>
            <a:r>
              <a:rPr lang="ja-JP" altLang="en-US" sz="1050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　ボージョレ・ヌーボー各種、赤ワイン（国産の無添加ワイン、</a:t>
            </a:r>
            <a:r>
              <a:rPr lang="en-US" altLang="ja-JP" sz="1050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500</a:t>
            </a:r>
            <a:r>
              <a:rPr lang="ja-JP" altLang="en-US" sz="1050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円のワンコインワイン）、チーズ（青カビ、白カビ）、パスタ類、オイルサーディン、クラッカー、レーズンバター、サラミソーセージ、生ハム、ナッツ類、アイスクリーム</a:t>
            </a:r>
            <a:endParaRPr lang="en-US" altLang="ja-JP" sz="1050" dirty="0">
              <a:effectLst/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endParaRPr lang="en-US" altLang="ja-JP" sz="105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77" name="AutoShape 6">
            <a:extLst>
              <a:ext uri="{FF2B5EF4-FFF2-40B4-BE49-F238E27FC236}">
                <a16:creationId xmlns:a16="http://schemas.microsoft.com/office/drawing/2014/main" id="{00000000-0008-0000-0100-0000B7000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82351" y="2062724"/>
            <a:ext cx="5067250" cy="48714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45720" tIns="22860" rIns="45720" bIns="2286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800" b="1" i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ヒラギノ角ゴ ProN W6"/>
              </a:rPr>
              <a:t>チンゲンサイ</a:t>
            </a:r>
            <a:endParaRPr lang="ja-JP" altLang="en-US" sz="1800" b="1" i="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ヒラギノ角ゴ ProN W6"/>
            </a:endParaRPr>
          </a:p>
        </p:txBody>
      </p:sp>
      <p:sp>
        <p:nvSpPr>
          <p:cNvPr id="80" name="AutoShape 10">
            <a:extLst>
              <a:ext uri="{FF2B5EF4-FFF2-40B4-BE49-F238E27FC236}">
                <a16:creationId xmlns:a16="http://schemas.microsoft.com/office/drawing/2014/main" id="{00000000-0008-0000-0100-0000BA000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821" y="3014987"/>
            <a:ext cx="4503990" cy="2183821"/>
          </a:xfrm>
          <a:prstGeom prst="foldedCorner">
            <a:avLst>
              <a:gd name="adj" fmla="val 12500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square" lIns="144000" tIns="144000" rIns="144000" bIns="14400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>
              <a:lnSpc>
                <a:spcPts val="1300"/>
              </a:lnSpc>
              <a:defRPr sz="1000"/>
            </a:pPr>
            <a:r>
              <a:rPr lang="en-US" altLang="ja-JP" sz="1200" b="1" i="0" strike="noStrike" dirty="0">
                <a:solidFill>
                  <a:srgbClr val="000000"/>
                </a:solidFill>
                <a:latin typeface="HGMaruGothicMPRO"/>
                <a:ea typeface="HGMaruGothicMPRO"/>
                <a:cs typeface="HG丸ｺﾞｼｯｸM-PRO"/>
              </a:rPr>
              <a:t>《</a:t>
            </a:r>
            <a:r>
              <a:rPr lang="ja-JP" altLang="en-US" sz="1200" b="1" i="0" strike="noStrike" dirty="0">
                <a:solidFill>
                  <a:srgbClr val="000000"/>
                </a:solidFill>
                <a:latin typeface="HGMaruGothicMPRO"/>
                <a:ea typeface="HGMaruGothicMPRO"/>
                <a:cs typeface="HG丸ｺﾞｼｯｸM-PRO"/>
              </a:rPr>
              <a:t>材料：２人前</a:t>
            </a:r>
            <a:r>
              <a:rPr lang="en-US" altLang="ja-JP" sz="1200" b="1" i="0" strike="noStrike" dirty="0">
                <a:solidFill>
                  <a:srgbClr val="000000"/>
                </a:solidFill>
                <a:latin typeface="HGMaruGothicMPRO"/>
                <a:ea typeface="HGMaruGothicMPRO"/>
                <a:cs typeface="HG丸ｺﾞｼｯｸM-PRO"/>
              </a:rPr>
              <a:t>》</a:t>
            </a:r>
            <a:endParaRPr lang="en-US" altLang="ja-JP" sz="1000" dirty="0">
              <a:latin typeface="HGMaruGothicMPRO"/>
              <a:ea typeface="HGMaruGothicMPRO"/>
              <a:cs typeface="HG丸ｺﾞｼｯｸM-PRO"/>
            </a:endParaRPr>
          </a:p>
          <a:p>
            <a:pPr rtl="1">
              <a:lnSpc>
                <a:spcPts val="1600"/>
              </a:lnSpc>
              <a:defRPr sz="1000"/>
            </a:pPr>
            <a:r>
              <a:rPr lang="ja-JP" altLang="en-US" sz="1050" dirty="0">
                <a:latin typeface="HGMaruGothicMPRO"/>
                <a:ea typeface="HGMaruGothicMPRO"/>
              </a:rPr>
              <a:t>ヒラメ</a:t>
            </a:r>
            <a:r>
              <a:rPr lang="en-US" altLang="ja-JP" sz="1050" dirty="0">
                <a:latin typeface="HGMaruGothicMPRO"/>
                <a:ea typeface="HGMaruGothicMPRO"/>
              </a:rPr>
              <a:t>(</a:t>
            </a:r>
            <a:r>
              <a:rPr lang="ja-JP" altLang="en-US" sz="1050" dirty="0">
                <a:latin typeface="HGMaruGothicMPRO"/>
                <a:ea typeface="HGMaruGothicMPRO"/>
              </a:rPr>
              <a:t>切り身</a:t>
            </a:r>
            <a:r>
              <a:rPr lang="en-US" altLang="ja-JP" sz="1050" dirty="0">
                <a:latin typeface="HGMaruGothicMPRO"/>
                <a:ea typeface="HGMaruGothicMPRO"/>
              </a:rPr>
              <a:t>)</a:t>
            </a:r>
            <a:r>
              <a:rPr lang="ja-JP" altLang="en-US" sz="1050" dirty="0">
                <a:latin typeface="HGMaruGothicMPRO"/>
                <a:ea typeface="HGMaruGothicMPRO"/>
              </a:rPr>
              <a:t>　２切れ</a:t>
            </a:r>
            <a:endParaRPr lang="en-US" altLang="ja-JP" sz="1050" dirty="0">
              <a:latin typeface="HGMaruGothicMPRO"/>
              <a:ea typeface="HGMaruGothicMPRO"/>
            </a:endParaRPr>
          </a:p>
          <a:p>
            <a:pPr rtl="1">
              <a:lnSpc>
                <a:spcPts val="1600"/>
              </a:lnSpc>
              <a:defRPr sz="1000"/>
            </a:pPr>
            <a:r>
              <a:rPr lang="ja-JP" altLang="en-US" sz="1050" dirty="0">
                <a:latin typeface="HGMaruGothicMPRO"/>
                <a:ea typeface="HGMaruGothicMPRO"/>
              </a:rPr>
              <a:t>ショウガ　</a:t>
            </a:r>
            <a:r>
              <a:rPr lang="en" altLang="ja-JP" sz="1050" dirty="0">
                <a:latin typeface="HGMaruGothicMPRO"/>
                <a:ea typeface="HGMaruGothicMPRO"/>
              </a:rPr>
              <a:t>10g</a:t>
            </a:r>
            <a:endParaRPr lang="en-US" altLang="ja-JP" sz="1050" dirty="0">
              <a:latin typeface="HGMaruGothicMPRO"/>
              <a:ea typeface="HGMaruGothicMPRO"/>
            </a:endParaRPr>
          </a:p>
          <a:p>
            <a:pPr rtl="1">
              <a:lnSpc>
                <a:spcPts val="1600"/>
              </a:lnSpc>
              <a:defRPr sz="1000"/>
            </a:pPr>
            <a:r>
              <a:rPr lang="en-US" altLang="ja-JP" sz="1050" dirty="0">
                <a:latin typeface="HGMaruGothicMPRO"/>
                <a:ea typeface="HGMaruGothicMPRO"/>
              </a:rPr>
              <a:t>【A】</a:t>
            </a:r>
          </a:p>
          <a:p>
            <a:pPr rtl="1">
              <a:lnSpc>
                <a:spcPts val="1600"/>
              </a:lnSpc>
              <a:defRPr sz="1000"/>
            </a:pPr>
            <a:r>
              <a:rPr lang="ja-JP" altLang="en-US" sz="1050" dirty="0">
                <a:latin typeface="HGMaruGothicMPRO"/>
                <a:ea typeface="HGMaruGothicMPRO"/>
              </a:rPr>
              <a:t>しょうゆ　大さじ３</a:t>
            </a:r>
            <a:endParaRPr lang="en-US" altLang="ja-JP" sz="105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pPr rtl="1">
              <a:lnSpc>
                <a:spcPts val="1600"/>
              </a:lnSpc>
              <a:defRPr sz="1000"/>
            </a:pPr>
            <a:r>
              <a:rPr lang="ja-JP" altLang="en-US" sz="1050" dirty="0">
                <a:latin typeface="HGMaruGothicMPRO"/>
                <a:ea typeface="HGMaruGothicMPRO"/>
                <a:cs typeface="HG丸ｺﾞｼｯｸM-PRO"/>
              </a:rPr>
              <a:t>水　</a:t>
            </a:r>
            <a:r>
              <a:rPr lang="en-US" altLang="ja-JP" sz="1050" dirty="0">
                <a:latin typeface="HGMaruGothicMPRO"/>
                <a:ea typeface="HGMaruGothicMPRO"/>
                <a:cs typeface="HG丸ｺﾞｼｯｸM-PRO"/>
              </a:rPr>
              <a:t>150ml</a:t>
            </a:r>
          </a:p>
          <a:p>
            <a:pPr rtl="1">
              <a:lnSpc>
                <a:spcPts val="1600"/>
              </a:lnSpc>
              <a:defRPr sz="1000"/>
            </a:pPr>
            <a:r>
              <a:rPr lang="ja-JP" altLang="en-US" sz="1050" dirty="0">
                <a:latin typeface="HGMaruGothicMPRO"/>
                <a:ea typeface="HGMaruGothicMPRO"/>
              </a:rPr>
              <a:t>みりん　大さじ３</a:t>
            </a:r>
            <a:endParaRPr lang="en-US" altLang="ja-JP" sz="1050" dirty="0">
              <a:latin typeface="HGMaruGothicMPRO"/>
              <a:ea typeface="HGMaruGothicMPRO"/>
            </a:endParaRPr>
          </a:p>
          <a:p>
            <a:pPr rtl="1">
              <a:lnSpc>
                <a:spcPts val="1600"/>
              </a:lnSpc>
              <a:defRPr sz="1000"/>
            </a:pPr>
            <a:r>
              <a:rPr lang="ja-JP" altLang="en-US" sz="1050" dirty="0">
                <a:latin typeface="HGMaruGothicMPRO"/>
                <a:ea typeface="HGMaruGothicMPRO"/>
              </a:rPr>
              <a:t>酒　</a:t>
            </a:r>
            <a:r>
              <a:rPr lang="en-US" altLang="ja-JP" sz="1050" dirty="0">
                <a:latin typeface="HGMaruGothicMPRO"/>
                <a:ea typeface="HGMaruGothicMPRO"/>
                <a:cs typeface="HG丸ｺﾞｼｯｸM-PRO"/>
              </a:rPr>
              <a:t>100ml</a:t>
            </a:r>
            <a:endParaRPr lang="en-US" altLang="ja-JP" sz="1050" dirty="0">
              <a:latin typeface="HGMaruGothicMPRO"/>
              <a:ea typeface="HGMaruGothicMPRO"/>
            </a:endParaRPr>
          </a:p>
          <a:p>
            <a:pPr rtl="1">
              <a:lnSpc>
                <a:spcPts val="1600"/>
              </a:lnSpc>
              <a:defRPr sz="1000"/>
            </a:pPr>
            <a:r>
              <a:rPr lang="ja-JP" altLang="en-US" sz="1050" dirty="0">
                <a:latin typeface="HGMaruGothicMPRO"/>
                <a:ea typeface="HGMaruGothicMPRO"/>
              </a:rPr>
              <a:t>砂糖　大さじ１</a:t>
            </a:r>
            <a:endParaRPr lang="en-US" altLang="ja-JP" sz="1050" dirty="0">
              <a:latin typeface="HGMaruGothicMPRO"/>
              <a:ea typeface="HGMaruGothicMPRO"/>
            </a:endParaRPr>
          </a:p>
        </p:txBody>
      </p:sp>
      <p:sp>
        <p:nvSpPr>
          <p:cNvPr id="83" name="AutoShape 16">
            <a:extLst>
              <a:ext uri="{FF2B5EF4-FFF2-40B4-BE49-F238E27FC236}">
                <a16:creationId xmlns:a16="http://schemas.microsoft.com/office/drawing/2014/main" id="{00000000-0008-0000-0100-0000CB000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302" y="1098326"/>
            <a:ext cx="5158281" cy="669234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square" lIns="73152" tIns="36576" rIns="73152" bIns="36576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ja-JP" altLang="en-US" sz="3000" b="1" i="0" u="none" strike="noStrike" baseline="0">
              <a:solidFill>
                <a:srgbClr val="FF6600"/>
              </a:solidFill>
              <a:latin typeface="HGS創英角ﾎﾟｯﾌﾟ体"/>
              <a:ea typeface="HGS創英角ﾎﾟｯﾌﾟ体"/>
            </a:endParaRPr>
          </a:p>
        </p:txBody>
      </p:sp>
      <p:pic>
        <p:nvPicPr>
          <p:cNvPr id="84" name="図 83">
            <a:extLst>
              <a:ext uri="{FF2B5EF4-FFF2-40B4-BE49-F238E27FC236}">
                <a16:creationId xmlns:a16="http://schemas.microsoft.com/office/drawing/2014/main" id="{00000000-0008-0000-0100-0000CC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317" y="1157086"/>
            <a:ext cx="6249547" cy="674557"/>
          </a:xfrm>
          <a:prstGeom prst="rect">
            <a:avLst/>
          </a:prstGeom>
          <a:effectLst/>
        </p:spPr>
      </p:pic>
      <p:sp>
        <p:nvSpPr>
          <p:cNvPr id="85" name="AutoShape 17">
            <a:extLst>
              <a:ext uri="{FF2B5EF4-FFF2-40B4-BE49-F238E27FC236}">
                <a16:creationId xmlns:a16="http://schemas.microsoft.com/office/drawing/2014/main" id="{00000000-0008-0000-0100-0000CD000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40969" y="1058105"/>
            <a:ext cx="5406294" cy="655344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square" lIns="73152" tIns="36576" rIns="73152" bIns="36576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ja-JP" altLang="en-US" sz="3000" b="1" i="0" u="none" strike="noStrike" baseline="0">
              <a:solidFill>
                <a:srgbClr val="0000FF"/>
              </a:solidFill>
              <a:latin typeface="HGS創英角ﾎﾟｯﾌﾟ体"/>
              <a:ea typeface="HGS創英角ﾎﾟｯﾌﾟ体"/>
            </a:endParaRPr>
          </a:p>
        </p:txBody>
      </p:sp>
      <p:pic>
        <p:nvPicPr>
          <p:cNvPr id="86" name="図 85">
            <a:extLst>
              <a:ext uri="{FF2B5EF4-FFF2-40B4-BE49-F238E27FC236}">
                <a16:creationId xmlns:a16="http://schemas.microsoft.com/office/drawing/2014/main" id="{00000000-0008-0000-0100-0000CE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2500" y="1079060"/>
            <a:ext cx="6300568" cy="714779"/>
          </a:xfrm>
          <a:prstGeom prst="rect">
            <a:avLst/>
          </a:prstGeom>
          <a:effectLst/>
        </p:spPr>
      </p:pic>
      <p:pic>
        <p:nvPicPr>
          <p:cNvPr id="51" name="Picture 33" descr="U:\B．販促\販売促進\07．機器画像データ\02．線画（WMF）\00．ロゴ（社名・製品）\営業担当作成チラシ用ロゴWMF\商品カタログ用_テックブランド・タグライン_BR.wmf">
            <a:extLst>
              <a:ext uri="{FF2B5EF4-FFF2-40B4-BE49-F238E27FC236}">
                <a16:creationId xmlns:a16="http://schemas.microsoft.com/office/drawing/2014/main" id="{00000000-0008-0000-0100-0000B6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186" y="187078"/>
            <a:ext cx="2183610" cy="724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 Box 1833">
            <a:extLst>
              <a:ext uri="{FF2B5EF4-FFF2-40B4-BE49-F238E27FC236}">
                <a16:creationId xmlns:a16="http://schemas.microsoft.com/office/drawing/2014/main" id="{334580AE-CCBE-F44F-AA8A-56C6B83A7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2351" y="2774165"/>
            <a:ext cx="4812727" cy="129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36576" tIns="18288" rIns="0" bIns="18288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050" i="0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　チンゲンサイは</a:t>
            </a:r>
            <a:r>
              <a:rPr lang="el-GR" altLang="ja-JP" sz="1050" i="0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β-</a:t>
            </a:r>
            <a:r>
              <a:rPr lang="ja-JP" altLang="en-US" sz="1050" i="0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カロテン、ビタミン</a:t>
            </a:r>
            <a:r>
              <a:rPr lang="en" altLang="ja-JP" sz="1050" i="0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C</a:t>
            </a:r>
            <a:r>
              <a:rPr lang="ja-JP" altLang="en-US" sz="1050" i="0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、鉄、カルシウム、カリウムなどを多く含む。</a:t>
            </a:r>
            <a:r>
              <a:rPr lang="el-GR" altLang="ja-JP" sz="1050" i="0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β-</a:t>
            </a:r>
            <a:r>
              <a:rPr lang="ja-JP" altLang="en-US" sz="1050" i="0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カロテンには強い抗酸化作用があり、生活習慣病や老化の予防効果が期待できる。また、</a:t>
            </a:r>
            <a:r>
              <a:rPr lang="el-GR" altLang="ja-JP" sz="1050" i="0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β-</a:t>
            </a:r>
            <a:r>
              <a:rPr lang="ja-JP" altLang="en-US" sz="1050" i="0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カロテンは体内で必要に応じてビタミン</a:t>
            </a:r>
            <a:r>
              <a:rPr lang="en" altLang="ja-JP" sz="1050" i="0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A</a:t>
            </a:r>
            <a:r>
              <a:rPr lang="ja-JP" altLang="en-US" sz="1050" i="0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に変換される。ビタミン</a:t>
            </a:r>
            <a:r>
              <a:rPr lang="en" altLang="ja-JP" sz="1050" i="0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A</a:t>
            </a:r>
            <a:r>
              <a:rPr lang="ja-JP" altLang="en-US" sz="1050" i="0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は目の機能を助けたり、皮膚や粘膜の健康を保つために必要なビタミンであり、粘膜のダメージを回復させたり、免疫力を高める効果があるので、積極的に取り入れたい栄養素だ。</a:t>
            </a:r>
            <a:endParaRPr lang="en-US" altLang="ja-JP" sz="1050" i="0" dirty="0">
              <a:effectLst/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70" name="Text Box 1833">
            <a:extLst>
              <a:ext uri="{FF2B5EF4-FFF2-40B4-BE49-F238E27FC236}">
                <a16:creationId xmlns:a16="http://schemas.microsoft.com/office/drawing/2014/main" id="{BCA1059A-00EE-9646-AABA-E2F91C1A7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9226" y="4420843"/>
            <a:ext cx="4960001" cy="8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36576" tIns="18288" rIns="0" bIns="18288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050" dirty="0">
                <a:latin typeface="HGMaruGothicMPRO"/>
                <a:ea typeface="HGMaruGothicMPRO"/>
              </a:rPr>
              <a:t>　裏側が真っ白なものが天然物で、まだらの斑紋があるものが養殖物だ。新鮮なものは体にぬめりがあり、えらが鮮やかで、身に張りがある。また、硬さがしっかりあり、表面が乾いていないものを選ぼう。</a:t>
            </a:r>
            <a:endParaRPr lang="en-US" altLang="ja-JP" sz="1050" dirty="0">
              <a:latin typeface="HGMaruGothicMPRO"/>
              <a:ea typeface="HGMaruGothicMPRO"/>
            </a:endParaRPr>
          </a:p>
        </p:txBody>
      </p:sp>
      <p:sp>
        <p:nvSpPr>
          <p:cNvPr id="74" name="Text Box 1833">
            <a:extLst>
              <a:ext uri="{FF2B5EF4-FFF2-40B4-BE49-F238E27FC236}">
                <a16:creationId xmlns:a16="http://schemas.microsoft.com/office/drawing/2014/main" id="{1A0DCEAA-3A71-6540-B5DC-810D02DA8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78346" y="4061149"/>
            <a:ext cx="1477599" cy="263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36576" tIns="18288" rIns="0" bIns="18288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>
                <a:solidFill>
                  <a:schemeClr val="accent2"/>
                </a:solidFill>
                <a:latin typeface="HGPSoeiKakugothicUB"/>
                <a:ea typeface="HGPSoeiKakugothicUB"/>
              </a:rPr>
              <a:t>ヒラメの選び方</a:t>
            </a:r>
            <a:endParaRPr lang="en-US" altLang="ja-JP" sz="1400" dirty="0">
              <a:solidFill>
                <a:schemeClr val="accent2"/>
              </a:solidFill>
              <a:latin typeface="HGPSoeiKakugothicUB"/>
              <a:ea typeface="HGPSoeiKakugothicUB"/>
            </a:endParaRPr>
          </a:p>
        </p:txBody>
      </p:sp>
      <p:sp>
        <p:nvSpPr>
          <p:cNvPr id="78" name="Text Box 1833">
            <a:extLst>
              <a:ext uri="{FF2B5EF4-FFF2-40B4-BE49-F238E27FC236}">
                <a16:creationId xmlns:a16="http://schemas.microsoft.com/office/drawing/2014/main" id="{92544DC6-9430-314B-BBD0-AE4DC67E9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78766" y="4066689"/>
            <a:ext cx="1853614" cy="158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36576" tIns="18288" rIns="0" bIns="18288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>
                <a:solidFill>
                  <a:schemeClr val="accent2"/>
                </a:solidFill>
                <a:latin typeface="HGPSoeiKakugothicUB"/>
                <a:ea typeface="HGPSoeiKakugothicUB"/>
              </a:rPr>
              <a:t>チンゲンサイの保存方法</a:t>
            </a:r>
            <a:endParaRPr lang="ja-JP" altLang="en-US" sz="1400" dirty="0">
              <a:solidFill>
                <a:schemeClr val="accent2"/>
              </a:solidFill>
              <a:latin typeface="HGPSoeiKakugothicUB"/>
              <a:ea typeface="HGPSoeiKakugothicUB"/>
            </a:endParaRPr>
          </a:p>
        </p:txBody>
      </p:sp>
      <p:sp>
        <p:nvSpPr>
          <p:cNvPr id="79" name="Text Box 1833">
            <a:extLst>
              <a:ext uri="{FF2B5EF4-FFF2-40B4-BE49-F238E27FC236}">
                <a16:creationId xmlns:a16="http://schemas.microsoft.com/office/drawing/2014/main" id="{2C488ED4-B3B6-6C48-B9FC-7BC288773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2351" y="4416493"/>
            <a:ext cx="4870431" cy="8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36576" tIns="18288" rIns="0" bIns="18288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050" dirty="0">
                <a:latin typeface="HGMaruGothicMPRO"/>
                <a:ea typeface="HGMaruGothicMPRO"/>
              </a:rPr>
              <a:t>　冷凍保存の場合は、食べやすいサイズに切って水で洗い、キッチンペーパーで水気を拭き取る。その後、冷凍用保存袋に入れ、冷凍庫で保存することで、</a:t>
            </a:r>
            <a:r>
              <a:rPr lang="en-US" altLang="ja-JP" sz="1050" dirty="0">
                <a:latin typeface="HGMaruGothicMPRO"/>
                <a:ea typeface="HGMaruGothicMPRO"/>
              </a:rPr>
              <a:t>3</a:t>
            </a:r>
            <a:r>
              <a:rPr lang="ja-JP" altLang="en-US" sz="1050" dirty="0">
                <a:latin typeface="HGMaruGothicMPRO"/>
                <a:ea typeface="HGMaruGothicMPRO"/>
              </a:rPr>
              <a:t>週間程度保存可能。</a:t>
            </a:r>
            <a:endParaRPr lang="en-US" altLang="ja-JP" sz="1050" dirty="0">
              <a:latin typeface="HGMaruGothicMPRO"/>
              <a:ea typeface="HGMaruGothicMPRO"/>
            </a:endParaRPr>
          </a:p>
          <a:p>
            <a:r>
              <a:rPr lang="ja-JP" altLang="en-US" sz="1050" dirty="0">
                <a:latin typeface="HGMaruGothicMPRO"/>
                <a:ea typeface="HGMaruGothicMPRO"/>
              </a:rPr>
              <a:t>　冷蔵保存の場合は、濡れたキッチンペーパーで</a:t>
            </a:r>
            <a:r>
              <a:rPr lang="en-US" altLang="ja-JP" sz="1050" dirty="0">
                <a:latin typeface="HGMaruGothicMPRO"/>
                <a:ea typeface="HGMaruGothicMPRO"/>
              </a:rPr>
              <a:t>1</a:t>
            </a:r>
            <a:r>
              <a:rPr lang="ja-JP" altLang="en-US" sz="1050" dirty="0">
                <a:latin typeface="HGMaruGothicMPRO"/>
                <a:ea typeface="HGMaruGothicMPRO"/>
              </a:rPr>
              <a:t>本丸ごと包み、保存袋に入れる。立てて冷蔵庫で保存することで、</a:t>
            </a:r>
            <a:r>
              <a:rPr lang="en-US" altLang="ja-JP" sz="1050" dirty="0">
                <a:latin typeface="HGMaruGothicMPRO"/>
                <a:ea typeface="HGMaruGothicMPRO"/>
              </a:rPr>
              <a:t>3〜5</a:t>
            </a:r>
            <a:r>
              <a:rPr lang="ja-JP" altLang="en-US" sz="1050" dirty="0">
                <a:latin typeface="HGMaruGothicMPRO"/>
                <a:ea typeface="HGMaruGothicMPRO"/>
              </a:rPr>
              <a:t>日間保存可能。</a:t>
            </a:r>
            <a:endParaRPr lang="en-US" altLang="ja-JP" sz="1050" dirty="0">
              <a:latin typeface="HGMaruGothicMPRO"/>
              <a:ea typeface="HGMaruGothicMPRO"/>
            </a:endParaRPr>
          </a:p>
        </p:txBody>
      </p:sp>
      <p:sp>
        <p:nvSpPr>
          <p:cNvPr id="48" name="テキスト ボックス 178">
            <a:extLst>
              <a:ext uri="{FF2B5EF4-FFF2-40B4-BE49-F238E27FC236}">
                <a16:creationId xmlns:a16="http://schemas.microsoft.com/office/drawing/2014/main" id="{B7DC92E2-D173-ED4F-8C60-78521D559D17}"/>
              </a:ext>
            </a:extLst>
          </p:cNvPr>
          <p:cNvSpPr txBox="1"/>
          <p:nvPr/>
        </p:nvSpPr>
        <p:spPr bwMode="auto">
          <a:xfrm>
            <a:off x="372186" y="8930232"/>
            <a:ext cx="7038424" cy="751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18288" rIns="0" bIns="0" rtlCol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ja-JP" altLang="en-US" sz="2800">
                <a:latin typeface="HG創英角ｺﾞｼｯｸUB"/>
                <a:ea typeface="HG創英角ｺﾞｼｯｸUB"/>
                <a:cs typeface="HG創英角ｺﾞｼｯｸUB"/>
              </a:rPr>
              <a:t>文化の日（１１</a:t>
            </a:r>
            <a:r>
              <a:rPr lang="en-US" altLang="ja-JP" sz="2800" dirty="0">
                <a:latin typeface="HG創英角ｺﾞｼｯｸUB"/>
                <a:ea typeface="HG創英角ｺﾞｼｯｸUB"/>
                <a:cs typeface="HG創英角ｺﾞｼｯｸUB"/>
              </a:rPr>
              <a:t>/</a:t>
            </a:r>
            <a:r>
              <a:rPr lang="ja-JP" altLang="en-US" sz="2800">
                <a:latin typeface="HG創英角ｺﾞｼｯｸUB"/>
                <a:ea typeface="HG創英角ｺﾞｼｯｸUB"/>
                <a:cs typeface="HG創英角ｺﾞｼｯｸUB"/>
              </a:rPr>
              <a:t>３）</a:t>
            </a:r>
            <a:endParaRPr lang="en-US" altLang="ja-JP" sz="2800" dirty="0">
              <a:latin typeface="HG創英角ｺﾞｼｯｸUB"/>
              <a:ea typeface="HG創英角ｺﾞｼｯｸUB"/>
              <a:cs typeface="HG創英角ｺﾞｼｯｸUB"/>
            </a:endParaRPr>
          </a:p>
        </p:txBody>
      </p:sp>
      <p:sp>
        <p:nvSpPr>
          <p:cNvPr id="50" name="テキスト ボックス 171">
            <a:extLst>
              <a:ext uri="{FF2B5EF4-FFF2-40B4-BE49-F238E27FC236}">
                <a16:creationId xmlns:a16="http://schemas.microsoft.com/office/drawing/2014/main" id="{D30FBF0C-4C0F-974E-878E-A26E7F1F360F}"/>
              </a:ext>
            </a:extLst>
          </p:cNvPr>
          <p:cNvSpPr txBox="1"/>
          <p:nvPr/>
        </p:nvSpPr>
        <p:spPr bwMode="auto">
          <a:xfrm>
            <a:off x="330302" y="9728094"/>
            <a:ext cx="6633881" cy="1707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18288" rIns="0" bIns="0" rtlCol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050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「国民の祝日」の一つで、「自由と平和を愛し、文化をすすめる日」とされ、各地でイベントも開催される。</a:t>
            </a:r>
            <a:endParaRPr lang="en-US" altLang="ja-JP" sz="1050" dirty="0">
              <a:effectLst/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endParaRPr lang="en-US" altLang="ja-JP" sz="105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lang="ja-JP" altLang="en-US" sz="1050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　また、学校</a:t>
            </a:r>
            <a:r>
              <a:rPr lang="ja-JP" altLang="en-US" sz="105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など</a:t>
            </a:r>
            <a:r>
              <a:rPr lang="ja-JP" altLang="en-US" sz="1050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では、文化の日を含めた３連休に文化祭が開催されるところが多い。日程や天気、例年の売上、来校人数などを事前にチェックし、万全の態勢で取り組む。大袋の菓子や菓子パン、１</a:t>
            </a:r>
            <a:r>
              <a:rPr lang="en-US" altLang="ja-JP" sz="1050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L</a:t>
            </a:r>
            <a:r>
              <a:rPr lang="ja-JP" altLang="en-US" sz="1050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パックの飲料などは在庫に要注意。当日の急な買い足し需要に備えて、ゴミ袋やプラスチックコップ、紙皿、ガムテープなどの雑貨もそろえる。</a:t>
            </a:r>
            <a:endParaRPr lang="en-US" altLang="ja-JP" sz="1050" dirty="0">
              <a:effectLst/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endParaRPr lang="en-US" altLang="ja-JP" sz="1050" b="1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lang="en-US" altLang="ja-JP" sz="1050" b="1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【</a:t>
            </a:r>
            <a:r>
              <a:rPr lang="ja-JP" altLang="en-US" sz="1050" b="1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販促ポイント</a:t>
            </a:r>
            <a:r>
              <a:rPr lang="en-US" altLang="ja-JP" sz="1050" b="1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】</a:t>
            </a:r>
          </a:p>
          <a:p>
            <a:r>
              <a:rPr lang="ja-JP" altLang="en-US" sz="1050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　和食、伝統食、郷土食というテーマでまとめて、各部門共通の統一</a:t>
            </a:r>
            <a:r>
              <a:rPr lang="en" altLang="ja-JP" sz="1050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POP</a:t>
            </a:r>
            <a:r>
              <a:rPr lang="ja-JP" altLang="en-US" sz="1050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を使い、クロス</a:t>
            </a:r>
            <a:r>
              <a:rPr lang="ja-JP" altLang="en" sz="1050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ＭＤ</a:t>
            </a:r>
            <a:r>
              <a:rPr lang="ja-JP" altLang="en-US" sz="1050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を展開する。この時季お勧めの</a:t>
            </a:r>
            <a:r>
              <a:rPr lang="ja-JP" altLang="en-US" sz="105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和食メニューの例は</a:t>
            </a:r>
            <a:r>
              <a:rPr lang="ja-JP" altLang="en-US" sz="1050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、茶わん蒸し、カニすき、ブリしゃぶ、</a:t>
            </a:r>
            <a:r>
              <a:rPr lang="ja-JP" altLang="en-US" sz="105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煮魚、水炊き</a:t>
            </a:r>
            <a:r>
              <a:rPr lang="ja-JP" altLang="en-US" sz="1050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など。作り方、使用具材、調理時間、食材費などを</a:t>
            </a:r>
            <a:r>
              <a:rPr lang="en" altLang="ja-JP" sz="1050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POP</a:t>
            </a:r>
            <a:r>
              <a:rPr lang="ja-JP" altLang="en-US" sz="1050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などで案内するとよい。</a:t>
            </a:r>
            <a:endParaRPr lang="en-US" altLang="ja-JP" sz="1050" dirty="0">
              <a:effectLst/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lang="ja-JP" altLang="en-US" sz="105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　</a:t>
            </a:r>
            <a:r>
              <a:rPr lang="ja-JP" altLang="en-US" sz="1050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伝統的な和食メニュー以外に、サブテーマとして、焼きそば、うどん、そばなど「和食のファストフード」コーナーもお勧めだ。</a:t>
            </a:r>
            <a:endParaRPr lang="en-US" altLang="ja-JP" sz="1050" dirty="0">
              <a:effectLst/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4" name="テキスト ボックス 178">
            <a:extLst>
              <a:ext uri="{FF2B5EF4-FFF2-40B4-BE49-F238E27FC236}">
                <a16:creationId xmlns:a16="http://schemas.microsoft.com/office/drawing/2014/main" id="{2CE32673-1F9F-7AAF-736E-3E5AF9EE39A2}"/>
              </a:ext>
            </a:extLst>
          </p:cNvPr>
          <p:cNvSpPr txBox="1"/>
          <p:nvPr/>
        </p:nvSpPr>
        <p:spPr bwMode="auto">
          <a:xfrm>
            <a:off x="626009" y="12478090"/>
            <a:ext cx="6670141" cy="772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18288" rIns="0" bIns="0" rtlCol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ja-JP" altLang="en-US" sz="2800" dirty="0">
                <a:latin typeface="HG創英角ｺﾞｼｯｸUB"/>
                <a:ea typeface="HG創英角ｺﾞｼｯｸUB"/>
                <a:cs typeface="HG創英角ｺﾞｼｯｸUB"/>
              </a:rPr>
              <a:t>ボージョレ・ヌーボー解禁（１１</a:t>
            </a:r>
            <a:r>
              <a:rPr lang="en-US" altLang="ja-JP" sz="2800" dirty="0">
                <a:latin typeface="HG創英角ｺﾞｼｯｸUB"/>
                <a:ea typeface="HG創英角ｺﾞｼｯｸUB"/>
                <a:cs typeface="HG創英角ｺﾞｼｯｸUB"/>
              </a:rPr>
              <a:t>/</a:t>
            </a:r>
            <a:r>
              <a:rPr lang="ja-JP" altLang="en-US" sz="2800" dirty="0">
                <a:latin typeface="HG創英角ｺﾞｼｯｸUB"/>
                <a:ea typeface="HG創英角ｺﾞｼｯｸUB"/>
                <a:cs typeface="HG創英角ｺﾞｼｯｸUB"/>
              </a:rPr>
              <a:t>２１）</a:t>
            </a:r>
            <a:endParaRPr lang="en-US" altLang="ja-JP" sz="2800" dirty="0">
              <a:latin typeface="HG創英角ｺﾞｼｯｸUB"/>
              <a:ea typeface="HG創英角ｺﾞｼｯｸUB"/>
              <a:cs typeface="HG創英角ｺﾞｼｯｸUB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59F1189-3F15-5C6E-358B-8E624F0B0D8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38930" y="12737662"/>
            <a:ext cx="11062647" cy="2258956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5B700D6-F86C-6B64-3FC1-F310B9286063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7817" y="3542926"/>
            <a:ext cx="1849894" cy="121013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8299B3D4-BC59-577D-A622-4350FEE52FB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20068" y="1986013"/>
            <a:ext cx="1413374" cy="665228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F145CBD1-25A7-0118-8EE1-3199B42E784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8715" y="3465770"/>
            <a:ext cx="1415977" cy="1415977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CDDD4190-ADB0-E651-EE4F-0FF96E4032AB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07830" y="1498475"/>
            <a:ext cx="1089364" cy="1163540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0FE2D947-683C-3E06-00AA-71342597E775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8558" y="12519213"/>
            <a:ext cx="1357378" cy="2000347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D8D5C77A-7F5B-65C9-7D8C-A022109C48A5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9955" y="9405217"/>
            <a:ext cx="2894584" cy="2170938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0E689EC6-AA6D-FA93-DB21-E2D662A81B60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53227" y="5510550"/>
            <a:ext cx="2627191" cy="2674912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60232632-6D76-4AA0-ECCB-B249601C9C7C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33733" y="5507567"/>
            <a:ext cx="2452688" cy="2674912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C0CB7EE4-FB31-CBBF-1C39-7F380F039B89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05436" y="5503636"/>
            <a:ext cx="2310540" cy="2729702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BC27EBD0-CB3D-EDA0-AD6D-4B9767D9F64A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39062" y="5474260"/>
            <a:ext cx="2310540" cy="276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675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8981__x6c42_NO_x002e_ xmlns="082c5546-8353-48c8-b816-b659d31cb65e" xsi:nil="true"/>
    <_x5206__x985e_ xmlns="082c5546-8353-48c8-b816-b659d31cb65e">MDカレンダー</_x5206__x985e_>
    <_x6295__x7a3f__x8005_ xmlns="082c5546-8353-48c8-b816-b659d31cb65e">RIC 毛利</_x6295__x7a3f__x8005_>
    <B_x002f_U xmlns="082c5546-8353-48c8-b816-b659d31cb65e" xsi:nil="true"/>
    <_x6295__x7a3f__x65e5__x6642_ xmlns="082c5546-8353-48c8-b816-b659d31cb65e">2024-07-26T15:00:00+00:00</_x6295__x7a3f__x65e5__x6642_>
    <_x5009__x51fa__x3057__x53ef__x80fd__x65e5_ xmlns="082c5546-8353-48c8-b816-b659d31cb65e" xsi:nil="true"/>
    <_x88dc__x8db3__x8aac__x660e_ xmlns="082c5546-8353-48c8-b816-b659d31cb65e">【MDカレンダー11月】
●急激な気温の変化に柔軟に対応しよう！ 
　〜秋季商品は売り切り、冬季商品を本格導入・強化しよう〜
●旬の食材が盛りだくさん！ 行事や記念日に絡めた販促活動を展開しましょう！
　〜行楽商品を売り込むラストチャンスを逃さない！〜
</_x88dc__x8db3__x8aac__x660e_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33D2421E6BDA49479EDA66837A9E6A3B" ma:contentTypeVersion="15" ma:contentTypeDescription="新しいドキュメントを作成します。" ma:contentTypeScope="" ma:versionID="5ec32633b1dd6cf5cc5cdec9bfc87748">
  <xsd:schema xmlns:xsd="http://www.w3.org/2001/XMLSchema" xmlns:xs="http://www.w3.org/2001/XMLSchema" xmlns:p="http://schemas.microsoft.com/office/2006/metadata/properties" xmlns:ns2="082c5546-8353-48c8-b816-b659d31cb65e" xmlns:ns3="aae83aea-779d-4262-826f-f47d9f6f2182" targetNamespace="http://schemas.microsoft.com/office/2006/metadata/properties" ma:root="true" ma:fieldsID="3f0da61ec16661147c33282b526e979c" ns2:_="" ns3:_="">
    <xsd:import namespace="082c5546-8353-48c8-b816-b659d31cb65e"/>
    <xsd:import namespace="aae83aea-779d-4262-826f-f47d9f6f2182"/>
    <xsd:element name="properties">
      <xsd:complexType>
        <xsd:sequence>
          <xsd:element name="documentManagement">
            <xsd:complexType>
              <xsd:all>
                <xsd:element ref="ns2:_x5206__x985e_"/>
                <xsd:element ref="ns2:_x6295__x7a3f__x8005_"/>
                <xsd:element ref="ns2:_x6295__x7a3f__x65e5__x6642_"/>
                <xsd:element ref="ns2:_x88dc__x8db3__x8aac__x660e_" minOccurs="0"/>
                <xsd:element ref="ns2:MediaServiceMetadata" minOccurs="0"/>
                <xsd:element ref="ns2:MediaServiceFastMetadata" minOccurs="0"/>
                <xsd:element ref="ns2:B_x002f_U" minOccurs="0"/>
                <xsd:element ref="ns2:_x8981__x6c42_NO_x002e_" minOccurs="0"/>
                <xsd:element ref="ns2:_x5009__x51fa__x3057__x53ef__x80fd__x65e5_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2c5546-8353-48c8-b816-b659d31cb65e" elementFormDefault="qualified">
    <xsd:import namespace="http://schemas.microsoft.com/office/2006/documentManagement/types"/>
    <xsd:import namespace="http://schemas.microsoft.com/office/infopath/2007/PartnerControls"/>
    <xsd:element name="_x5206__x985e_" ma:index="8" ma:displayName="分類" ma:format="Dropdown" ma:internalName="_x5206__x985e_">
      <xsd:simpleType>
        <xsd:restriction base="dms:Choice">
          <xsd:enumeration value="カタログ・チラシ"/>
          <xsd:enumeration value="MDカレンダー"/>
          <xsd:enumeration value="アプローチシート"/>
          <xsd:enumeration value="パワポチラシ"/>
          <xsd:enumeration value="ハードサイズ・スペック"/>
          <xsd:enumeration value="パネル"/>
          <xsd:enumeration value="カタログ"/>
          <xsd:enumeration value="POP（MD連携）"/>
          <xsd:enumeration value="広告"/>
        </xsd:restriction>
      </xsd:simpleType>
    </xsd:element>
    <xsd:element name="_x6295__x7a3f__x8005_" ma:index="9" ma:displayName="掲載者" ma:internalName="_x6295__x7a3f__x8005_">
      <xsd:simpleType>
        <xsd:restriction base="dms:Text">
          <xsd:maxLength value="255"/>
        </xsd:restriction>
      </xsd:simpleType>
    </xsd:element>
    <xsd:element name="_x6295__x7a3f__x65e5__x6642_" ma:index="10" ma:displayName="掲載日" ma:default="[today]" ma:format="DateOnly" ma:internalName="_x6295__x7a3f__x65e5__x6642_">
      <xsd:simpleType>
        <xsd:restriction base="dms:DateTime"/>
      </xsd:simpleType>
    </xsd:element>
    <xsd:element name="_x88dc__x8db3__x8aac__x660e_" ma:index="11" nillable="true" ma:displayName="内容" ma:internalName="_x88dc__x8db3__x8aac__x660e_">
      <xsd:simpleType>
        <xsd:restriction base="dms:Note"/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B_x002f_U" ma:index="14" nillable="true" ma:displayName="B/U" ma:format="Dropdown" ma:internalName="B_x002f_U">
      <xsd:simpleType>
        <xsd:restriction base="dms:Choice">
          <xsd:enumeration value="eビジネス"/>
          <xsd:enumeration value="量販"/>
          <xsd:enumeration value="物販/SC"/>
          <xsd:enumeration value="飲食"/>
          <xsd:enumeration value="ECR"/>
          <xsd:enumeration value="CS"/>
          <xsd:enumeration value="JC"/>
          <xsd:enumeration value="複写機"/>
          <xsd:enumeration value="SP"/>
          <xsd:enumeration value="BCS"/>
          <xsd:enumeration value="その他"/>
        </xsd:restriction>
      </xsd:simpleType>
    </xsd:element>
    <xsd:element name="_x8981__x6c42_NO_x002e_" ma:index="15" nillable="true" ma:displayName="要求NO." ma:internalName="_x8981__x6c42_NO_x002e_">
      <xsd:simpleType>
        <xsd:restriction base="dms:Text">
          <xsd:maxLength value="255"/>
        </xsd:restriction>
      </xsd:simpleType>
    </xsd:element>
    <xsd:element name="_x5009__x51fa__x3057__x53ef__x80fd__x65e5_" ma:index="16" nillable="true" ma:displayName="倉出し可能日" ma:format="DateOnly" ma:internalName="_x5009__x51fa__x3057__x53ef__x80fd__x65e5_">
      <xsd:simpleType>
        <xsd:restriction base="dms:DateTime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e83aea-779d-4262-826f-f47d9f6f218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2198C16-9E39-473F-834A-972AC308BD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D6C2245-EA20-4F67-80B2-67B6A8944EC1}">
  <ds:schemaRefs>
    <ds:schemaRef ds:uri="http://schemas.microsoft.com/office/2006/documentManagement/types"/>
    <ds:schemaRef ds:uri="2c1d7b4b-498f-4cdf-bef6-03f27d6fb0f2"/>
    <ds:schemaRef ds:uri="http://schemas.microsoft.com/office/2006/metadata/properties"/>
    <ds:schemaRef ds:uri="6caf9721-af3c-4539-b79f-3040f3464592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  <ds:schemaRef ds:uri="http://purl.org/dc/terms/"/>
    <ds:schemaRef ds:uri="a854727d-76ad-4a0b-9938-dee9e4be598e"/>
    <ds:schemaRef ds:uri="97bf2701-4b91-43ab-bb32-c47ccb016379"/>
    <ds:schemaRef ds:uri="082c5546-8353-48c8-b816-b659d31cb65e"/>
  </ds:schemaRefs>
</ds:datastoreItem>
</file>

<file path=customXml/itemProps3.xml><?xml version="1.0" encoding="utf-8"?>
<ds:datastoreItem xmlns:ds="http://schemas.openxmlformats.org/officeDocument/2006/customXml" ds:itemID="{AC34D919-BDFF-490D-A71B-0478E55F50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2c5546-8353-48c8-b816-b659d31cb65e"/>
    <ds:schemaRef ds:uri="aae83aea-779d-4262-826f-f47d9f6f21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45224</TotalTime>
  <Words>2749</Words>
  <Application>Microsoft Office PowerPoint</Application>
  <PresentationFormat>ユーザー設定</PresentationFormat>
  <Paragraphs>363</Paragraphs>
  <Slides>2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3" baseType="lpstr">
      <vt:lpstr>Office テーマ</vt:lpstr>
      <vt:lpstr>PowerPoint プレゼンテーション</vt:lpstr>
      <vt:lpstr>PowerPoint プレゼンテーション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MDカレンダー2024年11月</dc:title>
  <dc:creator>畠　肇</dc:creator>
  <cp:lastModifiedBy>英昭 毛利</cp:lastModifiedBy>
  <cp:revision>708</cp:revision>
  <cp:lastPrinted>2021-09-17T00:08:02Z</cp:lastPrinted>
  <dcterms:created xsi:type="dcterms:W3CDTF">2019-06-14T00:16:28Z</dcterms:created>
  <dcterms:modified xsi:type="dcterms:W3CDTF">2024-08-19T05:16:34Z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0x01010033D2421E6BDA49479EDA66837A9E6A3B</vt:lpwstr>
  </property>
  <property fmtid="{D5CDD505-2E9C-101B-9397-08002B2CF9AE}" pid="3" name="MediaServiceImageTags">
    <vt:lpwstr/>
  </property>
</Properties>
</file>