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4"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FE1E1"/>
    <a:srgbClr val="C60204"/>
    <a:srgbClr val="FF9900"/>
    <a:srgbClr val="FF9CB4"/>
    <a:srgbClr val="FDB2AD"/>
    <a:srgbClr val="C55A11"/>
    <a:srgbClr val="ED7CB7"/>
    <a:srgbClr val="E6B4D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B5134-905E-446B-8BA9-9B613B4F7340}" v="9" dt="2024-06-18T03:35:07.570"/>
    <p1510:client id="{E745C639-F78A-42F0-8739-4E6C4E972D01}" v="3" dt="2024-06-18T03:13:09.54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89" autoAdjust="0"/>
    <p:restoredTop sz="96313" autoAdjust="0"/>
  </p:normalViewPr>
  <p:slideViewPr>
    <p:cSldViewPr snapToGrid="0">
      <p:cViewPr>
        <p:scale>
          <a:sx n="80" d="100"/>
          <a:sy n="80" d="100"/>
        </p:scale>
        <p:origin x="1080" y="-1088"/>
      </p:cViewPr>
      <p:guideLst>
        <p:guide orient="horz" pos="4831"/>
        <p:guide pos="676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2024/9/18</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2024/9/18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2024/9/18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2024/9/18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dirty="0"/>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2024/9/18</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emf"/><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wmf"/><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8.jp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3.wmf"/><Relationship Id="rId15" Type="http://schemas.openxmlformats.org/officeDocument/2006/relationships/image" Target="../media/image27.jp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表 41"/>
          <p:cNvGraphicFramePr>
            <a:graphicFrameLocks noGrp="1"/>
          </p:cNvGraphicFramePr>
          <p:nvPr>
            <p:extLst>
              <p:ext uri="{D42A27DB-BD31-4B8C-83A1-F6EECF244321}">
                <p14:modId xmlns:p14="http://schemas.microsoft.com/office/powerpoint/2010/main" val="1993407945"/>
              </p:ext>
            </p:extLst>
          </p:nvPr>
        </p:nvGraphicFramePr>
        <p:xfrm>
          <a:off x="1388621" y="1632899"/>
          <a:ext cx="19777258" cy="6962933"/>
        </p:xfrm>
        <a:graphic>
          <a:graphicData uri="http://schemas.openxmlformats.org/drawingml/2006/table">
            <a:tbl>
              <a:tblPr>
                <a:tableStyleId>{616DA210-FB5B-4158-B5E0-FEB733F419BA}</a:tableStyleId>
              </a:tblPr>
              <a:tblGrid>
                <a:gridCol w="546508">
                  <a:extLst>
                    <a:ext uri="{9D8B030D-6E8A-4147-A177-3AD203B41FA5}">
                      <a16:colId xmlns:a16="http://schemas.microsoft.com/office/drawing/2014/main" val="2097309616"/>
                    </a:ext>
                  </a:extLst>
                </a:gridCol>
                <a:gridCol w="627321">
                  <a:extLst>
                    <a:ext uri="{9D8B030D-6E8A-4147-A177-3AD203B41FA5}">
                      <a16:colId xmlns:a16="http://schemas.microsoft.com/office/drawing/2014/main" val="1897950987"/>
                    </a:ext>
                  </a:extLst>
                </a:gridCol>
                <a:gridCol w="606056">
                  <a:extLst>
                    <a:ext uri="{9D8B030D-6E8A-4147-A177-3AD203B41FA5}">
                      <a16:colId xmlns:a16="http://schemas.microsoft.com/office/drawing/2014/main" val="25817168"/>
                    </a:ext>
                  </a:extLst>
                </a:gridCol>
                <a:gridCol w="612312">
                  <a:extLst>
                    <a:ext uri="{9D8B030D-6E8A-4147-A177-3AD203B41FA5}">
                      <a16:colId xmlns:a16="http://schemas.microsoft.com/office/drawing/2014/main" val="2660179775"/>
                    </a:ext>
                  </a:extLst>
                </a:gridCol>
                <a:gridCol w="589167">
                  <a:extLst>
                    <a:ext uri="{9D8B030D-6E8A-4147-A177-3AD203B41FA5}">
                      <a16:colId xmlns:a16="http://schemas.microsoft.com/office/drawing/2014/main" val="4127264957"/>
                    </a:ext>
                  </a:extLst>
                </a:gridCol>
                <a:gridCol w="632128">
                  <a:extLst>
                    <a:ext uri="{9D8B030D-6E8A-4147-A177-3AD203B41FA5}">
                      <a16:colId xmlns:a16="http://schemas.microsoft.com/office/drawing/2014/main" val="269297634"/>
                    </a:ext>
                  </a:extLst>
                </a:gridCol>
                <a:gridCol w="558715">
                  <a:extLst>
                    <a:ext uri="{9D8B030D-6E8A-4147-A177-3AD203B41FA5}">
                      <a16:colId xmlns:a16="http://schemas.microsoft.com/office/drawing/2014/main" val="270345305"/>
                    </a:ext>
                  </a:extLst>
                </a:gridCol>
                <a:gridCol w="531625">
                  <a:extLst>
                    <a:ext uri="{9D8B030D-6E8A-4147-A177-3AD203B41FA5}">
                      <a16:colId xmlns:a16="http://schemas.microsoft.com/office/drawing/2014/main" val="2880180914"/>
                    </a:ext>
                  </a:extLst>
                </a:gridCol>
                <a:gridCol w="653305">
                  <a:extLst>
                    <a:ext uri="{9D8B030D-6E8A-4147-A177-3AD203B41FA5}">
                      <a16:colId xmlns:a16="http://schemas.microsoft.com/office/drawing/2014/main" val="926341448"/>
                    </a:ext>
                  </a:extLst>
                </a:gridCol>
                <a:gridCol w="565296">
                  <a:extLst>
                    <a:ext uri="{9D8B030D-6E8A-4147-A177-3AD203B41FA5}">
                      <a16:colId xmlns:a16="http://schemas.microsoft.com/office/drawing/2014/main" val="778210961"/>
                    </a:ext>
                  </a:extLst>
                </a:gridCol>
                <a:gridCol w="604765">
                  <a:extLst>
                    <a:ext uri="{9D8B030D-6E8A-4147-A177-3AD203B41FA5}">
                      <a16:colId xmlns:a16="http://schemas.microsoft.com/office/drawing/2014/main" val="690706407"/>
                    </a:ext>
                  </a:extLst>
                </a:gridCol>
                <a:gridCol w="586409">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563678">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75072">
                  <a:extLst>
                    <a:ext uri="{9D8B030D-6E8A-4147-A177-3AD203B41FA5}">
                      <a16:colId xmlns:a16="http://schemas.microsoft.com/office/drawing/2014/main" val="1555751302"/>
                    </a:ext>
                  </a:extLst>
                </a:gridCol>
                <a:gridCol w="586794">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49911">
                  <a:extLst>
                    <a:ext uri="{9D8B030D-6E8A-4147-A177-3AD203B41FA5}">
                      <a16:colId xmlns:a16="http://schemas.microsoft.com/office/drawing/2014/main" val="1110444334"/>
                    </a:ext>
                  </a:extLst>
                </a:gridCol>
                <a:gridCol w="563525">
                  <a:extLst>
                    <a:ext uri="{9D8B030D-6E8A-4147-A177-3AD203B41FA5}">
                      <a16:colId xmlns:a16="http://schemas.microsoft.com/office/drawing/2014/main" val="2415962396"/>
                    </a:ext>
                  </a:extLst>
                </a:gridCol>
                <a:gridCol w="563526">
                  <a:extLst>
                    <a:ext uri="{9D8B030D-6E8A-4147-A177-3AD203B41FA5}">
                      <a16:colId xmlns:a16="http://schemas.microsoft.com/office/drawing/2014/main" val="4032219248"/>
                    </a:ext>
                  </a:extLst>
                </a:gridCol>
                <a:gridCol w="563525">
                  <a:extLst>
                    <a:ext uri="{9D8B030D-6E8A-4147-A177-3AD203B41FA5}">
                      <a16:colId xmlns:a16="http://schemas.microsoft.com/office/drawing/2014/main" val="2850807119"/>
                    </a:ext>
                  </a:extLst>
                </a:gridCol>
                <a:gridCol w="581247">
                  <a:extLst>
                    <a:ext uri="{9D8B030D-6E8A-4147-A177-3AD203B41FA5}">
                      <a16:colId xmlns:a16="http://schemas.microsoft.com/office/drawing/2014/main" val="4189414689"/>
                    </a:ext>
                  </a:extLst>
                </a:gridCol>
                <a:gridCol w="588335">
                  <a:extLst>
                    <a:ext uri="{9D8B030D-6E8A-4147-A177-3AD203B41FA5}">
                      <a16:colId xmlns:a16="http://schemas.microsoft.com/office/drawing/2014/main" val="4076722313"/>
                    </a:ext>
                  </a:extLst>
                </a:gridCol>
                <a:gridCol w="584791">
                  <a:extLst>
                    <a:ext uri="{9D8B030D-6E8A-4147-A177-3AD203B41FA5}">
                      <a16:colId xmlns:a16="http://schemas.microsoft.com/office/drawing/2014/main" val="3854105985"/>
                    </a:ext>
                  </a:extLst>
                </a:gridCol>
                <a:gridCol w="549348">
                  <a:extLst>
                    <a:ext uri="{9D8B030D-6E8A-4147-A177-3AD203B41FA5}">
                      <a16:colId xmlns:a16="http://schemas.microsoft.com/office/drawing/2014/main" val="225721337"/>
                    </a:ext>
                  </a:extLst>
                </a:gridCol>
                <a:gridCol w="559982">
                  <a:extLst>
                    <a:ext uri="{9D8B030D-6E8A-4147-A177-3AD203B41FA5}">
                      <a16:colId xmlns:a16="http://schemas.microsoft.com/office/drawing/2014/main" val="1174727248"/>
                    </a:ext>
                  </a:extLst>
                </a:gridCol>
                <a:gridCol w="588335">
                  <a:extLst>
                    <a:ext uri="{9D8B030D-6E8A-4147-A177-3AD203B41FA5}">
                      <a16:colId xmlns:a16="http://schemas.microsoft.com/office/drawing/2014/main" val="1990923585"/>
                    </a:ext>
                  </a:extLst>
                </a:gridCol>
                <a:gridCol w="559981">
                  <a:extLst>
                    <a:ext uri="{9D8B030D-6E8A-4147-A177-3AD203B41FA5}">
                      <a16:colId xmlns:a16="http://schemas.microsoft.com/office/drawing/2014/main" val="633047365"/>
                    </a:ext>
                  </a:extLst>
                </a:gridCol>
                <a:gridCol w="545805">
                  <a:extLst>
                    <a:ext uri="{9D8B030D-6E8A-4147-A177-3AD203B41FA5}">
                      <a16:colId xmlns:a16="http://schemas.microsoft.com/office/drawing/2014/main" val="156759183"/>
                    </a:ext>
                  </a:extLst>
                </a:gridCol>
                <a:gridCol w="552893">
                  <a:extLst>
                    <a:ext uri="{9D8B030D-6E8A-4147-A177-3AD203B41FA5}">
                      <a16:colId xmlns:a16="http://schemas.microsoft.com/office/drawing/2014/main" val="2729118047"/>
                    </a:ext>
                  </a:extLst>
                </a:gridCol>
                <a:gridCol w="616688">
                  <a:extLst>
                    <a:ext uri="{9D8B030D-6E8A-4147-A177-3AD203B41FA5}">
                      <a16:colId xmlns:a16="http://schemas.microsoft.com/office/drawing/2014/main" val="2161064494"/>
                    </a:ext>
                  </a:extLst>
                </a:gridCol>
              </a:tblGrid>
              <a:tr h="0">
                <a:tc>
                  <a:txBody>
                    <a:bodyPr/>
                    <a:lstStyle/>
                    <a:p>
                      <a:pPr algn="ctr" fontAlgn="ctr"/>
                      <a:r>
                        <a:rPr lang="en-US" altLang="ja-JP" sz="1100" u="none" strike="noStrike" dirty="0">
                          <a:solidFill>
                            <a:schemeClr val="tx1"/>
                          </a:solidFill>
                          <a:effectLst/>
                          <a:latin typeface="Meiryo UI"/>
                          <a:ea typeface="Meiryo UI"/>
                        </a:rPr>
                        <a:t>12/1</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effectLst/>
                          <a:latin typeface="Meiryo UI"/>
                          <a:ea typeface="Meiryo UI"/>
                        </a:rPr>
                        <a:t>2</a:t>
                      </a:r>
                      <a:endParaRPr lang="en-US" altLang="ja-JP" sz="1100" b="0" i="0" u="none" strike="noStrike" dirty="0">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7</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8</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14</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15</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21</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22</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28</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1/1</a:t>
                      </a:r>
                    </a:p>
                  </a:txBody>
                  <a:tcPr marL="0" marR="0" marT="0" marB="0" anchor="ctr">
                    <a:solidFill>
                      <a:schemeClr val="accent4">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noFill/>
                  </a:tcPr>
                </a:tc>
                <a:extLst>
                  <a:ext uri="{0D108BD9-81ED-4DB2-BD59-A6C34878D82A}">
                    <a16:rowId xmlns:a16="http://schemas.microsoft.com/office/drawing/2014/main" val="3142837625"/>
                  </a:ext>
                </a:extLst>
              </a:tr>
              <a:tr h="230646">
                <a:tc>
                  <a:txBody>
                    <a:bodyPr/>
                    <a:lstStyle/>
                    <a:p>
                      <a:pPr algn="ctr" fontAlgn="ctr"/>
                      <a:r>
                        <a:rPr lang="ja-JP" altLang="en-US" sz="900" u="none" strike="noStrike" dirty="0">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solidFill>
                      <a:schemeClr val="accent4">
                        <a:lumMod val="20000"/>
                        <a:lumOff val="80000"/>
                      </a:schemeClr>
                    </a:solid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extLst>
                  <a:ext uri="{0D108BD9-81ED-4DB2-BD59-A6C34878D82A}">
                    <a16:rowId xmlns:a16="http://schemas.microsoft.com/office/drawing/2014/main" val="1963986706"/>
                  </a:ext>
                </a:extLst>
              </a:tr>
              <a:tr h="354783">
                <a:tc>
                  <a:txBody>
                    <a:bodyPr/>
                    <a:lstStyle/>
                    <a:p>
                      <a:pPr algn="l" fontAlgn="b"/>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l" fontAlgn="b"/>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extLst>
                  <a:ext uri="{0D108BD9-81ED-4DB2-BD59-A6C34878D82A}">
                    <a16:rowId xmlns:a16="http://schemas.microsoft.com/office/drawing/2014/main" val="970520599"/>
                  </a:ext>
                </a:extLst>
              </a:tr>
              <a:tr h="61046">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先勝</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友引</a:t>
                      </a: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extLst>
                  <a:ext uri="{0D108BD9-81ED-4DB2-BD59-A6C34878D82A}">
                    <a16:rowId xmlns:a16="http://schemas.microsoft.com/office/drawing/2014/main" val="3067050790"/>
                  </a:ext>
                </a:extLst>
              </a:tr>
              <a:tr h="2145832">
                <a:tc>
                  <a:txBody>
                    <a:bodyPr/>
                    <a:lstStyle/>
                    <a:p>
                      <a:pPr algn="l" fontAlgn="auto"/>
                      <a:r>
                        <a:rPr lang="ja-JP" altLang="en-US" sz="1100" u="none" strike="noStrike">
                          <a:solidFill>
                            <a:schemeClr val="tx1"/>
                          </a:solidFill>
                          <a:effectLst/>
                          <a:latin typeface="Meiryo UI"/>
                          <a:ea typeface="Meiryo UI"/>
                        </a:rPr>
                        <a:t>カイロの日</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ビフィズス菌の日</a:t>
                      </a:r>
                      <a:endParaRPr kumimoji="1" lang="ja-JP" altLang="en-US" sz="1100"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panose="020B0604030504040204" pitchFamily="50" charset="-128"/>
                          <a:ea typeface="Meiryo UI" panose="020B0604030504040204" pitchFamily="50" charset="-128"/>
                        </a:rPr>
                        <a:t>みかんの日</a:t>
                      </a:r>
                      <a:endParaRPr lang="en-US" altLang="ja-JP" sz="110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血清療法の日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u="none" strike="noStrike" kern="1200">
                          <a:solidFill>
                            <a:schemeClr val="tx1"/>
                          </a:solidFill>
                          <a:effectLst/>
                          <a:latin typeface="Meiryo UI"/>
                          <a:ea typeface="Meiryo UI"/>
                          <a:cs typeface="+mn-cs"/>
                        </a:rPr>
                        <a:t>国際ボランティアデー</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手巻きロールケーキの日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大雪（たいせつ）</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rtl="0" eaLnBrk="1" fontAlgn="b" latinLnBrk="0" hangingPunct="1"/>
                      <a:r>
                        <a:rPr kumimoji="1" lang="ja-JP" altLang="en-US" sz="1100" u="none" strike="noStrike" kern="1200">
                          <a:solidFill>
                            <a:schemeClr val="tx1"/>
                          </a:solidFill>
                          <a:effectLst/>
                          <a:latin typeface="Meiryo UI"/>
                          <a:ea typeface="Meiryo UI"/>
                          <a:cs typeface="+mn-cs"/>
                        </a:rPr>
                        <a:t>有機農業の日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クレープの日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アロエヨーグルトの日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胃腸の日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バッテリーの日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正月事始め</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南極の日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中華の日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紙の記念日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飛行機の日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ホタテの日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松阪牛の日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ワインの日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冬至（とうじ）</a:t>
                      </a:r>
                      <a:endParaRPr kumimoji="1" lang="ja-JP" altLang="en-US" sz="1100" u="none" strike="noStrike" kern="1200"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スープの日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不眠の日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クリスマス・イブ</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クリスマス</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風呂の日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algn="l" fontAlgn="auto"/>
                      <a:r>
                        <a:rPr lang="ja-JP" altLang="en-US" sz="1100" b="0" i="0" u="none" strike="noStrike" dirty="0">
                          <a:solidFill>
                            <a:schemeClr val="tx1"/>
                          </a:solidFill>
                          <a:effectLst/>
                          <a:latin typeface="Meiryo UI"/>
                          <a:ea typeface="Meiryo UI"/>
                        </a:rPr>
                        <a:t>国際疫病対策の日</a:t>
                      </a:r>
                      <a:endParaRPr lang="en-US" altLang="ja-JP"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にわとりの日</a:t>
                      </a:r>
                      <a:endParaRPr lang="ja-JP" altLang="en-US" sz="11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100" u="none" strike="noStrike" dirty="0">
                          <a:solidFill>
                            <a:schemeClr val="tx1"/>
                          </a:solidFill>
                          <a:effectLst/>
                          <a:latin typeface="Meiryo UI"/>
                          <a:ea typeface="Meiryo UI"/>
                        </a:rPr>
                        <a:t>福の日</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100" u="none" strike="noStrike">
                          <a:solidFill>
                            <a:schemeClr val="tx1"/>
                          </a:solidFill>
                          <a:effectLst/>
                          <a:latin typeface="Meiryo UI"/>
                          <a:ea typeface="Meiryo UI"/>
                        </a:rPr>
                        <a:t>みその日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dirty="0">
                          <a:solidFill>
                            <a:schemeClr val="tx1"/>
                          </a:solidFill>
                          <a:effectLst/>
                          <a:latin typeface="Meiryo UI"/>
                          <a:ea typeface="Meiryo UI"/>
                        </a:rPr>
                        <a:t>大みそか</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dirty="0">
                          <a:solidFill>
                            <a:schemeClr val="tx1"/>
                          </a:solidFill>
                          <a:effectLst/>
                          <a:latin typeface="Meiryo UI"/>
                          <a:ea typeface="Meiryo UI"/>
                        </a:rPr>
                        <a:t>元日</a:t>
                      </a:r>
                      <a:endParaRPr lang="ja-JP" altLang="ja-JP" sz="1100" dirty="0">
                        <a:solidFill>
                          <a:schemeClr val="tx1"/>
                        </a:solidFill>
                      </a:endParaRPr>
                    </a:p>
                  </a:txBody>
                  <a:tcPr marL="45720" marR="45720" vert="eaVert" anchor="ctr">
                    <a:solidFill>
                      <a:schemeClr val="accent4">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初売り</a:t>
                      </a:r>
                      <a:endParaRPr kumimoji="1" lang="ja-JP" altLang="en-US" sz="1100" kern="120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正月三が日</a:t>
                      </a:r>
                      <a:endParaRPr lang="en-US" altLang="ja-JP" sz="110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1410820137"/>
                  </a:ext>
                </a:extLst>
              </a:tr>
              <a:tr h="74490">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dirty="0">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rgbClr val="FF0000"/>
                          </a:solidFill>
                          <a:effectLst/>
                          <a:latin typeface="Meiryo UI"/>
                          <a:ea typeface="Meiryo UI"/>
                        </a:rPr>
                        <a:t>　</a:t>
                      </a:r>
                      <a:endParaRPr lang="ja-JP" altLang="en-US" sz="1100" b="0" i="0" u="none" strike="noStrike">
                        <a:solidFill>
                          <a:srgbClr val="FF0000"/>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紅葉狩り、忘年会やクリスマスイルミネーション見物など、外出機会の多い</a:t>
                      </a:r>
                      <a:r>
                        <a:rPr lang="en-US" altLang="ja-JP" sz="1200" b="0" i="0" u="none" strike="noStrike" dirty="0">
                          <a:solidFill>
                            <a:schemeClr val="tx1"/>
                          </a:solidFill>
                          <a:effectLst/>
                          <a:latin typeface="Meiryo UI"/>
                          <a:ea typeface="Meiryo UI"/>
                        </a:rPr>
                        <a:t>12</a:t>
                      </a:r>
                      <a:r>
                        <a:rPr lang="ja-JP" altLang="en-US" sz="1200" b="0" i="0" u="none" strike="noStrike">
                          <a:solidFill>
                            <a:schemeClr val="tx1"/>
                          </a:solidFill>
                          <a:effectLst/>
                          <a:latin typeface="Meiryo UI"/>
                          <a:ea typeface="Meiryo UI"/>
                        </a:rPr>
                        <a:t>月。カイロなどの防寒用品は常時持つ。</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Meiryo UI"/>
                          <a:ea typeface="Meiryo UI"/>
                        </a:rPr>
                        <a:t>この日にちなみ、ビフィズス菌、乳酸菌、麹菌など腸内環境を整える作用のある菌が含まれる食材を促そう</a:t>
                      </a:r>
                      <a:r>
                        <a:rPr lang="ja-JP" altLang="en-US" sz="1200" u="none" strike="noStrike">
                          <a:solidFill>
                            <a:schemeClr val="tx1"/>
                          </a:solidFill>
                          <a:effectLst/>
                          <a:latin typeface="Meiryo UI"/>
                          <a:ea typeface="Meiryo UI"/>
                        </a:rPr>
                        <a:t>。発酵食品が</a:t>
                      </a:r>
                      <a:r>
                        <a:rPr lang="ja-JP" altLang="en-US" sz="1200" u="none" strike="noStrike" dirty="0">
                          <a:solidFill>
                            <a:schemeClr val="tx1"/>
                          </a:solidFill>
                          <a:effectLst/>
                          <a:latin typeface="Meiryo UI"/>
                          <a:ea typeface="Meiryo UI"/>
                        </a:rPr>
                        <a:t>お薦めだ。</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風邪予防に良いとされるビタミン</a:t>
                      </a:r>
                      <a:r>
                        <a:rPr lang="ja-JP" altLang="en" sz="1200" b="0" i="0" u="none" strike="noStrike" dirty="0">
                          <a:solidFill>
                            <a:schemeClr val="tx1"/>
                          </a:solidFill>
                          <a:effectLst/>
                          <a:latin typeface="Meiryo UI"/>
                          <a:ea typeface="Meiryo UI"/>
                        </a:rPr>
                        <a:t>Ｃ</a:t>
                      </a:r>
                      <a:r>
                        <a:rPr lang="ja-JP" altLang="en-US" sz="1200" b="0" i="0" u="none" strike="noStrike" dirty="0">
                          <a:solidFill>
                            <a:schemeClr val="tx1"/>
                          </a:solidFill>
                          <a:effectLst/>
                          <a:latin typeface="Meiryo UI"/>
                          <a:ea typeface="Meiryo UI"/>
                        </a:rPr>
                        <a:t>を多く含むミカンや果物を販促物でアピールしていこう。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仕事納めまでの残業増加などで体調を崩しやすい。栄養剤などの商品の充実を。ビフィズス菌の日、みかんの日に続き、健康訴求を高めよう。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u="none" strike="noStrike" kern="1200" dirty="0">
                          <a:solidFill>
                            <a:schemeClr val="tx1"/>
                          </a:solidFill>
                          <a:effectLst/>
                          <a:latin typeface="Meiryo UI"/>
                          <a:ea typeface="Meiryo UI"/>
                          <a:cs typeface="+mn-cs"/>
                        </a:rPr>
                        <a:t>募金箱のある店舗では、歳末たすけあい運動、海外たすけあい運動、震災</a:t>
                      </a:r>
                      <a:r>
                        <a:rPr kumimoji="1" lang="ja-JP" altLang="en-US" sz="1200" u="none" strike="noStrike" kern="1200">
                          <a:solidFill>
                            <a:schemeClr val="tx1"/>
                          </a:solidFill>
                          <a:effectLst/>
                          <a:latin typeface="Meiryo UI"/>
                          <a:ea typeface="Meiryo UI"/>
                          <a:cs typeface="+mn-cs"/>
                        </a:rPr>
                        <a:t>募金などをご案内しよう。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毎月６日は</a:t>
                      </a:r>
                      <a:r>
                        <a:rPr lang="ja-JP" altLang="en-US" sz="1200" b="0" i="0" u="none" strike="noStrike" kern="1200" noProof="0">
                          <a:solidFill>
                            <a:schemeClr val="tx1"/>
                          </a:solidFill>
                          <a:effectLst/>
                          <a:latin typeface="Meiryo UI"/>
                          <a:ea typeface="Meiryo UI"/>
                        </a:rPr>
                        <a:t>手巻きロールケーキの日。</a:t>
                      </a:r>
                      <a:r>
                        <a:rPr lang="en-US" altLang="ja-JP" sz="1200" b="0" i="0" u="none" strike="noStrike" kern="1200" noProof="0" dirty="0">
                          <a:solidFill>
                            <a:schemeClr val="tx1"/>
                          </a:solidFill>
                          <a:effectLst/>
                          <a:latin typeface="Meiryo UI"/>
                          <a:ea typeface="Meiryo UI"/>
                        </a:rPr>
                        <a:t>12</a:t>
                      </a:r>
                      <a:r>
                        <a:rPr lang="ja-JP" altLang="en-US" sz="1200" b="0" i="0" u="none" strike="noStrike" kern="1200" noProof="0">
                          <a:solidFill>
                            <a:schemeClr val="tx1"/>
                          </a:solidFill>
                          <a:effectLst/>
                          <a:latin typeface="Meiryo UI"/>
                          <a:ea typeface="Meiryo UI"/>
                        </a:rPr>
                        <a:t>月はケーキや濃厚なデザートが売れるので、積極的にＰＲしよう。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二十四節気の一つで本格的な冬が到来する。ホット系、防寒対策商品、風邪対策商品の販売が伸長するので、欠品は禁物だ。</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この日にちなみ、有機野菜をＰＲ。ＰＯＰに産地やこだわりポイントを記してアピールしよう。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a:solidFill>
                            <a:schemeClr val="tx1"/>
                          </a:solidFill>
                          <a:effectLst/>
                          <a:latin typeface="Meiryo UI"/>
                          <a:ea typeface="Meiryo UI"/>
                        </a:rPr>
                        <a:t>手巻きロールケーキの日</a:t>
                      </a:r>
                      <a:r>
                        <a:rPr kumimoji="1" lang="ja-JP" altLang="en-US" sz="1200" b="0" i="0" u="none" strike="noStrike" kern="1200" noProof="0">
                          <a:solidFill>
                            <a:schemeClr val="tx1"/>
                          </a:solidFill>
                          <a:effectLst/>
                          <a:latin typeface="Meiryo UI"/>
                          <a:ea typeface="Meiryo UI"/>
                          <a:cs typeface="+mn-cs"/>
                        </a:rPr>
                        <a:t>と同様に</a:t>
                      </a:r>
                      <a:r>
                        <a:rPr lang="ja-JP" altLang="en-US" sz="1200" b="0" i="0" u="none" strike="noStrike">
                          <a:solidFill>
                            <a:schemeClr val="tx1"/>
                          </a:solidFill>
                          <a:effectLst/>
                          <a:latin typeface="Meiryo UI"/>
                          <a:ea typeface="Meiryo UI"/>
                        </a:rPr>
                        <a:t>、スイーツを強化。クリスマスケーキの前哨戦として、試食やプレミアムケーキの販促を強化しよう。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アロエは便秘改善、胃もたれや消化不良を防ぐ効果、血糖値の上昇を抑える作用などがある。効果を添えて売り込もう。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忘年会が続き、飲み過ぎによる二日酔いが起きやすい頃。胃腸や口臭ケア、飲み過ぎの緩和に良いとされるウコンを用意。</a:t>
                      </a:r>
                      <a:r>
                        <a:rPr kumimoji="1" lang="ja-JP" altLang="en-US" sz="1200" u="none" strike="noStrike" kern="1200" dirty="0">
                          <a:solidFill>
                            <a:schemeClr val="tx1"/>
                          </a:solidFill>
                          <a:effectLst/>
                          <a:latin typeface="Meiryo UI"/>
                          <a:ea typeface="Meiryo UI"/>
                          <a:cs typeface="+mn-cs"/>
                        </a:rPr>
                        <a:t>アロエヨーグルトの日</a:t>
                      </a:r>
                      <a:r>
                        <a:rPr kumimoji="1" lang="ja-JP" altLang="en-US" sz="1200" b="0" i="0" u="none" strike="noStrike" kern="1200" dirty="0">
                          <a:solidFill>
                            <a:schemeClr val="tx1"/>
                          </a:solidFill>
                          <a:effectLst/>
                          <a:latin typeface="Meiryo UI"/>
                          <a:ea typeface="Meiryo UI"/>
                          <a:cs typeface="+mn-cs"/>
                        </a:rPr>
                        <a:t>と併せてＰＲ。</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催事の多い時期につき、外出機会が増え、携帯やカメラの充電器の需要が高まる。充電器や撮影媒体は多めに用意しよう。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この日を機に正月関連商品を強化、アピールする。年末年始の準備、大掃除、年賀状などの商品を展開しよう。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en-US" altLang="ja-JP" sz="1200" b="0" i="0" u="none" strike="noStrike" dirty="0">
                          <a:solidFill>
                            <a:schemeClr val="tx1"/>
                          </a:solidFill>
                          <a:effectLst/>
                          <a:latin typeface="Meiryo UI"/>
                          <a:ea typeface="Meiryo UI"/>
                        </a:rPr>
                        <a:t>12</a:t>
                      </a:r>
                      <a:r>
                        <a:rPr lang="ja-JP" altLang="en-US" sz="1200" b="0" i="0" u="none" strike="noStrike" dirty="0">
                          <a:solidFill>
                            <a:schemeClr val="tx1"/>
                          </a:solidFill>
                          <a:effectLst/>
                          <a:latin typeface="Meiryo UI"/>
                          <a:ea typeface="Meiryo UI"/>
                        </a:rPr>
                        <a:t>月半ばになる</a:t>
                      </a:r>
                      <a:r>
                        <a:rPr lang="ja-JP" altLang="en-US" sz="1200" b="0" i="0" u="none" strike="noStrike">
                          <a:solidFill>
                            <a:schemeClr val="tx1"/>
                          </a:solidFill>
                          <a:effectLst/>
                          <a:latin typeface="Meiryo UI"/>
                          <a:ea typeface="Meiryo UI"/>
                        </a:rPr>
                        <a:t>と寒さの厳しい日がある。</a:t>
                      </a:r>
                      <a:r>
                        <a:rPr lang="ja-JP" altLang="en-US" sz="1200" b="0" i="0" u="none" strike="noStrike" dirty="0">
                          <a:solidFill>
                            <a:schemeClr val="tx1"/>
                          </a:solidFill>
                          <a:effectLst/>
                          <a:latin typeface="Meiryo UI"/>
                          <a:ea typeface="Meiryo UI"/>
                        </a:rPr>
                        <a:t>カイロ、手袋、帽子、厚手の下着や靴下など防寒商品を強化する。</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200" u="none" strike="noStrike" kern="1200">
                          <a:solidFill>
                            <a:schemeClr val="tx1"/>
                          </a:solidFill>
                          <a:effectLst/>
                          <a:latin typeface="Meiryo UI"/>
                          <a:ea typeface="Meiryo UI"/>
                          <a:cs typeface="+mn-cs"/>
                        </a:rPr>
                        <a:t>毎月</a:t>
                      </a:r>
                      <a:r>
                        <a:rPr kumimoji="1" lang="en-US" altLang="ja-JP" sz="1200" u="none" strike="noStrike" kern="1200" dirty="0">
                          <a:solidFill>
                            <a:schemeClr val="tx1"/>
                          </a:solidFill>
                          <a:effectLst/>
                          <a:latin typeface="Meiryo UI"/>
                          <a:ea typeface="Meiryo UI"/>
                          <a:cs typeface="+mn-cs"/>
                        </a:rPr>
                        <a:t>15</a:t>
                      </a:r>
                      <a:r>
                        <a:rPr kumimoji="1" lang="ja-JP" altLang="en-US" sz="1200" u="none" strike="noStrike" kern="1200">
                          <a:solidFill>
                            <a:schemeClr val="tx1"/>
                          </a:solidFill>
                          <a:effectLst/>
                          <a:latin typeface="Meiryo UI"/>
                          <a:ea typeface="Meiryo UI"/>
                          <a:cs typeface="+mn-cs"/>
                        </a:rPr>
                        <a:t>日は中華の日。この日にちなみ、関連食品を強化しよう。中華の惣菜はレパートリー豊かに。</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200" b="0" i="0" u="none" strike="noStrike">
                          <a:solidFill>
                            <a:schemeClr val="tx1"/>
                          </a:solidFill>
                          <a:effectLst/>
                          <a:latin typeface="Meiryo UI"/>
                          <a:ea typeface="Meiryo UI"/>
                        </a:rPr>
                        <a:t>近頃は、メールやＳＮＳでの新年の挨拶が増えているが、年賀状の手書きの良さをＰＲ</a:t>
                      </a:r>
                      <a:r>
                        <a:rPr lang="ja-JP" altLang="en" sz="1200" b="0" i="0" u="none" strike="noStrike">
                          <a:solidFill>
                            <a:schemeClr val="tx1"/>
                          </a:solidFill>
                          <a:effectLst/>
                          <a:latin typeface="Meiryo UI"/>
                          <a:ea typeface="Meiryo UI"/>
                        </a:rPr>
                        <a:t>。</a:t>
                      </a:r>
                      <a:r>
                        <a:rPr lang="ja-JP" altLang="en-US" sz="1200" b="0" i="0" u="none" strike="noStrike">
                          <a:solidFill>
                            <a:schemeClr val="tx1"/>
                          </a:solidFill>
                          <a:effectLst/>
                          <a:latin typeface="Meiryo UI"/>
                          <a:ea typeface="Meiryo UI"/>
                        </a:rPr>
                        <a:t>スタッフ手書きの見本を飾ると効果的。</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b="0" i="0" u="none" strike="noStrike" kern="1200" noProof="0">
                          <a:solidFill>
                            <a:schemeClr val="tx1"/>
                          </a:solidFill>
                          <a:effectLst/>
                          <a:latin typeface="Meiryo UI"/>
                          <a:ea typeface="Meiryo UI"/>
                          <a:cs typeface="+mn-cs"/>
                        </a:rPr>
                        <a:t>冬休みは帰省や行楽で、飛行機、電車、車を使う機会が増える。朝晩のピーク時間はホット系の需要が高い。</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kern="1200" dirty="0">
                          <a:solidFill>
                            <a:schemeClr val="tx1"/>
                          </a:solidFill>
                          <a:effectLst/>
                          <a:latin typeface="Meiryo UI"/>
                          <a:ea typeface="Meiryo UI"/>
                          <a:cs typeface="+mn-cs"/>
                        </a:rPr>
                        <a:t>毎月</a:t>
                      </a:r>
                      <a:r>
                        <a:rPr lang="en-US" altLang="ja-JP" sz="1200" b="0" i="0" u="none" strike="noStrike" kern="1200" dirty="0">
                          <a:solidFill>
                            <a:schemeClr val="tx1"/>
                          </a:solidFill>
                          <a:effectLst/>
                          <a:latin typeface="Meiryo UI"/>
                          <a:ea typeface="Meiryo UI"/>
                          <a:cs typeface="+mn-cs"/>
                        </a:rPr>
                        <a:t>18</a:t>
                      </a:r>
                      <a:r>
                        <a:rPr lang="ja-JP" altLang="en-US" sz="1200" b="0" i="0" u="none" strike="noStrike" kern="1200" dirty="0">
                          <a:solidFill>
                            <a:schemeClr val="tx1"/>
                          </a:solidFill>
                          <a:effectLst/>
                          <a:latin typeface="Meiryo UI"/>
                          <a:ea typeface="Meiryo UI"/>
                          <a:cs typeface="+mn-cs"/>
                        </a:rPr>
                        <a:t>日はホタテの日。年末年始のごちそうで需要が高まるのが刺し身、カニ、エビなどの海鮮。おせちにプラスワンするメニューとしてもお薦めしたい。</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19</a:t>
                      </a:r>
                      <a:r>
                        <a:rPr lang="ja-JP" altLang="en-US" sz="1200" b="0" i="0" u="none" strike="noStrike" dirty="0">
                          <a:solidFill>
                            <a:schemeClr val="tx1"/>
                          </a:solidFill>
                          <a:effectLst/>
                          <a:latin typeface="Meiryo UI"/>
                          <a:ea typeface="Meiryo UI"/>
                        </a:rPr>
                        <a:t>日は松</a:t>
                      </a:r>
                      <a:r>
                        <a:rPr kumimoji="1" lang="ja-JP" altLang="en-US" sz="1200" u="none" strike="noStrike" kern="1200" dirty="0">
                          <a:solidFill>
                            <a:schemeClr val="tx1"/>
                          </a:solidFill>
                          <a:effectLst/>
                          <a:latin typeface="Meiryo UI"/>
                          <a:ea typeface="Meiryo UI"/>
                          <a:cs typeface="+mn-cs"/>
                        </a:rPr>
                        <a:t>阪</a:t>
                      </a:r>
                      <a:r>
                        <a:rPr lang="ja-JP" altLang="en-US" sz="1200" b="0" i="0" u="none" strike="noStrike" dirty="0">
                          <a:solidFill>
                            <a:schemeClr val="tx1"/>
                          </a:solidFill>
                          <a:effectLst/>
                          <a:latin typeface="Meiryo UI"/>
                          <a:ea typeface="Meiryo UI"/>
                        </a:rPr>
                        <a:t>牛の日。忘年会やクリスマス向けに自宅で味わうプレミアム商品をキャンペーンで展開する。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20</a:t>
                      </a:r>
                      <a:r>
                        <a:rPr lang="ja-JP" altLang="en-US" sz="1200" b="0" i="0" u="none" strike="noStrike" dirty="0">
                          <a:solidFill>
                            <a:schemeClr val="tx1"/>
                          </a:solidFill>
                          <a:effectLst/>
                          <a:latin typeface="Meiryo UI"/>
                          <a:ea typeface="Meiryo UI"/>
                        </a:rPr>
                        <a:t>日はワインの日。この日を機にワインやシャンパン</a:t>
                      </a:r>
                      <a:r>
                        <a:rPr lang="ja-JP" altLang="en-US" sz="1200" b="0" i="0" u="none" strike="noStrike">
                          <a:solidFill>
                            <a:schemeClr val="tx1"/>
                          </a:solidFill>
                          <a:effectLst/>
                          <a:latin typeface="Meiryo UI"/>
                          <a:ea typeface="Meiryo UI"/>
                        </a:rPr>
                        <a:t>の試飲を行い、</a:t>
                      </a:r>
                      <a:r>
                        <a:rPr lang="ja-JP" altLang="en-US" sz="1200" b="0" i="0" u="none" strike="noStrike" dirty="0">
                          <a:solidFill>
                            <a:schemeClr val="tx1"/>
                          </a:solidFill>
                          <a:effectLst/>
                          <a:latin typeface="Meiryo UI"/>
                          <a:ea typeface="Meiryo UI"/>
                        </a:rPr>
                        <a:t>クリスマス本番の購入につなげたい。</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dirty="0">
                          <a:solidFill>
                            <a:schemeClr val="tx1"/>
                          </a:solidFill>
                          <a:effectLst/>
                          <a:latin typeface="Meiryo UI"/>
                          <a:ea typeface="Meiryo UI"/>
                        </a:rPr>
                        <a:t>冬至にはカボチャを食べ、ゆず湯に入る風習がある。カボチャは脳卒中や風邪予防、ゆず湯は無病息災を祈る意味があることをＰＲ</a:t>
                      </a:r>
                      <a:r>
                        <a:rPr lang="ja-JP" altLang="en" sz="1200" b="0" i="0" u="none" strike="noStrike" dirty="0">
                          <a:solidFill>
                            <a:schemeClr val="tx1"/>
                          </a:solidFill>
                          <a:effectLst/>
                          <a:latin typeface="Meiryo UI"/>
                          <a:ea typeface="Meiryo UI"/>
                        </a:rPr>
                        <a:t>。</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温かいスープがよりおいしく感じる時季。ミネストローネ、コーンスープ、クラムチャウダーなど濃厚なスープが好まれやすい。</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200" u="none" strike="noStrike">
                          <a:solidFill>
                            <a:schemeClr val="tx1"/>
                          </a:solidFill>
                          <a:effectLst/>
                          <a:latin typeface="Meiryo UI"/>
                          <a:ea typeface="Meiryo UI"/>
                        </a:rPr>
                        <a:t>毎月</a:t>
                      </a:r>
                      <a:r>
                        <a:rPr lang="en-US" altLang="ja-JP" sz="1200" u="none" strike="noStrike" dirty="0">
                          <a:solidFill>
                            <a:schemeClr val="tx1"/>
                          </a:solidFill>
                          <a:effectLst/>
                          <a:latin typeface="Meiryo UI"/>
                          <a:ea typeface="Meiryo UI"/>
                        </a:rPr>
                        <a:t>23</a:t>
                      </a:r>
                      <a:r>
                        <a:rPr lang="ja-JP" altLang="en-US" sz="1200" u="none" strike="noStrike">
                          <a:solidFill>
                            <a:schemeClr val="tx1"/>
                          </a:solidFill>
                          <a:effectLst/>
                          <a:latin typeface="Meiryo UI"/>
                          <a:ea typeface="Meiryo UI"/>
                        </a:rPr>
                        <a:t>日は不眠の日。サプリやアロマ、ホットアイマスクなど睡眠の質を向上する商品を展開しよう。</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クリスマスケーキやチキン、ターキーなどの関連商品の大半はこの日に売れる。駅前店舗などでは、店頭販売も効果的。</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クリスマス商品はこの日までに売り切ること。夜間には店内を正月の飾りに替え、売場を年末年始の準備に切り替える。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26</a:t>
                      </a:r>
                      <a:r>
                        <a:rPr lang="ja-JP" altLang="en-US" sz="1200" b="0" i="0" u="none" strike="noStrike">
                          <a:solidFill>
                            <a:schemeClr val="tx1"/>
                          </a:solidFill>
                          <a:effectLst/>
                          <a:latin typeface="Meiryo UI"/>
                          <a:ea typeface="Meiryo UI"/>
                        </a:rPr>
                        <a:t>日は風呂の日。催事中心の売場になりがちだが、大掃除用品の需要も高い。台所、風呂、トイレなどの水回り、床・窓拭き商品などを多めに持つ。</a:t>
                      </a:r>
                      <a:endParaRPr lang="ja-JP" altLang="en-US"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新型コロナウイルスの流行を機に２０２０年に制定。マスクやアルコールスプレーなど衛生用品は常に在庫を持つ。</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28</a:t>
                      </a:r>
                      <a:r>
                        <a:rPr lang="ja-JP" altLang="en-US" sz="1200" b="0" i="0" u="none" strike="noStrike">
                          <a:solidFill>
                            <a:schemeClr val="tx1"/>
                          </a:solidFill>
                          <a:effectLst/>
                          <a:latin typeface="Meiryo UI"/>
                          <a:ea typeface="Meiryo UI"/>
                        </a:rPr>
                        <a:t>日はにわとりの日。この日にちなみ、チキンを使った惣菜やお弁当を販促強化しよう。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正月行事本来の意味を知ることで福を招いてもらうことを目的に制定。しめ飾り、おせちなど年始の準備商品を展開。</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30</a:t>
                      </a:r>
                      <a:r>
                        <a:rPr lang="ja-JP" altLang="en-US" sz="1200" b="0" i="0" u="none" strike="noStrike" dirty="0">
                          <a:solidFill>
                            <a:schemeClr val="tx1"/>
                          </a:solidFill>
                          <a:effectLst/>
                          <a:latin typeface="Meiryo UI"/>
                          <a:ea typeface="Meiryo UI"/>
                        </a:rPr>
                        <a:t>日はみその日。年末はおせち料理の準備などで、調味料の需要が高まる。欠品がないようにすること。</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年越しそば、関連商品を強化する。一年の感謝を込めて「良いお年をお迎えください」のひと言を付け加えて挨拶しよう。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一年の計は元旦にあり。気持ちを新たにし、お客様が気持ちよく買物ができるように、フレンドリーな接客を心掛けよう。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元日は休みの店舗が多いが、２日から正月セール</a:t>
                      </a:r>
                      <a:r>
                        <a:rPr lang="ja-JP" altLang="en-US" sz="1200" b="0" i="0" u="none" strike="noStrike">
                          <a:solidFill>
                            <a:schemeClr val="tx1"/>
                          </a:solidFill>
                          <a:effectLst/>
                          <a:latin typeface="Meiryo UI"/>
                          <a:ea typeface="Meiryo UI"/>
                        </a:rPr>
                        <a:t>を始める店が多くなりそうだ。</a:t>
                      </a:r>
                      <a:r>
                        <a:rPr lang="ja-JP" altLang="en-US" sz="1200" b="0" i="0" u="none" strike="noStrike" dirty="0">
                          <a:solidFill>
                            <a:schemeClr val="tx1"/>
                          </a:solidFill>
                          <a:effectLst/>
                          <a:latin typeface="Meiryo UI"/>
                          <a:ea typeface="Meiryo UI"/>
                        </a:rPr>
                        <a:t>冬季商品などを中心に初売セールを行おう。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正月商品は</a:t>
                      </a:r>
                      <a:r>
                        <a:rPr lang="en-US" altLang="ja-JP" sz="1200" b="0" i="0" u="none" strike="noStrike" dirty="0">
                          <a:solidFill>
                            <a:schemeClr val="tx1"/>
                          </a:solidFill>
                          <a:effectLst/>
                          <a:latin typeface="Meiryo UI"/>
                          <a:ea typeface="Meiryo UI"/>
                        </a:rPr>
                        <a:t>3</a:t>
                      </a:r>
                      <a:r>
                        <a:rPr lang="ja-JP" altLang="en-US" sz="1200" b="0" i="0" u="none" strike="noStrike" dirty="0">
                          <a:solidFill>
                            <a:schemeClr val="tx1"/>
                          </a:solidFill>
                          <a:effectLst/>
                          <a:latin typeface="Meiryo UI"/>
                          <a:ea typeface="Meiryo UI"/>
                        </a:rPr>
                        <a:t>日までに売り切り、</a:t>
                      </a:r>
                      <a:r>
                        <a:rPr lang="en-US" altLang="ja-JP" sz="1200" b="0" i="0" u="none" strike="noStrike" dirty="0">
                          <a:solidFill>
                            <a:schemeClr val="tx1"/>
                          </a:solidFill>
                          <a:effectLst/>
                          <a:latin typeface="Meiryo UI"/>
                          <a:ea typeface="Meiryo UI"/>
                        </a:rPr>
                        <a:t>4</a:t>
                      </a:r>
                      <a:r>
                        <a:rPr lang="ja-JP" altLang="en-US" sz="1200" b="0" i="0" u="none" strike="noStrike" dirty="0">
                          <a:solidFill>
                            <a:schemeClr val="tx1"/>
                          </a:solidFill>
                          <a:effectLst/>
                          <a:latin typeface="Meiryo UI"/>
                          <a:ea typeface="Meiryo UI"/>
                        </a:rPr>
                        <a:t>日より通常の売場に戻す。今年</a:t>
                      </a:r>
                      <a:r>
                        <a:rPr lang="ja-JP" altLang="en-US" sz="1200" b="0" i="0" u="none" strike="noStrike">
                          <a:solidFill>
                            <a:schemeClr val="tx1"/>
                          </a:solidFill>
                          <a:effectLst/>
                          <a:latin typeface="Meiryo UI"/>
                          <a:ea typeface="Meiryo UI"/>
                        </a:rPr>
                        <a:t>は</a:t>
                      </a:r>
                      <a:r>
                        <a:rPr lang="en-US" altLang="ja-JP" sz="1200" b="0" i="0" u="none" strike="noStrike" dirty="0">
                          <a:solidFill>
                            <a:schemeClr val="tx1"/>
                          </a:solidFill>
                          <a:effectLst/>
                          <a:latin typeface="Meiryo UI"/>
                          <a:ea typeface="Meiryo UI"/>
                        </a:rPr>
                        <a:t>4</a:t>
                      </a:r>
                      <a:r>
                        <a:rPr lang="ja-JP" altLang="en-US" sz="1200" b="0" i="0" u="none" strike="noStrike">
                          <a:solidFill>
                            <a:schemeClr val="tx1"/>
                          </a:solidFill>
                          <a:effectLst/>
                          <a:latin typeface="Meiryo UI"/>
                          <a:ea typeface="Meiryo UI"/>
                        </a:rPr>
                        <a:t>日、</a:t>
                      </a:r>
                      <a:r>
                        <a:rPr lang="en-US" altLang="ja-JP" sz="1200" b="0" i="0" u="none" strike="noStrike" dirty="0">
                          <a:solidFill>
                            <a:schemeClr val="tx1"/>
                          </a:solidFill>
                          <a:effectLst/>
                          <a:latin typeface="Meiryo UI"/>
                          <a:ea typeface="Meiryo UI"/>
                        </a:rPr>
                        <a:t>5</a:t>
                      </a:r>
                      <a:r>
                        <a:rPr lang="ja-JP" altLang="en-US" sz="1200" b="0" i="0" u="none" strike="noStrike" dirty="0">
                          <a:solidFill>
                            <a:schemeClr val="tx1"/>
                          </a:solidFill>
                          <a:effectLst/>
                          <a:latin typeface="Meiryo UI"/>
                          <a:ea typeface="Meiryo UI"/>
                        </a:rPr>
                        <a:t>日が週末なので、正月休みが長め。人の動きに注意。</a:t>
                      </a:r>
                      <a:endParaRPr lang="en-US" altLang="ja-JP" sz="1200" b="0" i="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3575630444"/>
                  </a:ext>
                </a:extLst>
              </a:tr>
              <a:tr h="77219">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rgbClr val="FF0000"/>
                          </a:solidFill>
                          <a:effectLst/>
                          <a:latin typeface="Meiryo UI"/>
                          <a:ea typeface="Meiryo UI"/>
                        </a:rPr>
                        <a:t>　</a:t>
                      </a:r>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extLst>
                  <a:ext uri="{0D108BD9-81ED-4DB2-BD59-A6C34878D82A}">
                    <a16:rowId xmlns:a16="http://schemas.microsoft.com/office/drawing/2014/main" val="2801771382"/>
                  </a:ext>
                </a:extLst>
              </a:tr>
            </a:tbl>
          </a:graphicData>
        </a:graphic>
      </p:graphicFrame>
      <p:sp>
        <p:nvSpPr>
          <p:cNvPr id="4" name="正方形/長方形 3">
            <a:extLst>
              <a:ext uri="{FF2B5EF4-FFF2-40B4-BE49-F238E27FC236}">
                <a16:creationId xmlns:a16="http://schemas.microsoft.com/office/drawing/2014/main" id="{00000000-0008-0000-0000-000002000000}"/>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5" name="AutoShape 9">
            <a:extLst>
              <a:ext uri="{FF2B5EF4-FFF2-40B4-BE49-F238E27FC236}">
                <a16:creationId xmlns:a16="http://schemas.microsoft.com/office/drawing/2014/main" id="{00000000-0008-0000-0000-000003000000}"/>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dirty="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6" name="AutoShape 66">
            <a:extLst>
              <a:ext uri="{FF2B5EF4-FFF2-40B4-BE49-F238E27FC236}">
                <a16:creationId xmlns:a16="http://schemas.microsoft.com/office/drawing/2014/main" id="{00000000-0008-0000-0000-000008000000}"/>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a:latin typeface="HG丸ｺﾞｼｯｸM-PRO"/>
                <a:ea typeface="HG丸ｺﾞｼｯｸM-PRO"/>
              </a:rPr>
              <a:t>●クリスマス</a:t>
            </a:r>
            <a:endParaRPr kumimoji="1" lang="en-US" altLang="ja-JP" sz="1400" u="none" strike="noStrike" kern="1200" dirty="0">
              <a:effectLst/>
              <a:latin typeface="HGMaruGothicMPRO" panose="020F0600000000000000" pitchFamily="34" charset="-128"/>
              <a:ea typeface="HGMaruGothicMPRO" panose="020F0600000000000000" pitchFamily="34" charset="-128"/>
            </a:endParaRPr>
          </a:p>
          <a:p>
            <a:pPr rtl="1">
              <a:lnSpc>
                <a:spcPts val="1600"/>
              </a:lnSpc>
              <a:defRPr sz="1000"/>
            </a:pPr>
            <a:endParaRPr kumimoji="1" lang="en-US" altLang="ja-JP" sz="1400" dirty="0">
              <a:latin typeface="Meiryo UI"/>
              <a:ea typeface="Meiryo UI"/>
            </a:endParaRPr>
          </a:p>
          <a:p>
            <a:pPr rtl="1">
              <a:lnSpc>
                <a:spcPts val="1600"/>
              </a:lnSpc>
              <a:defRPr sz="1000"/>
            </a:pPr>
            <a:r>
              <a:rPr lang="ja-JP" altLang="en-US" sz="1400">
                <a:latin typeface="HG丸ｺﾞｼｯｸM-PRO"/>
                <a:ea typeface="HG丸ｺﾞｼｯｸM-PRO"/>
              </a:rPr>
              <a:t>●大掃除</a:t>
            </a:r>
            <a:endParaRPr kumimoji="1" lang="en-US" altLang="ja-JP" sz="1400" dirty="0">
              <a:latin typeface="Meiryo UI"/>
              <a:ea typeface="Meiryo UI"/>
            </a:endParaRPr>
          </a:p>
          <a:p>
            <a:pPr rtl="1">
              <a:lnSpc>
                <a:spcPts val="1600"/>
              </a:lnSpc>
              <a:defRPr sz="1000"/>
            </a:pPr>
            <a:endParaRPr kumimoji="1" lang="en-US" altLang="ja-JP" sz="1400" dirty="0">
              <a:latin typeface="Meiryo UI"/>
              <a:ea typeface="Meiryo UI"/>
            </a:endParaRPr>
          </a:p>
          <a:p>
            <a:pPr rtl="1">
              <a:lnSpc>
                <a:spcPts val="1600"/>
              </a:lnSpc>
              <a:defRPr sz="1000"/>
            </a:pPr>
            <a:r>
              <a:rPr lang="ja-JP" altLang="en-US" sz="1400">
                <a:latin typeface="HG丸ｺﾞｼｯｸM-PRO"/>
                <a:ea typeface="HG丸ｺﾞｼｯｸM-PRO"/>
              </a:rPr>
              <a:t>●歳末感謝セール</a:t>
            </a:r>
            <a:endParaRPr lang="en-US" altLang="ja-JP" sz="1400" dirty="0">
              <a:latin typeface="HG丸ｺﾞｼｯｸM-PRO"/>
              <a:ea typeface="HG丸ｺﾞｼｯｸM-PRO"/>
            </a:endParaRPr>
          </a:p>
          <a:p>
            <a:pPr rtl="1">
              <a:lnSpc>
                <a:spcPts val="1600"/>
              </a:lnSpc>
              <a:defRPr sz="1000"/>
            </a:pPr>
            <a:endParaRPr kumimoji="1" lang="en-US" altLang="ja-JP" sz="1400" u="none" strike="noStrike" kern="1200" dirty="0">
              <a:effectLst/>
              <a:latin typeface="HG丸ｺﾞｼｯｸM-PRO"/>
              <a:ea typeface="HG丸ｺﾞｼｯｸM-PRO"/>
            </a:endParaRPr>
          </a:p>
          <a:p>
            <a:pPr rtl="1">
              <a:lnSpc>
                <a:spcPts val="1600"/>
              </a:lnSpc>
              <a:defRPr sz="1000"/>
            </a:pPr>
            <a:r>
              <a:rPr lang="ja-JP" altLang="en-US" sz="1400">
                <a:latin typeface="HG丸ｺﾞｼｯｸM-PRO"/>
                <a:ea typeface="HG丸ｺﾞｼｯｸM-PRO"/>
              </a:rPr>
              <a:t>●お正月</a:t>
            </a:r>
            <a:endParaRPr lang="en-US" altLang="ja-JP" sz="1400" dirty="0">
              <a:latin typeface="HG丸ｺﾞｼｯｸM-PRO"/>
              <a:ea typeface="HG丸ｺﾞｼｯｸM-PRO"/>
            </a:endParaRPr>
          </a:p>
        </p:txBody>
      </p:sp>
      <p:sp>
        <p:nvSpPr>
          <p:cNvPr id="7" name="AutoShape 66">
            <a:extLst>
              <a:ext uri="{FF2B5EF4-FFF2-40B4-BE49-F238E27FC236}">
                <a16:creationId xmlns:a16="http://schemas.microsoft.com/office/drawing/2014/main" id="{00000000-0008-0000-0000-000009000000}"/>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i="0" strike="noStrike" dirty="0">
                <a:latin typeface="HG丸ｺﾞｼｯｸM-PRO" panose="020F0600000000000000" pitchFamily="50" charset="-128"/>
                <a:ea typeface="HG丸ｺﾞｼｯｸM-PRO" panose="020F0600000000000000" pitchFamily="50" charset="-128"/>
              </a:rPr>
              <a:t>ワカサギの南蛮漬け</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ワカサギの唐揚げ</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dirty="0">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芽キャベツとミニトマトのスープ</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芽キャベツのアンチョビパスタ</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8" name="AutoShape 9">
            <a:extLst>
              <a:ext uri="{FF2B5EF4-FFF2-40B4-BE49-F238E27FC236}">
                <a16:creationId xmlns:a16="http://schemas.microsoft.com/office/drawing/2014/main" id="{00000000-0008-0000-0000-00000A000000}"/>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dirty="0">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9" name="AutoShape 9">
            <a:extLst>
              <a:ext uri="{FF2B5EF4-FFF2-40B4-BE49-F238E27FC236}">
                <a16:creationId xmlns:a16="http://schemas.microsoft.com/office/drawing/2014/main" id="{00000000-0008-0000-0000-00000B000000}"/>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dirty="0">
                <a:solidFill>
                  <a:schemeClr val="bg1"/>
                </a:solidFill>
                <a:latin typeface="HG丸ｺﾞｼｯｸM-PRO"/>
                <a:ea typeface="HG丸ｺﾞｼｯｸM-PRO"/>
              </a:rPr>
              <a:t>冬メニューの提案</a:t>
            </a:r>
          </a:p>
        </p:txBody>
      </p:sp>
      <p:sp>
        <p:nvSpPr>
          <p:cNvPr id="10" name="AutoShape 17">
            <a:extLst>
              <a:ext uri="{FF2B5EF4-FFF2-40B4-BE49-F238E27FC236}">
                <a16:creationId xmlns:a16="http://schemas.microsoft.com/office/drawing/2014/main" id="{00000000-0008-0000-0000-00000C000000}"/>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12</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latin typeface="HG丸ｺﾞｼｯｸM-PRO" panose="020F0600000000000000" pitchFamily="50" charset="-128"/>
                <a:ea typeface="HG丸ｺﾞｼｯｸM-PRO" panose="020F0600000000000000" pitchFamily="50" charset="-128"/>
              </a:rPr>
              <a:t>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1" name="AutoShape 18">
            <a:extLst>
              <a:ext uri="{FF2B5EF4-FFF2-40B4-BE49-F238E27FC236}">
                <a16:creationId xmlns:a16="http://schemas.microsoft.com/office/drawing/2014/main" id="{00000000-0008-0000-0000-00000D000000}"/>
              </a:ext>
            </a:extLst>
          </p:cNvPr>
          <p:cNvSpPr>
            <a:spLocks noChangeArrowheads="1"/>
          </p:cNvSpPr>
          <p:nvPr/>
        </p:nvSpPr>
        <p:spPr bwMode="auto">
          <a:xfrm>
            <a:off x="15973048" y="9205819"/>
            <a:ext cx="4716752"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en-US" altLang="ja-JP" sz="1400" dirty="0">
                <a:latin typeface="HG丸ｺﾞｼｯｸM-PRO"/>
                <a:ea typeface="HG丸ｺﾞｼｯｸM-PRO"/>
              </a:rPr>
              <a:t>12</a:t>
            </a:r>
            <a:r>
              <a:rPr lang="ja-JP" altLang="en-US" sz="1400" dirty="0">
                <a:latin typeface="HG丸ｺﾞｼｯｸM-PRO"/>
                <a:ea typeface="HG丸ｺﾞｼｯｸM-PRO"/>
              </a:rPr>
              <a:t>月は、ワカサギ、芽キャベツなどの旬</a:t>
            </a:r>
            <a:r>
              <a:rPr lang="ja-JP" altLang="en-US" sz="1400">
                <a:latin typeface="HG丸ｺﾞｼｯｸM-PRO"/>
                <a:ea typeface="HG丸ｺﾞｼｯｸM-PRO"/>
              </a:rPr>
              <a:t>の食材</a:t>
            </a:r>
            <a:endParaRPr lang="en-US" altLang="ja-JP" sz="1400" dirty="0">
              <a:latin typeface="HG丸ｺﾞｼｯｸM-PRO"/>
              <a:ea typeface="HG丸ｺﾞｼｯｸM-PRO"/>
            </a:endParaRPr>
          </a:p>
          <a:p>
            <a:pPr>
              <a:lnSpc>
                <a:spcPts val="1680"/>
              </a:lnSpc>
            </a:pPr>
            <a:r>
              <a:rPr lang="ja-JP" altLang="en-US" sz="1400">
                <a:latin typeface="HG丸ｺﾞｼｯｸM-PRO"/>
                <a:ea typeface="HG丸ｺﾞｼｯｸM-PRO"/>
              </a:rPr>
              <a:t>メニュー</a:t>
            </a:r>
            <a:r>
              <a:rPr lang="ja-JP" altLang="en-US" sz="1400" dirty="0">
                <a:latin typeface="HG丸ｺﾞｼｯｸM-PRO"/>
                <a:ea typeface="HG丸ｺﾞｼｯｸM-PRO"/>
              </a:rPr>
              <a:t>で売上拡大の提案を！</a:t>
            </a:r>
            <a:endParaRPr lang="en-US" altLang="ja-JP" sz="1400" dirty="0">
              <a:latin typeface="HG丸ｺﾞｼｯｸM-PRO"/>
              <a:ea typeface="HG丸ｺﾞｼｯｸM-PRO"/>
            </a:endParaRPr>
          </a:p>
        </p:txBody>
      </p:sp>
      <p:sp>
        <p:nvSpPr>
          <p:cNvPr id="12" name="AutoShape 18">
            <a:extLst>
              <a:ext uri="{FF2B5EF4-FFF2-40B4-BE49-F238E27FC236}">
                <a16:creationId xmlns:a16="http://schemas.microsoft.com/office/drawing/2014/main" id="{00000000-0008-0000-0000-00000E000000}"/>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12</a:t>
            </a:r>
            <a:r>
              <a:rPr lang="ja-JP" altLang="en-US" sz="1400">
                <a:latin typeface="HG丸ｺﾞｼｯｸM-PRO" panose="020F0600000000000000" pitchFamily="50" charset="-128"/>
                <a:ea typeface="HG丸ｺﾞｼｯｸM-PRO" panose="020F0600000000000000" pitchFamily="50" charset="-128"/>
              </a:rPr>
              <a:t>月の旬の食材を活用し、販促提案をしよう</a:t>
            </a:r>
          </a:p>
        </p:txBody>
      </p:sp>
      <p:sp>
        <p:nvSpPr>
          <p:cNvPr id="13" name="Text Box 1049">
            <a:extLst>
              <a:ext uri="{FF2B5EF4-FFF2-40B4-BE49-F238E27FC236}">
                <a16:creationId xmlns:a16="http://schemas.microsoft.com/office/drawing/2014/main" id="{00000000-0008-0000-0000-00000F000000}"/>
              </a:ext>
            </a:extLst>
          </p:cNvPr>
          <p:cNvSpPr txBox="1">
            <a:spLocks noChangeArrowheads="1"/>
          </p:cNvSpPr>
          <p:nvPr/>
        </p:nvSpPr>
        <p:spPr bwMode="auto">
          <a:xfrm>
            <a:off x="3091928" y="434529"/>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dirty="0">
                <a:solidFill>
                  <a:srgbClr val="C00000"/>
                </a:solidFill>
                <a:latin typeface="HGS創英ﾌﾟﾚｾﾞﾝｽEB"/>
                <a:ea typeface="HGS創英ﾌﾟﾚｾﾞﾝｽEB"/>
                <a:cs typeface="Meiryo UI" panose="020B0604030504040204" pitchFamily="50" charset="-128"/>
              </a:rPr>
              <a:t>定番催事には</a:t>
            </a:r>
            <a:r>
              <a:rPr lang="en-US" altLang="ja-JP" sz="4000" b="1" dirty="0">
                <a:solidFill>
                  <a:srgbClr val="C00000"/>
                </a:solidFill>
                <a:latin typeface="HGS創英ﾌﾟﾚｾﾞﾝｽEB"/>
                <a:ea typeface="HGS創英ﾌﾟﾚｾﾞﾝｽEB"/>
                <a:cs typeface="Meiryo UI" panose="020B0604030504040204" pitchFamily="50" charset="-128"/>
              </a:rPr>
              <a:t>〝</a:t>
            </a:r>
            <a:r>
              <a:rPr lang="ja-JP" altLang="en-US" sz="4000" b="1" dirty="0">
                <a:solidFill>
                  <a:srgbClr val="C00000"/>
                </a:solidFill>
                <a:latin typeface="HGS創英ﾌﾟﾚｾﾞﾝｽEB"/>
                <a:ea typeface="HGS創英ﾌﾟﾚｾﾞﾝｽEB"/>
                <a:cs typeface="Meiryo UI" panose="020B0604030504040204" pitchFamily="50" charset="-128"/>
              </a:rPr>
              <a:t>今年らしさ</a:t>
            </a:r>
            <a:r>
              <a:rPr lang="en-US" altLang="ja-JP" sz="4000" b="1" dirty="0">
                <a:solidFill>
                  <a:srgbClr val="C00000"/>
                </a:solidFill>
                <a:latin typeface="HGS創英ﾌﾟﾚｾﾞﾝｽEB"/>
                <a:ea typeface="HGS創英ﾌﾟﾚｾﾞﾝｽEB"/>
                <a:cs typeface="Meiryo UI" panose="020B0604030504040204" pitchFamily="50" charset="-128"/>
              </a:rPr>
              <a:t>〞</a:t>
            </a:r>
            <a:r>
              <a:rPr lang="ja-JP" altLang="en-US" sz="4000" b="1" dirty="0">
                <a:solidFill>
                  <a:srgbClr val="C00000"/>
                </a:solidFill>
                <a:latin typeface="HGS創英ﾌﾟﾚｾﾞﾝｽEB"/>
                <a:ea typeface="HGS創英ﾌﾟﾚｾﾞﾝｽEB"/>
                <a:cs typeface="Meiryo UI" panose="020B0604030504040204" pitchFamily="50" charset="-128"/>
              </a:rPr>
              <a:t>が必須！ </a:t>
            </a:r>
            <a:endParaRPr lang="en-US" altLang="ja-JP" sz="4000" b="1" dirty="0">
              <a:solidFill>
                <a:srgbClr val="C00000"/>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chemeClr val="accent6">
                    <a:lumMod val="75000"/>
                  </a:schemeClr>
                </a:solidFill>
                <a:latin typeface="メイリオ"/>
                <a:ea typeface="メイリオ"/>
              </a:rPr>
              <a:t>〜</a:t>
            </a:r>
            <a:r>
              <a:rPr lang="ja-JP" altLang="en-US" sz="2400" b="1" dirty="0">
                <a:solidFill>
                  <a:schemeClr val="accent6">
                    <a:lumMod val="75000"/>
                  </a:schemeClr>
                </a:solidFill>
                <a:latin typeface="メイリオ"/>
                <a:ea typeface="メイリオ"/>
              </a:rPr>
              <a:t>催事商品の当たり外れに細心の注意を！ </a:t>
            </a:r>
            <a:r>
              <a:rPr lang="en-US" altLang="ja-JP" sz="2400" b="1" dirty="0">
                <a:solidFill>
                  <a:schemeClr val="accent6">
                    <a:lumMod val="75000"/>
                  </a:schemeClr>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chemeClr val="accent6">
                  <a:lumMod val="75000"/>
                </a:schemeClr>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14" name="AutoShape 18">
            <a:extLst>
              <a:ext uri="{FF2B5EF4-FFF2-40B4-BE49-F238E27FC236}">
                <a16:creationId xmlns:a16="http://schemas.microsoft.com/office/drawing/2014/main" id="{00000000-0008-0000-0000-000010000000}"/>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12</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15" name="AutoShape 66">
            <a:extLst>
              <a:ext uri="{FF2B5EF4-FFF2-40B4-BE49-F238E27FC236}">
                <a16:creationId xmlns:a16="http://schemas.microsoft.com/office/drawing/2014/main" id="{00000000-0008-0000-0000-000011000000}"/>
              </a:ext>
            </a:extLst>
          </p:cNvPr>
          <p:cNvSpPr>
            <a:spLocks noChangeArrowheads="1"/>
          </p:cNvSpPr>
          <p:nvPr/>
        </p:nvSpPr>
        <p:spPr bwMode="auto">
          <a:xfrm>
            <a:off x="6306247" y="9710483"/>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dirty="0">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a:solidFill>
                  <a:srgbClr val="000000"/>
                </a:solidFill>
                <a:latin typeface="HG丸ｺﾞｼｯｸM-PRO" pitchFamily="50" charset="-128"/>
                <a:ea typeface="HG丸ｺﾞｼｯｸM-PRO" pitchFamily="50" charset="-128"/>
              </a:rPr>
              <a:t>ワカサギ、カキ</a:t>
            </a: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a:solidFill>
                  <a:srgbClr val="000000"/>
                </a:solidFill>
                <a:latin typeface="HG丸ｺﾞｼｯｸM-PRO" pitchFamily="50" charset="-128"/>
                <a:ea typeface="HG丸ｺﾞｼｯｸM-PRO" pitchFamily="50" charset="-128"/>
              </a:rPr>
              <a:t>野菜</a:t>
            </a:r>
            <a:r>
              <a:rPr lang="en-US" altLang="ja-JP" sz="1400" i="0" strike="noStrike" dirty="0">
                <a:solidFill>
                  <a:srgbClr val="000000"/>
                </a:solidFill>
                <a:latin typeface="HG丸ｺﾞｼｯｸM-PRO" pitchFamily="50" charset="-128"/>
                <a:ea typeface="HG丸ｺﾞｼｯｸM-PRO" pitchFamily="50" charset="-128"/>
              </a:rPr>
              <a:t>》</a:t>
            </a:r>
            <a:endParaRPr lang="en-US" altLang="ja-JP" sz="1400" i="0" strike="noStrike" dirty="0">
              <a:latin typeface="HG丸ｺﾞｼｯｸM-PRO" pitchFamily="50" charset="-128"/>
              <a:ea typeface="HG丸ｺﾞｼｯｸM-PRO" pitchFamily="50" charset="-128"/>
            </a:endParaRPr>
          </a:p>
          <a:p>
            <a:pPr algn="l" rtl="1">
              <a:lnSpc>
                <a:spcPts val="1600"/>
              </a:lnSpc>
              <a:defRPr sz="1000"/>
            </a:pPr>
            <a:r>
              <a:rPr lang="ja-JP" altLang="en-US" sz="1400" i="0" strike="noStrike">
                <a:latin typeface="HG丸ｺﾞｼｯｸM-PRO"/>
                <a:ea typeface="HG丸ｺﾞｼｯｸM-PRO"/>
              </a:rPr>
              <a:t>芽キャベツ、コマツナ</a:t>
            </a:r>
            <a:endParaRPr lang="en-US" altLang="ja-JP" sz="1400" i="0" strike="noStrike" dirty="0">
              <a:latin typeface="HG丸ｺﾞｼｯｸM-PRO"/>
              <a:ea typeface="HG丸ｺﾞｼｯｸM-PRO"/>
            </a:endParaRPr>
          </a:p>
        </p:txBody>
      </p:sp>
      <p:sp>
        <p:nvSpPr>
          <p:cNvPr id="16" name="AutoShape 66">
            <a:extLst>
              <a:ext uri="{FF2B5EF4-FFF2-40B4-BE49-F238E27FC236}">
                <a16:creationId xmlns:a16="http://schemas.microsoft.com/office/drawing/2014/main" id="{00000000-0008-0000-0000-000012000000}"/>
              </a:ext>
            </a:extLst>
          </p:cNvPr>
          <p:cNvSpPr>
            <a:spLocks noChangeArrowheads="1"/>
          </p:cNvSpPr>
          <p:nvPr/>
        </p:nvSpPr>
        <p:spPr bwMode="auto">
          <a:xfrm>
            <a:off x="1415277" y="971048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a:latin typeface="HG丸ｺﾞｼｯｸM-PRO"/>
                <a:ea typeface="HG丸ｺﾞｼｯｸM-PRO"/>
              </a:rPr>
              <a:t>●</a:t>
            </a:r>
            <a:r>
              <a:rPr lang="ja-JP" altLang="en-US" sz="1400" u="none" strike="noStrike">
                <a:solidFill>
                  <a:schemeClr val="tx1"/>
                </a:solidFill>
                <a:effectLst/>
                <a:latin typeface="HGMaruGothicMPRO" panose="020F0600000000000000" pitchFamily="34" charset="-128"/>
                <a:ea typeface="HGMaruGothicMPRO" panose="020F0600000000000000" pitchFamily="34" charset="-128"/>
              </a:rPr>
              <a:t>クリスマス</a:t>
            </a:r>
            <a:r>
              <a:rPr lang="ja-JP" altLang="en-US" sz="1400">
                <a:latin typeface="HGMaruGothicMPRO" panose="020F0600000000000000" pitchFamily="34" charset="-128"/>
                <a:ea typeface="HGMaruGothicMPRO" panose="020F0600000000000000" pitchFamily="34" charset="-128"/>
              </a:rPr>
              <a:t>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r>
              <a:rPr lang="ja-JP" altLang="en-US" sz="1400">
                <a:latin typeface="HG丸ｺﾞｼｯｸM-PRO"/>
                <a:ea typeface="HG丸ｺﾞｼｯｸM-PRO"/>
              </a:rPr>
              <a:t>●</a:t>
            </a:r>
            <a:r>
              <a:rPr lang="ja-JP" altLang="en-US" sz="1400" u="none" strike="noStrike">
                <a:solidFill>
                  <a:schemeClr val="tx1"/>
                </a:solidFill>
                <a:effectLst/>
                <a:latin typeface="HG丸ｺﾞｼｯｸM-PRO"/>
                <a:ea typeface="HG丸ｺﾞｼｯｸM-PRO"/>
              </a:rPr>
              <a:t>年末年始</a:t>
            </a:r>
            <a:r>
              <a:rPr lang="ja-JP" altLang="en-US" sz="1400">
                <a:latin typeface="HG丸ｺﾞｼｯｸM-PRO"/>
                <a:ea typeface="HG丸ｺﾞｼｯｸM-PRO"/>
              </a:rPr>
              <a:t>レシピ</a:t>
            </a:r>
            <a:endParaRPr lang="en-US" altLang="ja-JP" sz="1400" dirty="0">
              <a:latin typeface="HG丸ｺﾞｼｯｸM-PRO"/>
              <a:ea typeface="HG丸ｺﾞｼｯｸM-PRO"/>
            </a:endParaRPr>
          </a:p>
        </p:txBody>
      </p:sp>
      <p:sp>
        <p:nvSpPr>
          <p:cNvPr id="18" name="AutoShape 1">
            <a:extLst>
              <a:ext uri="{FF2B5EF4-FFF2-40B4-BE49-F238E27FC236}">
                <a16:creationId xmlns:a16="http://schemas.microsoft.com/office/drawing/2014/main" id="{00000000-0008-0000-0000-000014000000}"/>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フレーム 19">
            <a:extLst>
              <a:ext uri="{FF2B5EF4-FFF2-40B4-BE49-F238E27FC236}">
                <a16:creationId xmlns:a16="http://schemas.microsoft.com/office/drawing/2014/main" id="{00000000-0008-0000-0000-000016000000}"/>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フレーム 20">
            <a:extLst>
              <a:ext uri="{FF2B5EF4-FFF2-40B4-BE49-F238E27FC236}">
                <a16:creationId xmlns:a16="http://schemas.microsoft.com/office/drawing/2014/main" id="{00000000-0008-0000-0000-000017000000}"/>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2" name="フレーム 21">
            <a:extLst>
              <a:ext uri="{FF2B5EF4-FFF2-40B4-BE49-F238E27FC236}">
                <a16:creationId xmlns:a16="http://schemas.microsoft.com/office/drawing/2014/main" id="{00000000-0008-0000-0000-000018000000}"/>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3" name="AutoShape 9">
            <a:extLst>
              <a:ext uri="{FF2B5EF4-FFF2-40B4-BE49-F238E27FC236}">
                <a16:creationId xmlns:a16="http://schemas.microsoft.com/office/drawing/2014/main" id="{00000000-0008-0000-0000-000019000000}"/>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b="1" dirty="0">
                <a:solidFill>
                  <a:schemeClr val="bg1"/>
                </a:solidFill>
                <a:latin typeface="HG丸ｺﾞｼｯｸM-PRO"/>
                <a:ea typeface="HG丸ｺﾞｼｯｸM-PRO"/>
              </a:rPr>
              <a:t>12</a:t>
            </a:r>
            <a:r>
              <a:rPr lang="ja-JP" altLang="en-US" sz="2000" b="1">
                <a:solidFill>
                  <a:schemeClr val="bg1"/>
                </a:solidFill>
                <a:latin typeface="HG丸ｺﾞｼｯｸM-PRO"/>
                <a:ea typeface="HG丸ｺﾞｼｯｸM-PRO"/>
              </a:rPr>
              <a:t>月</a:t>
            </a:r>
            <a:r>
              <a:rPr lang="ja-JP" altLang="en-US" sz="2000" b="1" dirty="0">
                <a:solidFill>
                  <a:schemeClr val="bg1"/>
                </a:solidFill>
                <a:latin typeface="HG丸ｺﾞｼｯｸM-PRO"/>
                <a:ea typeface="HG丸ｺﾞｼｯｸM-PRO"/>
              </a:rPr>
              <a:t>の売れ筋商品</a:t>
            </a:r>
          </a:p>
        </p:txBody>
      </p:sp>
      <p:sp>
        <p:nvSpPr>
          <p:cNvPr id="24" name="Text Box 89">
            <a:extLst>
              <a:ext uri="{FF2B5EF4-FFF2-40B4-BE49-F238E27FC236}">
                <a16:creationId xmlns:a16="http://schemas.microsoft.com/office/drawing/2014/main" id="{00000000-0008-0000-0000-00001A000000}"/>
              </a:ext>
            </a:extLst>
          </p:cNvPr>
          <p:cNvSpPr txBox="1">
            <a:spLocks noChangeArrowheads="1"/>
          </p:cNvSpPr>
          <p:nvPr/>
        </p:nvSpPr>
        <p:spPr bwMode="auto">
          <a:xfrm>
            <a:off x="16657633" y="776656"/>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2800" b="1" i="0" strike="noStrike" cap="none" spc="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2800" b="1" i="0" strike="noStrike" cap="none" spc="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p>
        </p:txBody>
      </p:sp>
      <p:pic>
        <p:nvPicPr>
          <p:cNvPr id="27" name="図 26">
            <a:extLst>
              <a:ext uri="{FF2B5EF4-FFF2-40B4-BE49-F238E27FC236}">
                <a16:creationId xmlns:a16="http://schemas.microsoft.com/office/drawing/2014/main" id="{00000000-0008-0000-0000-00001D0000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62571" y="13616559"/>
            <a:ext cx="1870575" cy="640640"/>
          </a:xfrm>
          <a:prstGeom prst="rect">
            <a:avLst/>
          </a:prstGeom>
        </p:spPr>
      </p:pic>
      <p:pic>
        <p:nvPicPr>
          <p:cNvPr id="28" name="図 27">
            <a:extLst>
              <a:ext uri="{FF2B5EF4-FFF2-40B4-BE49-F238E27FC236}">
                <a16:creationId xmlns:a16="http://schemas.microsoft.com/office/drawing/2014/main" id="{00000000-0008-0000-0000-00001E0000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992241" y="13833826"/>
            <a:ext cx="1894435" cy="214500"/>
          </a:xfrm>
          <a:prstGeom prst="rect">
            <a:avLst/>
          </a:prstGeom>
        </p:spPr>
      </p:pic>
      <p:sp>
        <p:nvSpPr>
          <p:cNvPr id="32" name="AutoShape 1">
            <a:extLst>
              <a:ext uri="{FF2B5EF4-FFF2-40B4-BE49-F238E27FC236}">
                <a16:creationId xmlns:a16="http://schemas.microsoft.com/office/drawing/2014/main" id="{00000000-0008-0000-0000-000024000000}"/>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Text Box 14">
            <a:extLst>
              <a:ext uri="{FF2B5EF4-FFF2-40B4-BE49-F238E27FC236}">
                <a16:creationId xmlns:a16="http://schemas.microsoft.com/office/drawing/2014/main" id="{00000000-0008-0000-0000-000027000000}"/>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Text Box 14">
            <a:extLst>
              <a:ext uri="{FF2B5EF4-FFF2-40B4-BE49-F238E27FC236}">
                <a16:creationId xmlns:a16="http://schemas.microsoft.com/office/drawing/2014/main" id="{00000000-0008-0000-0000-000028000000}"/>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dirty="0">
                <a:effectLst/>
                <a:latin typeface="+mn-lt"/>
                <a:ea typeface="+mn-ea"/>
                <a:cs typeface="+mn-cs"/>
              </a:rPr>
              <a:t>TEL</a:t>
            </a:r>
            <a:r>
              <a:rPr lang="ja-JP" altLang="en-US" sz="2400" b="1" i="0" baseline="0" dirty="0">
                <a:effectLst/>
                <a:latin typeface="+mn-lt"/>
                <a:ea typeface="+mn-ea"/>
                <a:cs typeface="+mn-cs"/>
              </a:rPr>
              <a:t>：</a:t>
            </a:r>
            <a:r>
              <a:rPr lang="ja-JP" altLang="ja-JP" sz="2400" b="1" i="0" baseline="0" dirty="0">
                <a:effectLst/>
                <a:latin typeface="+mn-lt"/>
                <a:ea typeface="+mn-ea"/>
                <a:cs typeface="+mn-cs"/>
              </a:rPr>
              <a:t> </a:t>
            </a:r>
            <a:endParaRPr lang="ja-JP" altLang="ja-JP" sz="4000" dirty="0">
              <a:effectLst/>
            </a:endParaRPr>
          </a:p>
        </p:txBody>
      </p:sp>
      <p:sp>
        <p:nvSpPr>
          <p:cNvPr id="37" name="角丸四角形 36">
            <a:extLst>
              <a:ext uri="{FF2B5EF4-FFF2-40B4-BE49-F238E27FC236}">
                <a16:creationId xmlns:a16="http://schemas.microsoft.com/office/drawing/2014/main" id="{00000000-0008-0000-0000-000029000000}"/>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dirty="0"/>
          </a:p>
          <a:p>
            <a:r>
              <a:rPr kumimoji="1" lang="ja-JP" altLang="en-US" sz="800"/>
              <a:t>　「ダイキン</a:t>
            </a:r>
            <a:r>
              <a:rPr kumimoji="1" lang="en-US" altLang="ja-JP" sz="800" dirty="0"/>
              <a:t>AIR</a:t>
            </a:r>
            <a:r>
              <a:rPr kumimoji="1" lang="ja-JP" altLang="en-US" sz="800"/>
              <a:t>カレンダー」を参照させて頂いております。　　　　　　　　　　　　　　　　　　　　　　</a:t>
            </a:r>
            <a:endParaRPr kumimoji="1" lang="en-US" altLang="ja-JP" sz="800" dirty="0"/>
          </a:p>
          <a:p>
            <a:r>
              <a:rPr kumimoji="1" lang="ja-JP" altLang="en-US" sz="800"/>
              <a:t>　　　　　　　</a:t>
            </a:r>
            <a:r>
              <a:rPr kumimoji="1" lang="en-US" altLang="ja-JP" sz="800" dirty="0"/>
              <a:t>https://</a:t>
            </a:r>
            <a:r>
              <a:rPr kumimoji="1" lang="en-US" altLang="ja-JP" sz="800" dirty="0" err="1"/>
              <a:t>www.daikin.co.jp</a:t>
            </a:r>
            <a:r>
              <a:rPr kumimoji="1" lang="en-US" altLang="ja-JP" sz="800" dirty="0"/>
              <a:t>/</a:t>
            </a:r>
            <a:r>
              <a:rPr kumimoji="1" lang="en-US" altLang="ja-JP" sz="800" dirty="0" err="1"/>
              <a:t>otenki</a:t>
            </a:r>
            <a:r>
              <a:rPr kumimoji="1" lang="en-US" altLang="ja-JP" sz="800" dirty="0"/>
              <a:t>/</a:t>
            </a:r>
            <a:r>
              <a:rPr kumimoji="1" lang="en-US" altLang="ja-JP" sz="800" dirty="0" err="1"/>
              <a:t>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9" name="Picture 33" descr="U:\B．販促\販売促進\07．機器画像データ\02．線画（WMF）\00．ロゴ（社名・製品）\営業担当作成チラシ用ロゴWMF\商品カタログ用_テックブランド・タグライン_BR.wmf">
            <a:extLst>
              <a:ext uri="{FF2B5EF4-FFF2-40B4-BE49-F238E27FC236}">
                <a16:creationId xmlns:a16="http://schemas.microsoft.com/office/drawing/2014/main" id="{00000000-0008-0000-0100-0000B600000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6117" y="73641"/>
            <a:ext cx="2183610" cy="724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 name="図 70">
            <a:extLst>
              <a:ext uri="{FF2B5EF4-FFF2-40B4-BE49-F238E27FC236}">
                <a16:creationId xmlns:a16="http://schemas.microsoft.com/office/drawing/2014/main" id="{A5042A86-07AF-2556-3FA4-FA47D28C4F9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8139224" y="14748430"/>
            <a:ext cx="2930244" cy="45719"/>
          </a:xfrm>
          <a:prstGeom prst="rect">
            <a:avLst/>
          </a:prstGeom>
        </p:spPr>
      </p:pic>
      <p:sp>
        <p:nvSpPr>
          <p:cNvPr id="2" name="AutoShape 1">
            <a:extLst>
              <a:ext uri="{FF2B5EF4-FFF2-40B4-BE49-F238E27FC236}">
                <a16:creationId xmlns:a16="http://schemas.microsoft.com/office/drawing/2014/main" id="{AA5A6CE0-C2C4-B466-E7E8-B83A06F9191E}"/>
              </a:ext>
            </a:extLst>
          </p:cNvPr>
          <p:cNvSpPr>
            <a:spLocks noChangeArrowheads="1"/>
          </p:cNvSpPr>
          <p:nvPr/>
        </p:nvSpPr>
        <p:spPr bwMode="auto">
          <a:xfrm>
            <a:off x="-10462"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冬の味覚</a:t>
            </a: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8" name="図 57">
            <a:extLst>
              <a:ext uri="{FF2B5EF4-FFF2-40B4-BE49-F238E27FC236}">
                <a16:creationId xmlns:a16="http://schemas.microsoft.com/office/drawing/2014/main" id="{94DD3D0B-7275-B40A-B6CF-AF8C62EA659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62421" y="2077439"/>
            <a:ext cx="288059" cy="288059"/>
          </a:xfrm>
          <a:prstGeom prst="rect">
            <a:avLst/>
          </a:prstGeom>
        </p:spPr>
      </p:pic>
      <p:pic>
        <p:nvPicPr>
          <p:cNvPr id="63" name="図 62">
            <a:extLst>
              <a:ext uri="{FF2B5EF4-FFF2-40B4-BE49-F238E27FC236}">
                <a16:creationId xmlns:a16="http://schemas.microsoft.com/office/drawing/2014/main" id="{703C305A-5AD9-0CA7-92E8-B6475916872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171092" y="2069258"/>
            <a:ext cx="288059" cy="288059"/>
          </a:xfrm>
          <a:prstGeom prst="rect">
            <a:avLst/>
          </a:prstGeom>
        </p:spPr>
      </p:pic>
      <p:pic>
        <p:nvPicPr>
          <p:cNvPr id="69" name="図 68">
            <a:extLst>
              <a:ext uri="{FF2B5EF4-FFF2-40B4-BE49-F238E27FC236}">
                <a16:creationId xmlns:a16="http://schemas.microsoft.com/office/drawing/2014/main" id="{44094206-EB9C-8400-6ECE-B722A5B5A2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747130" y="2058814"/>
            <a:ext cx="288059" cy="288059"/>
          </a:xfrm>
          <a:prstGeom prst="rect">
            <a:avLst/>
          </a:prstGeom>
        </p:spPr>
      </p:pic>
      <p:pic>
        <p:nvPicPr>
          <p:cNvPr id="33" name="図 32">
            <a:extLst>
              <a:ext uri="{FF2B5EF4-FFF2-40B4-BE49-F238E27FC236}">
                <a16:creationId xmlns:a16="http://schemas.microsoft.com/office/drawing/2014/main" id="{3717C71E-E49B-C956-1ADC-C06F7661E74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408410" y="1978904"/>
            <a:ext cx="337754" cy="314325"/>
          </a:xfrm>
          <a:prstGeom prst="rect">
            <a:avLst/>
          </a:prstGeom>
        </p:spPr>
      </p:pic>
      <p:pic>
        <p:nvPicPr>
          <p:cNvPr id="60" name="図 59">
            <a:extLst>
              <a:ext uri="{FF2B5EF4-FFF2-40B4-BE49-F238E27FC236}">
                <a16:creationId xmlns:a16="http://schemas.microsoft.com/office/drawing/2014/main" id="{B00D27A5-0564-3F49-3044-5AB4C6F36A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25611" y="2077439"/>
            <a:ext cx="242575" cy="245526"/>
          </a:xfrm>
          <a:prstGeom prst="rect">
            <a:avLst/>
          </a:prstGeom>
        </p:spPr>
      </p:pic>
      <p:pic>
        <p:nvPicPr>
          <p:cNvPr id="70" name="図 69">
            <a:extLst>
              <a:ext uri="{FF2B5EF4-FFF2-40B4-BE49-F238E27FC236}">
                <a16:creationId xmlns:a16="http://schemas.microsoft.com/office/drawing/2014/main" id="{75C96B77-FFE3-A22B-9A15-BED18970D5F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74136" y="2058814"/>
            <a:ext cx="288059" cy="288059"/>
          </a:xfrm>
          <a:prstGeom prst="rect">
            <a:avLst/>
          </a:prstGeom>
        </p:spPr>
      </p:pic>
      <p:pic>
        <p:nvPicPr>
          <p:cNvPr id="83" name="図 82">
            <a:extLst>
              <a:ext uri="{FF2B5EF4-FFF2-40B4-BE49-F238E27FC236}">
                <a16:creationId xmlns:a16="http://schemas.microsoft.com/office/drawing/2014/main" id="{902C9F0F-4A23-80E0-3667-4837E1D9686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046594" y="2085005"/>
            <a:ext cx="242575" cy="245526"/>
          </a:xfrm>
          <a:prstGeom prst="rect">
            <a:avLst/>
          </a:prstGeom>
        </p:spPr>
      </p:pic>
      <p:pic>
        <p:nvPicPr>
          <p:cNvPr id="90" name="図 89">
            <a:extLst>
              <a:ext uri="{FF2B5EF4-FFF2-40B4-BE49-F238E27FC236}">
                <a16:creationId xmlns:a16="http://schemas.microsoft.com/office/drawing/2014/main" id="{CA26164C-568E-0D7F-3B06-F1CD5E4D639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39851" y="2072387"/>
            <a:ext cx="288059" cy="288059"/>
          </a:xfrm>
          <a:prstGeom prst="rect">
            <a:avLst/>
          </a:prstGeom>
        </p:spPr>
      </p:pic>
      <p:pic>
        <p:nvPicPr>
          <p:cNvPr id="94" name="図 93">
            <a:extLst>
              <a:ext uri="{FF2B5EF4-FFF2-40B4-BE49-F238E27FC236}">
                <a16:creationId xmlns:a16="http://schemas.microsoft.com/office/drawing/2014/main" id="{2B042D0E-346D-3472-770B-B59C9D29DFD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301400" y="2076207"/>
            <a:ext cx="288059" cy="288059"/>
          </a:xfrm>
          <a:prstGeom prst="rect">
            <a:avLst/>
          </a:prstGeom>
        </p:spPr>
      </p:pic>
      <p:pic>
        <p:nvPicPr>
          <p:cNvPr id="98" name="図 97">
            <a:extLst>
              <a:ext uri="{FF2B5EF4-FFF2-40B4-BE49-F238E27FC236}">
                <a16:creationId xmlns:a16="http://schemas.microsoft.com/office/drawing/2014/main" id="{38EC94EC-4B73-AE8F-866E-1B9B70A7A6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419169" y="2067431"/>
            <a:ext cx="288059" cy="288059"/>
          </a:xfrm>
          <a:prstGeom prst="rect">
            <a:avLst/>
          </a:prstGeom>
        </p:spPr>
      </p:pic>
      <p:pic>
        <p:nvPicPr>
          <p:cNvPr id="99" name="図 98">
            <a:extLst>
              <a:ext uri="{FF2B5EF4-FFF2-40B4-BE49-F238E27FC236}">
                <a16:creationId xmlns:a16="http://schemas.microsoft.com/office/drawing/2014/main" id="{463B9292-3196-50AD-4EBF-6B232E2541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008614" y="2076207"/>
            <a:ext cx="288059" cy="288059"/>
          </a:xfrm>
          <a:prstGeom prst="rect">
            <a:avLst/>
          </a:prstGeom>
        </p:spPr>
      </p:pic>
      <p:pic>
        <p:nvPicPr>
          <p:cNvPr id="105" name="図 104">
            <a:extLst>
              <a:ext uri="{FF2B5EF4-FFF2-40B4-BE49-F238E27FC236}">
                <a16:creationId xmlns:a16="http://schemas.microsoft.com/office/drawing/2014/main" id="{12FADBC9-E1F2-7BED-B9EA-E333780A78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908418" y="2056173"/>
            <a:ext cx="288059" cy="288059"/>
          </a:xfrm>
          <a:prstGeom prst="rect">
            <a:avLst/>
          </a:prstGeom>
        </p:spPr>
      </p:pic>
      <p:pic>
        <p:nvPicPr>
          <p:cNvPr id="106" name="図 105">
            <a:extLst>
              <a:ext uri="{FF2B5EF4-FFF2-40B4-BE49-F238E27FC236}">
                <a16:creationId xmlns:a16="http://schemas.microsoft.com/office/drawing/2014/main" id="{66951166-9456-E98E-ECA6-6D22D247F79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476309" y="2065798"/>
            <a:ext cx="288059" cy="288059"/>
          </a:xfrm>
          <a:prstGeom prst="rect">
            <a:avLst/>
          </a:prstGeom>
        </p:spPr>
      </p:pic>
      <p:pic>
        <p:nvPicPr>
          <p:cNvPr id="44" name="図 43">
            <a:extLst>
              <a:ext uri="{FF2B5EF4-FFF2-40B4-BE49-F238E27FC236}">
                <a16:creationId xmlns:a16="http://schemas.microsoft.com/office/drawing/2014/main" id="{32722D09-6E11-6129-E379-D012F76423C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22041" y="2058814"/>
            <a:ext cx="288059" cy="288059"/>
          </a:xfrm>
          <a:prstGeom prst="rect">
            <a:avLst/>
          </a:prstGeom>
        </p:spPr>
      </p:pic>
      <p:pic>
        <p:nvPicPr>
          <p:cNvPr id="45" name="図 44">
            <a:extLst>
              <a:ext uri="{FF2B5EF4-FFF2-40B4-BE49-F238E27FC236}">
                <a16:creationId xmlns:a16="http://schemas.microsoft.com/office/drawing/2014/main" id="{91D7F9B2-BE31-2F93-7C47-BD97805BC7D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93497" y="2063679"/>
            <a:ext cx="288059" cy="288059"/>
          </a:xfrm>
          <a:prstGeom prst="rect">
            <a:avLst/>
          </a:prstGeom>
        </p:spPr>
      </p:pic>
      <p:pic>
        <p:nvPicPr>
          <p:cNvPr id="47" name="図 46">
            <a:extLst>
              <a:ext uri="{FF2B5EF4-FFF2-40B4-BE49-F238E27FC236}">
                <a16:creationId xmlns:a16="http://schemas.microsoft.com/office/drawing/2014/main" id="{29D0940E-1B62-F970-2BC7-258C14E4018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66502" y="2074312"/>
            <a:ext cx="288059" cy="288059"/>
          </a:xfrm>
          <a:prstGeom prst="rect">
            <a:avLst/>
          </a:prstGeom>
        </p:spPr>
      </p:pic>
      <p:pic>
        <p:nvPicPr>
          <p:cNvPr id="50" name="図 49">
            <a:extLst>
              <a:ext uri="{FF2B5EF4-FFF2-40B4-BE49-F238E27FC236}">
                <a16:creationId xmlns:a16="http://schemas.microsoft.com/office/drawing/2014/main" id="{91BE50F9-97A7-73F9-BA90-5CE1E8A1D41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78239" y="2077125"/>
            <a:ext cx="242575" cy="245526"/>
          </a:xfrm>
          <a:prstGeom prst="rect">
            <a:avLst/>
          </a:prstGeom>
        </p:spPr>
      </p:pic>
      <p:pic>
        <p:nvPicPr>
          <p:cNvPr id="53" name="図 52">
            <a:extLst>
              <a:ext uri="{FF2B5EF4-FFF2-40B4-BE49-F238E27FC236}">
                <a16:creationId xmlns:a16="http://schemas.microsoft.com/office/drawing/2014/main" id="{836A1DD3-0117-BD96-64CF-62AD30A2169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159931" y="1970195"/>
            <a:ext cx="337754" cy="314325"/>
          </a:xfrm>
          <a:prstGeom prst="rect">
            <a:avLst/>
          </a:prstGeom>
        </p:spPr>
      </p:pic>
      <p:pic>
        <p:nvPicPr>
          <p:cNvPr id="57" name="図 56">
            <a:extLst>
              <a:ext uri="{FF2B5EF4-FFF2-40B4-BE49-F238E27FC236}">
                <a16:creationId xmlns:a16="http://schemas.microsoft.com/office/drawing/2014/main" id="{6B80E1B6-CFA5-F2FC-CB11-C026F5EC15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160188" y="2063679"/>
            <a:ext cx="288059" cy="288059"/>
          </a:xfrm>
          <a:prstGeom prst="rect">
            <a:avLst/>
          </a:prstGeom>
        </p:spPr>
      </p:pic>
      <p:pic>
        <p:nvPicPr>
          <p:cNvPr id="3" name="図 2">
            <a:extLst>
              <a:ext uri="{FF2B5EF4-FFF2-40B4-BE49-F238E27FC236}">
                <a16:creationId xmlns:a16="http://schemas.microsoft.com/office/drawing/2014/main" id="{D7D493C6-E413-C439-8953-0D512F51592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61336" y="2068730"/>
            <a:ext cx="242575" cy="245526"/>
          </a:xfrm>
          <a:prstGeom prst="rect">
            <a:avLst/>
          </a:prstGeom>
        </p:spPr>
      </p:pic>
      <p:pic>
        <p:nvPicPr>
          <p:cNvPr id="19" name="図 18">
            <a:extLst>
              <a:ext uri="{FF2B5EF4-FFF2-40B4-BE49-F238E27FC236}">
                <a16:creationId xmlns:a16="http://schemas.microsoft.com/office/drawing/2014/main" id="{29564DB2-7FD9-212F-0C0D-672366A38E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44810" y="2068730"/>
            <a:ext cx="242575" cy="245526"/>
          </a:xfrm>
          <a:prstGeom prst="rect">
            <a:avLst/>
          </a:prstGeom>
        </p:spPr>
      </p:pic>
      <p:pic>
        <p:nvPicPr>
          <p:cNvPr id="25" name="図 24">
            <a:extLst>
              <a:ext uri="{FF2B5EF4-FFF2-40B4-BE49-F238E27FC236}">
                <a16:creationId xmlns:a16="http://schemas.microsoft.com/office/drawing/2014/main" id="{3D5B738C-405C-5AB8-CB02-1EFBC9950A9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15398" y="2056889"/>
            <a:ext cx="288059" cy="288059"/>
          </a:xfrm>
          <a:prstGeom prst="rect">
            <a:avLst/>
          </a:prstGeom>
        </p:spPr>
      </p:pic>
      <p:pic>
        <p:nvPicPr>
          <p:cNvPr id="31" name="図 30">
            <a:extLst>
              <a:ext uri="{FF2B5EF4-FFF2-40B4-BE49-F238E27FC236}">
                <a16:creationId xmlns:a16="http://schemas.microsoft.com/office/drawing/2014/main" id="{866857B9-8039-1DF8-D9B4-9457B407362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465118" y="1970195"/>
            <a:ext cx="337754" cy="314325"/>
          </a:xfrm>
          <a:prstGeom prst="rect">
            <a:avLst/>
          </a:prstGeom>
        </p:spPr>
      </p:pic>
      <p:pic>
        <p:nvPicPr>
          <p:cNvPr id="38" name="図 37">
            <a:extLst>
              <a:ext uri="{FF2B5EF4-FFF2-40B4-BE49-F238E27FC236}">
                <a16:creationId xmlns:a16="http://schemas.microsoft.com/office/drawing/2014/main" id="{499D166E-B252-2AAC-2F17-5319EA649F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17023" y="2072387"/>
            <a:ext cx="288059" cy="288059"/>
          </a:xfrm>
          <a:prstGeom prst="rect">
            <a:avLst/>
          </a:prstGeom>
        </p:spPr>
      </p:pic>
      <p:pic>
        <p:nvPicPr>
          <p:cNvPr id="40" name="図 39">
            <a:extLst>
              <a:ext uri="{FF2B5EF4-FFF2-40B4-BE49-F238E27FC236}">
                <a16:creationId xmlns:a16="http://schemas.microsoft.com/office/drawing/2014/main" id="{D7DD0E8B-C398-6F02-791B-857BBD9273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70238" y="2070351"/>
            <a:ext cx="288059" cy="288059"/>
          </a:xfrm>
          <a:prstGeom prst="rect">
            <a:avLst/>
          </a:prstGeom>
        </p:spPr>
      </p:pic>
      <p:pic>
        <p:nvPicPr>
          <p:cNvPr id="46" name="図 45">
            <a:extLst>
              <a:ext uri="{FF2B5EF4-FFF2-40B4-BE49-F238E27FC236}">
                <a16:creationId xmlns:a16="http://schemas.microsoft.com/office/drawing/2014/main" id="{8683C47C-0C79-3F9C-8899-45BD9B02AB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10768" y="2063678"/>
            <a:ext cx="288059" cy="288059"/>
          </a:xfrm>
          <a:prstGeom prst="rect">
            <a:avLst/>
          </a:prstGeom>
        </p:spPr>
      </p:pic>
      <p:pic>
        <p:nvPicPr>
          <p:cNvPr id="59" name="図 58">
            <a:extLst>
              <a:ext uri="{FF2B5EF4-FFF2-40B4-BE49-F238E27FC236}">
                <a16:creationId xmlns:a16="http://schemas.microsoft.com/office/drawing/2014/main" id="{F849C292-C4B7-8F6A-DFF1-1E545BF593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760069" y="2067528"/>
            <a:ext cx="288059" cy="288059"/>
          </a:xfrm>
          <a:prstGeom prst="rect">
            <a:avLst/>
          </a:prstGeom>
        </p:spPr>
      </p:pic>
      <p:pic>
        <p:nvPicPr>
          <p:cNvPr id="65" name="図 64">
            <a:extLst>
              <a:ext uri="{FF2B5EF4-FFF2-40B4-BE49-F238E27FC236}">
                <a16:creationId xmlns:a16="http://schemas.microsoft.com/office/drawing/2014/main" id="{DDF94F72-2A1F-4A14-E12D-1B7AD0230A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876303" y="2067431"/>
            <a:ext cx="288059" cy="288059"/>
          </a:xfrm>
          <a:prstGeom prst="rect">
            <a:avLst/>
          </a:prstGeom>
        </p:spPr>
      </p:pic>
      <p:pic>
        <p:nvPicPr>
          <p:cNvPr id="68" name="図 67">
            <a:extLst>
              <a:ext uri="{FF2B5EF4-FFF2-40B4-BE49-F238E27FC236}">
                <a16:creationId xmlns:a16="http://schemas.microsoft.com/office/drawing/2014/main" id="{901B856A-DB1C-0456-B66F-2CFC05FE8B6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609506" y="2076207"/>
            <a:ext cx="288059" cy="288059"/>
          </a:xfrm>
          <a:prstGeom prst="rect">
            <a:avLst/>
          </a:prstGeom>
        </p:spPr>
      </p:pic>
      <p:pic>
        <p:nvPicPr>
          <p:cNvPr id="75" name="図 74">
            <a:extLst>
              <a:ext uri="{FF2B5EF4-FFF2-40B4-BE49-F238E27FC236}">
                <a16:creationId xmlns:a16="http://schemas.microsoft.com/office/drawing/2014/main" id="{1123CAF0-871D-442F-EAD3-2F6A9FA37C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316235" y="2064882"/>
            <a:ext cx="288059" cy="288059"/>
          </a:xfrm>
          <a:prstGeom prst="rect">
            <a:avLst/>
          </a:prstGeom>
        </p:spPr>
      </p:pic>
      <p:pic>
        <p:nvPicPr>
          <p:cNvPr id="77" name="図 76">
            <a:extLst>
              <a:ext uri="{FF2B5EF4-FFF2-40B4-BE49-F238E27FC236}">
                <a16:creationId xmlns:a16="http://schemas.microsoft.com/office/drawing/2014/main" id="{A0B01EFE-D520-529E-2D15-484D178CED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082974" y="2072582"/>
            <a:ext cx="288059" cy="288059"/>
          </a:xfrm>
          <a:prstGeom prst="rect">
            <a:avLst/>
          </a:prstGeom>
        </p:spPr>
      </p:pic>
      <p:pic>
        <p:nvPicPr>
          <p:cNvPr id="80" name="図 79">
            <a:extLst>
              <a:ext uri="{FF2B5EF4-FFF2-40B4-BE49-F238E27FC236}">
                <a16:creationId xmlns:a16="http://schemas.microsoft.com/office/drawing/2014/main" id="{5BCD264C-DAC7-8117-76C4-22E2C50A59D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629219" y="328052"/>
            <a:ext cx="1489798" cy="1116716"/>
          </a:xfrm>
          <a:prstGeom prst="rect">
            <a:avLst/>
          </a:prstGeom>
        </p:spPr>
      </p:pic>
      <p:pic>
        <p:nvPicPr>
          <p:cNvPr id="82" name="図 81">
            <a:extLst>
              <a:ext uri="{FF2B5EF4-FFF2-40B4-BE49-F238E27FC236}">
                <a16:creationId xmlns:a16="http://schemas.microsoft.com/office/drawing/2014/main" id="{783EDC20-DB4D-FC2F-4BF1-504E8B6E906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9050" y="1655733"/>
            <a:ext cx="1684421" cy="1684421"/>
          </a:xfrm>
          <a:prstGeom prst="rect">
            <a:avLst/>
          </a:prstGeom>
        </p:spPr>
      </p:pic>
      <p:pic>
        <p:nvPicPr>
          <p:cNvPr id="85" name="図 84">
            <a:extLst>
              <a:ext uri="{FF2B5EF4-FFF2-40B4-BE49-F238E27FC236}">
                <a16:creationId xmlns:a16="http://schemas.microsoft.com/office/drawing/2014/main" id="{E4BD97A4-9B08-5005-7DFD-AE184264DE4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5062" y="8662795"/>
            <a:ext cx="1260943" cy="1260943"/>
          </a:xfrm>
          <a:prstGeom prst="rect">
            <a:avLst/>
          </a:prstGeom>
        </p:spPr>
      </p:pic>
      <p:pic>
        <p:nvPicPr>
          <p:cNvPr id="88" name="図 87">
            <a:extLst>
              <a:ext uri="{FF2B5EF4-FFF2-40B4-BE49-F238E27FC236}">
                <a16:creationId xmlns:a16="http://schemas.microsoft.com/office/drawing/2014/main" id="{F94BB828-4E6F-CF6A-2120-EBDBAED185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12142016"/>
            <a:ext cx="1542264" cy="1542264"/>
          </a:xfrm>
          <a:prstGeom prst="rect">
            <a:avLst/>
          </a:prstGeom>
        </p:spPr>
      </p:pic>
      <p:pic>
        <p:nvPicPr>
          <p:cNvPr id="95" name="図 94">
            <a:extLst>
              <a:ext uri="{FF2B5EF4-FFF2-40B4-BE49-F238E27FC236}">
                <a16:creationId xmlns:a16="http://schemas.microsoft.com/office/drawing/2014/main" id="{9AFF40E6-2CAA-2662-EEDB-6D8AEB2327C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1328" t="73217" r="54824"/>
          <a:stretch/>
        </p:blipFill>
        <p:spPr>
          <a:xfrm>
            <a:off x="1483704" y="14025950"/>
            <a:ext cx="1224467" cy="1031376"/>
          </a:xfrm>
          <a:prstGeom prst="rect">
            <a:avLst/>
          </a:prstGeom>
        </p:spPr>
      </p:pic>
      <p:pic>
        <p:nvPicPr>
          <p:cNvPr id="97" name="図 96">
            <a:extLst>
              <a:ext uri="{FF2B5EF4-FFF2-40B4-BE49-F238E27FC236}">
                <a16:creationId xmlns:a16="http://schemas.microsoft.com/office/drawing/2014/main" id="{292678FB-4C5E-3455-372E-FE8F76BC2AB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44861" t="45440" r="33025" b="26904"/>
          <a:stretch/>
        </p:blipFill>
        <p:spPr>
          <a:xfrm>
            <a:off x="5639233" y="12645089"/>
            <a:ext cx="1001554" cy="939357"/>
          </a:xfrm>
          <a:prstGeom prst="rect">
            <a:avLst/>
          </a:prstGeom>
        </p:spPr>
      </p:pic>
      <p:pic>
        <p:nvPicPr>
          <p:cNvPr id="101" name="図 100">
            <a:extLst>
              <a:ext uri="{FF2B5EF4-FFF2-40B4-BE49-F238E27FC236}">
                <a16:creationId xmlns:a16="http://schemas.microsoft.com/office/drawing/2014/main" id="{589EEB3F-CD92-9B07-4529-69D96B7529E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78082" t="47824" b="27737"/>
          <a:stretch/>
        </p:blipFill>
        <p:spPr>
          <a:xfrm>
            <a:off x="9439891" y="13914741"/>
            <a:ext cx="1304309" cy="1090766"/>
          </a:xfrm>
          <a:prstGeom prst="rect">
            <a:avLst/>
          </a:prstGeom>
        </p:spPr>
      </p:pic>
      <p:pic>
        <p:nvPicPr>
          <p:cNvPr id="26" name="図 25">
            <a:extLst>
              <a:ext uri="{FF2B5EF4-FFF2-40B4-BE49-F238E27FC236}">
                <a16:creationId xmlns:a16="http://schemas.microsoft.com/office/drawing/2014/main" id="{8E02349A-472F-1CE6-ECC9-15BC1A7261C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405113" y="14891620"/>
            <a:ext cx="4408786" cy="388466"/>
          </a:xfrm>
          <a:prstGeom prst="rect">
            <a:avLst/>
          </a:prstGeom>
        </p:spPr>
      </p:pic>
      <p:pic>
        <p:nvPicPr>
          <p:cNvPr id="29" name="図 28">
            <a:extLst>
              <a:ext uri="{FF2B5EF4-FFF2-40B4-BE49-F238E27FC236}">
                <a16:creationId xmlns:a16="http://schemas.microsoft.com/office/drawing/2014/main" id="{B1EC2F82-010F-E636-5036-6CF939139F8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875513" y="14891620"/>
            <a:ext cx="4408786" cy="388466"/>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86821" y="11797088"/>
            <a:ext cx="9583490" cy="3169290"/>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00000000-0008-0000-0100-00000E000000}"/>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55" name="Oval 1">
            <a:extLst>
              <a:ext uri="{FF2B5EF4-FFF2-40B4-BE49-F238E27FC236}">
                <a16:creationId xmlns:a16="http://schemas.microsoft.com/office/drawing/2014/main" id="{00000000-0008-0000-0100-0000A0000000}"/>
              </a:ext>
            </a:extLst>
          </p:cNvPr>
          <p:cNvSpPr>
            <a:spLocks noChangeArrowheads="1"/>
          </p:cNvSpPr>
          <p:nvPr/>
        </p:nvSpPr>
        <p:spPr bwMode="auto">
          <a:xfrm>
            <a:off x="190373" y="2101662"/>
            <a:ext cx="4500440" cy="464395"/>
          </a:xfrm>
          <a:prstGeom prst="roundRect">
            <a:avLst/>
          </a:prstGeom>
          <a:solidFill>
            <a:srgbClr val="FFE699"/>
          </a:solidFill>
          <a:ln w="28575">
            <a:solidFill>
              <a:srgbClr val="FF9900"/>
            </a:solidFill>
          </a:ln>
          <a:effectLst/>
        </p:spPr>
        <p:txBody>
          <a:bodyPr wrap="square" lIns="36576" tIns="22860" rIns="36576" bIns="22860" anchor="ctr" upright="1"/>
          <a:lstStyle/>
          <a:p>
            <a:pPr algn="ctr"/>
            <a:r>
              <a:rPr lang="ja-JP" altLang="en-US" b="1">
                <a:latin typeface="HG丸ｺﾞｼｯｸM-PRO" panose="020F0600000000000000" pitchFamily="50" charset="-128"/>
                <a:ea typeface="HG丸ｺﾞｼｯｸM-PRO" panose="020F0600000000000000" pitchFamily="50" charset="-128"/>
                <a:cs typeface="ヒラギノ角ゴ ProN W6"/>
              </a:rPr>
              <a:t>ワカサギの南蛮漬け</a:t>
            </a:r>
            <a:endParaRPr lang="en-US" altLang="ja-JP" b="1" dirty="0">
              <a:latin typeface="HG丸ｺﾞｼｯｸM-PRO" panose="020F0600000000000000" pitchFamily="50" charset="-128"/>
              <a:ea typeface="HG丸ｺﾞｼｯｸM-PRO" panose="020F0600000000000000" pitchFamily="50" charset="-128"/>
              <a:cs typeface="ヒラギノ角ゴ ProN W6"/>
            </a:endParaRPr>
          </a:p>
        </p:txBody>
      </p:sp>
      <p:sp>
        <p:nvSpPr>
          <p:cNvPr id="56" name="AutoShape 2">
            <a:extLst>
              <a:ext uri="{FF2B5EF4-FFF2-40B4-BE49-F238E27FC236}">
                <a16:creationId xmlns:a16="http://schemas.microsoft.com/office/drawing/2014/main" id="{00000000-0008-0000-0100-0000A1000000}"/>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骨まで食べられてカルシウムもたっぷり</a:t>
            </a:r>
            <a:endParaRPr lang="en-US" altLang="ja-JP" sz="1400" b="1" dirty="0">
              <a:latin typeface="HG丸ｺﾞｼｯｸM-PRO"/>
              <a:ea typeface="HG丸ｺﾞｼｯｸM-PRO"/>
              <a:cs typeface="HG丸ｺﾞｼｯｸM-PRO"/>
            </a:endParaRPr>
          </a:p>
        </p:txBody>
      </p:sp>
      <p:sp>
        <p:nvSpPr>
          <p:cNvPr id="57" name="Oval 5">
            <a:extLst>
              <a:ext uri="{FF2B5EF4-FFF2-40B4-BE49-F238E27FC236}">
                <a16:creationId xmlns:a16="http://schemas.microsoft.com/office/drawing/2014/main" id="{00000000-0008-0000-0100-0000A2000000}"/>
              </a:ext>
            </a:extLst>
          </p:cNvPr>
          <p:cNvSpPr>
            <a:spLocks noChangeArrowheads="1"/>
          </p:cNvSpPr>
          <p:nvPr/>
        </p:nvSpPr>
        <p:spPr bwMode="auto">
          <a:xfrm>
            <a:off x="4860863" y="2099974"/>
            <a:ext cx="4909448" cy="469992"/>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芽キャベツとミニトマトのスープ</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58" name="AutoShape 2">
            <a:extLst>
              <a:ext uri="{FF2B5EF4-FFF2-40B4-BE49-F238E27FC236}">
                <a16:creationId xmlns:a16="http://schemas.microsoft.com/office/drawing/2014/main" id="{00000000-0008-0000-0100-0000A3000000}"/>
              </a:ext>
            </a:extLst>
          </p:cNvPr>
          <p:cNvSpPr>
            <a:spLocks noChangeArrowheads="1"/>
          </p:cNvSpPr>
          <p:nvPr/>
        </p:nvSpPr>
        <p:spPr bwMode="auto">
          <a:xfrm>
            <a:off x="4860863" y="2602351"/>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MaruGothicMPRO"/>
                <a:ea typeface="HGMaruGothicMPRO"/>
                <a:cs typeface="HG丸ｺﾞｼｯｸM-PRO"/>
              </a:rPr>
              <a:t>うま味たっぷり簡単スープ</a:t>
            </a:r>
            <a:endParaRPr lang="ja-JP" altLang="en-US" sz="1400" b="1" dirty="0">
              <a:latin typeface="HGMaruGothicMPRO"/>
              <a:ea typeface="HGMaruGothicMPRO"/>
              <a:cs typeface="HG丸ｺﾞｼｯｸM-PRO"/>
            </a:endParaRPr>
          </a:p>
        </p:txBody>
      </p:sp>
      <p:sp>
        <p:nvSpPr>
          <p:cNvPr id="59" name="AutoShape 9">
            <a:extLst>
              <a:ext uri="{FF2B5EF4-FFF2-40B4-BE49-F238E27FC236}">
                <a16:creationId xmlns:a16="http://schemas.microsoft.com/office/drawing/2014/main" id="{00000000-0008-0000-0100-0000A4000000}"/>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１：芽キャベツは根元を切り落とし、半分に切る。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b="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２：ミニトマトはヘタを取り、半分に切る。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panose="020F0600000000000000" pitchFamily="34" charset="-128"/>
                <a:ea typeface="HGMaruGothicMPRO" panose="020F0600000000000000" pitchFamily="34" charset="-128"/>
                <a:cs typeface="HG丸ｺﾞｼｯｸM-PRO"/>
              </a:rPr>
              <a:t>３：</a:t>
            </a:r>
            <a:r>
              <a:rPr lang="ja-JP" altLang="en-US" sz="1050" dirty="0">
                <a:latin typeface="HGMaruGothicMPRO"/>
                <a:ea typeface="HGMaruGothicMPRO"/>
                <a:cs typeface="HG丸ｺﾞｼｯｸM-PRO"/>
              </a:rPr>
              <a:t>薄切りベーコンは</a:t>
            </a:r>
            <a:r>
              <a:rPr lang="en-US" altLang="ja-JP" sz="1050" dirty="0">
                <a:latin typeface="HGMaruGothicMPRO"/>
                <a:ea typeface="HGMaruGothicMPRO"/>
                <a:cs typeface="HG丸ｺﾞｼｯｸM-PRO"/>
              </a:rPr>
              <a:t>1</a:t>
            </a:r>
            <a:r>
              <a:rPr lang="en" altLang="ja-JP" sz="1050" dirty="0">
                <a:latin typeface="HGMaruGothicMPRO"/>
                <a:ea typeface="HGMaruGothicMPRO"/>
                <a:cs typeface="HG丸ｺﾞｼｯｸM-PRO"/>
              </a:rPr>
              <a:t>cm</a:t>
            </a:r>
            <a:r>
              <a:rPr lang="ja-JP" altLang="en-US" sz="1050" dirty="0">
                <a:latin typeface="HGMaruGothicMPRO"/>
                <a:ea typeface="HGMaruGothicMPRO"/>
                <a:cs typeface="HG丸ｺﾞｼｯｸM-PRO"/>
              </a:rPr>
              <a:t>幅に切る。</a:t>
            </a: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4</a:t>
            </a:r>
            <a:r>
              <a:rPr lang="ja-JP" altLang="en-US" sz="1050" dirty="0">
                <a:latin typeface="HGMaruGothicMPRO" panose="020F0600000000000000" pitchFamily="34" charset="-128"/>
                <a:ea typeface="HGMaruGothicMPRO" panose="020F0600000000000000" pitchFamily="34" charset="-128"/>
                <a:cs typeface="HG丸ｺﾞｼｯｸM-PRO"/>
              </a:rPr>
              <a:t>：鍋に水を入れ、中火で芽キャベツが柔らかくなるまで加熱する。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5</a:t>
            </a:r>
            <a:r>
              <a:rPr lang="ja-JP" altLang="en-US" sz="1050" dirty="0">
                <a:latin typeface="HGMaruGothicMPRO" panose="020F0600000000000000" pitchFamily="34" charset="-128"/>
                <a:ea typeface="HGMaruGothicMPRO" panose="020F0600000000000000" pitchFamily="34" charset="-128"/>
                <a:cs typeface="HG丸ｺﾞｼｯｸM-PRO"/>
              </a:rPr>
              <a:t>：ミニトマト、コンソメ顆粒、薄切りベーコンを入れさらに煮込む。</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６：塩・こしょうで味付けし、器に盛り付ける。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p:txBody>
      </p:sp>
      <p:sp>
        <p:nvSpPr>
          <p:cNvPr id="60" name="AutoShape 6">
            <a:extLst>
              <a:ext uri="{FF2B5EF4-FFF2-40B4-BE49-F238E27FC236}">
                <a16:creationId xmlns:a16="http://schemas.microsoft.com/office/drawing/2014/main" id="{00000000-0008-0000-0100-0000A5000000}"/>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a:latin typeface="HGMaruGothicMPRO" panose="020F0600000000000000" pitchFamily="34" charset="-128"/>
                <a:ea typeface="HGMaruGothicMPRO" panose="020F0600000000000000" pitchFamily="34" charset="-128"/>
                <a:cs typeface="ヒラギノ角ゴ ProN W6"/>
              </a:rPr>
              <a:t>ワカサギ</a:t>
            </a:r>
            <a:endParaRPr lang="ja-JP" altLang="en-US" sz="1800" b="1" i="0">
              <a:latin typeface="HGMaruGothicMPRO" panose="020F0600000000000000" pitchFamily="34" charset="-128"/>
              <a:ea typeface="HGMaruGothicMPRO" panose="020F0600000000000000" pitchFamily="34" charset="-128"/>
              <a:cs typeface="ヒラギノ角ゴ ProN W6"/>
            </a:endParaRPr>
          </a:p>
        </p:txBody>
      </p:sp>
      <p:sp>
        <p:nvSpPr>
          <p:cNvPr id="61" name="AutoShape 4">
            <a:extLst>
              <a:ext uri="{FF2B5EF4-FFF2-40B4-BE49-F238E27FC236}">
                <a16:creationId xmlns:a16="http://schemas.microsoft.com/office/drawing/2014/main" id="{00000000-0008-0000-0100-0000A6000000}"/>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１：</a:t>
            </a:r>
            <a:r>
              <a:rPr lang="ja-JP" altLang="en-US" sz="1050" dirty="0">
                <a:latin typeface="HGMaruGothicMPRO"/>
                <a:ea typeface="HGMaruGothicMPRO"/>
              </a:rPr>
              <a:t>タマネギ、ニンジンをせん切りにする</a:t>
            </a:r>
            <a:r>
              <a:rPr lang="ja-JP" altLang="en-US" sz="1050" dirty="0">
                <a:latin typeface="HGMaruGothicMPRO" panose="020F0600000000000000" pitchFamily="34" charset="-128"/>
                <a:ea typeface="HGMaruGothicMPRO" panose="020F0600000000000000" pitchFamily="34" charset="-128"/>
                <a:cs typeface="HG丸ｺﾞｼｯｸM-PRO"/>
              </a:rPr>
              <a:t>。</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２：鍋に</a:t>
            </a:r>
            <a:r>
              <a:rPr lang="en-US" altLang="ja-JP" sz="1050" dirty="0">
                <a:latin typeface="HGMaruGothicMPRO" panose="020F0600000000000000" pitchFamily="34" charset="-128"/>
                <a:ea typeface="HGMaruGothicMPRO" panose="020F0600000000000000" pitchFamily="34" charset="-128"/>
                <a:cs typeface="HG丸ｺﾞｼｯｸM-PRO"/>
              </a:rPr>
              <a:t>【A】</a:t>
            </a:r>
            <a:r>
              <a:rPr lang="ja-JP" altLang="en-US" sz="1050" dirty="0">
                <a:latin typeface="HGMaruGothicMPRO" panose="020F0600000000000000" pitchFamily="34" charset="-128"/>
                <a:ea typeface="HGMaruGothicMPRO" panose="020F0600000000000000" pitchFamily="34" charset="-128"/>
                <a:cs typeface="HG丸ｺﾞｼｯｸM-PRO"/>
              </a:rPr>
              <a:t>を入れて弱火にかけ、沸騰したら火を止め</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保存容器に</a:t>
            </a:r>
            <a:r>
              <a:rPr lang="en-US" altLang="ja-JP" sz="1050" dirty="0">
                <a:latin typeface="HGMaruGothicMPRO" panose="020F0600000000000000" pitchFamily="34" charset="-128"/>
                <a:ea typeface="HGMaruGothicMPRO" panose="020F0600000000000000" pitchFamily="34" charset="-128"/>
                <a:cs typeface="HG丸ｺﾞｼｯｸM-PRO"/>
              </a:rPr>
              <a:t>【A】 </a:t>
            </a:r>
            <a:r>
              <a:rPr lang="ja-JP" altLang="en-US" sz="1050" dirty="0">
                <a:latin typeface="HGMaruGothicMPRO" panose="020F0600000000000000" pitchFamily="34" charset="-128"/>
                <a:ea typeface="HGMaruGothicMPRO" panose="020F0600000000000000" pitchFamily="34" charset="-128"/>
                <a:cs typeface="HG丸ｺﾞｼｯｸM-PRO"/>
              </a:rPr>
              <a:t>と（</a:t>
            </a:r>
            <a:r>
              <a:rPr lang="en-US" altLang="ja-JP" sz="1050" dirty="0">
                <a:latin typeface="HGMaruGothicMPRO" panose="020F0600000000000000" pitchFamily="34" charset="-128"/>
                <a:ea typeface="HGMaruGothicMPRO" panose="020F0600000000000000" pitchFamily="34" charset="-128"/>
                <a:cs typeface="HG丸ｺﾞｼｯｸM-PRO"/>
              </a:rPr>
              <a:t>1</a:t>
            </a:r>
            <a:r>
              <a:rPr lang="ja-JP" altLang="en-US" sz="1050" dirty="0">
                <a:latin typeface="HGMaruGothicMPRO" panose="020F0600000000000000" pitchFamily="34" charset="-128"/>
                <a:ea typeface="HGMaruGothicMPRO" panose="020F0600000000000000" pitchFamily="34" charset="-128"/>
                <a:cs typeface="HG丸ｺﾞｼｯｸM-PRO"/>
              </a:rPr>
              <a:t>）を入れて和える。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３：ワカサギはキッチンペーパーなどで水気を拭き取り、</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小麦粉をまぶす。</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a:t>
            </a:r>
            <a:r>
              <a:rPr lang="en-US" altLang="ja-JP" sz="1050" dirty="0">
                <a:latin typeface="HGMaruGothicMPRO"/>
                <a:ea typeface="HGMaruGothicMPRO"/>
                <a:cs typeface="HG丸ｺﾞｼｯｸM-PRO"/>
              </a:rPr>
              <a:t>170℃</a:t>
            </a:r>
            <a:r>
              <a:rPr lang="ja-JP" altLang="en-US" sz="1050" dirty="0">
                <a:latin typeface="HGMaruGothicMPRO"/>
                <a:ea typeface="HGMaruGothicMPRO"/>
                <a:cs typeface="HG丸ｺﾞｼｯｸM-PRO"/>
              </a:rPr>
              <a:t>の油で</a:t>
            </a:r>
            <a:r>
              <a:rPr lang="en-US" altLang="ja-JP" sz="1050" dirty="0">
                <a:latin typeface="HGMaruGothicMPRO"/>
                <a:ea typeface="HGMaruGothicMPRO"/>
                <a:cs typeface="HG丸ｺﾞｼｯｸM-PRO"/>
              </a:rPr>
              <a:t>2</a:t>
            </a:r>
            <a:r>
              <a:rPr lang="ja-JP" altLang="en-US" sz="1050" dirty="0">
                <a:latin typeface="HGMaruGothicMPRO"/>
                <a:ea typeface="HGMaruGothicMPRO"/>
                <a:cs typeface="HG丸ｺﾞｼｯｸM-PRO"/>
              </a:rPr>
              <a:t>～</a:t>
            </a:r>
            <a:r>
              <a:rPr lang="en-US" altLang="ja-JP" sz="1050" dirty="0">
                <a:latin typeface="HGMaruGothicMPRO"/>
                <a:ea typeface="HGMaruGothicMPRO"/>
                <a:cs typeface="HG丸ｺﾞｼｯｸM-PRO"/>
              </a:rPr>
              <a:t>3</a:t>
            </a:r>
            <a:r>
              <a:rPr lang="ja-JP" altLang="en-US" sz="1050" dirty="0">
                <a:latin typeface="HGMaruGothicMPRO"/>
                <a:ea typeface="HGMaruGothicMPRO"/>
                <a:cs typeface="HG丸ｺﾞｼｯｸM-PRO"/>
              </a:rPr>
              <a:t>分揚げる。</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５</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a:t>
            </a:r>
            <a:r>
              <a:rPr lang="ja-JP" altLang="en-US" sz="1050" dirty="0">
                <a:latin typeface="HGMaruGothicMPRO" panose="020F0600000000000000" pitchFamily="34" charset="-128"/>
                <a:ea typeface="HGMaruGothicMPRO" panose="020F0600000000000000" pitchFamily="34" charset="-128"/>
                <a:cs typeface="HG丸ｺﾞｼｯｸM-PRO"/>
              </a:rPr>
              <a:t> （２）に（４）を入れて和え、器に盛り付ける。</a:t>
            </a:r>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　　冷蔵庫で</a:t>
            </a:r>
            <a:r>
              <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1</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時間～</a:t>
            </a:r>
            <a:r>
              <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1</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晩漬け込んでも、おいしい。</a:t>
            </a:r>
            <a:endParaRPr lang="en-US" altLang="ja-JP" sz="1050" i="0" dirty="0">
              <a:effectLst/>
              <a:latin typeface="HGMaruGothicMPRO"/>
              <a:ea typeface="HGMaruGothicMPRO"/>
            </a:endParaRPr>
          </a:p>
        </p:txBody>
      </p:sp>
      <p:sp>
        <p:nvSpPr>
          <p:cNvPr id="62" name="AutoShape 10">
            <a:extLst>
              <a:ext uri="{FF2B5EF4-FFF2-40B4-BE49-F238E27FC236}">
                <a16:creationId xmlns:a16="http://schemas.microsoft.com/office/drawing/2014/main" id="{00000000-0008-0000-0100-0000A7000000}"/>
              </a:ext>
            </a:extLst>
          </p:cNvPr>
          <p:cNvSpPr>
            <a:spLocks noChangeArrowheads="1"/>
          </p:cNvSpPr>
          <p:nvPr/>
        </p:nvSpPr>
        <p:spPr bwMode="auto">
          <a:xfrm>
            <a:off x="4860861" y="3015448"/>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a:t>
            </a:r>
            <a:r>
              <a:rPr lang="ja-JP" altLang="en-US" sz="1200" b="1" i="0" strike="noStrike" dirty="0">
                <a:latin typeface="HGMaruGothicMPRO"/>
                <a:ea typeface="HGMaruGothicMPRO"/>
                <a:cs typeface="HG丸ｺﾞｼｯｸM-PRO"/>
              </a:rPr>
              <a:t>２人前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a:ea typeface="HGMaruGothicMPRO"/>
                <a:cs typeface="HG丸ｺﾞｼｯｸM-PRO"/>
              </a:rPr>
              <a:t>芽キャベツ　</a:t>
            </a:r>
            <a:r>
              <a:rPr lang="en-US" altLang="ja-JP" sz="1050" dirty="0">
                <a:latin typeface="HGMaruGothicMPRO"/>
                <a:ea typeface="HGMaruGothicMPRO"/>
                <a:cs typeface="HG丸ｺﾞｼｯｸM-PRO"/>
              </a:rPr>
              <a:t>6</a:t>
            </a:r>
            <a:r>
              <a:rPr lang="ja-JP" altLang="en-US" sz="1050" dirty="0">
                <a:latin typeface="HGMaruGothicMPRO"/>
                <a:ea typeface="HGMaruGothicMPRO"/>
                <a:cs typeface="HG丸ｺﾞｼｯｸM-PRO"/>
              </a:rPr>
              <a:t>個</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ミニトマト　６個</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薄切りハーフベーコン　２枚</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水　</a:t>
            </a:r>
            <a:r>
              <a:rPr lang="en-US" altLang="ja-JP" sz="1050" dirty="0">
                <a:latin typeface="HGMaruGothicMPRO"/>
                <a:ea typeface="HGMaruGothicMPRO"/>
                <a:cs typeface="HG丸ｺﾞｼｯｸM-PRO"/>
              </a:rPr>
              <a:t>400ml</a:t>
            </a:r>
          </a:p>
          <a:p>
            <a:pPr rtl="1">
              <a:lnSpc>
                <a:spcPts val="1600"/>
              </a:lnSpc>
              <a:defRPr sz="1000"/>
            </a:pPr>
            <a:r>
              <a:rPr lang="ja-JP" altLang="en-US" sz="1050" dirty="0">
                <a:latin typeface="HGMaruGothicMPRO"/>
                <a:ea typeface="HGMaruGothicMPRO"/>
                <a:cs typeface="HG丸ｺﾞｼｯｸM-PRO"/>
              </a:rPr>
              <a:t>コンソメ顆粒　小さじ２</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塩・こしょう　各適量</a:t>
            </a:r>
            <a:endParaRPr lang="en-US" altLang="ja-JP" sz="1050" dirty="0">
              <a:latin typeface="HGMaruGothicMPRO"/>
              <a:ea typeface="HGMaruGothicMPRO"/>
              <a:cs typeface="HG丸ｺﾞｼｯｸM-PRO"/>
            </a:endParaRPr>
          </a:p>
        </p:txBody>
      </p:sp>
      <p:sp>
        <p:nvSpPr>
          <p:cNvPr id="63" name="Text Box 89">
            <a:extLst>
              <a:ext uri="{FF2B5EF4-FFF2-40B4-BE49-F238E27FC236}">
                <a16:creationId xmlns:a16="http://schemas.microsoft.com/office/drawing/2014/main" id="{00000000-0008-0000-0100-0000A8000000}"/>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chemeClr val="accent2">
                    <a:lumMod val="75000"/>
                  </a:schemeClr>
                </a:solidFill>
                <a:latin typeface="メイリオ" panose="020B0604030504040204" pitchFamily="50" charset="-128"/>
                <a:ea typeface="メイリオ" panose="020B0604030504040204" pitchFamily="50" charset="-128"/>
              </a:rPr>
              <a:t>〈2024</a:t>
            </a:r>
            <a:r>
              <a:rPr lang="ja-JP" altLang="en-US" sz="2400" b="1" i="0" strike="noStrike">
                <a:solidFill>
                  <a:schemeClr val="accent2">
                    <a:lumMod val="75000"/>
                  </a:schemeClr>
                </a:solidFill>
                <a:latin typeface="メイリオ" panose="020B0604030504040204" pitchFamily="50" charset="-128"/>
                <a:ea typeface="メイリオ" panose="020B0604030504040204" pitchFamily="50" charset="-128"/>
              </a:rPr>
              <a:t>年</a:t>
            </a:r>
            <a:r>
              <a:rPr lang="en-US" altLang="ja-JP" sz="2400" b="1" i="0" strike="noStrike" dirty="0">
                <a:solidFill>
                  <a:schemeClr val="accent2">
                    <a:lumMod val="75000"/>
                  </a:schemeClr>
                </a:solidFill>
                <a:latin typeface="メイリオ" panose="020B0604030504040204" pitchFamily="50" charset="-128"/>
                <a:ea typeface="メイリオ" panose="020B0604030504040204" pitchFamily="50" charset="-128"/>
              </a:rPr>
              <a:t>12</a:t>
            </a:r>
            <a:r>
              <a:rPr lang="ja-JP" altLang="en-US" sz="2400" b="1" i="0" strike="noStrike">
                <a:solidFill>
                  <a:schemeClr val="accent2">
                    <a:lumMod val="75000"/>
                  </a:schemeClr>
                </a:solidFill>
                <a:latin typeface="メイリオ" panose="020B0604030504040204" pitchFamily="50" charset="-128"/>
                <a:ea typeface="メイリオ" panose="020B0604030504040204" pitchFamily="50" charset="-128"/>
              </a:rPr>
              <a:t>月版</a:t>
            </a:r>
            <a:r>
              <a:rPr lang="en-US" altLang="ja-JP" sz="2400" b="1" i="0" strike="noStrike" dirty="0">
                <a:solidFill>
                  <a:schemeClr val="accent2">
                    <a:lumMod val="75000"/>
                  </a:schemeClr>
                </a:solidFill>
                <a:latin typeface="メイリオ" panose="020B0604030504040204" pitchFamily="50" charset="-128"/>
                <a:ea typeface="メイリオ" panose="020B0604030504040204" pitchFamily="50" charset="-128"/>
              </a:rPr>
              <a:t>〉</a:t>
            </a:r>
          </a:p>
        </p:txBody>
      </p:sp>
      <p:sp>
        <p:nvSpPr>
          <p:cNvPr id="65" name="Text Box 1833">
            <a:extLst>
              <a:ext uri="{FF2B5EF4-FFF2-40B4-BE49-F238E27FC236}">
                <a16:creationId xmlns:a16="http://schemas.microsoft.com/office/drawing/2014/main" id="{00000000-0008-0000-0100-0000AA000000}"/>
              </a:ext>
            </a:extLst>
          </p:cNvPr>
          <p:cNvSpPr txBox="1">
            <a:spLocks noChangeArrowheads="1"/>
          </p:cNvSpPr>
          <p:nvPr/>
        </p:nvSpPr>
        <p:spPr bwMode="auto">
          <a:xfrm>
            <a:off x="10489226" y="2774165"/>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dirty="0">
                <a:effectLst/>
                <a:latin typeface="HGMaruGothicMPRO"/>
                <a:ea typeface="HGMaruGothicMPRO"/>
              </a:rPr>
              <a:t>　ワカサギはカルシウム、ビタミン</a:t>
            </a:r>
            <a:r>
              <a:rPr lang="en-US" altLang="ja-JP" sz="1050" b="0" i="0" dirty="0">
                <a:effectLst/>
                <a:latin typeface="HGMaruGothicMPRO"/>
                <a:ea typeface="HGMaruGothicMPRO"/>
              </a:rPr>
              <a:t>A</a:t>
            </a:r>
            <a:r>
              <a:rPr lang="ja-JP" altLang="en-US" sz="1050" b="0" i="0" dirty="0">
                <a:effectLst/>
                <a:latin typeface="HGMaruGothicMPRO"/>
                <a:ea typeface="HGMaruGothicMPRO"/>
              </a:rPr>
              <a:t>、ビタミン</a:t>
            </a:r>
            <a:r>
              <a:rPr lang="ja-JP" altLang="en" sz="1050" b="0" i="0" dirty="0">
                <a:effectLst/>
                <a:latin typeface="HGMaruGothicMPRO"/>
                <a:ea typeface="HGMaruGothicMPRO"/>
              </a:rPr>
              <a:t>Ｂ</a:t>
            </a:r>
            <a:r>
              <a:rPr lang="en" altLang="ja-JP" sz="1050" dirty="0">
                <a:latin typeface="HGMaruGothicMPRO"/>
                <a:ea typeface="HGMaruGothicMPRO"/>
              </a:rPr>
              <a:t>2</a:t>
            </a:r>
            <a:r>
              <a:rPr lang="ja-JP" altLang="en-US" sz="1050" b="0" i="0" dirty="0">
                <a:effectLst/>
                <a:latin typeface="HGMaruGothicMPRO"/>
                <a:ea typeface="HGMaruGothicMPRO"/>
              </a:rPr>
              <a:t>、ビタミン</a:t>
            </a:r>
            <a:r>
              <a:rPr lang="en-US" altLang="ja-JP" sz="1050" b="0" i="0" dirty="0">
                <a:effectLst/>
                <a:latin typeface="HGMaruGothicMPRO"/>
                <a:ea typeface="HGMaruGothicMPRO"/>
              </a:rPr>
              <a:t>B12</a:t>
            </a:r>
            <a:r>
              <a:rPr lang="ja-JP" altLang="en-US" sz="1050" b="0" i="0" dirty="0">
                <a:effectLst/>
                <a:latin typeface="HGMaruGothicMPRO"/>
                <a:ea typeface="HGMaruGothicMPRO"/>
              </a:rPr>
              <a:t>、亜鉛、セレン、</a:t>
            </a:r>
            <a:r>
              <a:rPr lang="en" altLang="ja-JP" sz="1050" b="0" i="0" dirty="0">
                <a:effectLst/>
                <a:latin typeface="HGMaruGothicMPRO"/>
                <a:ea typeface="HGMaruGothicMPRO"/>
              </a:rPr>
              <a:t>EPA</a:t>
            </a:r>
            <a:r>
              <a:rPr lang="ja-JP" altLang="en-US" sz="1050" b="0" i="0" dirty="0">
                <a:effectLst/>
                <a:latin typeface="HGMaruGothicMPRO"/>
                <a:ea typeface="HGMaruGothicMPRO"/>
              </a:rPr>
              <a:t>、</a:t>
            </a:r>
            <a:r>
              <a:rPr lang="en" altLang="ja-JP" sz="1050" b="0" i="0" dirty="0">
                <a:effectLst/>
                <a:latin typeface="HGMaruGothicMPRO"/>
                <a:ea typeface="HGMaruGothicMPRO"/>
              </a:rPr>
              <a:t>DHA</a:t>
            </a:r>
            <a:r>
              <a:rPr lang="ja-JP" altLang="en-US" sz="1050" b="0" i="0" dirty="0">
                <a:effectLst/>
                <a:latin typeface="HGMaruGothicMPRO"/>
                <a:ea typeface="HGMaruGothicMPRO"/>
              </a:rPr>
              <a:t>などを多く含む。骨ごと食べられるワカサギは、歯や骨、ヒトの体の成長に欠かせない栄養素であるカルシウムが摂取しやすく、</a:t>
            </a:r>
            <a:r>
              <a:rPr lang="en-US" altLang="ja-JP" sz="1050" b="0" i="0" dirty="0">
                <a:effectLst/>
                <a:latin typeface="HGMaruGothicMPRO"/>
                <a:ea typeface="HGMaruGothicMPRO"/>
              </a:rPr>
              <a:t>1</a:t>
            </a:r>
            <a:r>
              <a:rPr lang="ja-JP" altLang="en-US" sz="1050" b="0" i="0" dirty="0">
                <a:effectLst/>
                <a:latin typeface="HGMaruGothicMPRO"/>
                <a:ea typeface="HGMaruGothicMPRO"/>
              </a:rPr>
              <a:t>回に食べる量のカルシウム含有量が魚介類の中でもトップクラスだ。その他、カルシウムを摂取することで、筋肉の収縮・弛緩やホルモンの分泌、血液の凝固などの効果がある。また、ビタミン</a:t>
            </a:r>
            <a:r>
              <a:rPr lang="en" altLang="ja-JP" sz="1050" b="0" i="0" dirty="0">
                <a:effectLst/>
                <a:latin typeface="HGMaruGothicMPRO"/>
                <a:ea typeface="HGMaruGothicMPRO"/>
              </a:rPr>
              <a:t>B2</a:t>
            </a:r>
            <a:r>
              <a:rPr lang="ja-JP" altLang="en-US" sz="1050" b="0" i="0" dirty="0">
                <a:effectLst/>
                <a:latin typeface="HGMaruGothicMPRO"/>
                <a:ea typeface="HGMaruGothicMPRO"/>
              </a:rPr>
              <a:t>は口内炎の予防に効果</a:t>
            </a:r>
            <a:r>
              <a:rPr lang="ja-JP" altLang="en-US" sz="1050" dirty="0">
                <a:latin typeface="HGMaruGothicMPRO"/>
                <a:ea typeface="HGMaruGothicMPRO"/>
              </a:rPr>
              <a:t>が</a:t>
            </a:r>
            <a:r>
              <a:rPr lang="ja-JP" altLang="en-US" sz="1050" b="0" i="0" dirty="0">
                <a:effectLst/>
                <a:latin typeface="HGMaruGothicMPRO"/>
                <a:ea typeface="HGMaruGothicMPRO"/>
              </a:rPr>
              <a:t>ある。その他、貧血予防に効果のある鉄分、老化防止に役立つビタミン</a:t>
            </a:r>
            <a:r>
              <a:rPr lang="en" altLang="ja-JP" sz="1050" b="0" i="0" dirty="0">
                <a:effectLst/>
                <a:latin typeface="HGMaruGothicMPRO"/>
                <a:ea typeface="HGMaruGothicMPRO"/>
              </a:rPr>
              <a:t>E</a:t>
            </a:r>
            <a:r>
              <a:rPr lang="ja-JP" altLang="en-US" sz="1050" b="0" i="0" dirty="0">
                <a:effectLst/>
                <a:latin typeface="HGMaruGothicMPRO"/>
                <a:ea typeface="HGMaruGothicMPRO"/>
              </a:rPr>
              <a:t>も豊富だ。</a:t>
            </a:r>
            <a:endParaRPr lang="en-US" altLang="ja-JP" sz="1050" dirty="0">
              <a:latin typeface="HGMaruGothicMPRO"/>
              <a:ea typeface="HGMaruGothicMPRO"/>
            </a:endParaRPr>
          </a:p>
        </p:txBody>
      </p:sp>
      <p:sp>
        <p:nvSpPr>
          <p:cNvPr id="66" name="Text Box 1049">
            <a:extLst>
              <a:ext uri="{FF2B5EF4-FFF2-40B4-BE49-F238E27FC236}">
                <a16:creationId xmlns:a16="http://schemas.microsoft.com/office/drawing/2014/main" id="{00000000-0008-0000-0100-0000AB000000}"/>
              </a:ext>
            </a:extLst>
          </p:cNvPr>
          <p:cNvSpPr txBox="1">
            <a:spLocks noChangeArrowheads="1"/>
          </p:cNvSpPr>
          <p:nvPr/>
        </p:nvSpPr>
        <p:spPr bwMode="auto">
          <a:xfrm>
            <a:off x="3244936" y="72234"/>
            <a:ext cx="14561782" cy="103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en-US" altLang="ja-JP" sz="2300" b="1" dirty="0">
                <a:solidFill>
                  <a:srgbClr val="C00000"/>
                </a:solidFill>
                <a:latin typeface="メイリオ"/>
                <a:ea typeface="メイリオ"/>
              </a:rPr>
              <a:t>12</a:t>
            </a:r>
            <a:r>
              <a:rPr lang="ja-JP" altLang="en-US" sz="2300" b="1" dirty="0">
                <a:solidFill>
                  <a:srgbClr val="C00000"/>
                </a:solidFill>
                <a:latin typeface="メイリオ"/>
                <a:ea typeface="メイリオ"/>
              </a:rPr>
              <a:t>月</a:t>
            </a:r>
            <a:r>
              <a:rPr lang="ja-JP" altLang="en-US" sz="2300" b="1" i="0" u="none" strike="noStrike" baseline="0" dirty="0">
                <a:solidFill>
                  <a:srgbClr val="C00000"/>
                </a:solidFill>
                <a:latin typeface="メイリオ"/>
                <a:ea typeface="メイリオ"/>
              </a:rPr>
              <a:t>･</a:t>
            </a:r>
            <a:r>
              <a:rPr lang="ja-JP" altLang="en-US" sz="2300" b="1" dirty="0">
                <a:solidFill>
                  <a:srgbClr val="C00000"/>
                </a:solidFill>
                <a:latin typeface="メイリオ"/>
                <a:ea typeface="メイリオ"/>
              </a:rPr>
              <a:t>･･旬の</a:t>
            </a:r>
            <a:r>
              <a:rPr lang="ja-JP" altLang="en-US" sz="2300" b="1" i="0" u="none" strike="noStrike" baseline="0" dirty="0">
                <a:solidFill>
                  <a:srgbClr val="C00000"/>
                </a:solidFill>
                <a:latin typeface="メイリオ"/>
                <a:ea typeface="メイリオ"/>
              </a:rPr>
              <a:t>食材が盛りだくさん！ 行事や記念日に絡めた販促活動を展開しましょう！</a:t>
            </a:r>
          </a:p>
          <a:p>
            <a:pPr algn="ctr">
              <a:lnSpc>
                <a:spcPts val="3400"/>
              </a:lnSpc>
              <a:defRPr sz="1000"/>
            </a:pPr>
            <a:r>
              <a:rPr lang="ja-JP" altLang="en-US" sz="2300" b="1" i="0" u="none" strike="noStrike" baseline="0" dirty="0">
                <a:solidFill>
                  <a:schemeClr val="accent4">
                    <a:lumMod val="75000"/>
                  </a:schemeClr>
                </a:solidFill>
                <a:latin typeface="メイリオ"/>
                <a:ea typeface="メイリオ"/>
              </a:rPr>
              <a:t>「クリスマスモード」から「年末年始モード」への切り替えをスムーズに！</a:t>
            </a:r>
          </a:p>
        </p:txBody>
      </p:sp>
      <p:pic>
        <p:nvPicPr>
          <p:cNvPr id="68" name="図 67">
            <a:extLst>
              <a:ext uri="{FF2B5EF4-FFF2-40B4-BE49-F238E27FC236}">
                <a16:creationId xmlns:a16="http://schemas.microsoft.com/office/drawing/2014/main" id="{00000000-0008-0000-0100-0000AD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69" name="図 68">
            <a:extLst>
              <a:ext uri="{FF2B5EF4-FFF2-40B4-BE49-F238E27FC236}">
                <a16:creationId xmlns:a16="http://schemas.microsoft.com/office/drawing/2014/main" id="{00000000-0008-0000-0100-0000AE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71" name="テキスト ボックス 175">
            <a:extLst>
              <a:ext uri="{FF2B5EF4-FFF2-40B4-BE49-F238E27FC236}">
                <a16:creationId xmlns:a16="http://schemas.microsoft.com/office/drawing/2014/main" id="{00000000-0008-0000-0100-0000B0000000}"/>
              </a:ext>
            </a:extLst>
          </p:cNvPr>
          <p:cNvSpPr txBox="1"/>
          <p:nvPr/>
        </p:nvSpPr>
        <p:spPr bwMode="auto">
          <a:xfrm>
            <a:off x="10440969" y="9605985"/>
            <a:ext cx="9815260" cy="245499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a:effectLst/>
                <a:latin typeface="HGMaruGothicMPRO" panose="020F0600000000000000" pitchFamily="34" charset="-128"/>
                <a:ea typeface="HGMaruGothicMPRO" panose="020F0600000000000000" pitchFamily="34" charset="-128"/>
                <a:cs typeface="Helvetica"/>
              </a:rPr>
              <a:t>　</a:t>
            </a:r>
            <a:r>
              <a:rPr lang="en-US" altLang="ja-JP" dirty="0">
                <a:effectLst/>
                <a:latin typeface="HGMaruGothicMPRO" panose="020F0600000000000000" pitchFamily="34" charset="-128"/>
                <a:ea typeface="HGMaruGothicMPRO" panose="020F0600000000000000" pitchFamily="34" charset="-128"/>
              </a:rPr>
              <a:t>12</a:t>
            </a:r>
            <a:r>
              <a:rPr lang="ja-JP" altLang="en-US" dirty="0">
                <a:effectLst/>
                <a:latin typeface="HGMaruGothicMPRO" panose="020F0600000000000000" pitchFamily="34" charset="-128"/>
                <a:ea typeface="HGMaruGothicMPRO" panose="020F0600000000000000" pitchFamily="34" charset="-128"/>
              </a:rPr>
              <a:t>月に入ると、街</a:t>
            </a:r>
            <a:r>
              <a:rPr lang="ja-JP" altLang="en-US">
                <a:effectLst/>
                <a:latin typeface="HGMaruGothicMPRO" panose="020F0600000000000000" pitchFamily="34" charset="-128"/>
                <a:ea typeface="HGMaruGothicMPRO" panose="020F0600000000000000" pitchFamily="34" charset="-128"/>
              </a:rPr>
              <a:t>もお客様の</a:t>
            </a:r>
            <a:r>
              <a:rPr lang="ja-JP" altLang="en-US" dirty="0">
                <a:effectLst/>
                <a:latin typeface="HGMaruGothicMPRO" panose="020F0600000000000000" pitchFamily="34" charset="-128"/>
                <a:ea typeface="HGMaruGothicMPRO" panose="020F0600000000000000" pitchFamily="34" charset="-128"/>
              </a:rPr>
              <a:t>意識も一気にクリスマスモード。消費意欲が高まるため、タイミングを逃さずに売場展開をしよう。クリスマスの人気商品は</a:t>
            </a:r>
            <a:r>
              <a:rPr lang="en-US" altLang="ja-JP" dirty="0">
                <a:effectLst/>
                <a:latin typeface="HGMaruGothicMPRO" panose="020F0600000000000000" pitchFamily="34" charset="-128"/>
                <a:ea typeface="HGMaruGothicMPRO" panose="020F0600000000000000" pitchFamily="34" charset="-128"/>
              </a:rPr>
              <a:t>12</a:t>
            </a:r>
            <a:r>
              <a:rPr lang="ja-JP" altLang="en-US" dirty="0">
                <a:effectLst/>
                <a:latin typeface="HGMaruGothicMPRO" panose="020F0600000000000000" pitchFamily="34" charset="-128"/>
                <a:ea typeface="HGMaruGothicMPRO" panose="020F0600000000000000" pitchFamily="34" charset="-128"/>
              </a:rPr>
              <a:t>月前半に品切れになることも。昼の情報番組などで情報収集し、トレンドをチェック。逆に評判が良くない商品は早めに売り切るなど、当たり外れに細心の注意を払おう。</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effectLst/>
              <a:latin typeface="HGMaruGothicMPRO" panose="020F0600000000000000" pitchFamily="34" charset="-128"/>
              <a:ea typeface="HGMaruGothicMPRO" panose="020F0600000000000000" pitchFamily="34" charset="-128"/>
            </a:endParaRPr>
          </a:p>
          <a:p>
            <a:r>
              <a:rPr lang="ja-JP" altLang="en-US" b="1" dirty="0">
                <a:latin typeface="HGMaruGothicMPRO" panose="020F0600000000000000" pitchFamily="34" charset="-128"/>
                <a:ea typeface="HGMaruGothicMPRO" panose="020F0600000000000000" pitchFamily="34" charset="-128"/>
                <a:cs typeface="HG丸ｺﾞｼｯｸM-PRO"/>
              </a:rPr>
              <a:t>◆年末年始モード</a:t>
            </a:r>
            <a:endParaRPr lang="en-US" altLang="ja-JP" b="1" dirty="0">
              <a:latin typeface="HGMaruGothicMPRO" panose="020F0600000000000000" pitchFamily="34" charset="-128"/>
              <a:ea typeface="HGMaruGothicMPRO" panose="020F0600000000000000" pitchFamily="34" charset="-128"/>
            </a:endParaRPr>
          </a:p>
          <a:p>
            <a:r>
              <a:rPr lang="ja-JP" altLang="en-US" dirty="0">
                <a:effectLst/>
                <a:latin typeface="HGMaruGothicMPRO" panose="020F0600000000000000" pitchFamily="34" charset="-128"/>
                <a:ea typeface="HGMaruGothicMPRO" panose="020F0600000000000000" pitchFamily="34" charset="-128"/>
              </a:rPr>
              <a:t>　クリスマスを</a:t>
            </a:r>
            <a:r>
              <a:rPr lang="ja-JP" altLang="en-US">
                <a:effectLst/>
                <a:latin typeface="HGMaruGothicMPRO" panose="020F0600000000000000" pitchFamily="34" charset="-128"/>
                <a:ea typeface="HGMaruGothicMPRO" panose="020F0600000000000000" pitchFamily="34" charset="-128"/>
              </a:rPr>
              <a:t>過ぎるとお客様はすぐに年末年始のことを考えるようになる。</a:t>
            </a:r>
            <a:r>
              <a:rPr lang="ja-JP" altLang="en-US" dirty="0">
                <a:effectLst/>
                <a:latin typeface="HGMaruGothicMPRO" panose="020F0600000000000000" pitchFamily="34" charset="-128"/>
                <a:ea typeface="HGMaruGothicMPRO" panose="020F0600000000000000" pitchFamily="34" charset="-128"/>
              </a:rPr>
              <a:t>年越しといえばそばだが、そばだけでなく鍋焼きうどんやきつねうどんなど、麺類全般の売場を広げて販売したい。特に銀鍋は寒さのピークに販売ピークを迎える代表商品。売れ筋商品にウエートを置き、新商品でバラエティの豊富さを演出しよう。</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◆大掃除</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年末が近づくと掃除用品の売上が伸びる。掃除用品は分かりやすいように、場所別に陳列しよう。雑巾やスポンジ、掃除用洗剤、ゴム手袋、パイプクリーナー、ダニ対策商品、アルコール液、網戸ブラシなど幅広くそろえたい。歯ブラシは新年を機に新しい物に替える人も多いため、買い替えを提案しよう。</a:t>
            </a:r>
            <a:endParaRPr lang="ja-JP" altLang="en-US" dirty="0">
              <a:latin typeface="HGMaruGothicMPRO" panose="020F0600000000000000" pitchFamily="34" charset="-128"/>
              <a:ea typeface="HGMaruGothicMPRO" panose="020F0600000000000000" pitchFamily="34" charset="-128"/>
            </a:endParaRPr>
          </a:p>
        </p:txBody>
      </p:sp>
      <p:sp>
        <p:nvSpPr>
          <p:cNvPr id="72" name="テキスト ボックス 177">
            <a:extLst>
              <a:ext uri="{FF2B5EF4-FFF2-40B4-BE49-F238E27FC236}">
                <a16:creationId xmlns:a16="http://schemas.microsoft.com/office/drawing/2014/main" id="{00000000-0008-0000-0100-0000B2000000}"/>
              </a:ext>
            </a:extLst>
          </p:cNvPr>
          <p:cNvSpPr txBox="1"/>
          <p:nvPr/>
        </p:nvSpPr>
        <p:spPr bwMode="auto">
          <a:xfrm>
            <a:off x="10939753" y="8773631"/>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１２月</a:t>
            </a:r>
            <a:r>
              <a:rPr lang="ja-JP" altLang="en-US" sz="3200" dirty="0">
                <a:solidFill>
                  <a:schemeClr val="tx1"/>
                </a:solidFill>
                <a:latin typeface="HG創英角ｺﾞｼｯｸUB"/>
                <a:ea typeface="HG創英角ｺﾞｼｯｸUB"/>
                <a:cs typeface="HG創英角ｺﾞｼｯｸUB"/>
              </a:rPr>
              <a:t>の販促ポイント</a:t>
            </a:r>
          </a:p>
        </p:txBody>
      </p:sp>
      <p:sp>
        <p:nvSpPr>
          <p:cNvPr id="75" name="テキスト ボックス 180">
            <a:extLst>
              <a:ext uri="{FF2B5EF4-FFF2-40B4-BE49-F238E27FC236}">
                <a16:creationId xmlns:a16="http://schemas.microsoft.com/office/drawing/2014/main" id="{00000000-0008-0000-0100-0000B5000000}"/>
              </a:ext>
            </a:extLst>
          </p:cNvPr>
          <p:cNvSpPr txBox="1"/>
          <p:nvPr/>
        </p:nvSpPr>
        <p:spPr bwMode="auto">
          <a:xfrm>
            <a:off x="569798" y="12881734"/>
            <a:ext cx="6394386" cy="1801452"/>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１年の最後の月末で、正月の前日。正月は盆と並ぶ日本の伝統的な二大行事で、五穀豊穣と健康を授けてくれる年神様をまつるとされる。「年越しそば」は昔、金箔（きんぱく）職人が金粉を集めるのにそば粉を使ったことから、新年に金運が付くように大みそかに食べるようになったともいわれる。「おせち料理」はめでたさを重ねるという意味で重箱に詰め、屠蘇（とそ）と共にいただいて、家族の繁栄と健康を願うとされる。</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販促ポイント</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年越しそば、おせち料理など予約販売はチェックを徹底し、受け渡しミスなどのクレームゼロを目指す。おせち料理は、重箱に詰める品目やそのいわれを掲示する。その他、部門ごとに正月用品の「買い忘れチェック表</a:t>
            </a:r>
            <a:r>
              <a:rPr lang="ja-JP" altLang="en-US" sz="1050">
                <a:effectLst/>
                <a:latin typeface="HGMaruGothicMPRO" panose="020F0600000000000000" pitchFamily="34" charset="-128"/>
                <a:ea typeface="HGMaruGothicMPRO" panose="020F0600000000000000" pitchFamily="34" charset="-128"/>
              </a:rPr>
              <a:t>」を作成し掲示する</a:t>
            </a:r>
            <a:r>
              <a:rPr lang="ja-JP" altLang="en-US" sz="1050" dirty="0">
                <a:effectLst/>
                <a:latin typeface="HGMaruGothicMPRO" panose="020F0600000000000000" pitchFamily="34" charset="-128"/>
                <a:ea typeface="HGMaruGothicMPRO" panose="020F0600000000000000" pitchFamily="34" charset="-128"/>
              </a:rPr>
              <a:t>。</a:t>
            </a:r>
            <a:endParaRPr lang="en-US" altLang="ja-JP" sz="1050" dirty="0">
              <a:latin typeface="HGMaruGothicMPRO" panose="020F0600000000000000" pitchFamily="34" charset="-128"/>
              <a:ea typeface="HGMaruGothicMPRO" panose="020F0600000000000000" pitchFamily="34" charset="-128"/>
            </a:endParaRPr>
          </a:p>
        </p:txBody>
      </p:sp>
      <p:sp>
        <p:nvSpPr>
          <p:cNvPr id="77" name="AutoShape 6">
            <a:extLst>
              <a:ext uri="{FF2B5EF4-FFF2-40B4-BE49-F238E27FC236}">
                <a16:creationId xmlns:a16="http://schemas.microsoft.com/office/drawing/2014/main" id="{00000000-0008-0000-0100-0000B7000000}"/>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丸ｺﾞｼｯｸM-PRO" panose="020F0600000000000000" pitchFamily="50" charset="-128"/>
                <a:ea typeface="HG丸ｺﾞｼｯｸM-PRO" panose="020F0600000000000000" pitchFamily="50" charset="-128"/>
                <a:cs typeface="ヒラギノ角ゴ ProN W6"/>
              </a:rPr>
              <a:t>芽キャベツ</a:t>
            </a:r>
            <a:endParaRPr lang="ja-JP" altLang="en-US" sz="1800" b="1" i="0" dirty="0">
              <a:latin typeface="HG丸ｺﾞｼｯｸM-PRO" panose="020F0600000000000000" pitchFamily="50" charset="-128"/>
              <a:ea typeface="HG丸ｺﾞｼｯｸM-PRO" panose="020F0600000000000000" pitchFamily="50" charset="-128"/>
              <a:cs typeface="ヒラギノ角ゴ ProN W6"/>
            </a:endParaRPr>
          </a:p>
        </p:txBody>
      </p:sp>
      <p:sp>
        <p:nvSpPr>
          <p:cNvPr id="80" name="AutoShape 10">
            <a:extLst>
              <a:ext uri="{FF2B5EF4-FFF2-40B4-BE49-F238E27FC236}">
                <a16:creationId xmlns:a16="http://schemas.microsoft.com/office/drawing/2014/main" id="{00000000-0008-0000-0100-0000BA000000}"/>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ワカサギ　</a:t>
            </a:r>
            <a:r>
              <a:rPr lang="en-US" altLang="ja-JP" sz="1050" dirty="0">
                <a:latin typeface="HGMaruGothicMPRO"/>
                <a:ea typeface="HGMaruGothicMPRO"/>
              </a:rPr>
              <a:t>10</a:t>
            </a:r>
            <a:r>
              <a:rPr lang="ja-JP" altLang="en-US" sz="1050" dirty="0">
                <a:latin typeface="HGMaruGothicMPRO"/>
                <a:ea typeface="HGMaruGothicMPRO"/>
              </a:rPr>
              <a:t>尾</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タマネギ　</a:t>
            </a:r>
            <a:r>
              <a:rPr lang="en" altLang="ja-JP" sz="1050" dirty="0">
                <a:latin typeface="HGMaruGothicMPRO"/>
                <a:ea typeface="HGMaruGothicMPRO"/>
              </a:rPr>
              <a:t>1/2</a:t>
            </a:r>
            <a:r>
              <a:rPr lang="ja-JP" altLang="en-US" sz="1050" dirty="0">
                <a:latin typeface="HGMaruGothicMPRO"/>
                <a:ea typeface="HGMaruGothicMPRO"/>
              </a:rPr>
              <a:t>個</a:t>
            </a:r>
            <a:endParaRPr lang="en" altLang="ja-JP" sz="1050" dirty="0">
              <a:latin typeface="HGMaruGothicMPRO"/>
              <a:ea typeface="HGMaruGothicMPRO"/>
            </a:endParaRPr>
          </a:p>
          <a:p>
            <a:pPr rtl="1">
              <a:lnSpc>
                <a:spcPts val="1600"/>
              </a:lnSpc>
              <a:defRPr sz="1000"/>
            </a:pPr>
            <a:r>
              <a:rPr lang="ja-JP" altLang="en-US" sz="1050" dirty="0">
                <a:latin typeface="HGMaruGothicMPRO"/>
                <a:ea typeface="HGMaruGothicMPRO"/>
              </a:rPr>
              <a:t>ニンジン　１</a:t>
            </a:r>
            <a:r>
              <a:rPr lang="en-US" altLang="ja-JP" sz="1050" dirty="0">
                <a:latin typeface="HGMaruGothicMPRO"/>
                <a:ea typeface="HGMaruGothicMPRO"/>
              </a:rPr>
              <a:t>/4</a:t>
            </a:r>
            <a:r>
              <a:rPr lang="ja-JP" altLang="en-US" sz="1050" dirty="0">
                <a:latin typeface="HGMaruGothicMPRO"/>
                <a:ea typeface="HGMaruGothicMPRO"/>
              </a:rPr>
              <a:t>本</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小麦粉　大さじ２</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揚げ油　適量</a:t>
            </a:r>
            <a:endParaRPr lang="en-US" altLang="ja-JP" sz="1050" dirty="0">
              <a:latin typeface="HGMaruGothicMPRO"/>
              <a:ea typeface="HGMaruGothicMPRO"/>
            </a:endParaRPr>
          </a:p>
          <a:p>
            <a:pPr rtl="1">
              <a:lnSpc>
                <a:spcPts val="1600"/>
              </a:lnSpc>
              <a:defRPr sz="1000"/>
            </a:pPr>
            <a:r>
              <a:rPr lang="en-US" altLang="ja-JP" sz="1050" dirty="0">
                <a:latin typeface="HGMaruGothicMPRO"/>
                <a:ea typeface="HGMaruGothicMPRO"/>
              </a:rPr>
              <a:t>【A】</a:t>
            </a:r>
          </a:p>
          <a:p>
            <a:pPr rtl="1">
              <a:lnSpc>
                <a:spcPts val="1600"/>
              </a:lnSpc>
              <a:defRPr sz="1000"/>
            </a:pPr>
            <a:r>
              <a:rPr lang="ja-JP" altLang="en-US" sz="1050" dirty="0">
                <a:latin typeface="HGMaruGothicMPRO"/>
                <a:ea typeface="HGMaruGothicMPRO"/>
              </a:rPr>
              <a:t>しょうゆ　大さじ３　　唐辛子（輪切り）　８</a:t>
            </a:r>
            <a:r>
              <a:rPr lang="en-US" altLang="ja-JP" sz="1050" dirty="0">
                <a:latin typeface="HGMaruGothicMPRO"/>
                <a:ea typeface="HGMaruGothicMPRO"/>
              </a:rPr>
              <a:t>〜</a:t>
            </a:r>
            <a:r>
              <a:rPr lang="ja-JP" altLang="en-US" sz="1050" dirty="0">
                <a:latin typeface="HGMaruGothicMPRO"/>
                <a:ea typeface="HGMaruGothicMPRO"/>
              </a:rPr>
              <a:t>１０個</a:t>
            </a:r>
            <a:endParaRPr lang="en-US" altLang="ja-JP" sz="1050" dirty="0">
              <a:latin typeface="HGMaruGothicMPRO" panose="020F0600000000000000" pitchFamily="34" charset="-128"/>
              <a:ea typeface="HGMaruGothicMPRO" panose="020F0600000000000000" pitchFamily="34" charset="-128"/>
            </a:endParaRPr>
          </a:p>
          <a:p>
            <a:pPr rtl="1">
              <a:lnSpc>
                <a:spcPts val="1600"/>
              </a:lnSpc>
              <a:defRPr sz="1000"/>
            </a:pPr>
            <a:r>
              <a:rPr lang="ja-JP" altLang="en-US" sz="1050" dirty="0">
                <a:latin typeface="HGMaruGothicMPRO"/>
                <a:ea typeface="HGMaruGothicMPRO"/>
              </a:rPr>
              <a:t>砂糖　大さじ３　　酢　大さじ２</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みりん　大さじ２　　だし汁　</a:t>
            </a:r>
            <a:r>
              <a:rPr lang="en-US" altLang="ja-JP" sz="1050" dirty="0">
                <a:latin typeface="HGMaruGothicMPRO"/>
                <a:ea typeface="HGMaruGothicMPRO"/>
              </a:rPr>
              <a:t>200ml</a:t>
            </a:r>
            <a:r>
              <a:rPr lang="ja-JP" altLang="en-US" sz="1050" dirty="0">
                <a:latin typeface="HGMaruGothicMPRO"/>
                <a:ea typeface="HGMaruGothicMPRO"/>
              </a:rPr>
              <a:t>　　</a:t>
            </a:r>
            <a:endParaRPr lang="en-US" altLang="ja-JP" sz="1050" dirty="0">
              <a:latin typeface="HGMaruGothicMPRO"/>
              <a:ea typeface="HGMaruGothicMPRO"/>
            </a:endParaRPr>
          </a:p>
        </p:txBody>
      </p:sp>
      <p:sp>
        <p:nvSpPr>
          <p:cNvPr id="83" name="AutoShape 16">
            <a:extLst>
              <a:ext uri="{FF2B5EF4-FFF2-40B4-BE49-F238E27FC236}">
                <a16:creationId xmlns:a16="http://schemas.microsoft.com/office/drawing/2014/main" id="{00000000-0008-0000-0100-0000CB000000}"/>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84" name="図 83">
            <a:extLst>
              <a:ext uri="{FF2B5EF4-FFF2-40B4-BE49-F238E27FC236}">
                <a16:creationId xmlns:a16="http://schemas.microsoft.com/office/drawing/2014/main" id="{00000000-0008-0000-0100-0000CC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85" name="AutoShape 17">
            <a:extLst>
              <a:ext uri="{FF2B5EF4-FFF2-40B4-BE49-F238E27FC236}">
                <a16:creationId xmlns:a16="http://schemas.microsoft.com/office/drawing/2014/main" id="{00000000-0008-0000-0100-0000CD000000}"/>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86" name="図 85">
            <a:extLst>
              <a:ext uri="{FF2B5EF4-FFF2-40B4-BE49-F238E27FC236}">
                <a16:creationId xmlns:a16="http://schemas.microsoft.com/office/drawing/2014/main" id="{00000000-0008-0000-0100-0000CE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82500" y="1079060"/>
            <a:ext cx="6300568" cy="714779"/>
          </a:xfrm>
          <a:prstGeom prst="rect">
            <a:avLst/>
          </a:prstGeom>
          <a:effectLst/>
        </p:spPr>
      </p:pic>
      <p:pic>
        <p:nvPicPr>
          <p:cNvPr id="51" name="Picture 33" descr="U:\B．販促\販売促進\07．機器画像データ\02．線画（WMF）\00．ロゴ（社名・製品）\営業担当作成チラシ用ロゴWMF\商品カタログ用_テックブランド・タグライン_BR.wmf">
            <a:extLst>
              <a:ext uri="{FF2B5EF4-FFF2-40B4-BE49-F238E27FC236}">
                <a16:creationId xmlns:a16="http://schemas.microsoft.com/office/drawing/2014/main" id="{00000000-0008-0000-0100-0000B600000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2186" y="187078"/>
            <a:ext cx="2183610" cy="724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Text Box 1833">
            <a:extLst>
              <a:ext uri="{FF2B5EF4-FFF2-40B4-BE49-F238E27FC236}">
                <a16:creationId xmlns:a16="http://schemas.microsoft.com/office/drawing/2014/main" id="{334580AE-CCBE-F44F-AA8A-56C6B83A700F}"/>
              </a:ext>
            </a:extLst>
          </p:cNvPr>
          <p:cNvSpPr txBox="1">
            <a:spLocks noChangeArrowheads="1"/>
          </p:cNvSpPr>
          <p:nvPr/>
        </p:nvSpPr>
        <p:spPr bwMode="auto">
          <a:xfrm>
            <a:off x="15682351" y="2774165"/>
            <a:ext cx="4812727"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050" i="0" dirty="0">
                <a:effectLst/>
                <a:latin typeface="HGMaruGothicMPRO" panose="020F0600000000000000" pitchFamily="34" charset="-128"/>
                <a:ea typeface="HGMaruGothicMPRO" panose="020F0600000000000000" pitchFamily="34" charset="-128"/>
              </a:rPr>
              <a:t>　芽キャベツは</a:t>
            </a:r>
            <a:r>
              <a:rPr lang="el-GR" altLang="ja-JP" sz="1050" i="0" dirty="0">
                <a:effectLst/>
                <a:latin typeface="HGMaruGothicMPRO" panose="020F0600000000000000" pitchFamily="34" charset="-128"/>
                <a:ea typeface="HGMaruGothicMPRO" panose="020F0600000000000000" pitchFamily="34" charset="-128"/>
              </a:rPr>
              <a:t>β-</a:t>
            </a:r>
            <a:r>
              <a:rPr lang="ja-JP" altLang="en-US" sz="1050" i="0" dirty="0">
                <a:effectLst/>
                <a:latin typeface="HGMaruGothicMPRO" panose="020F0600000000000000" pitchFamily="34" charset="-128"/>
                <a:ea typeface="HGMaruGothicMPRO" panose="020F0600000000000000" pitchFamily="34" charset="-128"/>
              </a:rPr>
              <a:t>カロテン、ビタミン</a:t>
            </a:r>
            <a:r>
              <a:rPr lang="en" altLang="ja-JP" sz="1050" i="0" dirty="0">
                <a:effectLst/>
                <a:latin typeface="HGMaruGothicMPRO" panose="020F0600000000000000" pitchFamily="34" charset="-128"/>
                <a:ea typeface="HGMaruGothicMPRO" panose="020F0600000000000000" pitchFamily="34" charset="-128"/>
              </a:rPr>
              <a:t>B1</a:t>
            </a:r>
            <a:r>
              <a:rPr lang="ja-JP" altLang="en" sz="1050" i="0" dirty="0">
                <a:effectLst/>
                <a:latin typeface="HGMaruGothicMPRO" panose="020F0600000000000000" pitchFamily="34" charset="-128"/>
                <a:ea typeface="HGMaruGothicMPRO" panose="020F0600000000000000" pitchFamily="34" charset="-128"/>
              </a:rPr>
              <a:t>、</a:t>
            </a:r>
            <a:r>
              <a:rPr lang="ja-JP" altLang="en-US" sz="1050" i="0" dirty="0">
                <a:effectLst/>
                <a:latin typeface="HGMaruGothicMPRO" panose="020F0600000000000000" pitchFamily="34" charset="-128"/>
                <a:ea typeface="HGMaruGothicMPRO" panose="020F0600000000000000" pitchFamily="34" charset="-128"/>
              </a:rPr>
              <a:t>ビタミン</a:t>
            </a:r>
            <a:r>
              <a:rPr lang="en" altLang="ja-JP" sz="1050" i="0" dirty="0">
                <a:effectLst/>
                <a:latin typeface="HGMaruGothicMPRO" panose="020F0600000000000000" pitchFamily="34" charset="-128"/>
                <a:ea typeface="HGMaruGothicMPRO" panose="020F0600000000000000" pitchFamily="34" charset="-128"/>
              </a:rPr>
              <a:t>B2</a:t>
            </a:r>
            <a:r>
              <a:rPr lang="ja-JP" altLang="en" sz="1050" i="0" dirty="0">
                <a:effectLst/>
                <a:latin typeface="HGMaruGothicMPRO" panose="020F0600000000000000" pitchFamily="34" charset="-128"/>
                <a:ea typeface="HGMaruGothicMPRO" panose="020F0600000000000000" pitchFamily="34" charset="-128"/>
              </a:rPr>
              <a:t>、</a:t>
            </a:r>
            <a:r>
              <a:rPr lang="ja-JP" altLang="en-US" sz="1050" i="0" dirty="0">
                <a:effectLst/>
                <a:latin typeface="HGMaruGothicMPRO" panose="020F0600000000000000" pitchFamily="34" charset="-128"/>
                <a:ea typeface="HGMaruGothicMPRO" panose="020F0600000000000000" pitchFamily="34" charset="-128"/>
              </a:rPr>
              <a:t>ビタミン</a:t>
            </a:r>
            <a:r>
              <a:rPr lang="en" altLang="ja-JP" sz="1050" i="0" dirty="0">
                <a:effectLst/>
                <a:latin typeface="HGMaruGothicMPRO" panose="020F0600000000000000" pitchFamily="34" charset="-128"/>
                <a:ea typeface="HGMaruGothicMPRO" panose="020F0600000000000000" pitchFamily="34" charset="-128"/>
              </a:rPr>
              <a:t>B6</a:t>
            </a:r>
            <a:r>
              <a:rPr lang="ja-JP" altLang="en-US" sz="1050" i="0" dirty="0">
                <a:effectLst/>
                <a:latin typeface="HGMaruGothicMPRO" panose="020F0600000000000000" pitchFamily="34" charset="-128"/>
                <a:ea typeface="HGMaruGothicMPRO" panose="020F0600000000000000" pitchFamily="34" charset="-128"/>
              </a:rPr>
              <a:t>、ナイアシン、ビタミン</a:t>
            </a:r>
            <a:r>
              <a:rPr lang="en" altLang="ja-JP" sz="1050" i="0" dirty="0">
                <a:effectLst/>
                <a:latin typeface="HGMaruGothicMPRO" panose="020F0600000000000000" pitchFamily="34" charset="-128"/>
                <a:ea typeface="HGMaruGothicMPRO" panose="020F0600000000000000" pitchFamily="34" charset="-128"/>
              </a:rPr>
              <a:t>C</a:t>
            </a:r>
            <a:r>
              <a:rPr lang="ja-JP" altLang="en-US" sz="1050" i="0" dirty="0">
                <a:effectLst/>
                <a:latin typeface="HGMaruGothicMPRO" panose="020F0600000000000000" pitchFamily="34" charset="-128"/>
                <a:ea typeface="HGMaruGothicMPRO" panose="020F0600000000000000" pitchFamily="34" charset="-128"/>
              </a:rPr>
              <a:t>、ビタミン</a:t>
            </a:r>
            <a:r>
              <a:rPr lang="en" altLang="ja-JP" sz="1050" dirty="0">
                <a:latin typeface="HGMaruGothicMPRO" panose="020F0600000000000000" pitchFamily="34" charset="-128"/>
                <a:ea typeface="HGMaruGothicMPRO" panose="020F0600000000000000" pitchFamily="34" charset="-128"/>
              </a:rPr>
              <a:t>K</a:t>
            </a:r>
            <a:r>
              <a:rPr lang="ja-JP" altLang="en-US" sz="1050" i="0" dirty="0">
                <a:effectLst/>
                <a:latin typeface="HGMaruGothicMPRO" panose="020F0600000000000000" pitchFamily="34" charset="-128"/>
                <a:ea typeface="HGMaruGothicMPRO" panose="020F0600000000000000" pitchFamily="34" charset="-128"/>
              </a:rPr>
              <a:t>、食物繊維を多く含む。ビタミン</a:t>
            </a:r>
            <a:r>
              <a:rPr lang="en" altLang="ja-JP" sz="1050" i="0" dirty="0">
                <a:effectLst/>
                <a:latin typeface="HGMaruGothicMPRO" panose="020F0600000000000000" pitchFamily="34" charset="-128"/>
                <a:ea typeface="HGMaruGothicMPRO" panose="020F0600000000000000" pitchFamily="34" charset="-128"/>
              </a:rPr>
              <a:t>K</a:t>
            </a:r>
            <a:r>
              <a:rPr lang="ja-JP" altLang="en-US" sz="1050" i="0" dirty="0">
                <a:effectLst/>
                <a:latin typeface="HGMaruGothicMPRO" panose="020F0600000000000000" pitchFamily="34" charset="-128"/>
                <a:ea typeface="HGMaruGothicMPRO" panose="020F0600000000000000" pitchFamily="34" charset="-128"/>
              </a:rPr>
              <a:t>は、血液凝固に関わる重要な栄養素で、不足すると血液の凝固に時間がかかり、出血が止まりにくくなる場合がある。また、キャベツと比べると、ビタミン</a:t>
            </a:r>
            <a:r>
              <a:rPr lang="en" altLang="ja-JP" sz="1050" i="0" dirty="0">
                <a:effectLst/>
                <a:latin typeface="HGMaruGothicMPRO" panose="020F0600000000000000" pitchFamily="34" charset="-128"/>
                <a:ea typeface="HGMaruGothicMPRO" panose="020F0600000000000000" pitchFamily="34" charset="-128"/>
              </a:rPr>
              <a:t>C</a:t>
            </a:r>
            <a:r>
              <a:rPr lang="ja-JP" altLang="en-US" sz="1050" i="0" dirty="0">
                <a:effectLst/>
                <a:latin typeface="HGMaruGothicMPRO" panose="020F0600000000000000" pitchFamily="34" charset="-128"/>
                <a:ea typeface="HGMaruGothicMPRO" panose="020F0600000000000000" pitchFamily="34" charset="-128"/>
              </a:rPr>
              <a:t>は約</a:t>
            </a:r>
            <a:r>
              <a:rPr lang="en-US" altLang="ja-JP" sz="1050" i="0" dirty="0">
                <a:effectLst/>
                <a:latin typeface="HGMaruGothicMPRO" panose="020F0600000000000000" pitchFamily="34" charset="-128"/>
                <a:ea typeface="HGMaruGothicMPRO" panose="020F0600000000000000" pitchFamily="34" charset="-128"/>
              </a:rPr>
              <a:t>4</a:t>
            </a:r>
            <a:r>
              <a:rPr lang="ja-JP" altLang="en-US" sz="1050" i="0" dirty="0">
                <a:effectLst/>
                <a:latin typeface="HGMaruGothicMPRO" panose="020F0600000000000000" pitchFamily="34" charset="-128"/>
                <a:ea typeface="HGMaruGothicMPRO" panose="020F0600000000000000" pitchFamily="34" charset="-128"/>
              </a:rPr>
              <a:t>倍、食物繊維は約</a:t>
            </a:r>
            <a:r>
              <a:rPr lang="en-US" altLang="ja-JP" sz="1050" i="0" dirty="0">
                <a:effectLst/>
                <a:latin typeface="HGMaruGothicMPRO" panose="020F0600000000000000" pitchFamily="34" charset="-128"/>
                <a:ea typeface="HGMaruGothicMPRO" panose="020F0600000000000000" pitchFamily="34" charset="-128"/>
              </a:rPr>
              <a:t>3</a:t>
            </a:r>
            <a:r>
              <a:rPr lang="ja-JP" altLang="en-US" sz="1050" i="0" dirty="0">
                <a:effectLst/>
                <a:latin typeface="HGMaruGothicMPRO" panose="020F0600000000000000" pitchFamily="34" charset="-128"/>
                <a:ea typeface="HGMaruGothicMPRO" panose="020F0600000000000000" pitchFamily="34" charset="-128"/>
              </a:rPr>
              <a:t>倍、ビタミン</a:t>
            </a:r>
            <a:r>
              <a:rPr lang="en" altLang="ja-JP" sz="1050" i="0" dirty="0">
                <a:effectLst/>
                <a:latin typeface="HGMaruGothicMPRO" panose="020F0600000000000000" pitchFamily="34" charset="-128"/>
                <a:ea typeface="HGMaruGothicMPRO" panose="020F0600000000000000" pitchFamily="34" charset="-128"/>
              </a:rPr>
              <a:t>B2</a:t>
            </a:r>
            <a:r>
              <a:rPr lang="ja-JP" altLang="en-US" sz="1050" i="0" dirty="0">
                <a:effectLst/>
                <a:latin typeface="HGMaruGothicMPRO" panose="020F0600000000000000" pitchFamily="34" charset="-128"/>
                <a:ea typeface="HGMaruGothicMPRO" panose="020F0600000000000000" pitchFamily="34" charset="-128"/>
              </a:rPr>
              <a:t>は約</a:t>
            </a:r>
            <a:r>
              <a:rPr lang="en-US" altLang="ja-JP" sz="1050" i="0" dirty="0">
                <a:effectLst/>
                <a:latin typeface="HGMaruGothicMPRO" panose="020F0600000000000000" pitchFamily="34" charset="-128"/>
                <a:ea typeface="HGMaruGothicMPRO" panose="020F0600000000000000" pitchFamily="34" charset="-128"/>
              </a:rPr>
              <a:t>7</a:t>
            </a:r>
            <a:r>
              <a:rPr lang="ja-JP" altLang="en-US" sz="1050" i="0" dirty="0">
                <a:effectLst/>
                <a:latin typeface="HGMaruGothicMPRO" panose="020F0600000000000000" pitchFamily="34" charset="-128"/>
                <a:ea typeface="HGMaruGothicMPRO" panose="020F0600000000000000" pitchFamily="34" charset="-128"/>
              </a:rPr>
              <a:t>倍、</a:t>
            </a:r>
            <a:r>
              <a:rPr lang="el-GR" altLang="ja-JP" sz="1050" i="0" dirty="0">
                <a:effectLst/>
                <a:latin typeface="HGMaruGothicMPRO" panose="020F0600000000000000" pitchFamily="34" charset="-128"/>
                <a:ea typeface="HGMaruGothicMPRO" panose="020F0600000000000000" pitchFamily="34" charset="-128"/>
              </a:rPr>
              <a:t>β-</a:t>
            </a:r>
            <a:r>
              <a:rPr lang="ja-JP" altLang="en-US" sz="1050" i="0" dirty="0">
                <a:effectLst/>
                <a:latin typeface="HGMaruGothicMPRO" panose="020F0600000000000000" pitchFamily="34" charset="-128"/>
                <a:ea typeface="HGMaruGothicMPRO" panose="020F0600000000000000" pitchFamily="34" charset="-128"/>
              </a:rPr>
              <a:t>カロテンはなんと約</a:t>
            </a:r>
            <a:r>
              <a:rPr lang="en-US" altLang="ja-JP" sz="1050" i="0" dirty="0">
                <a:effectLst/>
                <a:latin typeface="HGMaruGothicMPRO" panose="020F0600000000000000" pitchFamily="34" charset="-128"/>
                <a:ea typeface="HGMaruGothicMPRO" panose="020F0600000000000000" pitchFamily="34" charset="-128"/>
              </a:rPr>
              <a:t>14</a:t>
            </a:r>
            <a:r>
              <a:rPr lang="ja-JP" altLang="en-US" sz="1050" i="0" dirty="0">
                <a:effectLst/>
                <a:latin typeface="HGMaruGothicMPRO" panose="020F0600000000000000" pitchFamily="34" charset="-128"/>
                <a:ea typeface="HGMaruGothicMPRO" panose="020F0600000000000000" pitchFamily="34" charset="-128"/>
              </a:rPr>
              <a:t>倍も含まれるので、お薦めの食材だ。</a:t>
            </a:r>
            <a:endParaRPr lang="en-US" altLang="ja-JP" sz="1050" i="0" dirty="0">
              <a:effectLst/>
              <a:latin typeface="HGMaruGothicMPRO" panose="020F0600000000000000" pitchFamily="34" charset="-128"/>
              <a:ea typeface="HGMaruGothicMPRO" panose="020F0600000000000000" pitchFamily="34" charset="-128"/>
            </a:endParaRPr>
          </a:p>
        </p:txBody>
      </p:sp>
      <p:sp>
        <p:nvSpPr>
          <p:cNvPr id="70" name="Text Box 1833">
            <a:extLst>
              <a:ext uri="{FF2B5EF4-FFF2-40B4-BE49-F238E27FC236}">
                <a16:creationId xmlns:a16="http://schemas.microsoft.com/office/drawing/2014/main" id="{BCA1059A-00EE-9646-AABA-E2F91C1A789D}"/>
              </a:ext>
            </a:extLst>
          </p:cNvPr>
          <p:cNvSpPr txBox="1">
            <a:spLocks noChangeArrowheads="1"/>
          </p:cNvSpPr>
          <p:nvPr/>
        </p:nvSpPr>
        <p:spPr bwMode="auto">
          <a:xfrm>
            <a:off x="10489226" y="4660134"/>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新鮮なワカサギは、銀白色に輝いていて体に張りがある。鮮度が落ちると腹が弱くなって裂けるので、腹に張りのあるものを選ぶようにしよう。</a:t>
            </a:r>
            <a:endParaRPr lang="en-US" altLang="ja-JP" sz="1050" dirty="0">
              <a:latin typeface="HGMaruGothicMPRO"/>
              <a:ea typeface="HGMaruGothicMPRO"/>
            </a:endParaRPr>
          </a:p>
        </p:txBody>
      </p:sp>
      <p:sp>
        <p:nvSpPr>
          <p:cNvPr id="74" name="Text Box 1833">
            <a:extLst>
              <a:ext uri="{FF2B5EF4-FFF2-40B4-BE49-F238E27FC236}">
                <a16:creationId xmlns:a16="http://schemas.microsoft.com/office/drawing/2014/main" id="{1A0DCEAA-3A71-6540-B5DC-810D02DA82B1}"/>
              </a:ext>
            </a:extLst>
          </p:cNvPr>
          <p:cNvSpPr txBox="1">
            <a:spLocks noChangeArrowheads="1"/>
          </p:cNvSpPr>
          <p:nvPr/>
        </p:nvSpPr>
        <p:spPr bwMode="auto">
          <a:xfrm>
            <a:off x="12278346" y="4242388"/>
            <a:ext cx="1477599"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ワカサギの選び方</a:t>
            </a:r>
            <a:endParaRPr lang="en-US" altLang="ja-JP" sz="1400" dirty="0">
              <a:solidFill>
                <a:schemeClr val="accent2"/>
              </a:solidFill>
              <a:latin typeface="HGPSoeiKakugothicUB"/>
              <a:ea typeface="HGPSoeiKakugothicUB"/>
            </a:endParaRPr>
          </a:p>
        </p:txBody>
      </p:sp>
      <p:sp>
        <p:nvSpPr>
          <p:cNvPr id="78" name="Text Box 1833">
            <a:extLst>
              <a:ext uri="{FF2B5EF4-FFF2-40B4-BE49-F238E27FC236}">
                <a16:creationId xmlns:a16="http://schemas.microsoft.com/office/drawing/2014/main" id="{92544DC6-9430-314B-BBD0-AE4DC67E9B0F}"/>
              </a:ext>
            </a:extLst>
          </p:cNvPr>
          <p:cNvSpPr txBox="1">
            <a:spLocks noChangeArrowheads="1"/>
          </p:cNvSpPr>
          <p:nvPr/>
        </p:nvSpPr>
        <p:spPr bwMode="auto">
          <a:xfrm>
            <a:off x="17378766" y="4066689"/>
            <a:ext cx="1853614" cy="158749"/>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solidFill>
                  <a:schemeClr val="accent2"/>
                </a:solidFill>
                <a:latin typeface="HGPSoeiKakugothicUB"/>
                <a:ea typeface="HGPSoeiKakugothicUB"/>
              </a:rPr>
              <a:t>芽キャベツの保存方法</a:t>
            </a:r>
          </a:p>
        </p:txBody>
      </p:sp>
      <p:sp>
        <p:nvSpPr>
          <p:cNvPr id="79" name="Text Box 1833">
            <a:extLst>
              <a:ext uri="{FF2B5EF4-FFF2-40B4-BE49-F238E27FC236}">
                <a16:creationId xmlns:a16="http://schemas.microsoft.com/office/drawing/2014/main" id="{2C488ED4-B3B6-6C48-B9FC-7BC288773E9B}"/>
              </a:ext>
            </a:extLst>
          </p:cNvPr>
          <p:cNvSpPr txBox="1">
            <a:spLocks noChangeArrowheads="1"/>
          </p:cNvSpPr>
          <p:nvPr/>
        </p:nvSpPr>
        <p:spPr bwMode="auto">
          <a:xfrm>
            <a:off x="15682351" y="4416493"/>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芽キャベツは下茹でしてから半分に切っておくと、冷凍した後も調理しやすい。冷凍用保存袋に入れて冷凍することで</a:t>
            </a:r>
            <a:r>
              <a:rPr lang="en-US" altLang="ja-JP" sz="1050" dirty="0">
                <a:latin typeface="HGMaruGothicMPRO"/>
                <a:ea typeface="HGMaruGothicMPRO"/>
              </a:rPr>
              <a:t>1</a:t>
            </a:r>
            <a:r>
              <a:rPr lang="ja-JP" altLang="en-US" sz="1050" dirty="0">
                <a:latin typeface="HGMaruGothicMPRO"/>
                <a:ea typeface="HGMaruGothicMPRO"/>
              </a:rPr>
              <a:t>カ月程度保存可能だ。</a:t>
            </a:r>
            <a:endParaRPr lang="en-US" altLang="ja-JP" sz="1050" dirty="0">
              <a:latin typeface="HGMaruGothicMPRO"/>
              <a:ea typeface="HGMaruGothicMPRO"/>
            </a:endParaRPr>
          </a:p>
        </p:txBody>
      </p:sp>
      <p:sp>
        <p:nvSpPr>
          <p:cNvPr id="48" name="テキスト ボックス 178">
            <a:extLst>
              <a:ext uri="{FF2B5EF4-FFF2-40B4-BE49-F238E27FC236}">
                <a16:creationId xmlns:a16="http://schemas.microsoft.com/office/drawing/2014/main" id="{B7DC92E2-D173-ED4F-8C60-78521D559D17}"/>
              </a:ext>
            </a:extLst>
          </p:cNvPr>
          <p:cNvSpPr txBox="1"/>
          <p:nvPr/>
        </p:nvSpPr>
        <p:spPr bwMode="auto">
          <a:xfrm>
            <a:off x="372186" y="8450418"/>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dirty="0">
                <a:latin typeface="HG創英角ｺﾞｼｯｸUB"/>
                <a:ea typeface="HG創英角ｺﾞｼｯｸUB"/>
                <a:cs typeface="HG創英角ｺﾞｼｯｸUB"/>
              </a:rPr>
              <a:t>冬至（１２</a:t>
            </a:r>
            <a:r>
              <a:rPr lang="en-US" altLang="ja-JP" sz="2800" dirty="0">
                <a:latin typeface="HG創英角ｺﾞｼｯｸUB"/>
                <a:ea typeface="HG創英角ｺﾞｼｯｸUB"/>
                <a:cs typeface="HG創英角ｺﾞｼｯｸUB"/>
              </a:rPr>
              <a:t>/</a:t>
            </a:r>
            <a:r>
              <a:rPr lang="ja-JP" altLang="en-US" sz="2800" dirty="0">
                <a:latin typeface="HG創英角ｺﾞｼｯｸUB"/>
                <a:ea typeface="HG創英角ｺﾞｼｯｸUB"/>
                <a:cs typeface="HG創英角ｺﾞｼｯｸUB"/>
              </a:rPr>
              <a:t>２１）</a:t>
            </a:r>
            <a:endParaRPr lang="en-US" altLang="ja-JP" sz="2800" dirty="0">
              <a:latin typeface="HG創英角ｺﾞｼｯｸUB"/>
              <a:ea typeface="HG創英角ｺﾞｼｯｸUB"/>
              <a:cs typeface="HG創英角ｺﾞｼｯｸUB"/>
            </a:endParaRPr>
          </a:p>
        </p:txBody>
      </p:sp>
      <p:sp>
        <p:nvSpPr>
          <p:cNvPr id="50" name="テキスト ボックス 171">
            <a:extLst>
              <a:ext uri="{FF2B5EF4-FFF2-40B4-BE49-F238E27FC236}">
                <a16:creationId xmlns:a16="http://schemas.microsoft.com/office/drawing/2014/main" id="{D30FBF0C-4C0F-974E-878E-A26E7F1F360F}"/>
              </a:ext>
            </a:extLst>
          </p:cNvPr>
          <p:cNvSpPr txBox="1"/>
          <p:nvPr/>
        </p:nvSpPr>
        <p:spPr bwMode="auto">
          <a:xfrm>
            <a:off x="330302" y="9137130"/>
            <a:ext cx="6633881" cy="2454995"/>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a:effectLst/>
                <a:latin typeface="HGMaruGothicMPRO" panose="020F0600000000000000" pitchFamily="34" charset="-128"/>
                <a:ea typeface="HGMaruGothicMPRO" panose="020F0600000000000000" pitchFamily="34" charset="-128"/>
              </a:rPr>
              <a:t>　北半球</a:t>
            </a:r>
            <a:r>
              <a:rPr lang="ja-JP" altLang="en-US" sz="1050" dirty="0">
                <a:effectLst/>
                <a:latin typeface="HGMaruGothicMPRO" panose="020F0600000000000000" pitchFamily="34" charset="-128"/>
                <a:ea typeface="HGMaruGothicMPRO" panose="020F0600000000000000" pitchFamily="34" charset="-128"/>
              </a:rPr>
              <a:t>では昼が</a:t>
            </a:r>
            <a:r>
              <a:rPr lang="en-US" altLang="ja-JP" sz="1050" dirty="0">
                <a:effectLst/>
                <a:latin typeface="HGMaruGothicMPRO" panose="020F0600000000000000" pitchFamily="34" charset="-128"/>
                <a:ea typeface="HGMaruGothicMPRO" panose="020F0600000000000000" pitchFamily="34" charset="-128"/>
              </a:rPr>
              <a:t>1</a:t>
            </a:r>
            <a:r>
              <a:rPr lang="ja-JP" altLang="en-US" sz="1050" dirty="0">
                <a:effectLst/>
                <a:latin typeface="HGMaruGothicMPRO" panose="020F0600000000000000" pitchFamily="34" charset="-128"/>
                <a:ea typeface="HGMaruGothicMPRO" panose="020F0600000000000000" pitchFamily="34" charset="-128"/>
              </a:rPr>
              <a:t>年のうちで一番短く、夜が一番長くなる日。古来さまざまな風習があり、カボチャを食べたり、ゆず湯に入ったり、冬至がゆとして小豆がゆを食べたりする。また、唐辛子、豆腐など「と」の付く食べ物や、大根、うどんなど「ん」の付く食べ物を食べるとよいとも</a:t>
            </a:r>
            <a:r>
              <a:rPr lang="ja-JP" altLang="en-US" sz="1050">
                <a:effectLst/>
                <a:latin typeface="HGMaruGothicMPRO" panose="020F0600000000000000" pitchFamily="34" charset="-128"/>
                <a:ea typeface="HGMaruGothicMPRO" panose="020F0600000000000000" pitchFamily="34" charset="-128"/>
              </a:rPr>
              <a:t>いわれる。</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a:latin typeface="HGMaruGothicMPRO" panose="020F0600000000000000" pitchFamily="34" charset="-128"/>
                <a:ea typeface="HGMaruGothicMPRO" panose="020F0600000000000000" pitchFamily="34" charset="-128"/>
              </a:rPr>
              <a:t>　</a:t>
            </a:r>
            <a:r>
              <a:rPr lang="ja-JP" altLang="en-US" sz="1050">
                <a:effectLst/>
                <a:latin typeface="HGMaruGothicMPRO" panose="020F0600000000000000" pitchFamily="34" charset="-128"/>
                <a:ea typeface="HGMaruGothicMPRO" panose="020F0600000000000000" pitchFamily="34" charset="-128"/>
              </a:rPr>
              <a:t>寒さ</a:t>
            </a:r>
            <a:r>
              <a:rPr lang="ja-JP" altLang="en-US" sz="1050" dirty="0">
                <a:effectLst/>
                <a:latin typeface="HGMaruGothicMPRO" panose="020F0600000000000000" pitchFamily="34" charset="-128"/>
                <a:ea typeface="HGMaruGothicMPRO" panose="020F0600000000000000" pitchFamily="34" charset="-128"/>
              </a:rPr>
              <a:t>が厳しくなり、野菜も不足がちだったこの時季に、十分な栄養を取って風邪などの病気を予防しようと</a:t>
            </a:r>
            <a:r>
              <a:rPr lang="ja-JP" altLang="en-US" sz="1050" dirty="0">
                <a:latin typeface="HGMaruGothicMPRO" panose="020F0600000000000000" pitchFamily="34" charset="-128"/>
                <a:ea typeface="HGMaruGothicMPRO" panose="020F0600000000000000" pitchFamily="34" charset="-128"/>
              </a:rPr>
              <a:t>した</a:t>
            </a:r>
            <a:r>
              <a:rPr lang="ja-JP" altLang="en-US" sz="1050" dirty="0">
                <a:effectLst/>
                <a:latin typeface="HGMaruGothicMPRO" panose="020F0600000000000000" pitchFamily="34" charset="-128"/>
                <a:ea typeface="HGMaruGothicMPRO" panose="020F0600000000000000" pitchFamily="34" charset="-128"/>
              </a:rPr>
              <a:t>昔の人の知恵を活かしたい。</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b="1"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重点商品</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　カボチャ、カボチャを使った商品（煮物、サラダ、グラタン、ポタージュ、餅、プリン、タルト、パイ）、小豆、</a:t>
            </a:r>
            <a:r>
              <a:rPr lang="ja-JP" altLang="en-US" sz="1050" dirty="0">
                <a:latin typeface="HGMaruGothicMPRO" panose="020F0600000000000000" pitchFamily="34" charset="-128"/>
                <a:ea typeface="HGMaruGothicMPRO" panose="020F0600000000000000" pitchFamily="34" charset="-128"/>
              </a:rPr>
              <a:t>茹で小豆</a:t>
            </a:r>
            <a:r>
              <a:rPr lang="ja-JP" altLang="en-US" sz="1050" dirty="0">
                <a:effectLst/>
                <a:latin typeface="HGMaruGothicMPRO" panose="020F0600000000000000" pitchFamily="34" charset="-128"/>
                <a:ea typeface="HGMaruGothicMPRO" panose="020F0600000000000000" pitchFamily="34" charset="-128"/>
              </a:rPr>
              <a:t>（パウチ、缶詰）、レトルトがゆ、ゆず（食用、入浴用）、ゆず茶、かんきつ系の入浴剤</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販促ポイント</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a:effectLst/>
                <a:latin typeface="HGMaruGothicMPRO" panose="020F0600000000000000" pitchFamily="34" charset="-128"/>
                <a:ea typeface="HGMaruGothicMPRO" panose="020F0600000000000000" pitchFamily="34" charset="-128"/>
              </a:rPr>
              <a:t>　カボチャ</a:t>
            </a:r>
            <a:r>
              <a:rPr lang="ja-JP" altLang="en-US" sz="1050" dirty="0">
                <a:effectLst/>
                <a:latin typeface="HGMaruGothicMPRO" panose="020F0600000000000000" pitchFamily="34" charset="-128"/>
                <a:ea typeface="HGMaruGothicMPRO" panose="020F0600000000000000" pitchFamily="34" charset="-128"/>
              </a:rPr>
              <a:t>は定番の煮物に加え、カレー風味のヨーグルトサラダや揚げ物などをメニュー提案する。また、家庭や職場でのティータイム用に、カボチャを使った菓子類を同時展開する。また、気ぜわしい年末のこの時季、ゆず湯など香りを楽しむ入浴剤を使って</a:t>
            </a:r>
            <a:r>
              <a:rPr lang="ja-JP" altLang="en-US" sz="1050">
                <a:effectLst/>
                <a:latin typeface="HGMaruGothicMPRO" panose="020F0600000000000000" pitchFamily="34" charset="-128"/>
                <a:ea typeface="HGMaruGothicMPRO" panose="020F0600000000000000" pitchFamily="34" charset="-128"/>
              </a:rPr>
              <a:t>、ゆったりお風呂</a:t>
            </a:r>
            <a:r>
              <a:rPr lang="ja-JP" altLang="en-US" sz="1050" dirty="0">
                <a:effectLst/>
                <a:latin typeface="HGMaruGothicMPRO" panose="020F0600000000000000" pitchFamily="34" charset="-128"/>
                <a:ea typeface="HGMaruGothicMPRO" panose="020F0600000000000000" pitchFamily="34" charset="-128"/>
              </a:rPr>
              <a:t>を楽しんで</a:t>
            </a:r>
            <a:r>
              <a:rPr lang="ja-JP" altLang="en-US" sz="1050">
                <a:effectLst/>
                <a:latin typeface="HGMaruGothicMPRO" panose="020F0600000000000000" pitchFamily="34" charset="-128"/>
                <a:ea typeface="HGMaruGothicMPRO" panose="020F0600000000000000" pitchFamily="34" charset="-128"/>
              </a:rPr>
              <a:t>リラックスできる提案をする。</a:t>
            </a:r>
            <a:endParaRPr lang="en-US" altLang="ja-JP" sz="1050" dirty="0">
              <a:effectLst/>
              <a:latin typeface="HGMaruGothicMPRO" panose="020F0600000000000000" pitchFamily="34" charset="-128"/>
              <a:ea typeface="HGMaruGothicMPRO" panose="020F0600000000000000" pitchFamily="34" charset="-128"/>
            </a:endParaRPr>
          </a:p>
        </p:txBody>
      </p:sp>
      <p:sp>
        <p:nvSpPr>
          <p:cNvPr id="4" name="テキスト ボックス 178">
            <a:extLst>
              <a:ext uri="{FF2B5EF4-FFF2-40B4-BE49-F238E27FC236}">
                <a16:creationId xmlns:a16="http://schemas.microsoft.com/office/drawing/2014/main" id="{2CE32673-1F9F-7AAF-736E-3E5AF9EE39A2}"/>
              </a:ext>
            </a:extLst>
          </p:cNvPr>
          <p:cNvSpPr txBox="1"/>
          <p:nvPr/>
        </p:nvSpPr>
        <p:spPr bwMode="auto">
          <a:xfrm>
            <a:off x="629371" y="12066732"/>
            <a:ext cx="6670141" cy="77284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大みそか（１２</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３１</a:t>
            </a:r>
            <a:r>
              <a:rPr lang="ja-JP" altLang="en-US" sz="2800" dirty="0">
                <a:latin typeface="HG創英角ｺﾞｼｯｸUB"/>
                <a:ea typeface="HG創英角ｺﾞｼｯｸUB"/>
                <a:cs typeface="HG創英角ｺﾞｼｯｸUB"/>
              </a:rPr>
              <a:t>）</a:t>
            </a:r>
            <a:endParaRPr lang="en-US" altLang="ja-JP" sz="2800" dirty="0">
              <a:latin typeface="HG創英角ｺﾞｼｯｸUB"/>
              <a:ea typeface="HG創英角ｺﾞｼｯｸUB"/>
              <a:cs typeface="HG創英角ｺﾞｼｯｸUB"/>
            </a:endParaRPr>
          </a:p>
        </p:txBody>
      </p:sp>
      <p:pic>
        <p:nvPicPr>
          <p:cNvPr id="6" name="図 5">
            <a:extLst>
              <a:ext uri="{FF2B5EF4-FFF2-40B4-BE49-F238E27FC236}">
                <a16:creationId xmlns:a16="http://schemas.microsoft.com/office/drawing/2014/main" id="{6197EB5F-97B4-ABFE-9B7B-77AD991D068D}"/>
              </a:ext>
            </a:extLst>
          </p:cNvPr>
          <p:cNvPicPr>
            <a:picLocks noChangeAspect="1"/>
          </p:cNvPicPr>
          <p:nvPr/>
        </p:nvPicPr>
        <p:blipFill rotWithShape="1">
          <a:blip r:embed="rId6">
            <a:extLst>
              <a:ext uri="{28A0092B-C50C-407E-A947-70E740481C1C}">
                <a14:useLocalDpi xmlns:a14="http://schemas.microsoft.com/office/drawing/2010/main" val="0"/>
              </a:ext>
            </a:extLst>
          </a:blip>
          <a:srcRect t="67476"/>
          <a:stretch/>
        </p:blipFill>
        <p:spPr>
          <a:xfrm>
            <a:off x="10206947" y="12265649"/>
            <a:ext cx="10819264" cy="2765793"/>
          </a:xfrm>
          <a:prstGeom prst="rect">
            <a:avLst/>
          </a:prstGeom>
        </p:spPr>
      </p:pic>
      <p:pic>
        <p:nvPicPr>
          <p:cNvPr id="5" name="図 4">
            <a:extLst>
              <a:ext uri="{FF2B5EF4-FFF2-40B4-BE49-F238E27FC236}">
                <a16:creationId xmlns:a16="http://schemas.microsoft.com/office/drawing/2014/main" id="{95CD2D55-8AE1-C7CF-D5CF-36D0AFEE75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3197" y="9274014"/>
            <a:ext cx="2654300" cy="1990725"/>
          </a:xfrm>
          <a:prstGeom prst="rect">
            <a:avLst/>
          </a:prstGeom>
        </p:spPr>
      </p:pic>
      <p:pic>
        <p:nvPicPr>
          <p:cNvPr id="9" name="図 8">
            <a:extLst>
              <a:ext uri="{FF2B5EF4-FFF2-40B4-BE49-F238E27FC236}">
                <a16:creationId xmlns:a16="http://schemas.microsoft.com/office/drawing/2014/main" id="{52DDD61A-E8DF-1D2C-210F-8F05D6F1FC5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5415" y="12441636"/>
            <a:ext cx="2241550" cy="2241550"/>
          </a:xfrm>
          <a:prstGeom prst="rect">
            <a:avLst/>
          </a:prstGeom>
        </p:spPr>
      </p:pic>
      <p:pic>
        <p:nvPicPr>
          <p:cNvPr id="12" name="図 11">
            <a:extLst>
              <a:ext uri="{FF2B5EF4-FFF2-40B4-BE49-F238E27FC236}">
                <a16:creationId xmlns:a16="http://schemas.microsoft.com/office/drawing/2014/main" id="{1CCF72CD-6DEA-69D0-75D5-8588B57FB26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04547" y="1436776"/>
            <a:ext cx="1652799" cy="1652799"/>
          </a:xfrm>
          <a:prstGeom prst="rect">
            <a:avLst/>
          </a:prstGeom>
        </p:spPr>
      </p:pic>
      <p:pic>
        <p:nvPicPr>
          <p:cNvPr id="15" name="図 14">
            <a:extLst>
              <a:ext uri="{FF2B5EF4-FFF2-40B4-BE49-F238E27FC236}">
                <a16:creationId xmlns:a16="http://schemas.microsoft.com/office/drawing/2014/main" id="{7542D95D-37AE-F929-A552-17A1A5E278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55084" y="3189820"/>
            <a:ext cx="1863150" cy="1397363"/>
          </a:xfrm>
          <a:prstGeom prst="rect">
            <a:avLst/>
          </a:prstGeom>
        </p:spPr>
      </p:pic>
      <p:pic>
        <p:nvPicPr>
          <p:cNvPr id="18" name="図 17">
            <a:extLst>
              <a:ext uri="{FF2B5EF4-FFF2-40B4-BE49-F238E27FC236}">
                <a16:creationId xmlns:a16="http://schemas.microsoft.com/office/drawing/2014/main" id="{492BBAF2-B90C-A990-D64A-6A51F441B0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86719" y="3357967"/>
            <a:ext cx="2286508" cy="1714881"/>
          </a:xfrm>
          <a:prstGeom prst="rect">
            <a:avLst/>
          </a:prstGeom>
        </p:spPr>
      </p:pic>
      <p:pic>
        <p:nvPicPr>
          <p:cNvPr id="21" name="図 20">
            <a:extLst>
              <a:ext uri="{FF2B5EF4-FFF2-40B4-BE49-F238E27FC236}">
                <a16:creationId xmlns:a16="http://schemas.microsoft.com/office/drawing/2014/main" id="{D3DF7336-90EA-B3F3-0FC7-B6071557F9E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870208" y="1793839"/>
            <a:ext cx="1056776" cy="1056776"/>
          </a:xfrm>
          <a:prstGeom prst="rect">
            <a:avLst/>
          </a:prstGeom>
        </p:spPr>
      </p:pic>
      <p:pic>
        <p:nvPicPr>
          <p:cNvPr id="7" name="図 6">
            <a:extLst>
              <a:ext uri="{FF2B5EF4-FFF2-40B4-BE49-F238E27FC236}">
                <a16:creationId xmlns:a16="http://schemas.microsoft.com/office/drawing/2014/main" id="{7A9EAF81-2A16-8232-2C0F-2A7304794D8F}"/>
              </a:ext>
            </a:extLst>
          </p:cNvPr>
          <p:cNvPicPr>
            <a:picLocks noChangeAspect="1"/>
          </p:cNvPicPr>
          <p:nvPr/>
        </p:nvPicPr>
        <p:blipFill rotWithShape="1">
          <a:blip r:embed="rId13">
            <a:extLst>
              <a:ext uri="{28A0092B-C50C-407E-A947-70E740481C1C}">
                <a14:useLocalDpi xmlns:a14="http://schemas.microsoft.com/office/drawing/2010/main" val="0"/>
              </a:ext>
            </a:extLst>
          </a:blip>
          <a:srcRect l="33238"/>
          <a:stretch/>
        </p:blipFill>
        <p:spPr>
          <a:xfrm>
            <a:off x="10525827" y="5507567"/>
            <a:ext cx="2312045" cy="2597321"/>
          </a:xfrm>
          <a:prstGeom prst="rect">
            <a:avLst/>
          </a:prstGeom>
        </p:spPr>
      </p:pic>
      <p:pic>
        <p:nvPicPr>
          <p:cNvPr id="10" name="図 9">
            <a:extLst>
              <a:ext uri="{FF2B5EF4-FFF2-40B4-BE49-F238E27FC236}">
                <a16:creationId xmlns:a16="http://schemas.microsoft.com/office/drawing/2014/main" id="{4E8A3ECD-DB8E-A21C-C992-4913F06E954C}"/>
              </a:ext>
            </a:extLst>
          </p:cNvPr>
          <p:cNvPicPr>
            <a:picLocks noChangeAspect="1"/>
          </p:cNvPicPr>
          <p:nvPr/>
        </p:nvPicPr>
        <p:blipFill rotWithShape="1">
          <a:blip r:embed="rId14">
            <a:extLst>
              <a:ext uri="{28A0092B-C50C-407E-A947-70E740481C1C}">
                <a14:useLocalDpi xmlns:a14="http://schemas.microsoft.com/office/drawing/2010/main" val="0"/>
              </a:ext>
            </a:extLst>
          </a:blip>
          <a:srcRect l="12206" r="16553"/>
          <a:stretch/>
        </p:blipFill>
        <p:spPr>
          <a:xfrm>
            <a:off x="13060957" y="5520995"/>
            <a:ext cx="2217639" cy="2597321"/>
          </a:xfrm>
          <a:prstGeom prst="rect">
            <a:avLst/>
          </a:prstGeom>
        </p:spPr>
      </p:pic>
      <p:pic>
        <p:nvPicPr>
          <p:cNvPr id="13" name="図 12">
            <a:extLst>
              <a:ext uri="{FF2B5EF4-FFF2-40B4-BE49-F238E27FC236}">
                <a16:creationId xmlns:a16="http://schemas.microsoft.com/office/drawing/2014/main" id="{6171EAB2-0F8A-A374-0C50-13B6981AA3E7}"/>
              </a:ext>
            </a:extLst>
          </p:cNvPr>
          <p:cNvPicPr>
            <a:picLocks noChangeAspect="1"/>
          </p:cNvPicPr>
          <p:nvPr/>
        </p:nvPicPr>
        <p:blipFill rotWithShape="1">
          <a:blip r:embed="rId15">
            <a:extLst>
              <a:ext uri="{28A0092B-C50C-407E-A947-70E740481C1C}">
                <a14:useLocalDpi xmlns:a14="http://schemas.microsoft.com/office/drawing/2010/main" val="0"/>
              </a:ext>
            </a:extLst>
          </a:blip>
          <a:srcRect l="19937" r="8804"/>
          <a:stretch/>
        </p:blipFill>
        <p:spPr>
          <a:xfrm>
            <a:off x="15705187" y="5493621"/>
            <a:ext cx="2383925" cy="2665945"/>
          </a:xfrm>
          <a:prstGeom prst="rect">
            <a:avLst/>
          </a:prstGeom>
        </p:spPr>
      </p:pic>
      <p:pic>
        <p:nvPicPr>
          <p:cNvPr id="16" name="図 15">
            <a:extLst>
              <a:ext uri="{FF2B5EF4-FFF2-40B4-BE49-F238E27FC236}">
                <a16:creationId xmlns:a16="http://schemas.microsoft.com/office/drawing/2014/main" id="{DDDB783C-D6EF-F780-1678-13234835E15F}"/>
              </a:ext>
            </a:extLst>
          </p:cNvPr>
          <p:cNvPicPr>
            <a:picLocks noChangeAspect="1"/>
          </p:cNvPicPr>
          <p:nvPr/>
        </p:nvPicPr>
        <p:blipFill rotWithShape="1">
          <a:blip r:embed="rId16">
            <a:extLst>
              <a:ext uri="{28A0092B-C50C-407E-A947-70E740481C1C}">
                <a14:useLocalDpi xmlns:a14="http://schemas.microsoft.com/office/drawing/2010/main" val="0"/>
              </a:ext>
            </a:extLst>
          </a:blip>
          <a:srcRect l="21316" r="23210"/>
          <a:stretch/>
        </p:blipFill>
        <p:spPr>
          <a:xfrm>
            <a:off x="18316542" y="5493620"/>
            <a:ext cx="2236240" cy="2683205"/>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2024-09-07T15:00:00+00:00</_x6295__x7a3f__x65e5__x6642_>
    <_x5009__x51fa__x3057__x53ef__x80fd__x65e5_ xmlns="082c5546-8353-48c8-b816-b659d31cb65e" xsi:nil="true"/>
    <_x88dc__x8db3__x8aac__x660e_ xmlns="082c5546-8353-48c8-b816-b659d31cb65e">【MDカレンダー12月】
●定番催事には〝今年らしさ〞が必須！ 
　〜催事商品の当たり外れに細心の注意を！〜
●旬の食材が盛りだくさん！ 行事や記念日に絡めた販促活動を展開しましょう！
　〜「クリスマスモード」から「年末年始モード」への切り替えをスムーズに！〜
</_x88dc__x8db3__x8aac__x660e_>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5ec32633b1dd6cf5cc5cdec9bfc87748">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3f0da61ec16661147c33282b526e979c"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6C2245-EA20-4F67-80B2-67B6A8944EC1}">
  <ds:schemaRefs>
    <ds:schemaRef ds:uri="http://schemas.microsoft.com/office/2006/documentManagement/types"/>
    <ds:schemaRef ds:uri="2c1d7b4b-498f-4cdf-bef6-03f27d6fb0f2"/>
    <ds:schemaRef ds:uri="http://schemas.microsoft.com/office/2006/metadata/properties"/>
    <ds:schemaRef ds:uri="6caf9721-af3c-4539-b79f-3040f3464592"/>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http://purl.org/dc/terms/"/>
    <ds:schemaRef ds:uri="a854727d-76ad-4a0b-9938-dee9e4be598e"/>
    <ds:schemaRef ds:uri="97bf2701-4b91-43ab-bb32-c47ccb016379"/>
    <ds:schemaRef ds:uri="082c5546-8353-48c8-b816-b659d31cb65e"/>
  </ds:schemaRefs>
</ds:datastoreItem>
</file>

<file path=customXml/itemProps2.xml><?xml version="1.0" encoding="utf-8"?>
<ds:datastoreItem xmlns:ds="http://schemas.openxmlformats.org/officeDocument/2006/customXml" ds:itemID="{746AD7B2-1AF2-4200-81A8-6CDC2F6C4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2c5546-8353-48c8-b816-b659d31cb65e"/>
    <ds:schemaRef ds:uri="aae83aea-779d-4262-826f-f47d9f6f2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198C16-9E39-473F-834A-972AC308BD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47962</TotalTime>
  <Words>2803</Words>
  <Application>Microsoft Office PowerPoint</Application>
  <PresentationFormat>ユーザー設定</PresentationFormat>
  <Paragraphs>356</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MDカレンダー2024年12月</dc:title>
  <dc:creator>畠　肇</dc:creator>
  <cp:lastModifiedBy>英昭 毛利</cp:lastModifiedBy>
  <cp:revision>717</cp:revision>
  <cp:lastPrinted>2021-09-17T00:08:02Z</cp:lastPrinted>
  <dcterms:created xsi:type="dcterms:W3CDTF">2019-06-14T00:16:28Z</dcterms:created>
  <dcterms:modified xsi:type="dcterms:W3CDTF">2024-09-19T03:05:53Z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y fmtid="{D5CDD505-2E9C-101B-9397-08002B2CF9AE}" pid="3" name="MediaServiceImageTags">
    <vt:lpwstr/>
  </property>
</Properties>
</file>