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9900"/>
    <a:srgbClr val="FFE699"/>
    <a:srgbClr val="FF9CB4"/>
    <a:srgbClr val="FDB2AD"/>
    <a:srgbClr val="C60204"/>
    <a:srgbClr val="C55A11"/>
    <a:srgbClr val="ED7CB7"/>
    <a:srgbClr val="E6B4D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38" autoAdjust="0"/>
  </p:normalViewPr>
  <p:slideViewPr>
    <p:cSldViewPr snapToGrid="0">
      <p:cViewPr>
        <p:scale>
          <a:sx n="50" d="100"/>
          <a:sy n="50" d="100"/>
        </p:scale>
        <p:origin x="306" y="36"/>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tani takayuki(大谷 隆之 TEC □ＲＳ本□ＲＳＳＳ□ＲＳ西日本営推)" userId="50bc3624-2537-41a1-a222-d065ad19a64f" providerId="ADAL" clId="{F834337C-826D-48DA-BA95-86CDC4BCC59B}"/>
    <pc:docChg chg="custSel modSld">
      <pc:chgData name="ohtani takayuki(大谷 隆之 TEC □ＲＳ本□ＲＳＳＳ□ＲＳ西日本営推)" userId="50bc3624-2537-41a1-a222-d065ad19a64f" providerId="ADAL" clId="{F834337C-826D-48DA-BA95-86CDC4BCC59B}" dt="2024-04-16T23:14:22.786" v="3" actId="1076"/>
      <pc:docMkLst>
        <pc:docMk/>
      </pc:docMkLst>
      <pc:sldChg chg="delSp modSp mod">
        <pc:chgData name="ohtani takayuki(大谷 隆之 TEC □ＲＳ本□ＲＳＳＳ□ＲＳ西日本営推)" userId="50bc3624-2537-41a1-a222-d065ad19a64f" providerId="ADAL" clId="{F834337C-826D-48DA-BA95-86CDC4BCC59B}" dt="2024-04-16T23:14:22.786" v="3" actId="1076"/>
        <pc:sldMkLst>
          <pc:docMk/>
          <pc:sldMk cId="2790154070" sldId="259"/>
        </pc:sldMkLst>
        <pc:spChg chg="del">
          <ac:chgData name="ohtani takayuki(大谷 隆之 TEC □ＲＳ本□ＲＳＳＳ□ＲＳ西日本営推)" userId="50bc3624-2537-41a1-a222-d065ad19a64f" providerId="ADAL" clId="{F834337C-826D-48DA-BA95-86CDC4BCC59B}" dt="2024-04-16T23:14:12.881" v="1" actId="21"/>
          <ac:spMkLst>
            <pc:docMk/>
            <pc:sldMk cId="2790154070" sldId="259"/>
            <ac:spMk id="35" creationId="{00000000-0008-0000-0000-000027000000}"/>
          </ac:spMkLst>
        </pc:spChg>
        <pc:spChg chg="del">
          <ac:chgData name="ohtani takayuki(大谷 隆之 TEC □ＲＳ本□ＲＳＳＳ□ＲＳ西日本営推)" userId="50bc3624-2537-41a1-a222-d065ad19a64f" providerId="ADAL" clId="{F834337C-826D-48DA-BA95-86CDC4BCC59B}" dt="2024-04-16T23:14:08.702" v="0" actId="21"/>
          <ac:spMkLst>
            <pc:docMk/>
            <pc:sldMk cId="2790154070" sldId="259"/>
            <ac:spMk id="36" creationId="{00000000-0008-0000-0000-000028000000}"/>
          </ac:spMkLst>
        </pc:spChg>
        <pc:picChg chg="mod">
          <ac:chgData name="ohtani takayuki(大谷 隆之 TEC □ＲＳ本□ＲＳＳＳ□ＲＳ西日本営推)" userId="50bc3624-2537-41a1-a222-d065ad19a64f" providerId="ADAL" clId="{F834337C-826D-48DA-BA95-86CDC4BCC59B}" dt="2024-04-16T23:14:16.592" v="2" actId="1076"/>
          <ac:picMkLst>
            <pc:docMk/>
            <pc:sldMk cId="2790154070" sldId="259"/>
            <ac:picMk id="27" creationId="{00000000-0008-0000-0000-00001D000000}"/>
          </ac:picMkLst>
        </pc:picChg>
        <pc:picChg chg="mod">
          <ac:chgData name="ohtani takayuki(大谷 隆之 TEC □ＲＳ本□ＲＳＳＳ□ＲＳ西日本営推)" userId="50bc3624-2537-41a1-a222-d065ad19a64f" providerId="ADAL" clId="{F834337C-826D-48DA-BA95-86CDC4BCC59B}" dt="2024-04-16T23:14:22.786" v="3" actId="1076"/>
          <ac:picMkLst>
            <pc:docMk/>
            <pc:sldMk cId="2790154070" sldId="259"/>
            <ac:picMk id="28" creationId="{00000000-0008-0000-0000-00001E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2024/4/17</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2024/4/17</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3.wmf"/><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表 41"/>
          <p:cNvGraphicFramePr>
            <a:graphicFrameLocks/>
          </p:cNvGraphicFramePr>
          <p:nvPr>
            <p:extLst>
              <p:ext uri="{D42A27DB-BD31-4B8C-83A1-F6EECF244321}">
                <p14:modId xmlns:p14="http://schemas.microsoft.com/office/powerpoint/2010/main" val="2014368947"/>
              </p:ext>
            </p:extLst>
          </p:nvPr>
        </p:nvGraphicFramePr>
        <p:xfrm>
          <a:off x="1303557" y="1632899"/>
          <a:ext cx="19946376" cy="6965662"/>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26018">
                  <a:extLst>
                    <a:ext uri="{9D8B030D-6E8A-4147-A177-3AD203B41FA5}">
                      <a16:colId xmlns:a16="http://schemas.microsoft.com/office/drawing/2014/main" val="2880180914"/>
                    </a:ext>
                  </a:extLst>
                </a:gridCol>
                <a:gridCol w="636412">
                  <a:extLst>
                    <a:ext uri="{9D8B030D-6E8A-4147-A177-3AD203B41FA5}">
                      <a16:colId xmlns:a16="http://schemas.microsoft.com/office/drawing/2014/main" val="926341448"/>
                    </a:ext>
                  </a:extLst>
                </a:gridCol>
                <a:gridCol w="581215">
                  <a:extLst>
                    <a:ext uri="{9D8B030D-6E8A-4147-A177-3AD203B41FA5}">
                      <a16:colId xmlns:a16="http://schemas.microsoft.com/office/drawing/2014/main" val="778210961"/>
                    </a:ext>
                  </a:extLst>
                </a:gridCol>
                <a:gridCol w="588846">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81215">
                  <a:extLst>
                    <a:ext uri="{9D8B030D-6E8A-4147-A177-3AD203B41FA5}">
                      <a16:colId xmlns:a16="http://schemas.microsoft.com/office/drawing/2014/main" val="1555751302"/>
                    </a:ext>
                  </a:extLst>
                </a:gridCol>
                <a:gridCol w="581215">
                  <a:extLst>
                    <a:ext uri="{9D8B030D-6E8A-4147-A177-3AD203B41FA5}">
                      <a16:colId xmlns:a16="http://schemas.microsoft.com/office/drawing/2014/main" val="336539328"/>
                    </a:ext>
                  </a:extLst>
                </a:gridCol>
                <a:gridCol w="581215">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6523">
                  <a:extLst>
                    <a:ext uri="{9D8B030D-6E8A-4147-A177-3AD203B41FA5}">
                      <a16:colId xmlns:a16="http://schemas.microsoft.com/office/drawing/2014/main" val="4189414689"/>
                    </a:ext>
                  </a:extLst>
                </a:gridCol>
                <a:gridCol w="581215">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6/1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7/1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0">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a:solidFill>
                            <a:schemeClr val="tx1"/>
                          </a:solidFill>
                          <a:effectLst/>
                          <a:latin typeface="Meiryo UI"/>
                          <a:ea typeface="Meiryo UI"/>
                        </a:rPr>
                        <a:t>衣替え</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イタリアワインの日</a:t>
                      </a:r>
                      <a:endParaRPr kumimoji="1" lang="ja-JP" altLang="en-US" sz="1100"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panose="020B0604030504040204" pitchFamily="50" charset="-128"/>
                          <a:ea typeface="Meiryo UI" panose="020B0604030504040204" pitchFamily="50" charset="-128"/>
                        </a:rPr>
                        <a:t>くるみパンの日</a:t>
                      </a:r>
                      <a:endParaRPr lang="en-US" altLang="ja-JP" sz="110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歯と口の健康週間</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芒種（ぼうしゅ）</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梅の日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緑内障を考える日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rtl="0" eaLnBrk="1" fontAlgn="b" latinLnBrk="0" hangingPunct="1"/>
                      <a:r>
                        <a:rPr kumimoji="1" lang="ja-JP" altLang="en-US" sz="1100" u="none" strike="noStrike" kern="1200" dirty="0">
                          <a:solidFill>
                            <a:schemeClr val="tx1"/>
                          </a:solidFill>
                          <a:effectLst/>
                          <a:latin typeface="Meiryo UI"/>
                          <a:ea typeface="Meiryo UI"/>
                          <a:cs typeface="+mn-cs"/>
                        </a:rPr>
                        <a:t>ガパオの日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無糖飲料の日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傘の日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パンの日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小さな親切運動スタートの日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手羽先記念日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生姜の日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父の日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減塩の日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おにぎりの日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食育の日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ペパーミントの日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夏至</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かにの日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乳酸菌の日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ムシナシ月間</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歯茎の日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雷記念日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日照権の日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パフェの日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佃煮の日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ハーフタイムデー</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dirty="0">
                          <a:solidFill>
                            <a:schemeClr val="tx1"/>
                          </a:solidFill>
                          <a:effectLst/>
                          <a:latin typeface="Meiryo UI"/>
                          <a:ea typeface="Meiryo UI"/>
                        </a:rPr>
                        <a:t>半夏生（はんげしょう）</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うどんの日</a:t>
                      </a:r>
                      <a:endParaRPr lang="ja-JP"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ソフトクリームの日</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梨の日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7219">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rgbClr val="FF0000"/>
                          </a:solidFill>
                          <a:effectLst/>
                          <a:latin typeface="Meiryo UI"/>
                          <a:ea typeface="Meiryo UI"/>
                        </a:rPr>
                        <a:t>　</a:t>
                      </a:r>
                      <a:endParaRPr lang="ja-JP" altLang="en-US" sz="1100" b="0" i="0" u="none" strike="noStrike">
                        <a:solidFill>
                          <a:srgbClr val="FF0000"/>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algn="l" fontAlgn="auto"/>
                      <a:r>
                        <a:rPr lang="ja-JP" altLang="en-US" sz="1200" b="0" i="0" u="none" strike="noStrike">
                          <a:solidFill>
                            <a:schemeClr val="tx1"/>
                          </a:solidFill>
                          <a:effectLst/>
                          <a:latin typeface="Meiryo UI"/>
                          <a:ea typeface="Meiryo UI"/>
                        </a:rPr>
                        <a:t>衣替えに伴い、洗濯・防虫関連商品の需要が高まる。洗剤、柔軟剤、除湿剤、防虫剤、圧縮袋などを多めに持つこと。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この日にちなみ、ワインの販促を強化しよう。チーズなど、ワインに合う食材も合わせてＰＲ。</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毎月３日はくるみパンの日。くるみはビタミンＥをはじめ、さまざまなビタミンやミネラルを豊富に含む。ＰＯＰに効能を記して売り込もう。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６月</a:t>
                      </a:r>
                      <a:r>
                        <a:rPr lang="en-US" altLang="ja-JP" sz="1200" b="0" i="0" u="none" strike="noStrike" dirty="0">
                          <a:solidFill>
                            <a:schemeClr val="tx1"/>
                          </a:solidFill>
                          <a:effectLst/>
                          <a:latin typeface="Meiryo UI"/>
                          <a:ea typeface="Meiryo UI"/>
                        </a:rPr>
                        <a:t>4</a:t>
                      </a:r>
                      <a:r>
                        <a:rPr lang="ja-JP" altLang="en-US" sz="1200" b="0" i="0" u="none" strike="noStrike" dirty="0">
                          <a:solidFill>
                            <a:schemeClr val="tx1"/>
                          </a:solidFill>
                          <a:effectLst/>
                          <a:latin typeface="Meiryo UI"/>
                          <a:ea typeface="Meiryo UI"/>
                        </a:rPr>
                        <a:t>日～</a:t>
                      </a:r>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日。歯ブラシ、歯磨き粉、歯間ブラシ、マウスウオッシュ、口臭ケア商品など関連商品のキャンペーンを行う。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二十四節気の一つで、西日本では梅雨入りの頃。梅雨前から雨の日が増えるため、傘などの雨具や着替え用の衣類は常に多めに用意。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食中毒が発生しやすい時季。梅は解毒作用が高いことで知られている。梅を使用したおにぎりなど各種商品の強化をしよう。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ブルーベリーなどの目に良い食べ物やサプリメント、疲れ目を癒やすアイピローなどの雑貨などを提案する。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kumimoji="1" lang="ja-JP" altLang="en-US" sz="1200">
                          <a:solidFill>
                            <a:schemeClr val="tx1"/>
                          </a:solidFill>
                          <a:latin typeface="Meiryo UI" panose="020B0604030504040204" pitchFamily="34" charset="-128"/>
                          <a:ea typeface="Meiryo UI" panose="020B0604030504040204" pitchFamily="34" charset="-128"/>
                        </a:rPr>
                        <a:t>ガパオ、トムヤムクンなどのエスニック料理や調味料をお薦めしよう</a:t>
                      </a:r>
                      <a:r>
                        <a:rPr lang="ja-JP" altLang="en-US" sz="1200" b="0" i="0" u="none" strike="noStrike">
                          <a:solidFill>
                            <a:schemeClr val="tx1"/>
                          </a:solidFill>
                          <a:effectLst/>
                          <a:latin typeface="Meiryo UI" panose="020B0604030504040204" pitchFamily="34" charset="-128"/>
                          <a:ea typeface="Meiryo UI" panose="020B0604030504040204" pitchFamily="34" charset="-128"/>
                        </a:rPr>
                        <a:t>。</a:t>
                      </a:r>
                      <a:endParaRPr kumimoji="1" lang="en-US" altLang="ja-JP" sz="1200" dirty="0">
                        <a:solidFill>
                          <a:schemeClr val="tx1"/>
                        </a:solidFill>
                        <a:latin typeface="Meiryo UI" panose="020B0604030504040204" pitchFamily="34" charset="-128"/>
                        <a:ea typeface="Meiryo UI" panose="020B0604030504040204" pitchFamily="34" charset="-128"/>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毎月９の付く日はクレープの日。梅雨に入るとチルドデザート商品の動きが鈍くなり、廃棄ロスが増える。梅雨前に見直し、梅雨入り後は賞味期限に注意する。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近頃は無糖飲料の人気が高い。緑茶、麦茶、ほうじ茶、無糖紅茶など、各種無糖茶をお薦めしよう。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例年だと梅雨入りの頃。梅雨入り後は傘を常時持つようにし、欠品がないようにする。雨の日は店頭に置くと分かりやすい。</a:t>
                      </a:r>
                      <a:endParaRPr lang="ja-JP" altLang="en-US"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日はパンの日。梅雨の時季は、サンドイッチなどの生野菜や卵を使用した商品は避けられるので注意。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この日を機に</a:t>
                      </a:r>
                      <a:r>
                        <a:rPr lang="ja-JP" altLang="en-US" sz="1200" b="0" i="0" u="none" strike="noStrike">
                          <a:solidFill>
                            <a:schemeClr val="tx1"/>
                          </a:solidFill>
                          <a:effectLst/>
                          <a:latin typeface="Meiryo UI"/>
                          <a:ea typeface="Meiryo UI"/>
                        </a:rPr>
                        <a:t>、お客様に</a:t>
                      </a:r>
                      <a:r>
                        <a:rPr lang="ja-JP" altLang="en-US" sz="1200" b="0" i="0" u="none" strike="noStrike" dirty="0">
                          <a:solidFill>
                            <a:schemeClr val="tx1"/>
                          </a:solidFill>
                          <a:effectLst/>
                          <a:latin typeface="Meiryo UI"/>
                          <a:ea typeface="Meiryo UI"/>
                        </a:rPr>
                        <a:t>フレンドリーな接客ができているかを確認。梅雨で客足が鈍る中</a:t>
                      </a:r>
                      <a:r>
                        <a:rPr lang="ja-JP" altLang="en-US" sz="1200" b="0" i="0" u="none" strike="noStrike">
                          <a:solidFill>
                            <a:schemeClr val="tx1"/>
                          </a:solidFill>
                          <a:effectLst/>
                          <a:latin typeface="Meiryo UI"/>
                          <a:ea typeface="Meiryo UI"/>
                        </a:rPr>
                        <a:t>、お客様と</a:t>
                      </a:r>
                      <a:r>
                        <a:rPr lang="ja-JP" altLang="en-US" sz="1200" b="0" i="0" u="none" strike="noStrike" dirty="0">
                          <a:solidFill>
                            <a:schemeClr val="tx1"/>
                          </a:solidFill>
                          <a:effectLst/>
                          <a:latin typeface="Meiryo UI"/>
                          <a:ea typeface="Meiryo UI"/>
                        </a:rPr>
                        <a:t>の対話やサービスに尽力する。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割引キャンペーンなどを提案し、手羽先の唐揚げや鶏の唐揚げ、コロッケなど揚げ物を積極的に売り込もう。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a:solidFill>
                            <a:schemeClr val="tx1"/>
                          </a:solidFill>
                          <a:effectLst/>
                          <a:latin typeface="Meiryo UI"/>
                          <a:ea typeface="Meiryo UI"/>
                          <a:cs typeface="+mn-cs"/>
                        </a:rPr>
                        <a:t>梅雨寒でホット系商品の訴求が高まる。ショウガは体を温める効能がある。ショウガを使った商品を販促物を使いＰＲしよう。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当日は忘れている人のために生花や酒や菓子、ネクタイなどのプレゼント雑貨を用意する。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17</a:t>
                      </a:r>
                      <a:r>
                        <a:rPr kumimoji="1" lang="ja-JP" altLang="en-US" sz="1200" b="0" i="0" u="none" strike="noStrike" kern="1200" noProof="0" dirty="0">
                          <a:solidFill>
                            <a:schemeClr val="tx1"/>
                          </a:solidFill>
                          <a:effectLst/>
                          <a:latin typeface="Meiryo UI"/>
                          <a:ea typeface="Meiryo UI"/>
                          <a:cs typeface="+mn-cs"/>
                        </a:rPr>
                        <a:t>日は減塩の日。高血圧の治療においては塩分制限が重要。塩分控えめな食材を売り込もう。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a:solidFill>
                            <a:schemeClr val="tx1"/>
                          </a:solidFill>
                          <a:effectLst/>
                          <a:latin typeface="Meiryo UI"/>
                          <a:ea typeface="Meiryo UI"/>
                          <a:cs typeface="+mn-cs"/>
                        </a:rPr>
                        <a:t>梅雨時は避けられやすいアイテムだが解毒作用のある梅おにぎりはお薦めだ。おにぎり単品ではなく、みそ汁も併せて提案しよう。</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19</a:t>
                      </a:r>
                      <a:r>
                        <a:rPr lang="ja-JP" altLang="en-US" sz="1200" b="0" i="0" u="none" strike="noStrike" dirty="0">
                          <a:solidFill>
                            <a:schemeClr val="tx1"/>
                          </a:solidFill>
                          <a:effectLst/>
                          <a:latin typeface="Meiryo UI"/>
                          <a:ea typeface="Meiryo UI"/>
                        </a:rPr>
                        <a:t>日は食育の日。梅雨寒で売れ筋が変化し、温かい食べ物の訴求が高まる。胃腸が不調の人も多いため、梅干しやおかゆなどを提案。</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徐々に気温が上昇し、多湿な気候とも</a:t>
                      </a:r>
                      <a:r>
                        <a:rPr lang="ja-JP" altLang="en-US" sz="1200" b="0" i="0" u="none" strike="noStrike">
                          <a:solidFill>
                            <a:schemeClr val="tx1"/>
                          </a:solidFill>
                          <a:effectLst/>
                          <a:latin typeface="Meiryo UI"/>
                          <a:ea typeface="Meiryo UI"/>
                        </a:rPr>
                        <a:t>相まって、</a:t>
                      </a:r>
                      <a:r>
                        <a:rPr kumimoji="1" lang="ja-JP" altLang="en-US" sz="1200">
                          <a:solidFill>
                            <a:schemeClr val="tx1"/>
                          </a:solidFill>
                          <a:latin typeface="Meiryo UI" panose="020B0604030504040204" pitchFamily="34" charset="-128"/>
                          <a:ea typeface="Meiryo UI" panose="020B0604030504040204" pitchFamily="34" charset="-128"/>
                        </a:rPr>
                        <a:t>爽やかな風味の食品が嗜好される</a:t>
                      </a:r>
                      <a:r>
                        <a:rPr lang="ja-JP" altLang="en-US" sz="1200" b="0" i="0" u="none" strike="noStrike">
                          <a:solidFill>
                            <a:schemeClr val="tx1"/>
                          </a:solidFill>
                          <a:effectLst/>
                          <a:latin typeface="Meiryo UI" panose="020B0604030504040204" pitchFamily="34" charset="-128"/>
                          <a:ea typeface="Meiryo UI" panose="020B0604030504040204" pitchFamily="34" charset="-128"/>
                        </a:rPr>
                        <a:t>。</a:t>
                      </a:r>
                      <a:r>
                        <a:rPr lang="ja-JP" altLang="en-US" sz="1200" b="0" i="0" u="none" strike="noStrike" dirty="0">
                          <a:solidFill>
                            <a:schemeClr val="tx1"/>
                          </a:solidFill>
                          <a:effectLst/>
                          <a:latin typeface="Meiryo UI"/>
                          <a:ea typeface="Meiryo UI"/>
                        </a:rPr>
                        <a:t>梅やペパーミントなどの、フレーバー商品を用意。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夏至の日には節電や照明を消してキャンドルで過ごす動きが広まっている。販促物でキャンドルやアロマグッズを</a:t>
                      </a:r>
                      <a:r>
                        <a:rPr kumimoji="1" lang="ja-JP" altLang="en-US" sz="1200" u="none" strike="noStrike" kern="1200" dirty="0">
                          <a:solidFill>
                            <a:schemeClr val="tx1"/>
                          </a:solidFill>
                          <a:effectLst/>
                          <a:latin typeface="Meiryo UI"/>
                          <a:ea typeface="Meiryo UI"/>
                          <a:cs typeface="+mn-cs"/>
                        </a:rPr>
                        <a:t>ＰＲ</a:t>
                      </a:r>
                      <a:r>
                        <a:rPr lang="ja-JP" altLang="en-US" sz="1200" b="0" i="0" u="none" strike="noStrike" dirty="0">
                          <a:solidFill>
                            <a:schemeClr val="tx1"/>
                          </a:solidFill>
                          <a:effectLst/>
                          <a:latin typeface="Meiryo UI"/>
                          <a:ea typeface="Meiryo UI"/>
                        </a:rPr>
                        <a:t>してみよう。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梅雨時は寿司、生野菜サラダ、果実などの生鮮食品が傷みやすく、避けられやすいカテゴリー。鮮度管理に注意すること。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u="none" strike="noStrike" dirty="0">
                          <a:solidFill>
                            <a:schemeClr val="tx1"/>
                          </a:solidFill>
                          <a:effectLst/>
                          <a:latin typeface="Meiryo UI"/>
                          <a:ea typeface="Meiryo UI"/>
                        </a:rPr>
                        <a:t>毎月</a:t>
                      </a:r>
                      <a:r>
                        <a:rPr lang="en-US" altLang="ja-JP" sz="1200" u="none" strike="noStrike" dirty="0">
                          <a:solidFill>
                            <a:schemeClr val="tx1"/>
                          </a:solidFill>
                          <a:effectLst/>
                          <a:latin typeface="Meiryo UI"/>
                          <a:ea typeface="Meiryo UI"/>
                        </a:rPr>
                        <a:t>23</a:t>
                      </a:r>
                      <a:r>
                        <a:rPr lang="ja-JP" altLang="en-US" sz="1200" u="none" strike="noStrike" dirty="0">
                          <a:solidFill>
                            <a:schemeClr val="tx1"/>
                          </a:solidFill>
                          <a:effectLst/>
                          <a:latin typeface="Meiryo UI"/>
                          <a:ea typeface="Meiryo UI"/>
                        </a:rPr>
                        <a:t>日は乳酸菌の日。食中毒の起きやすい時季にお薦めしたいのが、胃腸を丈夫にする乳酸菌商品。機能性ヨーグルトやドリンクを多めに持とう。</a:t>
                      </a:r>
                      <a:endParaRPr lang="en-US" altLang="ja-JP" sz="12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en-US" altLang="ja-JP" sz="1200" u="none" strike="noStrike" kern="1200" dirty="0">
                          <a:solidFill>
                            <a:schemeClr val="tx1"/>
                          </a:solidFill>
                          <a:effectLst/>
                          <a:latin typeface="Meiryo UI"/>
                          <a:ea typeface="Meiryo UI"/>
                          <a:cs typeface="+mn-cs"/>
                        </a:rPr>
                        <a:t>6</a:t>
                      </a:r>
                      <a:r>
                        <a:rPr kumimoji="1" lang="ja-JP" altLang="en-US" sz="1200" u="none" strike="noStrike" kern="1200" dirty="0">
                          <a:solidFill>
                            <a:schemeClr val="tx1"/>
                          </a:solidFill>
                          <a:effectLst/>
                          <a:latin typeface="Meiryo UI"/>
                          <a:ea typeface="Meiryo UI"/>
                          <a:cs typeface="+mn-cs"/>
                        </a:rPr>
                        <a:t>月</a:t>
                      </a:r>
                      <a:r>
                        <a:rPr kumimoji="1" lang="en-US" altLang="ja-JP" sz="1200" u="none" strike="noStrike" kern="1200" dirty="0">
                          <a:solidFill>
                            <a:schemeClr val="tx1"/>
                          </a:solidFill>
                          <a:effectLst/>
                          <a:latin typeface="Meiryo UI"/>
                          <a:ea typeface="Meiryo UI"/>
                          <a:cs typeface="+mn-cs"/>
                        </a:rPr>
                        <a:t>4</a:t>
                      </a:r>
                      <a:r>
                        <a:rPr kumimoji="1" lang="ja-JP" altLang="en-US" sz="1200" u="none" strike="noStrike" kern="1200" dirty="0">
                          <a:solidFill>
                            <a:schemeClr val="tx1"/>
                          </a:solidFill>
                          <a:effectLst/>
                          <a:latin typeface="Meiryo UI"/>
                          <a:ea typeface="Meiryo UI"/>
                          <a:cs typeface="+mn-cs"/>
                        </a:rPr>
                        <a:t>日～</a:t>
                      </a:r>
                      <a:r>
                        <a:rPr kumimoji="1" lang="en-US" altLang="ja-JP" sz="1200" u="none" strike="noStrike" kern="1200" dirty="0">
                          <a:solidFill>
                            <a:schemeClr val="tx1"/>
                          </a:solidFill>
                          <a:effectLst/>
                          <a:latin typeface="Meiryo UI"/>
                          <a:ea typeface="Meiryo UI"/>
                          <a:cs typeface="+mn-cs"/>
                        </a:rPr>
                        <a:t>7</a:t>
                      </a:r>
                      <a:r>
                        <a:rPr kumimoji="1" lang="ja-JP" altLang="en-US" sz="1200" u="none" strike="noStrike" kern="1200" dirty="0">
                          <a:solidFill>
                            <a:schemeClr val="tx1"/>
                          </a:solidFill>
                          <a:effectLst/>
                          <a:latin typeface="Meiryo UI"/>
                          <a:ea typeface="Meiryo UI"/>
                          <a:cs typeface="+mn-cs"/>
                        </a:rPr>
                        <a:t>月</a:t>
                      </a:r>
                      <a:r>
                        <a:rPr kumimoji="1" lang="en-US" altLang="ja-JP" sz="1200" u="none" strike="noStrike" kern="1200" dirty="0">
                          <a:solidFill>
                            <a:schemeClr val="tx1"/>
                          </a:solidFill>
                          <a:effectLst/>
                          <a:latin typeface="Meiryo UI"/>
                          <a:ea typeface="Meiryo UI"/>
                          <a:cs typeface="+mn-cs"/>
                        </a:rPr>
                        <a:t>4</a:t>
                      </a:r>
                      <a:r>
                        <a:rPr kumimoji="1" lang="ja-JP" altLang="en-US" sz="1200" u="none" strike="noStrike" kern="1200" dirty="0">
                          <a:solidFill>
                            <a:schemeClr val="tx1"/>
                          </a:solidFill>
                          <a:effectLst/>
                          <a:latin typeface="Meiryo UI"/>
                          <a:ea typeface="Meiryo UI"/>
                          <a:cs typeface="+mn-cs"/>
                        </a:rPr>
                        <a:t>日。気温上昇とともに、虫の発生率が高くなる。夜間の殺虫剤、虫よけシールなどの購入に備え、在庫切れのないように注意する。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25</a:t>
                      </a:r>
                      <a:r>
                        <a:rPr kumimoji="1" lang="ja-JP" altLang="en-US" sz="1200" u="none" strike="noStrike" kern="1200">
                          <a:solidFill>
                            <a:schemeClr val="tx1"/>
                          </a:solidFill>
                          <a:effectLst/>
                          <a:latin typeface="Meiryo UI"/>
                          <a:ea typeface="Meiryo UI"/>
                          <a:cs typeface="+mn-cs"/>
                        </a:rPr>
                        <a:t>日は歯茎の日。歯周病と知覚過敏の危険性などを周知し、</a:t>
                      </a:r>
                      <a:r>
                        <a:rPr lang="ja-JP" altLang="en-US" sz="1200" b="0" i="0" u="none" strike="noStrike">
                          <a:solidFill>
                            <a:schemeClr val="tx1"/>
                          </a:solidFill>
                          <a:effectLst/>
                          <a:latin typeface="Meiryo UI"/>
                          <a:ea typeface="Meiryo UI"/>
                        </a:rPr>
                        <a:t>関連商品をＰＲしよう。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近頃はゲリラ豪雨、洪水、雷など、例年にない異常気象の日が増えている。大雨や台風のときは、災害に備えた対策を取る。</a:t>
                      </a:r>
                      <a:endParaRPr lang="ja-JP" altLang="en-US"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梅雨時は部屋干し用洗剤の需要が</a:t>
                      </a:r>
                      <a:r>
                        <a:rPr lang="ja-JP" altLang="en-US" sz="1200" b="0" i="0" u="none" strike="noStrike">
                          <a:solidFill>
                            <a:schemeClr val="tx1"/>
                          </a:solidFill>
                          <a:effectLst/>
                          <a:latin typeface="Meiryo UI"/>
                          <a:ea typeface="Meiryo UI"/>
                        </a:rPr>
                        <a:t>高いので欠品</a:t>
                      </a:r>
                      <a:r>
                        <a:rPr lang="ja-JP" altLang="en-US" sz="1200" b="0" i="0" u="none" strike="noStrike" dirty="0">
                          <a:solidFill>
                            <a:schemeClr val="tx1"/>
                          </a:solidFill>
                          <a:effectLst/>
                          <a:latin typeface="Meiryo UI"/>
                          <a:ea typeface="Meiryo UI"/>
                        </a:rPr>
                        <a:t>は厳禁だ。</a:t>
                      </a:r>
                      <a:r>
                        <a:rPr lang="ja-JP" altLang="en-US" sz="1200" b="0" i="0" u="none" strike="noStrike">
                          <a:solidFill>
                            <a:schemeClr val="tx1"/>
                          </a:solidFill>
                          <a:effectLst/>
                          <a:latin typeface="Meiryo UI"/>
                          <a:ea typeface="Meiryo UI"/>
                        </a:rPr>
                        <a:t>逆に梅雨</a:t>
                      </a:r>
                      <a:r>
                        <a:rPr lang="ja-JP" altLang="en-US" sz="1200" b="0" i="0" u="none" strike="noStrike" dirty="0">
                          <a:solidFill>
                            <a:schemeClr val="tx1"/>
                          </a:solidFill>
                          <a:effectLst/>
                          <a:latin typeface="Meiryo UI"/>
                          <a:ea typeface="Meiryo UI"/>
                        </a:rPr>
                        <a:t>の晴れ間は洗濯日和。通常の洗剤が売れるので注意。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この日にちなみ、デザートの販促を強化しよう。寒い日はこってりとした商品、暑い日はゼリーなどの爽やかな味覚の商品が動く。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梅雨の晴れ間や蒸し暑い日にはビールの需要が高まる。ビールだけでなく、つまみも合わせてお薦めしていこう。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一年間の折り返し地点となる日。この日を機に、この半年の良かった点や反省点を振り返る。反省点は残り半年で改善や目標達成ができるように努めよう。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関西では半夏生にタコを食べる習慣がある。体調を崩しがちな時期につき、タウリンが豊富に含まれるタコを薦めよう。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香川県では半夏生の時季にうどんを食べて、農作業の労をねぎらう習慣があったことに由来する。うどんの販促強化をしよう。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高温多湿な梅雨になると、夏に売れるアイスクリーム、ソフトクリーム、ゼリーなどの販売が伸長する。夏本番に向けて強化する。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この日にちなみ、果実を使った夏の新商品を紹介。売上が伸びないフレーバーの商品は早めに見切り、回転率を上げる。</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6" name="AutoShape 66">
            <a:extLst>
              <a:ext uri="{FF2B5EF4-FFF2-40B4-BE49-F238E27FC236}">
                <a16:creationId xmlns:a16="http://schemas.microsoft.com/office/drawing/2014/main" id="{00000000-0008-0000-0000-000008000000}"/>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solidFill>
                  <a:srgbClr val="000000"/>
                </a:solidFill>
                <a:latin typeface="HG丸ｺﾞｼｯｸM-PRO" pitchFamily="50" charset="-128"/>
                <a:ea typeface="HG丸ｺﾞｼｯｸM-PRO" pitchFamily="50" charset="-128"/>
              </a:rPr>
              <a:t>●父の日</a:t>
            </a:r>
            <a:endParaRPr lang="en-US" altLang="ja-JP" sz="1400"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dirty="0">
              <a:solidFill>
                <a:srgbClr val="000000"/>
              </a:solidFill>
              <a:latin typeface="HG丸ｺﾞｼｯｸM-PRO" pitchFamily="50" charset="-128"/>
              <a:ea typeface="HG丸ｺﾞｼｯｸM-PRO" pitchFamily="50" charset="-128"/>
            </a:endParaRPr>
          </a:p>
          <a:p>
            <a:pPr rtl="1">
              <a:lnSpc>
                <a:spcPts val="1600"/>
              </a:lnSpc>
              <a:defRPr sz="1000"/>
            </a:pPr>
            <a:r>
              <a:rPr lang="ja-JP" altLang="en-US" sz="1400">
                <a:solidFill>
                  <a:srgbClr val="000000"/>
                </a:solidFill>
                <a:latin typeface="HG丸ｺﾞｼｯｸM-PRO" pitchFamily="50" charset="-128"/>
                <a:ea typeface="HG丸ｺﾞｼｯｸM-PRO" pitchFamily="50" charset="-128"/>
              </a:rPr>
              <a:t>●梅雨対策</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a:t>
            </a:r>
            <a:r>
              <a:rPr kumimoji="1" lang="ja-JP" altLang="en-US" sz="1400" u="none" strike="noStrike" kern="1200">
                <a:effectLst/>
                <a:latin typeface="Meiryo UI"/>
                <a:ea typeface="Meiryo UI"/>
              </a:rPr>
              <a:t>サマーセール</a:t>
            </a:r>
            <a:endParaRPr kumimoji="1" lang="en-US" altLang="ja-JP" sz="1400" u="none" strike="noStrike" kern="1200" dirty="0">
              <a:effectLst/>
              <a:latin typeface="Meiryo UI"/>
              <a:ea typeface="Meiryo UI"/>
            </a:endParaRPr>
          </a:p>
        </p:txBody>
      </p:sp>
      <p:sp>
        <p:nvSpPr>
          <p:cNvPr id="7" name="AutoShape 66">
            <a:extLst>
              <a:ext uri="{FF2B5EF4-FFF2-40B4-BE49-F238E27FC236}">
                <a16:creationId xmlns:a16="http://schemas.microsoft.com/office/drawing/2014/main" id="{00000000-0008-0000-0000-000009000000}"/>
              </a:ext>
            </a:extLst>
          </p:cNvPr>
          <p:cNvSpPr>
            <a:spLocks noChangeArrowheads="1"/>
          </p:cNvSpPr>
          <p:nvPr/>
        </p:nvSpPr>
        <p:spPr bwMode="auto">
          <a:xfrm>
            <a:off x="15973048" y="9723122"/>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　イワシの梅煮</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　イワシの</a:t>
            </a:r>
            <a:r>
              <a:rPr lang="ja-JP" altLang="en-US" sz="1400" dirty="0">
                <a:latin typeface="HG丸ｺﾞｼｯｸM-PRO" panose="020F0600000000000000" pitchFamily="50" charset="-128"/>
                <a:ea typeface="HG丸ｺﾞｼｯｸM-PRO" panose="020F0600000000000000" pitchFamily="50" charset="-128"/>
              </a:rPr>
              <a:t>かば</a:t>
            </a:r>
            <a:r>
              <a:rPr lang="ja-JP" altLang="en-US" sz="1400" i="0" strike="noStrike" dirty="0">
                <a:latin typeface="HG丸ｺﾞｼｯｸM-PRO" panose="020F0600000000000000" pitchFamily="50" charset="-128"/>
                <a:ea typeface="HG丸ｺﾞｼｯｸM-PRO" panose="020F0600000000000000" pitchFamily="50" charset="-128"/>
              </a:rPr>
              <a:t>焼き</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　新ジャガイモの甘辛煮</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　肉</a:t>
            </a:r>
            <a:r>
              <a:rPr lang="ja-JP" altLang="en-US" sz="1400" dirty="0">
                <a:latin typeface="HG丸ｺﾞｼｯｸM-PRO" panose="020F0600000000000000" pitchFamily="50" charset="-128"/>
                <a:ea typeface="HG丸ｺﾞｼｯｸM-PRO" panose="020F0600000000000000" pitchFamily="50" charset="-128"/>
              </a:rPr>
              <a:t>ジャガ</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初夏メニュー</a:t>
            </a:r>
            <a:r>
              <a:rPr lang="ja-JP" altLang="en-US" sz="2000" b="1" dirty="0">
                <a:solidFill>
                  <a:schemeClr val="bg1"/>
                </a:solidFill>
                <a:latin typeface="HG丸ｺﾞｼｯｸM-PRO"/>
                <a:ea typeface="HG丸ｺﾞｼｯｸM-PRO"/>
              </a:rPr>
              <a:t>の提案</a:t>
            </a:r>
          </a:p>
        </p:txBody>
      </p:sp>
      <p:sp>
        <p:nvSpPr>
          <p:cNvPr id="10" name="AutoShape 17">
            <a:extLst>
              <a:ext uri="{FF2B5EF4-FFF2-40B4-BE49-F238E27FC236}">
                <a16:creationId xmlns:a16="http://schemas.microsoft.com/office/drawing/2014/main" id="{00000000-0008-0000-0000-00000C000000}"/>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６</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AutoShape 18">
            <a:extLst>
              <a:ext uri="{FF2B5EF4-FFF2-40B4-BE49-F238E27FC236}">
                <a16:creationId xmlns:a16="http://schemas.microsoft.com/office/drawing/2014/main" id="{00000000-0008-0000-0000-00000D000000}"/>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a:latin typeface="HG丸ｺﾞｼｯｸM-PRO"/>
                <a:ea typeface="HG丸ｺﾞｼｯｸM-PRO"/>
              </a:rPr>
              <a:t>６月は、イワシ、新ジャガイモなど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12" name="AutoShape 18">
            <a:extLst>
              <a:ext uri="{FF2B5EF4-FFF2-40B4-BE49-F238E27FC236}">
                <a16:creationId xmlns:a16="http://schemas.microsoft.com/office/drawing/2014/main" id="{00000000-0008-0000-0000-00000E000000}"/>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６月の旬の食材を活用し、販促提案をしよう</a:t>
            </a:r>
          </a:p>
        </p:txBody>
      </p:sp>
      <p:sp>
        <p:nvSpPr>
          <p:cNvPr id="13" name="Text Box 1049">
            <a:extLst>
              <a:ext uri="{FF2B5EF4-FFF2-40B4-BE49-F238E27FC236}">
                <a16:creationId xmlns:a16="http://schemas.microsoft.com/office/drawing/2014/main" id="{00000000-0008-0000-0000-00000F000000}"/>
              </a:ext>
            </a:extLst>
          </p:cNvPr>
          <p:cNvSpPr txBox="1">
            <a:spLocks noChangeArrowheads="1"/>
          </p:cNvSpPr>
          <p:nvPr/>
        </p:nvSpPr>
        <p:spPr bwMode="auto">
          <a:xfrm>
            <a:off x="3072228" y="326978"/>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1">
                    <a:lumMod val="75000"/>
                  </a:schemeClr>
                </a:solidFill>
                <a:latin typeface="HGS創英ﾌﾟﾚｾﾞﾝｽEB"/>
                <a:ea typeface="HGS創英ﾌﾟﾚｾﾞﾝｽEB"/>
                <a:cs typeface="Meiryo UI" panose="020B0604030504040204" pitchFamily="50" charset="-128"/>
              </a:rPr>
              <a:t>柔軟に「天候の変化」に対応しよう！</a:t>
            </a:r>
            <a:endParaRPr lang="en-US" altLang="ja-JP" sz="4000" b="1" dirty="0">
              <a:solidFill>
                <a:schemeClr val="accent1">
                  <a:lumMod val="75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rgbClr val="FFC000"/>
                </a:solidFill>
                <a:latin typeface="メイリオ"/>
                <a:ea typeface="メイリオ"/>
              </a:rPr>
              <a:t>〜</a:t>
            </a:r>
            <a:r>
              <a:rPr lang="ja-JP" altLang="en-US" sz="2400" b="1" dirty="0">
                <a:solidFill>
                  <a:srgbClr val="FFC000"/>
                </a:solidFill>
                <a:latin typeface="メイリオ"/>
                <a:ea typeface="メイリオ"/>
              </a:rPr>
              <a:t>「父の日販促」が重要</a:t>
            </a:r>
            <a:r>
              <a:rPr lang="en-US" altLang="ja-JP" sz="2400" b="1" dirty="0">
                <a:solidFill>
                  <a:srgbClr val="FFC000"/>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rgbClr val="FFC000"/>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14" name="AutoShape 18">
            <a:extLst>
              <a:ext uri="{FF2B5EF4-FFF2-40B4-BE49-F238E27FC236}">
                <a16:creationId xmlns:a16="http://schemas.microsoft.com/office/drawing/2014/main" id="{00000000-0008-0000-0000-000010000000}"/>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６</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15" name="AutoShape 66">
            <a:extLst>
              <a:ext uri="{FF2B5EF4-FFF2-40B4-BE49-F238E27FC236}">
                <a16:creationId xmlns:a16="http://schemas.microsoft.com/office/drawing/2014/main" id="{00000000-0008-0000-0000-000011000000}"/>
              </a:ext>
            </a:extLst>
          </p:cNvPr>
          <p:cNvSpPr>
            <a:spLocks noChangeArrowheads="1"/>
          </p:cNvSpPr>
          <p:nvPr/>
        </p:nvSpPr>
        <p:spPr bwMode="auto">
          <a:xfrm>
            <a:off x="6282341" y="9710484"/>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solidFill>
                  <a:srgbClr val="000000"/>
                </a:solidFill>
                <a:latin typeface="HG丸ｺﾞｼｯｸM-PRO" pitchFamily="50" charset="-128"/>
                <a:ea typeface="HG丸ｺﾞｼｯｸM-PRO" pitchFamily="50" charset="-128"/>
              </a:rPr>
              <a:t>　イワシ、アジ</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i="0" strike="noStrike" dirty="0">
                <a:latin typeface="HG丸ｺﾞｼｯｸM-PRO"/>
                <a:ea typeface="HG丸ｺﾞｼｯｸM-PRO"/>
              </a:rPr>
              <a:t>　新ジャガイモ、オクラ</a:t>
            </a:r>
            <a:endParaRPr lang="en-US" altLang="ja-JP" sz="1400" i="0" strike="noStrike" dirty="0">
              <a:latin typeface="HG丸ｺﾞｼｯｸM-PRO"/>
              <a:ea typeface="HG丸ｺﾞｼｯｸM-PRO"/>
            </a:endParaRPr>
          </a:p>
        </p:txBody>
      </p:sp>
      <p:sp>
        <p:nvSpPr>
          <p:cNvPr id="16" name="AutoShape 66">
            <a:extLst>
              <a:ext uri="{FF2B5EF4-FFF2-40B4-BE49-F238E27FC236}">
                <a16:creationId xmlns:a16="http://schemas.microsoft.com/office/drawing/2014/main" id="{00000000-0008-0000-0000-000012000000}"/>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●父の</a:t>
            </a:r>
            <a:r>
              <a:rPr lang="ja-JP" altLang="en-US" sz="1400" dirty="0">
                <a:latin typeface="HG丸ｺﾞｼｯｸM-PRO"/>
                <a:ea typeface="HG丸ｺﾞｼｯｸM-PRO"/>
              </a:rPr>
              <a:t>日レシピ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Meiryo UI"/>
                <a:ea typeface="Meiryo UI"/>
              </a:rPr>
              <a:t>半夏生</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3" name="AutoShape 9">
            <a:extLst>
              <a:ext uri="{FF2B5EF4-FFF2-40B4-BE49-F238E27FC236}">
                <a16:creationId xmlns:a16="http://schemas.microsoft.com/office/drawing/2014/main" id="{00000000-0008-0000-0000-000019000000}"/>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６月</a:t>
            </a:r>
            <a:r>
              <a:rPr lang="ja-JP" altLang="en-US" sz="2000" b="1" dirty="0">
                <a:solidFill>
                  <a:schemeClr val="bg1"/>
                </a:solidFill>
                <a:latin typeface="HG丸ｺﾞｼｯｸM-PRO"/>
                <a:ea typeface="HG丸ｺﾞｼｯｸM-PRO"/>
              </a:rPr>
              <a:t>の売れ筋商品</a:t>
            </a:r>
          </a:p>
        </p:txBody>
      </p:sp>
      <p:sp>
        <p:nvSpPr>
          <p:cNvPr id="24" name="Text Box 89">
            <a:extLst>
              <a:ext uri="{FF2B5EF4-FFF2-40B4-BE49-F238E27FC236}">
                <a16:creationId xmlns:a16="http://schemas.microsoft.com/office/drawing/2014/main" id="{00000000-0008-0000-0000-00001A000000}"/>
              </a:ext>
            </a:extLst>
          </p:cNvPr>
          <p:cNvSpPr txBox="1">
            <a:spLocks noChangeArrowheads="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27" name="図 26">
            <a:extLst>
              <a:ext uri="{FF2B5EF4-FFF2-40B4-BE49-F238E27FC236}">
                <a16:creationId xmlns:a16="http://schemas.microsoft.com/office/drawing/2014/main" id="{00000000-0008-0000-0000-00001D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7818" y="13863015"/>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25830" y="14058508"/>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6117" y="73641"/>
            <a:ext cx="2183610" cy="7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pic>
        <p:nvPicPr>
          <p:cNvPr id="30" name="図 29">
            <a:extLst>
              <a:ext uri="{FF2B5EF4-FFF2-40B4-BE49-F238E27FC236}">
                <a16:creationId xmlns:a16="http://schemas.microsoft.com/office/drawing/2014/main" id="{D7F8014E-6953-0CCA-2259-0681FE761B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73536" y="2069260"/>
            <a:ext cx="288059" cy="288059"/>
          </a:xfrm>
          <a:prstGeom prst="rect">
            <a:avLst/>
          </a:prstGeom>
        </p:spPr>
      </p:pic>
      <p:pic>
        <p:nvPicPr>
          <p:cNvPr id="75" name="図 74">
            <a:extLst>
              <a:ext uri="{FF2B5EF4-FFF2-40B4-BE49-F238E27FC236}">
                <a16:creationId xmlns:a16="http://schemas.microsoft.com/office/drawing/2014/main" id="{B847B083-1025-A920-D382-E54DEA77AF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022187" y="2060910"/>
            <a:ext cx="242575" cy="245526"/>
          </a:xfrm>
          <a:prstGeom prst="rect">
            <a:avLst/>
          </a:prstGeom>
        </p:spPr>
      </p:pic>
      <p:pic>
        <p:nvPicPr>
          <p:cNvPr id="101" name="図 100">
            <a:extLst>
              <a:ext uri="{FF2B5EF4-FFF2-40B4-BE49-F238E27FC236}">
                <a16:creationId xmlns:a16="http://schemas.microsoft.com/office/drawing/2014/main" id="{880B4801-CB77-3338-0DC4-A0AD1563B3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8932" y="2018751"/>
            <a:ext cx="288059" cy="288059"/>
          </a:xfrm>
          <a:prstGeom prst="rect">
            <a:avLst/>
          </a:prstGeom>
        </p:spPr>
      </p:pic>
      <p:pic>
        <p:nvPicPr>
          <p:cNvPr id="104" name="図 103">
            <a:extLst>
              <a:ext uri="{FF2B5EF4-FFF2-40B4-BE49-F238E27FC236}">
                <a16:creationId xmlns:a16="http://schemas.microsoft.com/office/drawing/2014/main" id="{88F60654-66A0-72E7-2A2F-2315C6CED6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69884" y="2069260"/>
            <a:ext cx="288059" cy="288059"/>
          </a:xfrm>
          <a:prstGeom prst="rect">
            <a:avLst/>
          </a:prstGeom>
        </p:spPr>
      </p:pic>
      <p:pic>
        <p:nvPicPr>
          <p:cNvPr id="60" name="図 59">
            <a:extLst>
              <a:ext uri="{FF2B5EF4-FFF2-40B4-BE49-F238E27FC236}">
                <a16:creationId xmlns:a16="http://schemas.microsoft.com/office/drawing/2014/main" id="{FD0F9540-99ED-67DE-D079-D1DF11406E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79484" y="2069260"/>
            <a:ext cx="288059" cy="288059"/>
          </a:xfrm>
          <a:prstGeom prst="rect">
            <a:avLst/>
          </a:prstGeom>
        </p:spPr>
      </p:pic>
      <p:pic>
        <p:nvPicPr>
          <p:cNvPr id="66" name="図 65">
            <a:extLst>
              <a:ext uri="{FF2B5EF4-FFF2-40B4-BE49-F238E27FC236}">
                <a16:creationId xmlns:a16="http://schemas.microsoft.com/office/drawing/2014/main" id="{06951A62-924A-6D09-95D9-EE7B45308C0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723296" y="1963014"/>
            <a:ext cx="337754" cy="314325"/>
          </a:xfrm>
          <a:prstGeom prst="rect">
            <a:avLst/>
          </a:prstGeom>
        </p:spPr>
      </p:pic>
      <p:pic>
        <p:nvPicPr>
          <p:cNvPr id="67" name="図 66">
            <a:extLst>
              <a:ext uri="{FF2B5EF4-FFF2-40B4-BE49-F238E27FC236}">
                <a16:creationId xmlns:a16="http://schemas.microsoft.com/office/drawing/2014/main" id="{55C633E8-0E37-DAF7-F97E-DBF8DFF201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76011" y="2060910"/>
            <a:ext cx="242575" cy="245526"/>
          </a:xfrm>
          <a:prstGeom prst="rect">
            <a:avLst/>
          </a:prstGeom>
        </p:spPr>
      </p:pic>
      <p:pic>
        <p:nvPicPr>
          <p:cNvPr id="68" name="図 67">
            <a:extLst>
              <a:ext uri="{FF2B5EF4-FFF2-40B4-BE49-F238E27FC236}">
                <a16:creationId xmlns:a16="http://schemas.microsoft.com/office/drawing/2014/main" id="{0877A8DD-BDE1-C60D-9694-1DFDB166C71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096949" y="2060910"/>
            <a:ext cx="242575" cy="245526"/>
          </a:xfrm>
          <a:prstGeom prst="rect">
            <a:avLst/>
          </a:prstGeom>
        </p:spPr>
      </p:pic>
      <p:pic>
        <p:nvPicPr>
          <p:cNvPr id="70" name="図 69">
            <a:extLst>
              <a:ext uri="{FF2B5EF4-FFF2-40B4-BE49-F238E27FC236}">
                <a16:creationId xmlns:a16="http://schemas.microsoft.com/office/drawing/2014/main" id="{919C61A2-BD5A-B798-4C2B-89F677C6150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765368" y="2058335"/>
            <a:ext cx="242575" cy="245526"/>
          </a:xfrm>
          <a:prstGeom prst="rect">
            <a:avLst/>
          </a:prstGeom>
        </p:spPr>
      </p:pic>
      <p:pic>
        <p:nvPicPr>
          <p:cNvPr id="73" name="図 72">
            <a:extLst>
              <a:ext uri="{FF2B5EF4-FFF2-40B4-BE49-F238E27FC236}">
                <a16:creationId xmlns:a16="http://schemas.microsoft.com/office/drawing/2014/main" id="{22C6210A-0A6D-5465-5E07-A427B986E2F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7285029" y="1992111"/>
            <a:ext cx="337754" cy="314325"/>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父の</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EE7B4038-951B-D603-6CC0-B0B426A2AF2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9638056" y="193720"/>
            <a:ext cx="1725911" cy="1391061"/>
          </a:xfrm>
          <a:prstGeom prst="rect">
            <a:avLst/>
          </a:prstGeom>
        </p:spPr>
      </p:pic>
      <p:pic>
        <p:nvPicPr>
          <p:cNvPr id="33" name="図 32">
            <a:extLst>
              <a:ext uri="{FF2B5EF4-FFF2-40B4-BE49-F238E27FC236}">
                <a16:creationId xmlns:a16="http://schemas.microsoft.com/office/drawing/2014/main" id="{5A353D36-1F0C-8FA2-7BA6-59B9FAC7FDB7}"/>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9798" y="2414683"/>
            <a:ext cx="1254719" cy="1025550"/>
          </a:xfrm>
          <a:prstGeom prst="rect">
            <a:avLst/>
          </a:prstGeom>
        </p:spPr>
      </p:pic>
      <p:pic>
        <p:nvPicPr>
          <p:cNvPr id="39" name="図 38">
            <a:extLst>
              <a:ext uri="{FF2B5EF4-FFF2-40B4-BE49-F238E27FC236}">
                <a16:creationId xmlns:a16="http://schemas.microsoft.com/office/drawing/2014/main" id="{CE2C54B4-8FC3-66E1-F5F0-6C016FAC94E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13699" y="8764061"/>
            <a:ext cx="1211193" cy="1056243"/>
          </a:xfrm>
          <a:prstGeom prst="rect">
            <a:avLst/>
          </a:prstGeom>
        </p:spPr>
      </p:pic>
      <p:pic>
        <p:nvPicPr>
          <p:cNvPr id="42" name="図 41">
            <a:extLst>
              <a:ext uri="{FF2B5EF4-FFF2-40B4-BE49-F238E27FC236}">
                <a16:creationId xmlns:a16="http://schemas.microsoft.com/office/drawing/2014/main" id="{22A8ACE6-C6E4-FB24-D773-A7D10143EAB6}"/>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210031" y="12814096"/>
            <a:ext cx="1282629" cy="930013"/>
          </a:xfrm>
          <a:prstGeom prst="rect">
            <a:avLst/>
          </a:prstGeom>
        </p:spPr>
      </p:pic>
      <p:pic>
        <p:nvPicPr>
          <p:cNvPr id="47" name="図 46">
            <a:extLst>
              <a:ext uri="{FF2B5EF4-FFF2-40B4-BE49-F238E27FC236}">
                <a16:creationId xmlns:a16="http://schemas.microsoft.com/office/drawing/2014/main" id="{93C8E49B-73D3-6DB4-D225-4DC6758F3815}"/>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572419" y="13794654"/>
            <a:ext cx="1001304" cy="1213191"/>
          </a:xfrm>
          <a:prstGeom prst="rect">
            <a:avLst/>
          </a:prstGeom>
        </p:spPr>
      </p:pic>
      <p:pic>
        <p:nvPicPr>
          <p:cNvPr id="53" name="図 52">
            <a:extLst>
              <a:ext uri="{FF2B5EF4-FFF2-40B4-BE49-F238E27FC236}">
                <a16:creationId xmlns:a16="http://schemas.microsoft.com/office/drawing/2014/main" id="{9A7C23D1-17FC-8091-FD2A-A246D76D58D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575796" y="14082310"/>
            <a:ext cx="1008572" cy="966981"/>
          </a:xfrm>
          <a:prstGeom prst="rect">
            <a:avLst/>
          </a:prstGeom>
        </p:spPr>
      </p:pic>
      <p:pic>
        <p:nvPicPr>
          <p:cNvPr id="55" name="図 54">
            <a:extLst>
              <a:ext uri="{FF2B5EF4-FFF2-40B4-BE49-F238E27FC236}">
                <a16:creationId xmlns:a16="http://schemas.microsoft.com/office/drawing/2014/main" id="{2FB62805-353A-B560-A94C-502A94413E28}"/>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583866" y="12623315"/>
            <a:ext cx="836410" cy="1210511"/>
          </a:xfrm>
          <a:prstGeom prst="rect">
            <a:avLst/>
          </a:prstGeom>
        </p:spPr>
      </p:pic>
      <p:pic>
        <p:nvPicPr>
          <p:cNvPr id="76" name="図 75">
            <a:extLst>
              <a:ext uri="{FF2B5EF4-FFF2-40B4-BE49-F238E27FC236}">
                <a16:creationId xmlns:a16="http://schemas.microsoft.com/office/drawing/2014/main" id="{D0029586-5490-C700-7EBD-D76712E39706}"/>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3432709" y="14819576"/>
            <a:ext cx="7817224" cy="444766"/>
          </a:xfrm>
          <a:prstGeom prst="rect">
            <a:avLst/>
          </a:prstGeom>
        </p:spPr>
      </p:pic>
      <p:pic>
        <p:nvPicPr>
          <p:cNvPr id="81" name="図 80">
            <a:extLst>
              <a:ext uri="{FF2B5EF4-FFF2-40B4-BE49-F238E27FC236}">
                <a16:creationId xmlns:a16="http://schemas.microsoft.com/office/drawing/2014/main" id="{68D578A1-5EB1-5F3F-E8D1-EE11911010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48389" y="2056008"/>
            <a:ext cx="288059" cy="288059"/>
          </a:xfrm>
          <a:prstGeom prst="rect">
            <a:avLst/>
          </a:prstGeom>
        </p:spPr>
      </p:pic>
      <p:pic>
        <p:nvPicPr>
          <p:cNvPr id="83" name="図 82">
            <a:extLst>
              <a:ext uri="{FF2B5EF4-FFF2-40B4-BE49-F238E27FC236}">
                <a16:creationId xmlns:a16="http://schemas.microsoft.com/office/drawing/2014/main" id="{1717FABE-C53E-C808-40D2-EFAB8C36B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33005" y="2070998"/>
            <a:ext cx="288059" cy="288059"/>
          </a:xfrm>
          <a:prstGeom prst="rect">
            <a:avLst/>
          </a:prstGeom>
        </p:spPr>
      </p:pic>
      <p:pic>
        <p:nvPicPr>
          <p:cNvPr id="84" name="図 83">
            <a:extLst>
              <a:ext uri="{FF2B5EF4-FFF2-40B4-BE49-F238E27FC236}">
                <a16:creationId xmlns:a16="http://schemas.microsoft.com/office/drawing/2014/main" id="{84974427-6A42-8A19-B879-DBEE45E060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47601" y="2070998"/>
            <a:ext cx="288059" cy="288059"/>
          </a:xfrm>
          <a:prstGeom prst="rect">
            <a:avLst/>
          </a:prstGeom>
        </p:spPr>
      </p:pic>
      <p:pic>
        <p:nvPicPr>
          <p:cNvPr id="85" name="図 84">
            <a:extLst>
              <a:ext uri="{FF2B5EF4-FFF2-40B4-BE49-F238E27FC236}">
                <a16:creationId xmlns:a16="http://schemas.microsoft.com/office/drawing/2014/main" id="{45B6C788-A590-F7E6-4FA4-D6E9C0BA6E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49857" y="2069260"/>
            <a:ext cx="288059" cy="288059"/>
          </a:xfrm>
          <a:prstGeom prst="rect">
            <a:avLst/>
          </a:prstGeom>
        </p:spPr>
      </p:pic>
      <p:pic>
        <p:nvPicPr>
          <p:cNvPr id="86" name="図 85">
            <a:extLst>
              <a:ext uri="{FF2B5EF4-FFF2-40B4-BE49-F238E27FC236}">
                <a16:creationId xmlns:a16="http://schemas.microsoft.com/office/drawing/2014/main" id="{5623C02A-ED81-42D3-D82D-9FBFECD6020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190526" y="1985470"/>
            <a:ext cx="337754" cy="314325"/>
          </a:xfrm>
          <a:prstGeom prst="rect">
            <a:avLst/>
          </a:prstGeom>
        </p:spPr>
      </p:pic>
      <p:pic>
        <p:nvPicPr>
          <p:cNvPr id="88" name="図 87">
            <a:extLst>
              <a:ext uri="{FF2B5EF4-FFF2-40B4-BE49-F238E27FC236}">
                <a16:creationId xmlns:a16="http://schemas.microsoft.com/office/drawing/2014/main" id="{95F4CBDF-2662-641E-52E7-99285F2EB68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730171" y="1955490"/>
            <a:ext cx="337754" cy="314325"/>
          </a:xfrm>
          <a:prstGeom prst="rect">
            <a:avLst/>
          </a:prstGeom>
        </p:spPr>
      </p:pic>
      <p:pic>
        <p:nvPicPr>
          <p:cNvPr id="90" name="図 89">
            <a:extLst>
              <a:ext uri="{FF2B5EF4-FFF2-40B4-BE49-F238E27FC236}">
                <a16:creationId xmlns:a16="http://schemas.microsoft.com/office/drawing/2014/main" id="{EB6B9615-6573-92E4-CC72-D29024170DC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389739" y="1970481"/>
            <a:ext cx="337754" cy="314325"/>
          </a:xfrm>
          <a:prstGeom prst="rect">
            <a:avLst/>
          </a:prstGeom>
        </p:spPr>
      </p:pic>
      <p:pic>
        <p:nvPicPr>
          <p:cNvPr id="91" name="図 90">
            <a:extLst>
              <a:ext uri="{FF2B5EF4-FFF2-40B4-BE49-F238E27FC236}">
                <a16:creationId xmlns:a16="http://schemas.microsoft.com/office/drawing/2014/main" id="{4387362F-89EE-7B38-0959-1AB6867657D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959365" y="1970481"/>
            <a:ext cx="337754" cy="314325"/>
          </a:xfrm>
          <a:prstGeom prst="rect">
            <a:avLst/>
          </a:prstGeom>
        </p:spPr>
      </p:pic>
      <p:pic>
        <p:nvPicPr>
          <p:cNvPr id="93" name="図 92">
            <a:extLst>
              <a:ext uri="{FF2B5EF4-FFF2-40B4-BE49-F238E27FC236}">
                <a16:creationId xmlns:a16="http://schemas.microsoft.com/office/drawing/2014/main" id="{E7FC5809-342B-B2C6-AEC5-6744303F6D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21274" y="2075900"/>
            <a:ext cx="242575" cy="245526"/>
          </a:xfrm>
          <a:prstGeom prst="rect">
            <a:avLst/>
          </a:prstGeom>
        </p:spPr>
      </p:pic>
      <p:pic>
        <p:nvPicPr>
          <p:cNvPr id="95" name="図 94">
            <a:extLst>
              <a:ext uri="{FF2B5EF4-FFF2-40B4-BE49-F238E27FC236}">
                <a16:creationId xmlns:a16="http://schemas.microsoft.com/office/drawing/2014/main" id="{F3D8D97A-6BE1-5DB5-6FAD-7D5CCD373A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05890" y="2060910"/>
            <a:ext cx="242575" cy="245526"/>
          </a:xfrm>
          <a:prstGeom prst="rect">
            <a:avLst/>
          </a:prstGeom>
        </p:spPr>
      </p:pic>
      <p:pic>
        <p:nvPicPr>
          <p:cNvPr id="96" name="図 95">
            <a:extLst>
              <a:ext uri="{FF2B5EF4-FFF2-40B4-BE49-F238E27FC236}">
                <a16:creationId xmlns:a16="http://schemas.microsoft.com/office/drawing/2014/main" id="{3E6A258E-B318-B284-89AA-6EEA97A9684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877538" y="1948024"/>
            <a:ext cx="337754" cy="314325"/>
          </a:xfrm>
          <a:prstGeom prst="rect">
            <a:avLst/>
          </a:prstGeom>
        </p:spPr>
      </p:pic>
      <p:pic>
        <p:nvPicPr>
          <p:cNvPr id="97" name="図 96">
            <a:extLst>
              <a:ext uri="{FF2B5EF4-FFF2-40B4-BE49-F238E27FC236}">
                <a16:creationId xmlns:a16="http://schemas.microsoft.com/office/drawing/2014/main" id="{1D72C76E-9FE7-C52D-54BD-850FBE1CD20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1477144" y="1948024"/>
            <a:ext cx="337754" cy="314325"/>
          </a:xfrm>
          <a:prstGeom prst="rect">
            <a:avLst/>
          </a:prstGeom>
        </p:spPr>
      </p:pic>
      <p:pic>
        <p:nvPicPr>
          <p:cNvPr id="99" name="図 98">
            <a:extLst>
              <a:ext uri="{FF2B5EF4-FFF2-40B4-BE49-F238E27FC236}">
                <a16:creationId xmlns:a16="http://schemas.microsoft.com/office/drawing/2014/main" id="{61A5CA03-DB68-DA80-55EB-2E18DEF7FE0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2691347" y="1948024"/>
            <a:ext cx="337754" cy="314325"/>
          </a:xfrm>
          <a:prstGeom prst="rect">
            <a:avLst/>
          </a:prstGeom>
        </p:spPr>
      </p:pic>
      <p:pic>
        <p:nvPicPr>
          <p:cNvPr id="100" name="図 99">
            <a:extLst>
              <a:ext uri="{FF2B5EF4-FFF2-40B4-BE49-F238E27FC236}">
                <a16:creationId xmlns:a16="http://schemas.microsoft.com/office/drawing/2014/main" id="{E656E8C1-1C1E-A7C8-F46A-2F6E4C95B9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251191" y="2060910"/>
            <a:ext cx="242575" cy="245526"/>
          </a:xfrm>
          <a:prstGeom prst="rect">
            <a:avLst/>
          </a:prstGeom>
        </p:spPr>
      </p:pic>
      <p:pic>
        <p:nvPicPr>
          <p:cNvPr id="107" name="図 106">
            <a:extLst>
              <a:ext uri="{FF2B5EF4-FFF2-40B4-BE49-F238E27FC236}">
                <a16:creationId xmlns:a16="http://schemas.microsoft.com/office/drawing/2014/main" id="{25E1CD08-D70A-E71C-984F-DFD11C594DC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850797" y="2060910"/>
            <a:ext cx="242575" cy="245526"/>
          </a:xfrm>
          <a:prstGeom prst="rect">
            <a:avLst/>
          </a:prstGeom>
        </p:spPr>
      </p:pic>
      <p:pic>
        <p:nvPicPr>
          <p:cNvPr id="108" name="図 107">
            <a:extLst>
              <a:ext uri="{FF2B5EF4-FFF2-40B4-BE49-F238E27FC236}">
                <a16:creationId xmlns:a16="http://schemas.microsoft.com/office/drawing/2014/main" id="{59083D59-3556-1E68-0398-1E090F23BBD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4370245" y="1948024"/>
            <a:ext cx="337754" cy="314325"/>
          </a:xfrm>
          <a:prstGeom prst="rect">
            <a:avLst/>
          </a:prstGeom>
        </p:spPr>
      </p:pic>
      <p:pic>
        <p:nvPicPr>
          <p:cNvPr id="110" name="図 109">
            <a:extLst>
              <a:ext uri="{FF2B5EF4-FFF2-40B4-BE49-F238E27FC236}">
                <a16:creationId xmlns:a16="http://schemas.microsoft.com/office/drawing/2014/main" id="{F2038D21-9F21-DC3B-8C05-9312F1B256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576823" y="2060910"/>
            <a:ext cx="242575" cy="245526"/>
          </a:xfrm>
          <a:prstGeom prst="rect">
            <a:avLst/>
          </a:prstGeom>
        </p:spPr>
      </p:pic>
      <p:pic>
        <p:nvPicPr>
          <p:cNvPr id="113" name="図 112">
            <a:extLst>
              <a:ext uri="{FF2B5EF4-FFF2-40B4-BE49-F238E27FC236}">
                <a16:creationId xmlns:a16="http://schemas.microsoft.com/office/drawing/2014/main" id="{5175874D-D8A4-E07D-FF8F-7CFAB7E96EB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46449" y="2060910"/>
            <a:ext cx="242575" cy="245526"/>
          </a:xfrm>
          <a:prstGeom prst="rect">
            <a:avLst/>
          </a:prstGeom>
        </p:spPr>
      </p:pic>
      <p:pic>
        <p:nvPicPr>
          <p:cNvPr id="114" name="図 113">
            <a:extLst>
              <a:ext uri="{FF2B5EF4-FFF2-40B4-BE49-F238E27FC236}">
                <a16:creationId xmlns:a16="http://schemas.microsoft.com/office/drawing/2014/main" id="{C2877DAF-49B8-3610-A424-EA30B9DA931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874640" y="2058335"/>
            <a:ext cx="242575" cy="245526"/>
          </a:xfrm>
          <a:prstGeom prst="rect">
            <a:avLst/>
          </a:prstGeom>
        </p:spPr>
      </p:pic>
      <p:pic>
        <p:nvPicPr>
          <p:cNvPr id="117" name="図 116">
            <a:extLst>
              <a:ext uri="{FF2B5EF4-FFF2-40B4-BE49-F238E27FC236}">
                <a16:creationId xmlns:a16="http://schemas.microsoft.com/office/drawing/2014/main" id="{6D595CC8-0279-1E34-EB41-48D99FE5C5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504227" y="2058335"/>
            <a:ext cx="242575" cy="245526"/>
          </a:xfrm>
          <a:prstGeom prst="rect">
            <a:avLst/>
          </a:prstGeom>
        </p:spPr>
      </p:pic>
      <p:pic>
        <p:nvPicPr>
          <p:cNvPr id="118" name="図 117">
            <a:extLst>
              <a:ext uri="{FF2B5EF4-FFF2-40B4-BE49-F238E27FC236}">
                <a16:creationId xmlns:a16="http://schemas.microsoft.com/office/drawing/2014/main" id="{DCF62259-D3F3-D84B-58F2-BA47685B81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073853" y="2058335"/>
            <a:ext cx="242575" cy="245526"/>
          </a:xfrm>
          <a:prstGeom prst="rect">
            <a:avLst/>
          </a:prstGeom>
        </p:spPr>
      </p:pic>
      <p:pic>
        <p:nvPicPr>
          <p:cNvPr id="119" name="図 118">
            <a:extLst>
              <a:ext uri="{FF2B5EF4-FFF2-40B4-BE49-F238E27FC236}">
                <a16:creationId xmlns:a16="http://schemas.microsoft.com/office/drawing/2014/main" id="{B508C8E6-477C-454F-3F7F-064F7C6A057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608505" y="1992111"/>
            <a:ext cx="337754" cy="314325"/>
          </a:xfrm>
          <a:prstGeom prst="rect">
            <a:avLst/>
          </a:prstGeom>
        </p:spPr>
      </p:pic>
      <p:pic>
        <p:nvPicPr>
          <p:cNvPr id="120" name="図 119">
            <a:extLst>
              <a:ext uri="{FF2B5EF4-FFF2-40B4-BE49-F238E27FC236}">
                <a16:creationId xmlns:a16="http://schemas.microsoft.com/office/drawing/2014/main" id="{4CA7BA32-9CF8-8D68-C400-AB07F5DC10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273066" y="2058335"/>
            <a:ext cx="242575" cy="245526"/>
          </a:xfrm>
          <a:prstGeom prst="rect">
            <a:avLst/>
          </a:prstGeom>
        </p:spPr>
      </p:pic>
      <p:pic>
        <p:nvPicPr>
          <p:cNvPr id="121" name="図 120">
            <a:extLst>
              <a:ext uri="{FF2B5EF4-FFF2-40B4-BE49-F238E27FC236}">
                <a16:creationId xmlns:a16="http://schemas.microsoft.com/office/drawing/2014/main" id="{7F524C19-F189-0C0C-9668-4CDE61193E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842692" y="2058335"/>
            <a:ext cx="242575" cy="245526"/>
          </a:xfrm>
          <a:prstGeom prst="rect">
            <a:avLst/>
          </a:prstGeom>
        </p:spPr>
      </p:pic>
      <p:pic>
        <p:nvPicPr>
          <p:cNvPr id="123" name="図 122">
            <a:extLst>
              <a:ext uri="{FF2B5EF4-FFF2-40B4-BE49-F238E27FC236}">
                <a16:creationId xmlns:a16="http://schemas.microsoft.com/office/drawing/2014/main" id="{637DF51C-631A-74FB-7B07-00235548F8E9}"/>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3912721" y="3569544"/>
            <a:ext cx="1252322" cy="939242"/>
          </a:xfrm>
          <a:prstGeom prst="rect">
            <a:avLst/>
          </a:prstGeom>
        </p:spPr>
      </p:pic>
      <p:pic>
        <p:nvPicPr>
          <p:cNvPr id="125" name="図 124">
            <a:extLst>
              <a:ext uri="{FF2B5EF4-FFF2-40B4-BE49-F238E27FC236}">
                <a16:creationId xmlns:a16="http://schemas.microsoft.com/office/drawing/2014/main" id="{DE2035A2-330B-8D1F-FA15-CABD2CAD7CD3}"/>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1218860" y="3669043"/>
            <a:ext cx="854322" cy="740243"/>
          </a:xfrm>
          <a:prstGeom prst="rect">
            <a:avLst/>
          </a:prstGeom>
        </p:spPr>
      </p:pic>
      <p:pic>
        <p:nvPicPr>
          <p:cNvPr id="127" name="図 126">
            <a:extLst>
              <a:ext uri="{FF2B5EF4-FFF2-40B4-BE49-F238E27FC236}">
                <a16:creationId xmlns:a16="http://schemas.microsoft.com/office/drawing/2014/main" id="{584F9403-083C-1516-34DD-091A4DCED42A}"/>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6747377" y="3497414"/>
            <a:ext cx="1519023" cy="1083499"/>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6821" y="11626422"/>
            <a:ext cx="9583490" cy="3339954"/>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dirty="0">
                <a:latin typeface="HG丸ｺﾞｼｯｸM-PRO" panose="020F0600000000000000" pitchFamily="50" charset="-128"/>
                <a:ea typeface="HG丸ｺﾞｼｯｸM-PRO" panose="020F0600000000000000" pitchFamily="50" charset="-128"/>
                <a:cs typeface="ヒラギノ角ゴ ProN W6"/>
              </a:rPr>
              <a:t>イワシのかば焼き</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香ばしい！甘辛イワシ</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肉ジャガ</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煮物の定番</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１：新ジャガイモは芽</a:t>
            </a:r>
            <a:r>
              <a:rPr lang="ja-JP" altLang="en-US" sz="1050">
                <a:latin typeface="HGMaruGothicMPRO" panose="020F0600000000000000" pitchFamily="34" charset="-128"/>
                <a:ea typeface="HGMaruGothicMPRO" panose="020F0600000000000000" pitchFamily="34" charset="-128"/>
                <a:cs typeface="HG丸ｺﾞｼｯｸM-PRO"/>
              </a:rPr>
              <a:t>を取り除き皮むき、一口</a:t>
            </a:r>
            <a:r>
              <a:rPr lang="ja-JP" altLang="en-US" sz="1050" dirty="0">
                <a:latin typeface="HGMaruGothicMPRO" panose="020F0600000000000000" pitchFamily="34" charset="-128"/>
                <a:ea typeface="HGMaruGothicMPRO" panose="020F0600000000000000" pitchFamily="34" charset="-128"/>
                <a:cs typeface="HG丸ｺﾞｼｯｸM-PRO"/>
              </a:rPr>
              <a:t>大に切る。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      </a:t>
            </a:r>
            <a:r>
              <a:rPr lang="ja-JP" altLang="en-US" sz="1050" dirty="0">
                <a:latin typeface="HGMaruGothicMPRO" panose="020F0600000000000000" pitchFamily="34" charset="-128"/>
                <a:ea typeface="HGMaruGothicMPRO" panose="020F0600000000000000" pitchFamily="34" charset="-128"/>
                <a:cs typeface="HG丸ｺﾞｼｯｸM-PRO"/>
              </a:rPr>
              <a:t>ニンジンは乱切り、玉ネギはくし形切り、</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スナップエンドウはヘタを落とし、半分に切る。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２：中火で熱したフライパンにサラダ油をひき、</a:t>
            </a:r>
            <a:r>
              <a:rPr lang="ja-JP" altLang="en-US" sz="1050" dirty="0">
                <a:latin typeface="HGMaruGothicMPRO"/>
                <a:ea typeface="HGMaruGothicMPRO"/>
                <a:cs typeface="HG丸ｺﾞｼｯｸM-PRO"/>
              </a:rPr>
              <a:t>牛こま切れ肉</a:t>
            </a:r>
            <a:r>
              <a:rPr lang="ja-JP" altLang="en-US" sz="1050" dirty="0">
                <a:latin typeface="HGMaruGothicMPRO" panose="020F0600000000000000" pitchFamily="34" charset="-128"/>
                <a:ea typeface="HGMaruGothicMPRO" panose="020F0600000000000000" pitchFamily="34" charset="-128"/>
                <a:cs typeface="HG丸ｺﾞｼｯｸM-PRO"/>
              </a:rPr>
              <a:t>を炒める。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肉の色が変わったら、１を加え炒める。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panose="020F0600000000000000" pitchFamily="34" charset="-128"/>
                <a:ea typeface="HGMaruGothicMPRO" panose="020F0600000000000000" pitchFamily="34" charset="-128"/>
                <a:cs typeface="HG丸ｺﾞｼｯｸM-PRO"/>
              </a:rPr>
              <a:t>３：</a:t>
            </a:r>
            <a:r>
              <a:rPr lang="en-US" altLang="ja-JP" sz="1050" dirty="0">
                <a:latin typeface="HGMaruGothicMPRO"/>
                <a:ea typeface="HGMaruGothicMPRO"/>
              </a:rPr>
              <a:t>【A】</a:t>
            </a:r>
            <a:r>
              <a:rPr lang="ja-JP" altLang="en-US" sz="1050" dirty="0">
                <a:latin typeface="HGMaruGothicMPRO"/>
                <a:ea typeface="HGMaruGothicMPRO"/>
              </a:rPr>
              <a:t>を加え、煮立ったらアクを取り、フタをして弱火で１０分煮る</a:t>
            </a:r>
            <a:r>
              <a:rPr lang="ja-JP" altLang="en-US" sz="1050" dirty="0">
                <a:latin typeface="HGMaruGothicMPRO" panose="020F0600000000000000" pitchFamily="34" charset="-128"/>
                <a:ea typeface="HGMaruGothicMPRO" panose="020F0600000000000000" pitchFamily="34" charset="-128"/>
                <a:cs typeface="HG丸ｺﾞｼｯｸM-PRO"/>
              </a:rPr>
              <a:t>。</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：しょうゆを加え、フタをせずに５分煮る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：味が全体になじんだら器に盛り付ける。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イワシ</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１：イワシは頭を落としてわたを除き洗う。</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２：イワシの両面に塩を振り、</a:t>
            </a:r>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分置いたらペーパーで水気を</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しっかり拭き取り、小麦粉をまぶす。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３：フライパンにサラダ油を入れ中火で熱し、</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イワシの皮目を下にして焼き、焼き色が付いたら裏面も焼く。</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en-US" altLang="ja-JP" sz="1050" dirty="0">
                <a:latin typeface="HGMaruGothicMPRO"/>
                <a:ea typeface="HGMaruGothicMPRO"/>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を入れて、照りが出るまで煮詰める。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５：器に盛り付ける。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新ジャガイモ　 ２個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牛こま切れ肉　</a:t>
            </a:r>
            <a:r>
              <a:rPr lang="en-US" altLang="ja-JP" sz="1050" dirty="0">
                <a:latin typeface="HGMaruGothicMPRO"/>
                <a:ea typeface="HGMaruGothicMPRO"/>
                <a:cs typeface="HG丸ｺﾞｼｯｸM-PRO"/>
              </a:rPr>
              <a:t> 150g</a:t>
            </a:r>
          </a:p>
          <a:p>
            <a:pPr rtl="1">
              <a:lnSpc>
                <a:spcPts val="1600"/>
              </a:lnSpc>
              <a:defRPr sz="1000"/>
            </a:pPr>
            <a:r>
              <a:rPr lang="ja-JP" altLang="en-US" sz="1050" dirty="0">
                <a:latin typeface="HGMaruGothicMPRO"/>
                <a:ea typeface="HGMaruGothicMPRO"/>
                <a:cs typeface="HG丸ｺﾞｼｯｸM-PRO"/>
              </a:rPr>
              <a:t>ニンジン　 １</a:t>
            </a:r>
            <a:r>
              <a:rPr lang="en-US" altLang="ja-JP" sz="1050" dirty="0">
                <a:latin typeface="HGMaruGothicMPRO"/>
                <a:ea typeface="HGMaruGothicMPRO"/>
                <a:cs typeface="HG丸ｺﾞｼｯｸM-PRO"/>
              </a:rPr>
              <a:t>/</a:t>
            </a:r>
            <a:r>
              <a:rPr lang="ja-JP" altLang="en-US" sz="1050" dirty="0">
                <a:latin typeface="HGMaruGothicMPRO"/>
                <a:ea typeface="HGMaruGothicMPRO"/>
                <a:cs typeface="HG丸ｺﾞｼｯｸM-PRO"/>
              </a:rPr>
              <a:t>２本　　玉ネギ　１</a:t>
            </a:r>
            <a:r>
              <a:rPr lang="en-US" altLang="ja-JP" sz="1050" dirty="0">
                <a:latin typeface="HGMaruGothicMPRO"/>
                <a:ea typeface="HGMaruGothicMPRO"/>
                <a:cs typeface="HG丸ｺﾞｼｯｸM-PRO"/>
              </a:rPr>
              <a:t>/</a:t>
            </a:r>
            <a:r>
              <a:rPr lang="ja-JP" altLang="en-US" sz="1050" dirty="0">
                <a:latin typeface="HGMaruGothicMPRO"/>
                <a:ea typeface="HGMaruGothicMPRO"/>
                <a:cs typeface="HG丸ｺﾞｼｯｸM-PRO"/>
              </a:rPr>
              <a:t>２個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スナップエンドウ　適量</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サラダ油　適量</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しょうゆ　大さじ３</a:t>
            </a: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p>
          <a:p>
            <a:pPr rtl="1">
              <a:lnSpc>
                <a:spcPts val="1600"/>
              </a:lnSpc>
              <a:defRPr sz="1000"/>
            </a:pPr>
            <a:r>
              <a:rPr lang="ja-JP" altLang="en-US" sz="1050" dirty="0">
                <a:latin typeface="HGMaruGothicMPRO"/>
                <a:ea typeface="HGMaruGothicMPRO"/>
                <a:cs typeface="HG丸ｺﾞｼｯｸM-PRO"/>
              </a:rPr>
              <a:t>水　</a:t>
            </a:r>
            <a:r>
              <a:rPr lang="en-US" altLang="ja-JP" sz="1050" dirty="0">
                <a:latin typeface="HGMaruGothicMPRO"/>
                <a:ea typeface="HGMaruGothicMPRO"/>
                <a:cs typeface="HG丸ｺﾞｼｯｸM-PRO"/>
              </a:rPr>
              <a:t>400ml</a:t>
            </a:r>
            <a:r>
              <a:rPr lang="ja-JP" altLang="en-US" sz="1050" dirty="0">
                <a:latin typeface="HGMaruGothicMPRO"/>
                <a:ea typeface="HGMaruGothicMPRO"/>
                <a:cs typeface="HG丸ｺﾞｼｯｸM-PRO"/>
              </a:rPr>
              <a:t>　　みりん　大さじ３　　酒　大さじ２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砂糖　大さじ１　　顆粒和風だし　小さじ１</a:t>
            </a: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〈2024</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年６月版</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86971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イワシは、鉄分、</a:t>
            </a:r>
            <a:r>
              <a:rPr lang="en" altLang="ja-JP" sz="1050" b="0" i="0" dirty="0">
                <a:effectLst/>
                <a:latin typeface="HGMaruGothicMPRO"/>
                <a:ea typeface="HGMaruGothicMPRO"/>
              </a:rPr>
              <a:t>EPA</a:t>
            </a:r>
            <a:r>
              <a:rPr lang="ja-JP" altLang="en-US" sz="1050" dirty="0">
                <a:latin typeface="HGMaruGothicMPRO"/>
                <a:ea typeface="HGMaruGothicMPRO"/>
              </a:rPr>
              <a:t>、</a:t>
            </a:r>
            <a:r>
              <a:rPr lang="en" altLang="ja-JP" sz="1050" dirty="0">
                <a:latin typeface="HGMaruGothicMPRO"/>
                <a:ea typeface="HGMaruGothicMPRO"/>
              </a:rPr>
              <a:t>DHA</a:t>
            </a:r>
            <a:r>
              <a:rPr lang="ja-JP" altLang="en-US" sz="1050" dirty="0">
                <a:latin typeface="HGMaruGothicMPRO"/>
                <a:ea typeface="HGMaruGothicMPRO"/>
              </a:rPr>
              <a:t>、ビタミン</a:t>
            </a:r>
            <a:r>
              <a:rPr lang="ja-JP" altLang="en" sz="1050" dirty="0">
                <a:latin typeface="HGMaruGothicMPRO"/>
                <a:ea typeface="HGMaruGothicMPRO"/>
              </a:rPr>
              <a:t>Ｄ</a:t>
            </a:r>
            <a:r>
              <a:rPr lang="ja-JP" altLang="en-US" sz="1050" dirty="0">
                <a:latin typeface="HGMaruGothicMPRO"/>
                <a:ea typeface="HGMaruGothicMPRO"/>
              </a:rPr>
              <a:t>、タウリン、たんぱく質、カルシウムなどを多く含む。カルシウムは骨や歯を作るのに欠かせないミネラルだ。カルシウムは吸収されにくい栄養素であるが、ビタミン</a:t>
            </a:r>
            <a:r>
              <a:rPr lang="ja-JP" altLang="en" sz="1050" dirty="0">
                <a:latin typeface="HGMaruGothicMPRO"/>
                <a:ea typeface="HGMaruGothicMPRO"/>
              </a:rPr>
              <a:t>Ｄ</a:t>
            </a:r>
            <a:r>
              <a:rPr lang="ja-JP" altLang="en-US" sz="1050" dirty="0">
                <a:latin typeface="HGMaruGothicMPRO"/>
                <a:ea typeface="HGMaruGothicMPRO"/>
              </a:rPr>
              <a:t>と一緒にとることで吸収率が高くなる。また、ビタミン</a:t>
            </a:r>
            <a:r>
              <a:rPr lang="en" altLang="ja-JP" sz="1050" dirty="0">
                <a:latin typeface="HGMaruGothicMPRO"/>
                <a:ea typeface="HGMaruGothicMPRO"/>
              </a:rPr>
              <a:t>D</a:t>
            </a:r>
            <a:r>
              <a:rPr lang="ja-JP" altLang="en-US" sz="1050" dirty="0">
                <a:latin typeface="HGMaruGothicMPRO"/>
                <a:ea typeface="HGMaruGothicMPRO"/>
              </a:rPr>
              <a:t>は脂溶性で油で調理すると吸収率がアップする。ビタミン</a:t>
            </a:r>
            <a:r>
              <a:rPr lang="en" altLang="ja-JP" sz="1050" dirty="0">
                <a:latin typeface="HGMaruGothicMPRO"/>
                <a:ea typeface="HGMaruGothicMPRO"/>
              </a:rPr>
              <a:t>D</a:t>
            </a:r>
            <a:r>
              <a:rPr lang="ja-JP" altLang="en-US" sz="1050" dirty="0">
                <a:latin typeface="HGMaruGothicMPRO"/>
                <a:ea typeface="HGMaruGothicMPRO"/>
              </a:rPr>
              <a:t>は成人</a:t>
            </a:r>
            <a:r>
              <a:rPr lang="en-US" altLang="ja-JP" sz="1050" dirty="0">
                <a:latin typeface="HGMaruGothicMPRO"/>
                <a:ea typeface="HGMaruGothicMPRO"/>
              </a:rPr>
              <a:t>1</a:t>
            </a:r>
            <a:r>
              <a:rPr lang="ja-JP" altLang="en-US" sz="1050" dirty="0">
                <a:latin typeface="HGMaruGothicMPRO"/>
                <a:ea typeface="HGMaruGothicMPRO"/>
              </a:rPr>
              <a:t>日当たり</a:t>
            </a:r>
            <a:r>
              <a:rPr lang="en-US" altLang="ja-JP" sz="1050" dirty="0">
                <a:latin typeface="HGMaruGothicMPRO"/>
                <a:ea typeface="HGMaruGothicMPRO"/>
              </a:rPr>
              <a:t>8.5</a:t>
            </a:r>
            <a:r>
              <a:rPr lang="el-GR" altLang="ja-JP" sz="1050" dirty="0">
                <a:latin typeface="HGMaruGothicMPRO"/>
                <a:ea typeface="HGMaruGothicMPRO"/>
              </a:rPr>
              <a:t>μ</a:t>
            </a:r>
            <a:r>
              <a:rPr lang="en" altLang="ja-JP" sz="1050" dirty="0">
                <a:latin typeface="HGMaruGothicMPRO"/>
                <a:ea typeface="HGMaruGothicMPRO"/>
              </a:rPr>
              <a:t>g</a:t>
            </a:r>
            <a:r>
              <a:rPr lang="ja-JP" altLang="en-US" sz="1050" dirty="0">
                <a:latin typeface="HGMaruGothicMPRO"/>
                <a:ea typeface="HGMaruGothicMPRO"/>
              </a:rPr>
              <a:t>の摂取が勧められているが、イワシ</a:t>
            </a:r>
            <a:r>
              <a:rPr lang="en-US" altLang="ja-JP" sz="1050" dirty="0">
                <a:latin typeface="HGMaruGothicMPRO"/>
                <a:ea typeface="HGMaruGothicMPRO"/>
              </a:rPr>
              <a:t>1</a:t>
            </a:r>
            <a:r>
              <a:rPr lang="ja-JP" altLang="en-US" sz="1050" dirty="0">
                <a:latin typeface="HGMaruGothicMPRO"/>
                <a:ea typeface="HGMaruGothicMPRO"/>
              </a:rPr>
              <a:t>尾で補うことができる。</a:t>
            </a:r>
            <a:endParaRPr lang="en-US" altLang="ja-JP" sz="1050" dirty="0">
              <a:latin typeface="HGMaruGothicMPRO"/>
              <a:ea typeface="HGMaruGothicMPRO"/>
            </a:endParaRPr>
          </a:p>
        </p:txBody>
      </p:sp>
      <p:sp>
        <p:nvSpPr>
          <p:cNvPr id="66" name="Text Box 1049">
            <a:extLst>
              <a:ext uri="{FF2B5EF4-FFF2-40B4-BE49-F238E27FC236}">
                <a16:creationId xmlns:a16="http://schemas.microsoft.com/office/drawing/2014/main" id="{00000000-0008-0000-0100-0000AB000000}"/>
              </a:ext>
            </a:extLst>
          </p:cNvPr>
          <p:cNvSpPr txBox="1">
            <a:spLocks noChangeArrowheads="1"/>
          </p:cNvSpPr>
          <p:nvPr/>
        </p:nvSpPr>
        <p:spPr bwMode="auto">
          <a:xfrm>
            <a:off x="3208335" y="94609"/>
            <a:ext cx="14561782" cy="10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a:solidFill>
                  <a:schemeClr val="accent1">
                    <a:lumMod val="75000"/>
                  </a:schemeClr>
                </a:solidFill>
                <a:latin typeface="メイリオ"/>
                <a:ea typeface="メイリオ"/>
              </a:rPr>
              <a:t>６月</a:t>
            </a:r>
            <a:r>
              <a:rPr lang="ja-JP" altLang="en-US" sz="2300" b="1" i="0" u="none" strike="noStrike" baseline="0" dirty="0">
                <a:solidFill>
                  <a:schemeClr val="accent1">
                    <a:lumMod val="75000"/>
                  </a:schemeClr>
                </a:solidFill>
                <a:latin typeface="メイリオ"/>
                <a:ea typeface="メイリオ"/>
              </a:rPr>
              <a:t>･</a:t>
            </a:r>
            <a:r>
              <a:rPr lang="ja-JP" altLang="en-US" sz="2300" b="1" dirty="0">
                <a:solidFill>
                  <a:schemeClr val="accent1">
                    <a:lumMod val="75000"/>
                  </a:schemeClr>
                </a:solidFill>
                <a:latin typeface="メイリオ"/>
                <a:ea typeface="メイリオ"/>
              </a:rPr>
              <a:t>･･旬の</a:t>
            </a:r>
            <a:r>
              <a:rPr lang="ja-JP" altLang="en-US" sz="2300" b="1" i="0" u="none" strike="noStrike" baseline="0" dirty="0">
                <a:solidFill>
                  <a:schemeClr val="accent1">
                    <a:lumMod val="75000"/>
                  </a:schemeClr>
                </a:solidFill>
                <a:latin typeface="メイリオ"/>
                <a:ea typeface="メイリオ"/>
              </a:rPr>
              <a:t>食材が盛りだくさん！ 行事や記念日に絡めた販促活動を展開しましょう！</a:t>
            </a:r>
          </a:p>
          <a:p>
            <a:pPr algn="ctr">
              <a:lnSpc>
                <a:spcPts val="3400"/>
              </a:lnSpc>
              <a:defRPr sz="1000"/>
            </a:pPr>
            <a:r>
              <a:rPr lang="ja-JP" altLang="en-US" sz="2300" b="1" i="0" u="none" strike="noStrike" baseline="0">
                <a:solidFill>
                  <a:schemeClr val="accent2"/>
                </a:solidFill>
                <a:latin typeface="メイリオ"/>
                <a:ea typeface="メイリオ"/>
              </a:rPr>
              <a:t>梅雨期は商品管理に注意</a:t>
            </a:r>
            <a:endParaRPr lang="ja-JP" altLang="en-US" sz="2300" b="1" i="0" u="none" strike="noStrike" baseline="0" dirty="0">
              <a:solidFill>
                <a:schemeClr val="accent2"/>
              </a:solidFill>
              <a:latin typeface="メイリオ"/>
              <a:ea typeface="メイリオ"/>
            </a:endParaRP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410909" y="9858056"/>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祝日のない月で、めりはり消費が少ない６月。イベントとしては「父の日」が最大の販促機会といえるためチャンスロスを防ごう。プレゼントやお祝い料理など、目立つ位置に飾って声掛けをし、当日販売も積極的に行う。天候における大きなポイントは梅雨。「梅雨入り前の晴天期」「梅雨入り直後」「梅雨本番」の三つの時期に分けて販促しよう。最近はゲリラ豪雨になることも多いため、店舗の立地に合わせて防災の観点でも準備を済ませておこう。</a:t>
            </a:r>
            <a:endParaRPr lang="en-US" altLang="ja-JP" dirty="0">
              <a:effectLst/>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cs typeface="HG丸ｺﾞｼｯｸM-PRO"/>
              </a:rPr>
              <a:t>　</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◆雨具</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店頭には常時、ジャンプ傘、折り畳み傘、レインコートなどを用意する。急な雨に備えて、レインガードやタオル、替えの下着や靴下、ストッキングも多めに持つ。梅雨入りすると、雨具だけでなく、部屋干し用洗剤や除湿剤の需要も高くなる。</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a:t>
            </a:r>
            <a:r>
              <a:rPr lang="ja-JP" altLang="en-US" b="1" dirty="0">
                <a:latin typeface="HGMaruGothicMPRO" panose="020F0600000000000000" pitchFamily="34" charset="-128"/>
                <a:ea typeface="HGMaruGothicMPRO" panose="020F0600000000000000" pitchFamily="34" charset="-128"/>
              </a:rPr>
              <a:t>虫対策</a:t>
            </a:r>
            <a:endParaRPr lang="en-US" altLang="ja-JP" b="1" dirty="0">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梅雨前は湿度が高いので虫の発生率が高い。強化商品は、ダニとゴキブリの殺虫剤。ダニが発生する条件は高温多湿。すぐ使える予防剤、スプレーやくん煙剤をそろえる。ゴキブリ対策用品は予防商品と対策商品の両方を強化。陳列は殺虫剤の形状別に並べ、予防商品と対策商品に区分する。常備用としてまとめ買いを促すのもあり。</a:t>
            </a: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02559" y="8892120"/>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６月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39511" y="12768922"/>
            <a:ext cx="6011410" cy="2030861"/>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食育の国民への浸透を図るため食育推進運動の一環として内閣府が定めた「食育月間」。販促では、身近なカレーを取り上げたい。日本独自の進化を遂げたカレーは外国人にも人気。調理が簡単で、旬の食材をおいしく食べられ、栄養バランスも良く、スパイスで体調も整えられ、食育にぴったり。梅雨入り後のストック食材利用、気温が低いときのホットメニューなど、この時季に重宝でもある。具やトッピングの種類が豊富なので全部門の関連商品を総動員して拡販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重点商品</a:t>
            </a:r>
            <a:r>
              <a:rPr lang="en-US" altLang="ja-JP" sz="1050"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カレールー、スパイス（ガラムマサラ、ターメリックなど）、レトルトカレー各種、ニンジン、ジャガイモ、玉ネギ、パイナップル、マンゴー、牛肉、豚肉、鶏肉、ひき肉、エビ、ホタテ、シーフードミックス、牛乳</a:t>
            </a: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新ジャガイモ</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イワシ　２尾</a:t>
            </a:r>
            <a:endParaRPr lang="en-US" altLang="ja-JP" sz="1050" i="0" dirty="0">
              <a:effectLst/>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小麦粉　大さじ１</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サラダ油　大さじ１</a:t>
            </a:r>
            <a:r>
              <a:rPr lang="en-US" altLang="ja-JP" sz="1050" dirty="0">
                <a:latin typeface="HGMaruGothicMPRO"/>
                <a:ea typeface="HGMaruGothicMPRO"/>
                <a:cs typeface="HG丸ｺﾞｼｯｸM-PRO"/>
              </a:rPr>
              <a:t>/</a:t>
            </a:r>
            <a:r>
              <a:rPr lang="ja-JP" altLang="en-US" sz="1050">
                <a:latin typeface="HGMaruGothicMPRO"/>
                <a:ea typeface="HGMaruGothicMPRO"/>
                <a:cs typeface="HG丸ｺﾞｼｯｸM-PRO"/>
              </a:rPr>
              <a:t>２</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a:latin typeface="HGMaruGothicMPRO"/>
                <a:ea typeface="HGMaruGothicMPRO"/>
                <a:cs typeface="HG丸ｺﾞｼｯｸM-PRO"/>
              </a:rPr>
              <a:t>しょうゆ　大さじ１　</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みりん　大さじ２</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酒　大さじ１</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b="0" i="0" dirty="0">
              <a:effectLst/>
              <a:latin typeface="HGMaruGothicMPRO"/>
              <a:ea typeface="HGMaruGothic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2702" y="1156652"/>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859686"/>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a:latin typeface="HGMaruGothicMPRO" panose="020F0600000000000000" pitchFamily="34" charset="-128"/>
                <a:ea typeface="HGMaruGothicMPRO" panose="020F0600000000000000" pitchFamily="34" charset="-128"/>
              </a:rPr>
              <a:t>　</a:t>
            </a:r>
            <a:r>
              <a:rPr lang="ja-JP" altLang="en-US" sz="1050" dirty="0">
                <a:latin typeface="HGMaruGothicMPRO" panose="020F0600000000000000" pitchFamily="34" charset="-128"/>
                <a:ea typeface="HGMaruGothicMPRO" panose="020F0600000000000000" pitchFamily="34" charset="-128"/>
              </a:rPr>
              <a:t>新ジャガイモは、ビタミン</a:t>
            </a:r>
            <a:r>
              <a:rPr lang="en" altLang="ja-JP" sz="1050" dirty="0">
                <a:latin typeface="HGMaruGothicMPRO" panose="020F0600000000000000" pitchFamily="34" charset="-128"/>
                <a:ea typeface="HGMaruGothicMPRO" panose="020F0600000000000000" pitchFamily="34" charset="-128"/>
              </a:rPr>
              <a:t>C </a:t>
            </a:r>
            <a:r>
              <a:rPr lang="ja-JP" altLang="en-US" sz="1050" dirty="0">
                <a:latin typeface="HGMaruGothicMPRO" panose="020F0600000000000000" pitchFamily="34" charset="-128"/>
                <a:ea typeface="HGMaruGothicMPRO" panose="020F0600000000000000" pitchFamily="34" charset="-128"/>
              </a:rPr>
              <a:t>、ビタミン</a:t>
            </a:r>
            <a:r>
              <a:rPr lang="en" altLang="ja-JP" sz="1050" dirty="0">
                <a:latin typeface="HGMaruGothicMPRO" panose="020F0600000000000000" pitchFamily="34" charset="-128"/>
                <a:ea typeface="HGMaruGothicMPRO" panose="020F0600000000000000" pitchFamily="34" charset="-128"/>
              </a:rPr>
              <a:t>B1</a:t>
            </a:r>
            <a:r>
              <a:rPr lang="ja-JP" altLang="en-US" sz="1050" dirty="0">
                <a:latin typeface="HGMaruGothicMPRO" panose="020F0600000000000000" pitchFamily="34" charset="-128"/>
                <a:ea typeface="HGMaruGothicMPRO" panose="020F0600000000000000" pitchFamily="34" charset="-128"/>
              </a:rPr>
              <a:t>、カリウム、ナイアシンなどの栄養素を含む。新ジャガイモは普通のジャガイモの約</a:t>
            </a:r>
            <a:r>
              <a:rPr lang="en-US" altLang="ja-JP" sz="1050" dirty="0">
                <a:latin typeface="HGMaruGothicMPRO" panose="020F0600000000000000" pitchFamily="34" charset="-128"/>
                <a:ea typeface="HGMaruGothicMPRO" panose="020F0600000000000000" pitchFamily="34" charset="-128"/>
              </a:rPr>
              <a:t>2</a:t>
            </a:r>
            <a:r>
              <a:rPr lang="ja-JP" altLang="en-US" sz="1050" dirty="0">
                <a:latin typeface="HGMaruGothicMPRO" panose="020F0600000000000000" pitchFamily="34" charset="-128"/>
                <a:ea typeface="HGMaruGothicMPRO" panose="020F0600000000000000" pitchFamily="34" charset="-128"/>
              </a:rPr>
              <a:t>～</a:t>
            </a:r>
            <a:r>
              <a:rPr lang="en-US" altLang="ja-JP" sz="1050" dirty="0">
                <a:latin typeface="HGMaruGothicMPRO" panose="020F0600000000000000" pitchFamily="34" charset="-128"/>
                <a:ea typeface="HGMaruGothicMPRO" panose="020F0600000000000000" pitchFamily="34" charset="-128"/>
              </a:rPr>
              <a:t>4</a:t>
            </a:r>
            <a:r>
              <a:rPr lang="ja-JP" altLang="en-US" sz="1050" dirty="0">
                <a:latin typeface="HGMaruGothicMPRO" panose="020F0600000000000000" pitchFamily="34" charset="-128"/>
                <a:ea typeface="HGMaruGothicMPRO" panose="020F0600000000000000" pitchFamily="34" charset="-128"/>
              </a:rPr>
              <a:t>倍のビタミン</a:t>
            </a:r>
            <a:r>
              <a:rPr lang="en" altLang="ja-JP" sz="1050" dirty="0">
                <a:latin typeface="HGMaruGothicMPRO" panose="020F0600000000000000" pitchFamily="34" charset="-128"/>
                <a:ea typeface="HGMaruGothicMPRO" panose="020F0600000000000000" pitchFamily="34" charset="-128"/>
              </a:rPr>
              <a:t>C</a:t>
            </a:r>
            <a:r>
              <a:rPr lang="ja-JP" altLang="en-US" sz="1050" dirty="0">
                <a:latin typeface="HGMaruGothicMPRO" panose="020F0600000000000000" pitchFamily="34" charset="-128"/>
                <a:ea typeface="HGMaruGothicMPRO" panose="020F0600000000000000" pitchFamily="34" charset="-128"/>
              </a:rPr>
              <a:t>を含んでおり、コラーゲン生成のサポートや風邪や病気に対する免疫を高める働きがある。ナイアシンはビタミン</a:t>
            </a:r>
            <a:r>
              <a:rPr lang="en" altLang="ja-JP" sz="1050" dirty="0">
                <a:latin typeface="HGMaruGothicMPRO" panose="020F0600000000000000" pitchFamily="34" charset="-128"/>
                <a:ea typeface="HGMaruGothicMPRO" panose="020F0600000000000000" pitchFamily="34" charset="-128"/>
              </a:rPr>
              <a:t>B</a:t>
            </a:r>
            <a:r>
              <a:rPr lang="ja-JP" altLang="en-US" sz="1050" dirty="0">
                <a:latin typeface="HGMaruGothicMPRO" panose="020F0600000000000000" pitchFamily="34" charset="-128"/>
                <a:ea typeface="HGMaruGothicMPRO" panose="020F0600000000000000" pitchFamily="34" charset="-128"/>
              </a:rPr>
              <a:t>群の一種で、エネルギー代謝を円滑にし、脳神経の働きを活性化する、皮膚を健康に保つ、血液の循環を良くするなど、体内のさまざまな代謝や合成を助ける働きがある。</a:t>
            </a:r>
            <a:endParaRPr lang="en-US" altLang="ja-JP" sz="1050" dirty="0">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6" y="4601433"/>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目が黒く澄んでいて、充血していないイワシを選ぶようにしよう。また、頭が小さく身がふっくらしているものは新鮮だ。</a:t>
            </a:r>
            <a:endParaRPr lang="ja-JP"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1909018" y="4228084"/>
            <a:ext cx="2120416"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イワシの</a:t>
            </a:r>
            <a:r>
              <a:rPr lang="ja-JP" altLang="en-US" sz="1400" dirty="0">
                <a:solidFill>
                  <a:schemeClr val="accent2"/>
                </a:solidFill>
                <a:latin typeface="HGPSoeiKakugothicUB"/>
                <a:ea typeface="HGPSoeiKakugothicUB"/>
              </a:rPr>
              <a:t>選び方</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057358" y="4228084"/>
            <a:ext cx="2120417"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新ジャガイモの保存方法</a:t>
            </a:r>
            <a:endParaRPr lang="ja-JP" altLang="en-US" sz="1400" dirty="0">
              <a:solidFill>
                <a:schemeClr val="accent2"/>
              </a:solidFill>
              <a:latin typeface="HGPSoeiKakugothicUB"/>
              <a:ea typeface="HGPSoeiKakugothicUB"/>
            </a:endParaRP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60143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水分の多い新ジャガイモは長期保存には向かない。皮に付いた土や汚れをよく払い、一つずつ新聞紙でくるみ、常温の冷暗所で保存する。</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17600" y="9318212"/>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父の日（６</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１６）</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30302" y="10047330"/>
            <a:ext cx="6633881" cy="120434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　父に感謝を表す日。</a:t>
            </a:r>
            <a:r>
              <a:rPr lang="en-US" altLang="ja-JP" sz="1050" dirty="0">
                <a:effectLst/>
                <a:latin typeface="HGMaruGothicMPRO" panose="020F0600000000000000" pitchFamily="34" charset="-128"/>
                <a:ea typeface="HGMaruGothicMPRO" panose="020F0600000000000000" pitchFamily="34" charset="-128"/>
              </a:rPr>
              <a:t>1966</a:t>
            </a:r>
            <a:r>
              <a:rPr lang="ja-JP" altLang="en-US" sz="1050">
                <a:effectLst/>
                <a:latin typeface="HGMaruGothicMPRO" panose="020F0600000000000000" pitchFamily="34" charset="-128"/>
                <a:ea typeface="HGMaruGothicMPRO" panose="020F0600000000000000" pitchFamily="34" charset="-128"/>
              </a:rPr>
              <a:t>年、アメリカで父の日を称賛する大統領告示が発せられ、６月第３日曜日を父の日と定めた。</a:t>
            </a:r>
            <a:r>
              <a:rPr lang="en-US" altLang="ja-JP" sz="1050" dirty="0">
                <a:effectLst/>
                <a:latin typeface="HGMaruGothicMPRO" panose="020F0600000000000000" pitchFamily="34" charset="-128"/>
                <a:ea typeface="HGMaruGothicMPRO" panose="020F0600000000000000" pitchFamily="34" charset="-128"/>
              </a:rPr>
              <a:t>72</a:t>
            </a:r>
            <a:r>
              <a:rPr lang="ja-JP" altLang="en-US" sz="1050">
                <a:effectLst/>
                <a:latin typeface="HGMaruGothicMPRO" panose="020F0600000000000000" pitchFamily="34" charset="-128"/>
                <a:ea typeface="HGMaruGothicMPRO" panose="020F0600000000000000" pitchFamily="34" charset="-128"/>
              </a:rPr>
              <a:t>年アメリカでは正式に国の記念日として制定された。「物を贈る」「一緒に楽しむ」「作ってあげる」など感謝の形はさまざまだが、食品ではハレの日メニューを提案し、いつもよりワンランク上の商品を訴求しよう。</a:t>
            </a:r>
            <a:endParaRPr lang="en-US" altLang="ja-JP" sz="1050" u="sng" dirty="0">
              <a:solidFill>
                <a:srgbClr val="FF0000"/>
              </a:solidFill>
              <a:effectLst/>
              <a:latin typeface="HGMaruGothicMPRO" panose="020F0600000000000000" pitchFamily="34" charset="-128"/>
              <a:ea typeface="HGMaruGothicMPRO" panose="020F0600000000000000" pitchFamily="34" charset="-128"/>
            </a:endParaRPr>
          </a:p>
          <a:p>
            <a:endParaRPr lang="en-US" altLang="ja-JP" sz="1050" dirty="0">
              <a:effectLst/>
              <a:latin typeface="HGMaruGothicMPRO" panose="020F0600000000000000" pitchFamily="34" charset="-128"/>
              <a:ea typeface="HGMaruGothicMPRO" panose="020F0600000000000000" pitchFamily="34" charset="-128"/>
            </a:endParaRPr>
          </a:p>
          <a:p>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重点商品</a:t>
            </a:r>
            <a:r>
              <a:rPr lang="en-US" altLang="ja-JP" sz="1050"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牛・豚ブロック肉、鶏肉、トマト、プレミアムビール、アルコール風味飲料、ローストビーフ、ビーフステーキ、アサリの</a:t>
            </a:r>
            <a:r>
              <a:rPr lang="ja-JP" altLang="en-US" sz="1050">
                <a:effectLst/>
                <a:latin typeface="HGMaruGothicMPRO" panose="020F0600000000000000" pitchFamily="34" charset="-128"/>
                <a:ea typeface="HGMaruGothicMPRO" panose="020F0600000000000000" pitchFamily="34" charset="-128"/>
              </a:rPr>
              <a:t>酒蒸し</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2418551" y="11811250"/>
            <a:ext cx="733470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食育月間（６</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６</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３０）</a:t>
            </a:r>
            <a:endParaRPr lang="en-US" altLang="ja-JP" sz="2800" dirty="0">
              <a:latin typeface="HG創英角ｺﾞｼｯｸUB"/>
              <a:ea typeface="HG創英角ｺﾞｼｯｸUB"/>
              <a:cs typeface="HG創英角ｺﾞｼｯｸUB"/>
            </a:endParaRPr>
          </a:p>
        </p:txBody>
      </p:sp>
      <p:pic>
        <p:nvPicPr>
          <p:cNvPr id="6" name="図 5">
            <a:extLst>
              <a:ext uri="{FF2B5EF4-FFF2-40B4-BE49-F238E27FC236}">
                <a16:creationId xmlns:a16="http://schemas.microsoft.com/office/drawing/2014/main" id="{B2A810D1-01AE-25A2-0C8E-AD96DA7934C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308687" y="11874146"/>
            <a:ext cx="9994209" cy="2925637"/>
          </a:xfrm>
          <a:prstGeom prst="rect">
            <a:avLst/>
          </a:prstGeom>
        </p:spPr>
      </p:pic>
      <p:pic>
        <p:nvPicPr>
          <p:cNvPr id="8" name="図 7">
            <a:extLst>
              <a:ext uri="{FF2B5EF4-FFF2-40B4-BE49-F238E27FC236}">
                <a16:creationId xmlns:a16="http://schemas.microsoft.com/office/drawing/2014/main" id="{29E94333-F369-AA07-484A-132FC0FFD6E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15585" y="9102628"/>
            <a:ext cx="2273144" cy="2273144"/>
          </a:xfrm>
          <a:prstGeom prst="rect">
            <a:avLst/>
          </a:prstGeom>
        </p:spPr>
      </p:pic>
      <p:pic>
        <p:nvPicPr>
          <p:cNvPr id="13" name="図 12">
            <a:extLst>
              <a:ext uri="{FF2B5EF4-FFF2-40B4-BE49-F238E27FC236}">
                <a16:creationId xmlns:a16="http://schemas.microsoft.com/office/drawing/2014/main" id="{D159EA5F-C3CC-3E10-C7FD-2E764A67E03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50921" y="12314673"/>
            <a:ext cx="3366004" cy="2381418"/>
          </a:xfrm>
          <a:prstGeom prst="rect">
            <a:avLst/>
          </a:prstGeom>
        </p:spPr>
      </p:pic>
      <p:pic>
        <p:nvPicPr>
          <p:cNvPr id="5" name="図 4">
            <a:extLst>
              <a:ext uri="{FF2B5EF4-FFF2-40B4-BE49-F238E27FC236}">
                <a16:creationId xmlns:a16="http://schemas.microsoft.com/office/drawing/2014/main" id="{05B6946C-7ACD-1638-1A9D-98A6D93AF92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08386" y="3551898"/>
            <a:ext cx="2181463" cy="1636097"/>
          </a:xfrm>
          <a:prstGeom prst="rect">
            <a:avLst/>
          </a:prstGeom>
        </p:spPr>
      </p:pic>
      <p:pic>
        <p:nvPicPr>
          <p:cNvPr id="9" name="図 8">
            <a:extLst>
              <a:ext uri="{FF2B5EF4-FFF2-40B4-BE49-F238E27FC236}">
                <a16:creationId xmlns:a16="http://schemas.microsoft.com/office/drawing/2014/main" id="{66CA6AEC-0E11-ADE9-8A66-EF1573DA231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23509" y="3408091"/>
            <a:ext cx="2169651" cy="1518756"/>
          </a:xfrm>
          <a:prstGeom prst="rect">
            <a:avLst/>
          </a:prstGeom>
        </p:spPr>
      </p:pic>
      <p:pic>
        <p:nvPicPr>
          <p:cNvPr id="12" name="図 11">
            <a:extLst>
              <a:ext uri="{FF2B5EF4-FFF2-40B4-BE49-F238E27FC236}">
                <a16:creationId xmlns:a16="http://schemas.microsoft.com/office/drawing/2014/main" id="{5F1C2E58-1E8B-FECF-1F0C-62E03D4066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3484754" y="2045328"/>
            <a:ext cx="1592580" cy="509626"/>
          </a:xfrm>
          <a:prstGeom prst="rect">
            <a:avLst/>
          </a:prstGeom>
        </p:spPr>
      </p:pic>
      <p:pic>
        <p:nvPicPr>
          <p:cNvPr id="16" name="図 15">
            <a:extLst>
              <a:ext uri="{FF2B5EF4-FFF2-40B4-BE49-F238E27FC236}">
                <a16:creationId xmlns:a16="http://schemas.microsoft.com/office/drawing/2014/main" id="{10E3D6B5-0AF6-9987-7697-425F6AC78DA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9088606" y="1850977"/>
            <a:ext cx="1137563" cy="853172"/>
          </a:xfrm>
          <a:prstGeom prst="rect">
            <a:avLst/>
          </a:prstGeom>
        </p:spPr>
      </p:pic>
      <p:pic>
        <p:nvPicPr>
          <p:cNvPr id="19" name="図 18">
            <a:extLst>
              <a:ext uri="{FF2B5EF4-FFF2-40B4-BE49-F238E27FC236}">
                <a16:creationId xmlns:a16="http://schemas.microsoft.com/office/drawing/2014/main" id="{A0F8808D-8440-8D84-5F15-23811F469ECA}"/>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8364867" y="5514875"/>
            <a:ext cx="2421039" cy="2689552"/>
          </a:xfrm>
          <a:prstGeom prst="rect">
            <a:avLst/>
          </a:prstGeom>
        </p:spPr>
      </p:pic>
      <p:pic>
        <p:nvPicPr>
          <p:cNvPr id="22" name="図 21">
            <a:extLst>
              <a:ext uri="{FF2B5EF4-FFF2-40B4-BE49-F238E27FC236}">
                <a16:creationId xmlns:a16="http://schemas.microsoft.com/office/drawing/2014/main" id="{17D7931A-AE72-0DEB-D3D4-65CABEC3272C}"/>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5869359" y="5531164"/>
            <a:ext cx="2287862" cy="2722576"/>
          </a:xfrm>
          <a:prstGeom prst="rect">
            <a:avLst/>
          </a:prstGeom>
        </p:spPr>
      </p:pic>
      <p:pic>
        <p:nvPicPr>
          <p:cNvPr id="24" name="図 23">
            <a:extLst>
              <a:ext uri="{FF2B5EF4-FFF2-40B4-BE49-F238E27FC236}">
                <a16:creationId xmlns:a16="http://schemas.microsoft.com/office/drawing/2014/main" id="{B1EBF04C-6FC1-0DD6-FE1C-E7899A30E21F}"/>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0410908" y="5542106"/>
            <a:ext cx="2523375" cy="2705100"/>
          </a:xfrm>
          <a:prstGeom prst="rect">
            <a:avLst/>
          </a:prstGeom>
        </p:spPr>
      </p:pic>
      <p:pic>
        <p:nvPicPr>
          <p:cNvPr id="26" name="図 25">
            <a:extLst>
              <a:ext uri="{FF2B5EF4-FFF2-40B4-BE49-F238E27FC236}">
                <a16:creationId xmlns:a16="http://schemas.microsoft.com/office/drawing/2014/main" id="{235C8A76-ADBE-A9AE-1EC6-BBA5F5E1D077}"/>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3140133" y="5416342"/>
            <a:ext cx="2523375" cy="2962791"/>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5ec32633b1dd6cf5cc5cdec9bfc87748">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3f0da61ec16661147c33282b526e979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2024-03-14T15:00:00+00:00</_x6295__x7a3f__x65e5__x6642_>
    <_x5009__x51fa__x3057__x53ef__x80fd__x65e5_ xmlns="082c5546-8353-48c8-b816-b659d31cb65e" xsi:nil="true"/>
    <_x88dc__x8db3__x8aac__x660e_ xmlns="082c5546-8353-48c8-b816-b659d31cb65e">【MDカレンダー6月】
●柔軟に「天候の変化」に対応しよう！
〜「父の日販促」が重要〜
●旬の食材が盛りだくさん！ 行事や記念日に絡めた販促活動を展開しましょう！
〜梅雨期は商品管理に注意〜</_x88dc__x8db3__x8aac__x660e_>
  </documentManagement>
</p:properties>
</file>

<file path=customXml/itemProps1.xml><?xml version="1.0" encoding="utf-8"?>
<ds:datastoreItem xmlns:ds="http://schemas.openxmlformats.org/officeDocument/2006/customXml" ds:itemID="{CC4CF852-185B-4AA0-87A7-B30721554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c5546-8353-48c8-b816-b659d31cb65e"/>
    <ds:schemaRef ds:uri="aae83aea-779d-4262-826f-f47d9f6f2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3.xml><?xml version="1.0" encoding="utf-8"?>
<ds:datastoreItem xmlns:ds="http://schemas.openxmlformats.org/officeDocument/2006/customXml" ds:itemID="{FD6C2245-EA20-4F67-80B2-67B6A8944EC1}">
  <ds:schemaRefs>
    <ds:schemaRef ds:uri="http://purl.org/dc/dcmitype/"/>
    <ds:schemaRef ds:uri="http://purl.org/dc/elements/1.1/"/>
    <ds:schemaRef ds:uri="http://schemas.microsoft.com/office/2006/documentManagement/types"/>
    <ds:schemaRef ds:uri="aae83aea-779d-4262-826f-f47d9f6f2182"/>
    <ds:schemaRef ds:uri="http://www.w3.org/XML/1998/namespace"/>
    <ds:schemaRef ds:uri="082c5546-8353-48c8-b816-b659d31cb65e"/>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35010</TotalTime>
  <Words>2674</Words>
  <Application>Microsoft Office PowerPoint</Application>
  <PresentationFormat>ユーザー設定</PresentationFormat>
  <Paragraphs>350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HG丸ｺﾞｼｯｸM-PRO</vt:lpstr>
      <vt:lpstr>HG丸ｺﾞｼｯｸM-PRO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MDカレンダー2024年6月</dc:title>
  <dc:creator>畠　肇</dc:creator>
  <cp:lastModifiedBy>ohtani takayuki(大谷 隆之 TEC □ＲＳ本□ＲＳＳＳ□ＲＳ西日本営推)</cp:lastModifiedBy>
  <cp:revision>678</cp:revision>
  <cp:lastPrinted>2021-09-17T00:08:02Z</cp:lastPrinted>
  <dcterms:created xsi:type="dcterms:W3CDTF">2019-06-14T00:16:28Z</dcterms:created>
  <dcterms:modified xsi:type="dcterms:W3CDTF">2024-04-16T23:14:27Z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ies>
</file>