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7"/>
  </p:notesMasterIdLst>
  <p:sldIdLst>
    <p:sldId id="259" r:id="rId5"/>
    <p:sldId id="260" r:id="rId6"/>
  </p:sldIdLst>
  <p:sldSz cx="21488400" cy="153400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31">
          <p15:clr>
            <a:srgbClr val="A4A3A4"/>
          </p15:clr>
        </p15:guide>
        <p15:guide id="2" pos="676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3D4083-F41A-7A19-A94E-32D9B7033DE0}" name="牧之内 明子" initials="牧明" userId="34b43fc35738fa0b"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牧之内 明子" initials="牧之内" lastIdx="61" clrIdx="0">
    <p:extLst>
      <p:ext uri="{19B8F6BF-5375-455C-9EA6-DF929625EA0E}">
        <p15:presenceInfo xmlns:p15="http://schemas.microsoft.com/office/powerpoint/2012/main" userId="34b43fc35738fa0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E1"/>
    <a:srgbClr val="FF9900"/>
    <a:srgbClr val="FFE699"/>
    <a:srgbClr val="FF9CB4"/>
    <a:srgbClr val="FDB2AD"/>
    <a:srgbClr val="C60204"/>
    <a:srgbClr val="C55A11"/>
    <a:srgbClr val="ED7CB7"/>
    <a:srgbClr val="E6B4D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B5B665-D49D-4EDC-89F1-A03BA6A360A9}" v="24" dt="2024-03-18T00:55:04.52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000" autoAdjust="0"/>
    <p:restoredTop sz="95363" autoAdjust="0"/>
  </p:normalViewPr>
  <p:slideViewPr>
    <p:cSldViewPr snapToGrid="0">
      <p:cViewPr>
        <p:scale>
          <a:sx n="90" d="100"/>
          <a:sy n="90" d="100"/>
        </p:scale>
        <p:origin x="296" y="168"/>
      </p:cViewPr>
      <p:guideLst>
        <p:guide orient="horz" pos="4831"/>
        <p:guide pos="6768"/>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0F256-2C51-6B42-AC7F-09CEB8305796}" type="datetimeFigureOut">
              <a:rPr kumimoji="1" lang="ja-JP" altLang="en-US" smtClean="0"/>
              <a:t>2024/5/8</a:t>
            </a:fld>
            <a:endParaRPr kumimoji="1" lang="ja-JP" altLang="en-US"/>
          </a:p>
        </p:txBody>
      </p:sp>
      <p:sp>
        <p:nvSpPr>
          <p:cNvPr id="4" name="スライド イメージ プレースホルダー 3"/>
          <p:cNvSpPr>
            <a:spLocks noGrp="1" noRot="1" noChangeAspect="1"/>
          </p:cNvSpPr>
          <p:nvPr>
            <p:ph type="sldImg" idx="2"/>
          </p:nvPr>
        </p:nvSpPr>
        <p:spPr>
          <a:xfrm>
            <a:off x="1266825" y="1143000"/>
            <a:ext cx="43243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C4F73-AC43-794E-97E5-22403D9AF17C}" type="slidenum">
              <a:rPr kumimoji="1" lang="ja-JP" altLang="en-US" smtClean="0"/>
              <a:t>‹#›</a:t>
            </a:fld>
            <a:endParaRPr kumimoji="1" lang="ja-JP" altLang="en-US"/>
          </a:p>
        </p:txBody>
      </p:sp>
    </p:spTree>
    <p:extLst>
      <p:ext uri="{BB962C8B-B14F-4D97-AF65-F5344CB8AC3E}">
        <p14:creationId xmlns:p14="http://schemas.microsoft.com/office/powerpoint/2010/main" val="8395231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1</a:t>
            </a:fld>
            <a:endParaRPr kumimoji="1" lang="ja-JP" altLang="en-US"/>
          </a:p>
        </p:txBody>
      </p:sp>
    </p:spTree>
    <p:extLst>
      <p:ext uri="{BB962C8B-B14F-4D97-AF65-F5344CB8AC3E}">
        <p14:creationId xmlns:p14="http://schemas.microsoft.com/office/powerpoint/2010/main" val="243829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2</a:t>
            </a:fld>
            <a:endParaRPr kumimoji="1" lang="ja-JP" altLang="en-US"/>
          </a:p>
        </p:txBody>
      </p:sp>
    </p:spTree>
    <p:extLst>
      <p:ext uri="{BB962C8B-B14F-4D97-AF65-F5344CB8AC3E}">
        <p14:creationId xmlns:p14="http://schemas.microsoft.com/office/powerpoint/2010/main" val="161418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611630" y="2510508"/>
            <a:ext cx="18265140" cy="5340597"/>
          </a:xfrm>
        </p:spPr>
        <p:txBody>
          <a:bodyPr anchor="b"/>
          <a:lstStyle>
            <a:lvl1pPr algn="ctr">
              <a:defRPr sz="13421"/>
            </a:lvl1pPr>
          </a:lstStyle>
          <a:p>
            <a:r>
              <a:rPr lang="ja-JP" altLang="en-US"/>
              <a:t>マスター タイトルの書式設定</a:t>
            </a:r>
            <a:endParaRPr lang="en-US"/>
          </a:p>
        </p:txBody>
      </p:sp>
      <p:sp>
        <p:nvSpPr>
          <p:cNvPr id="3" name="Subtitle 2"/>
          <p:cNvSpPr>
            <a:spLocks noGrp="1"/>
          </p:cNvSpPr>
          <p:nvPr>
            <p:ph type="subTitle" idx="1"/>
          </p:nvPr>
        </p:nvSpPr>
        <p:spPr>
          <a:xfrm>
            <a:off x="2686050" y="8057059"/>
            <a:ext cx="16116300" cy="3703618"/>
          </a:xfrm>
        </p:spPr>
        <p:txBody>
          <a:bodyPr/>
          <a:lstStyle>
            <a:lvl1pPr marL="0" indent="0" algn="ctr">
              <a:buNone/>
              <a:defRPr sz="5368"/>
            </a:lvl1pPr>
            <a:lvl2pPr marL="1022665" indent="0" algn="ctr">
              <a:buNone/>
              <a:defRPr sz="4474"/>
            </a:lvl2pPr>
            <a:lvl3pPr marL="2045330" indent="0" algn="ctr">
              <a:buNone/>
              <a:defRPr sz="4026"/>
            </a:lvl3pPr>
            <a:lvl4pPr marL="3067995" indent="0" algn="ctr">
              <a:buNone/>
              <a:defRPr sz="3579"/>
            </a:lvl4pPr>
            <a:lvl5pPr marL="4090660" indent="0" algn="ctr">
              <a:buNone/>
              <a:defRPr sz="3579"/>
            </a:lvl5pPr>
            <a:lvl6pPr marL="5113325" indent="0" algn="ctr">
              <a:buNone/>
              <a:defRPr sz="3579"/>
            </a:lvl6pPr>
            <a:lvl7pPr marL="6135990" indent="0" algn="ctr">
              <a:buNone/>
              <a:defRPr sz="3579"/>
            </a:lvl7pPr>
            <a:lvl8pPr marL="7158655" indent="0" algn="ctr">
              <a:buNone/>
              <a:defRPr sz="3579"/>
            </a:lvl8pPr>
            <a:lvl9pPr marL="8181320" indent="0" algn="ctr">
              <a:buNone/>
              <a:defRPr sz="3579"/>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99685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2626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77638" y="816714"/>
            <a:ext cx="4633436" cy="12999952"/>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477329" y="816714"/>
            <a:ext cx="13631704" cy="1299995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0522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689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66137" y="3824355"/>
            <a:ext cx="18533745" cy="6381018"/>
          </a:xfrm>
        </p:spPr>
        <p:txBody>
          <a:bodyPr anchor="b"/>
          <a:lstStyle>
            <a:lvl1pPr>
              <a:defRPr sz="13421"/>
            </a:lvl1pPr>
          </a:lstStyle>
          <a:p>
            <a:r>
              <a:rPr lang="ja-JP" altLang="en-US"/>
              <a:t>マスター タイトルの書式設定</a:t>
            </a:r>
            <a:endParaRPr lang="en-US"/>
          </a:p>
        </p:txBody>
      </p:sp>
      <p:sp>
        <p:nvSpPr>
          <p:cNvPr id="3" name="Text Placeholder 2"/>
          <p:cNvSpPr>
            <a:spLocks noGrp="1"/>
          </p:cNvSpPr>
          <p:nvPr>
            <p:ph type="body" idx="1"/>
          </p:nvPr>
        </p:nvSpPr>
        <p:spPr>
          <a:xfrm>
            <a:off x="1466137" y="10265740"/>
            <a:ext cx="18533745" cy="3355627"/>
          </a:xfrm>
        </p:spPr>
        <p:txBody>
          <a:bodyPr/>
          <a:lstStyle>
            <a:lvl1pPr marL="0" indent="0">
              <a:buNone/>
              <a:defRPr sz="5368">
                <a:solidFill>
                  <a:schemeClr val="tx1"/>
                </a:solidFill>
              </a:defRPr>
            </a:lvl1pPr>
            <a:lvl2pPr marL="1022665" indent="0">
              <a:buNone/>
              <a:defRPr sz="4474">
                <a:solidFill>
                  <a:schemeClr val="tx1">
                    <a:tint val="75000"/>
                  </a:schemeClr>
                </a:solidFill>
              </a:defRPr>
            </a:lvl2pPr>
            <a:lvl3pPr marL="2045330" indent="0">
              <a:buNone/>
              <a:defRPr sz="4026">
                <a:solidFill>
                  <a:schemeClr val="tx1">
                    <a:tint val="75000"/>
                  </a:schemeClr>
                </a:solidFill>
              </a:defRPr>
            </a:lvl3pPr>
            <a:lvl4pPr marL="3067995" indent="0">
              <a:buNone/>
              <a:defRPr sz="3579">
                <a:solidFill>
                  <a:schemeClr val="tx1">
                    <a:tint val="75000"/>
                  </a:schemeClr>
                </a:solidFill>
              </a:defRPr>
            </a:lvl4pPr>
            <a:lvl5pPr marL="4090660" indent="0">
              <a:buNone/>
              <a:defRPr sz="3579">
                <a:solidFill>
                  <a:schemeClr val="tx1">
                    <a:tint val="75000"/>
                  </a:schemeClr>
                </a:solidFill>
              </a:defRPr>
            </a:lvl5pPr>
            <a:lvl6pPr marL="5113325" indent="0">
              <a:buNone/>
              <a:defRPr sz="3579">
                <a:solidFill>
                  <a:schemeClr val="tx1">
                    <a:tint val="75000"/>
                  </a:schemeClr>
                </a:solidFill>
              </a:defRPr>
            </a:lvl6pPr>
            <a:lvl7pPr marL="6135990" indent="0">
              <a:buNone/>
              <a:defRPr sz="3579">
                <a:solidFill>
                  <a:schemeClr val="tx1">
                    <a:tint val="75000"/>
                  </a:schemeClr>
                </a:solidFill>
              </a:defRPr>
            </a:lvl7pPr>
            <a:lvl8pPr marL="7158655" indent="0">
              <a:buNone/>
              <a:defRPr sz="3579">
                <a:solidFill>
                  <a:schemeClr val="tx1">
                    <a:tint val="75000"/>
                  </a:schemeClr>
                </a:solidFill>
              </a:defRPr>
            </a:lvl8pPr>
            <a:lvl9pPr marL="8181320" indent="0">
              <a:buNone/>
              <a:defRPr sz="3579">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338428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477328"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10878503"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2024/5/8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43121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80126" y="816717"/>
            <a:ext cx="18533745" cy="2965027"/>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1480129" y="3760435"/>
            <a:ext cx="909059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4" name="Content Placeholder 3"/>
          <p:cNvSpPr>
            <a:spLocks noGrp="1"/>
          </p:cNvSpPr>
          <p:nvPr>
            <p:ph sz="half" idx="2"/>
          </p:nvPr>
        </p:nvSpPr>
        <p:spPr>
          <a:xfrm>
            <a:off x="1480129" y="5603366"/>
            <a:ext cx="909059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10878504" y="3760435"/>
            <a:ext cx="913536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6" name="Content Placeholder 5"/>
          <p:cNvSpPr>
            <a:spLocks noGrp="1"/>
          </p:cNvSpPr>
          <p:nvPr>
            <p:ph sz="quarter" idx="4"/>
          </p:nvPr>
        </p:nvSpPr>
        <p:spPr>
          <a:xfrm>
            <a:off x="10878504" y="5603366"/>
            <a:ext cx="913536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DFB4A8E-92B7-4EB4-993C-90C9B7081BE2}" type="datetimeFigureOut">
              <a:rPr kumimoji="1" lang="ja-JP" altLang="en-US" smtClean="0"/>
              <a:t>2024/5/8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97037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EDFB4A8E-92B7-4EB4-993C-90C9B7081BE2}" type="datetimeFigureOut">
              <a:rPr kumimoji="1" lang="ja-JP" altLang="en-US" smtClean="0"/>
              <a:t>2024/5/8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98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B4A8E-92B7-4EB4-993C-90C9B7081BE2}" type="datetimeFigureOut">
              <a:rPr kumimoji="1" lang="ja-JP" altLang="en-US" smtClean="0"/>
              <a:t>2024/5/8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59823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Content Placeholder 2"/>
          <p:cNvSpPr>
            <a:spLocks noGrp="1"/>
          </p:cNvSpPr>
          <p:nvPr>
            <p:ph idx="1"/>
          </p:nvPr>
        </p:nvSpPr>
        <p:spPr>
          <a:xfrm>
            <a:off x="9135369" y="2208681"/>
            <a:ext cx="10878503" cy="10901352"/>
          </a:xfrm>
        </p:spPr>
        <p:txBody>
          <a:bodyPr/>
          <a:lstStyle>
            <a:lvl1pPr>
              <a:defRPr sz="7158"/>
            </a:lvl1pPr>
            <a:lvl2pPr>
              <a:defRPr sz="6263"/>
            </a:lvl2pPr>
            <a:lvl3pPr>
              <a:defRPr sz="5368"/>
            </a:lvl3pPr>
            <a:lvl4pPr>
              <a:defRPr sz="4474"/>
            </a:lvl4pPr>
            <a:lvl5pPr>
              <a:defRPr sz="4474"/>
            </a:lvl5pPr>
            <a:lvl6pPr>
              <a:defRPr sz="4474"/>
            </a:lvl6pPr>
            <a:lvl7pPr>
              <a:defRPr sz="4474"/>
            </a:lvl7pPr>
            <a:lvl8pPr>
              <a:defRPr sz="4474"/>
            </a:lvl8pPr>
            <a:lvl9pPr>
              <a:defRPr sz="447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2024/5/8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80338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9135369" y="2208681"/>
            <a:ext cx="10878503" cy="10901352"/>
          </a:xfrm>
        </p:spPr>
        <p:txBody>
          <a:bodyPr anchor="t"/>
          <a:lstStyle>
            <a:lvl1pPr marL="0" indent="0">
              <a:buNone/>
              <a:defRPr sz="7158"/>
            </a:lvl1pPr>
            <a:lvl2pPr marL="1022665" indent="0">
              <a:buNone/>
              <a:defRPr sz="6263"/>
            </a:lvl2pPr>
            <a:lvl3pPr marL="2045330" indent="0">
              <a:buNone/>
              <a:defRPr sz="5368"/>
            </a:lvl3pPr>
            <a:lvl4pPr marL="3067995" indent="0">
              <a:buNone/>
              <a:defRPr sz="4474"/>
            </a:lvl4pPr>
            <a:lvl5pPr marL="4090660" indent="0">
              <a:buNone/>
              <a:defRPr sz="4474"/>
            </a:lvl5pPr>
            <a:lvl6pPr marL="5113325" indent="0">
              <a:buNone/>
              <a:defRPr sz="4474"/>
            </a:lvl6pPr>
            <a:lvl7pPr marL="6135990" indent="0">
              <a:buNone/>
              <a:defRPr sz="4474"/>
            </a:lvl7pPr>
            <a:lvl8pPr marL="7158655" indent="0">
              <a:buNone/>
              <a:defRPr sz="4474"/>
            </a:lvl8pPr>
            <a:lvl9pPr marL="8181320" indent="0">
              <a:buNone/>
              <a:defRPr sz="4474"/>
            </a:lvl9pPr>
          </a:lstStyle>
          <a:p>
            <a:r>
              <a:rPr lang="ja-JP" altLang="en-US"/>
              <a:t>図を追加</a:t>
            </a:r>
            <a:endParaRPr lang="en-US" dirty="0"/>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2024/5/8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18033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7328" y="816717"/>
            <a:ext cx="18533745" cy="2965027"/>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1477328" y="4083568"/>
            <a:ext cx="18533745" cy="973309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1477328" y="14217923"/>
            <a:ext cx="4834890" cy="816714"/>
          </a:xfrm>
          <a:prstGeom prst="rect">
            <a:avLst/>
          </a:prstGeom>
        </p:spPr>
        <p:txBody>
          <a:bodyPr vert="horz" lIns="91440" tIns="45720" rIns="91440" bIns="45720" rtlCol="0" anchor="ctr"/>
          <a:lstStyle>
            <a:lvl1pPr algn="l">
              <a:defRPr sz="2684">
                <a:solidFill>
                  <a:schemeClr val="tx1">
                    <a:tint val="75000"/>
                  </a:schemeClr>
                </a:solidFill>
              </a:defRPr>
            </a:lvl1pPr>
          </a:lstStyle>
          <a:p>
            <a:fld id="{EDFB4A8E-92B7-4EB4-993C-90C9B7081BE2}" type="datetimeFigureOut">
              <a:rPr kumimoji="1" lang="ja-JP" altLang="en-US" smtClean="0"/>
              <a:t>2024/5/8</a:t>
            </a:fld>
            <a:endParaRPr kumimoji="1" lang="ja-JP" altLang="en-US"/>
          </a:p>
        </p:txBody>
      </p:sp>
      <p:sp>
        <p:nvSpPr>
          <p:cNvPr id="5" name="Footer Placeholder 4"/>
          <p:cNvSpPr>
            <a:spLocks noGrp="1"/>
          </p:cNvSpPr>
          <p:nvPr>
            <p:ph type="ftr" sz="quarter" idx="3"/>
          </p:nvPr>
        </p:nvSpPr>
        <p:spPr>
          <a:xfrm>
            <a:off x="7118033" y="14217923"/>
            <a:ext cx="7252335" cy="816714"/>
          </a:xfrm>
          <a:prstGeom prst="rect">
            <a:avLst/>
          </a:prstGeom>
        </p:spPr>
        <p:txBody>
          <a:bodyPr vert="horz" lIns="91440" tIns="45720" rIns="91440" bIns="45720" rtlCol="0" anchor="ctr"/>
          <a:lstStyle>
            <a:lvl1pPr algn="ctr">
              <a:defRPr sz="268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5176183" y="14217923"/>
            <a:ext cx="4834890" cy="816714"/>
          </a:xfrm>
          <a:prstGeom prst="rect">
            <a:avLst/>
          </a:prstGeom>
        </p:spPr>
        <p:txBody>
          <a:bodyPr vert="horz" lIns="91440" tIns="45720" rIns="91440" bIns="45720" rtlCol="0" anchor="ctr"/>
          <a:lstStyle>
            <a:lvl1pPr algn="r">
              <a:defRPr sz="2684">
                <a:solidFill>
                  <a:schemeClr val="tx1">
                    <a:tint val="75000"/>
                  </a:schemeClr>
                </a:solidFill>
              </a:defRPr>
            </a:lvl1p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850031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045330" rtl="0" eaLnBrk="1" latinLnBrk="0" hangingPunct="1">
        <a:lnSpc>
          <a:spcPct val="90000"/>
        </a:lnSpc>
        <a:spcBef>
          <a:spcPct val="0"/>
        </a:spcBef>
        <a:buNone/>
        <a:defRPr kumimoji="1" sz="9842" kern="1200">
          <a:solidFill>
            <a:schemeClr val="tx1"/>
          </a:solidFill>
          <a:latin typeface="+mj-lt"/>
          <a:ea typeface="+mj-ea"/>
          <a:cs typeface="+mj-cs"/>
        </a:defRPr>
      </a:lvl1pPr>
    </p:titleStyle>
    <p:bodyStyle>
      <a:lvl1pPr marL="511332" indent="-511332" algn="l" defTabSz="2045330" rtl="0" eaLnBrk="1" latinLnBrk="0" hangingPunct="1">
        <a:lnSpc>
          <a:spcPct val="90000"/>
        </a:lnSpc>
        <a:spcBef>
          <a:spcPts val="2237"/>
        </a:spcBef>
        <a:buFont typeface="Arial" panose="020B0604020202020204" pitchFamily="34" charset="0"/>
        <a:buChar char="•"/>
        <a:defRPr kumimoji="1" sz="6263" kern="1200">
          <a:solidFill>
            <a:schemeClr val="tx1"/>
          </a:solidFill>
          <a:latin typeface="+mn-lt"/>
          <a:ea typeface="+mn-ea"/>
          <a:cs typeface="+mn-cs"/>
        </a:defRPr>
      </a:lvl1pPr>
      <a:lvl2pPr marL="1533997" indent="-511332" algn="l" defTabSz="2045330" rtl="0" eaLnBrk="1" latinLnBrk="0" hangingPunct="1">
        <a:lnSpc>
          <a:spcPct val="90000"/>
        </a:lnSpc>
        <a:spcBef>
          <a:spcPts val="1118"/>
        </a:spcBef>
        <a:buFont typeface="Arial" panose="020B0604020202020204" pitchFamily="34" charset="0"/>
        <a:buChar char="•"/>
        <a:defRPr kumimoji="1" sz="5368" kern="1200">
          <a:solidFill>
            <a:schemeClr val="tx1"/>
          </a:solidFill>
          <a:latin typeface="+mn-lt"/>
          <a:ea typeface="+mn-ea"/>
          <a:cs typeface="+mn-cs"/>
        </a:defRPr>
      </a:lvl2pPr>
      <a:lvl3pPr marL="2556662" indent="-511332" algn="l" defTabSz="2045330" rtl="0" eaLnBrk="1" latinLnBrk="0" hangingPunct="1">
        <a:lnSpc>
          <a:spcPct val="90000"/>
        </a:lnSpc>
        <a:spcBef>
          <a:spcPts val="1118"/>
        </a:spcBef>
        <a:buFont typeface="Arial" panose="020B0604020202020204" pitchFamily="34" charset="0"/>
        <a:buChar char="•"/>
        <a:defRPr kumimoji="1" sz="4474" kern="1200">
          <a:solidFill>
            <a:schemeClr val="tx1"/>
          </a:solidFill>
          <a:latin typeface="+mn-lt"/>
          <a:ea typeface="+mn-ea"/>
          <a:cs typeface="+mn-cs"/>
        </a:defRPr>
      </a:lvl3pPr>
      <a:lvl4pPr marL="357932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4pPr>
      <a:lvl5pPr marL="460199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5pPr>
      <a:lvl6pPr marL="562465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6pPr>
      <a:lvl7pPr marL="664732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7pPr>
      <a:lvl8pPr marL="766998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8pPr>
      <a:lvl9pPr marL="869265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9pPr>
    </p:bodyStyle>
    <p:otherStyle>
      <a:defPPr>
        <a:defRPr lang="en-US"/>
      </a:defPPr>
      <a:lvl1pPr marL="0" algn="l" defTabSz="2045330" rtl="0" eaLnBrk="1" latinLnBrk="0" hangingPunct="1">
        <a:defRPr kumimoji="1" sz="4026" kern="1200">
          <a:solidFill>
            <a:schemeClr val="tx1"/>
          </a:solidFill>
          <a:latin typeface="+mn-lt"/>
          <a:ea typeface="+mn-ea"/>
          <a:cs typeface="+mn-cs"/>
        </a:defRPr>
      </a:lvl1pPr>
      <a:lvl2pPr marL="1022665" algn="l" defTabSz="2045330" rtl="0" eaLnBrk="1" latinLnBrk="0" hangingPunct="1">
        <a:defRPr kumimoji="1" sz="4026" kern="1200">
          <a:solidFill>
            <a:schemeClr val="tx1"/>
          </a:solidFill>
          <a:latin typeface="+mn-lt"/>
          <a:ea typeface="+mn-ea"/>
          <a:cs typeface="+mn-cs"/>
        </a:defRPr>
      </a:lvl2pPr>
      <a:lvl3pPr marL="2045330" algn="l" defTabSz="2045330" rtl="0" eaLnBrk="1" latinLnBrk="0" hangingPunct="1">
        <a:defRPr kumimoji="1" sz="4026" kern="1200">
          <a:solidFill>
            <a:schemeClr val="tx1"/>
          </a:solidFill>
          <a:latin typeface="+mn-lt"/>
          <a:ea typeface="+mn-ea"/>
          <a:cs typeface="+mn-cs"/>
        </a:defRPr>
      </a:lvl3pPr>
      <a:lvl4pPr marL="3067995" algn="l" defTabSz="2045330" rtl="0" eaLnBrk="1" latinLnBrk="0" hangingPunct="1">
        <a:defRPr kumimoji="1" sz="4026" kern="1200">
          <a:solidFill>
            <a:schemeClr val="tx1"/>
          </a:solidFill>
          <a:latin typeface="+mn-lt"/>
          <a:ea typeface="+mn-ea"/>
          <a:cs typeface="+mn-cs"/>
        </a:defRPr>
      </a:lvl4pPr>
      <a:lvl5pPr marL="4090660" algn="l" defTabSz="2045330" rtl="0" eaLnBrk="1" latinLnBrk="0" hangingPunct="1">
        <a:defRPr kumimoji="1" sz="4026" kern="1200">
          <a:solidFill>
            <a:schemeClr val="tx1"/>
          </a:solidFill>
          <a:latin typeface="+mn-lt"/>
          <a:ea typeface="+mn-ea"/>
          <a:cs typeface="+mn-cs"/>
        </a:defRPr>
      </a:lvl5pPr>
      <a:lvl6pPr marL="5113325" algn="l" defTabSz="2045330" rtl="0" eaLnBrk="1" latinLnBrk="0" hangingPunct="1">
        <a:defRPr kumimoji="1" sz="4026" kern="1200">
          <a:solidFill>
            <a:schemeClr val="tx1"/>
          </a:solidFill>
          <a:latin typeface="+mn-lt"/>
          <a:ea typeface="+mn-ea"/>
          <a:cs typeface="+mn-cs"/>
        </a:defRPr>
      </a:lvl6pPr>
      <a:lvl7pPr marL="6135990" algn="l" defTabSz="2045330" rtl="0" eaLnBrk="1" latinLnBrk="0" hangingPunct="1">
        <a:defRPr kumimoji="1" sz="4026" kern="1200">
          <a:solidFill>
            <a:schemeClr val="tx1"/>
          </a:solidFill>
          <a:latin typeface="+mn-lt"/>
          <a:ea typeface="+mn-ea"/>
          <a:cs typeface="+mn-cs"/>
        </a:defRPr>
      </a:lvl7pPr>
      <a:lvl8pPr marL="7158655" algn="l" defTabSz="2045330" rtl="0" eaLnBrk="1" latinLnBrk="0" hangingPunct="1">
        <a:defRPr kumimoji="1" sz="4026" kern="1200">
          <a:solidFill>
            <a:schemeClr val="tx1"/>
          </a:solidFill>
          <a:latin typeface="+mn-lt"/>
          <a:ea typeface="+mn-ea"/>
          <a:cs typeface="+mn-cs"/>
        </a:defRPr>
      </a:lvl8pPr>
      <a:lvl9pPr marL="8181320" algn="l" defTabSz="2045330" rtl="0" eaLnBrk="1" latinLnBrk="0" hangingPunct="1">
        <a:defRPr kumimoji="1" sz="40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emf"/><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wmf"/><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emf"/><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jpeg"/><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2.xml"/><Relationship Id="rId16"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22.jpg"/><Relationship Id="rId11" Type="http://schemas.openxmlformats.org/officeDocument/2006/relationships/image" Target="../media/image27.png"/><Relationship Id="rId5" Type="http://schemas.openxmlformats.org/officeDocument/2006/relationships/image" Target="../media/image3.wmf"/><Relationship Id="rId15" Type="http://schemas.openxmlformats.org/officeDocument/2006/relationships/image" Target="../media/image31.jpe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png"/><Relationship Id="rId1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 name="表 41"/>
          <p:cNvGraphicFramePr>
            <a:graphicFrameLocks noGrp="1"/>
          </p:cNvGraphicFramePr>
          <p:nvPr>
            <p:extLst>
              <p:ext uri="{D42A27DB-BD31-4B8C-83A1-F6EECF244321}">
                <p14:modId xmlns:p14="http://schemas.microsoft.com/office/powerpoint/2010/main" val="1026403297"/>
              </p:ext>
            </p:extLst>
          </p:nvPr>
        </p:nvGraphicFramePr>
        <p:xfrm>
          <a:off x="1303557" y="1632899"/>
          <a:ext cx="19946376" cy="6965662"/>
        </p:xfrm>
        <a:graphic>
          <a:graphicData uri="http://schemas.openxmlformats.org/drawingml/2006/table">
            <a:tbl>
              <a:tblPr>
                <a:tableStyleId>{616DA210-FB5B-4158-B5E0-FEB733F419BA}</a:tableStyleId>
              </a:tblPr>
              <a:tblGrid>
                <a:gridCol w="586775">
                  <a:extLst>
                    <a:ext uri="{9D8B030D-6E8A-4147-A177-3AD203B41FA5}">
                      <a16:colId xmlns:a16="http://schemas.microsoft.com/office/drawing/2014/main" val="2097309616"/>
                    </a:ext>
                  </a:extLst>
                </a:gridCol>
                <a:gridCol w="632735">
                  <a:extLst>
                    <a:ext uri="{9D8B030D-6E8A-4147-A177-3AD203B41FA5}">
                      <a16:colId xmlns:a16="http://schemas.microsoft.com/office/drawing/2014/main" val="1897950987"/>
                    </a:ext>
                  </a:extLst>
                </a:gridCol>
                <a:gridCol w="591472">
                  <a:extLst>
                    <a:ext uri="{9D8B030D-6E8A-4147-A177-3AD203B41FA5}">
                      <a16:colId xmlns:a16="http://schemas.microsoft.com/office/drawing/2014/main" val="25817168"/>
                    </a:ext>
                  </a:extLst>
                </a:gridCol>
                <a:gridCol w="581215">
                  <a:extLst>
                    <a:ext uri="{9D8B030D-6E8A-4147-A177-3AD203B41FA5}">
                      <a16:colId xmlns:a16="http://schemas.microsoft.com/office/drawing/2014/main" val="2660179775"/>
                    </a:ext>
                  </a:extLst>
                </a:gridCol>
                <a:gridCol w="640080">
                  <a:extLst>
                    <a:ext uri="{9D8B030D-6E8A-4147-A177-3AD203B41FA5}">
                      <a16:colId xmlns:a16="http://schemas.microsoft.com/office/drawing/2014/main" val="4127264957"/>
                    </a:ext>
                  </a:extLst>
                </a:gridCol>
                <a:gridCol w="581215">
                  <a:extLst>
                    <a:ext uri="{9D8B030D-6E8A-4147-A177-3AD203B41FA5}">
                      <a16:colId xmlns:a16="http://schemas.microsoft.com/office/drawing/2014/main" val="269297634"/>
                    </a:ext>
                  </a:extLst>
                </a:gridCol>
                <a:gridCol w="581215">
                  <a:extLst>
                    <a:ext uri="{9D8B030D-6E8A-4147-A177-3AD203B41FA5}">
                      <a16:colId xmlns:a16="http://schemas.microsoft.com/office/drawing/2014/main" val="270345305"/>
                    </a:ext>
                  </a:extLst>
                </a:gridCol>
                <a:gridCol w="581215">
                  <a:extLst>
                    <a:ext uri="{9D8B030D-6E8A-4147-A177-3AD203B41FA5}">
                      <a16:colId xmlns:a16="http://schemas.microsoft.com/office/drawing/2014/main" val="2880180914"/>
                    </a:ext>
                  </a:extLst>
                </a:gridCol>
                <a:gridCol w="581215">
                  <a:extLst>
                    <a:ext uri="{9D8B030D-6E8A-4147-A177-3AD203B41FA5}">
                      <a16:colId xmlns:a16="http://schemas.microsoft.com/office/drawing/2014/main" val="926341448"/>
                    </a:ext>
                  </a:extLst>
                </a:gridCol>
                <a:gridCol w="581215">
                  <a:extLst>
                    <a:ext uri="{9D8B030D-6E8A-4147-A177-3AD203B41FA5}">
                      <a16:colId xmlns:a16="http://schemas.microsoft.com/office/drawing/2014/main" val="778210961"/>
                    </a:ext>
                  </a:extLst>
                </a:gridCol>
                <a:gridCol w="588846">
                  <a:extLst>
                    <a:ext uri="{9D8B030D-6E8A-4147-A177-3AD203B41FA5}">
                      <a16:colId xmlns:a16="http://schemas.microsoft.com/office/drawing/2014/main" val="690706407"/>
                    </a:ext>
                  </a:extLst>
                </a:gridCol>
                <a:gridCol w="586409">
                  <a:extLst>
                    <a:ext uri="{9D8B030D-6E8A-4147-A177-3AD203B41FA5}">
                      <a16:colId xmlns:a16="http://schemas.microsoft.com/office/drawing/2014/main" val="4219718161"/>
                    </a:ext>
                  </a:extLst>
                </a:gridCol>
                <a:gridCol w="627254">
                  <a:extLst>
                    <a:ext uri="{9D8B030D-6E8A-4147-A177-3AD203B41FA5}">
                      <a16:colId xmlns:a16="http://schemas.microsoft.com/office/drawing/2014/main" val="3084027291"/>
                    </a:ext>
                  </a:extLst>
                </a:gridCol>
                <a:gridCol w="581215">
                  <a:extLst>
                    <a:ext uri="{9D8B030D-6E8A-4147-A177-3AD203B41FA5}">
                      <a16:colId xmlns:a16="http://schemas.microsoft.com/office/drawing/2014/main" val="2534703214"/>
                    </a:ext>
                  </a:extLst>
                </a:gridCol>
                <a:gridCol w="563678">
                  <a:extLst>
                    <a:ext uri="{9D8B030D-6E8A-4147-A177-3AD203B41FA5}">
                      <a16:colId xmlns:a16="http://schemas.microsoft.com/office/drawing/2014/main" val="4084205509"/>
                    </a:ext>
                  </a:extLst>
                </a:gridCol>
                <a:gridCol w="598752">
                  <a:extLst>
                    <a:ext uri="{9D8B030D-6E8A-4147-A177-3AD203B41FA5}">
                      <a16:colId xmlns:a16="http://schemas.microsoft.com/office/drawing/2014/main" val="3541549423"/>
                    </a:ext>
                  </a:extLst>
                </a:gridCol>
                <a:gridCol w="581215">
                  <a:extLst>
                    <a:ext uri="{9D8B030D-6E8A-4147-A177-3AD203B41FA5}">
                      <a16:colId xmlns:a16="http://schemas.microsoft.com/office/drawing/2014/main" val="3103460086"/>
                    </a:ext>
                  </a:extLst>
                </a:gridCol>
                <a:gridCol w="581215">
                  <a:extLst>
                    <a:ext uri="{9D8B030D-6E8A-4147-A177-3AD203B41FA5}">
                      <a16:colId xmlns:a16="http://schemas.microsoft.com/office/drawing/2014/main" val="1555751302"/>
                    </a:ext>
                  </a:extLst>
                </a:gridCol>
                <a:gridCol w="581215">
                  <a:extLst>
                    <a:ext uri="{9D8B030D-6E8A-4147-A177-3AD203B41FA5}">
                      <a16:colId xmlns:a16="http://schemas.microsoft.com/office/drawing/2014/main" val="336539328"/>
                    </a:ext>
                  </a:extLst>
                </a:gridCol>
                <a:gridCol w="581215">
                  <a:extLst>
                    <a:ext uri="{9D8B030D-6E8A-4147-A177-3AD203B41FA5}">
                      <a16:colId xmlns:a16="http://schemas.microsoft.com/office/drawing/2014/main" val="2449665052"/>
                    </a:ext>
                  </a:extLst>
                </a:gridCol>
                <a:gridCol w="581215">
                  <a:extLst>
                    <a:ext uri="{9D8B030D-6E8A-4147-A177-3AD203B41FA5}">
                      <a16:colId xmlns:a16="http://schemas.microsoft.com/office/drawing/2014/main" val="1110444334"/>
                    </a:ext>
                  </a:extLst>
                </a:gridCol>
                <a:gridCol w="581215">
                  <a:extLst>
                    <a:ext uri="{9D8B030D-6E8A-4147-A177-3AD203B41FA5}">
                      <a16:colId xmlns:a16="http://schemas.microsoft.com/office/drawing/2014/main" val="2415962396"/>
                    </a:ext>
                  </a:extLst>
                </a:gridCol>
                <a:gridCol w="581215">
                  <a:extLst>
                    <a:ext uri="{9D8B030D-6E8A-4147-A177-3AD203B41FA5}">
                      <a16:colId xmlns:a16="http://schemas.microsoft.com/office/drawing/2014/main" val="4032219248"/>
                    </a:ext>
                  </a:extLst>
                </a:gridCol>
                <a:gridCol w="585907">
                  <a:extLst>
                    <a:ext uri="{9D8B030D-6E8A-4147-A177-3AD203B41FA5}">
                      <a16:colId xmlns:a16="http://schemas.microsoft.com/office/drawing/2014/main" val="2850807119"/>
                    </a:ext>
                  </a:extLst>
                </a:gridCol>
                <a:gridCol w="576523">
                  <a:extLst>
                    <a:ext uri="{9D8B030D-6E8A-4147-A177-3AD203B41FA5}">
                      <a16:colId xmlns:a16="http://schemas.microsoft.com/office/drawing/2014/main" val="4189414689"/>
                    </a:ext>
                  </a:extLst>
                </a:gridCol>
                <a:gridCol w="581215">
                  <a:extLst>
                    <a:ext uri="{9D8B030D-6E8A-4147-A177-3AD203B41FA5}">
                      <a16:colId xmlns:a16="http://schemas.microsoft.com/office/drawing/2014/main" val="4076722313"/>
                    </a:ext>
                  </a:extLst>
                </a:gridCol>
                <a:gridCol w="573400">
                  <a:extLst>
                    <a:ext uri="{9D8B030D-6E8A-4147-A177-3AD203B41FA5}">
                      <a16:colId xmlns:a16="http://schemas.microsoft.com/office/drawing/2014/main" val="3854105985"/>
                    </a:ext>
                  </a:extLst>
                </a:gridCol>
                <a:gridCol w="589030">
                  <a:extLst>
                    <a:ext uri="{9D8B030D-6E8A-4147-A177-3AD203B41FA5}">
                      <a16:colId xmlns:a16="http://schemas.microsoft.com/office/drawing/2014/main" val="225721337"/>
                    </a:ext>
                  </a:extLst>
                </a:gridCol>
                <a:gridCol w="581215">
                  <a:extLst>
                    <a:ext uri="{9D8B030D-6E8A-4147-A177-3AD203B41FA5}">
                      <a16:colId xmlns:a16="http://schemas.microsoft.com/office/drawing/2014/main" val="1174727248"/>
                    </a:ext>
                  </a:extLst>
                </a:gridCol>
                <a:gridCol w="581215">
                  <a:extLst>
                    <a:ext uri="{9D8B030D-6E8A-4147-A177-3AD203B41FA5}">
                      <a16:colId xmlns:a16="http://schemas.microsoft.com/office/drawing/2014/main" val="1990923585"/>
                    </a:ext>
                  </a:extLst>
                </a:gridCol>
                <a:gridCol w="581215">
                  <a:extLst>
                    <a:ext uri="{9D8B030D-6E8A-4147-A177-3AD203B41FA5}">
                      <a16:colId xmlns:a16="http://schemas.microsoft.com/office/drawing/2014/main" val="633047365"/>
                    </a:ext>
                  </a:extLst>
                </a:gridCol>
                <a:gridCol w="581215">
                  <a:extLst>
                    <a:ext uri="{9D8B030D-6E8A-4147-A177-3AD203B41FA5}">
                      <a16:colId xmlns:a16="http://schemas.microsoft.com/office/drawing/2014/main" val="156759183"/>
                    </a:ext>
                  </a:extLst>
                </a:gridCol>
                <a:gridCol w="581215">
                  <a:extLst>
                    <a:ext uri="{9D8B030D-6E8A-4147-A177-3AD203B41FA5}">
                      <a16:colId xmlns:a16="http://schemas.microsoft.com/office/drawing/2014/main" val="2729118047"/>
                    </a:ext>
                  </a:extLst>
                </a:gridCol>
                <a:gridCol w="581215">
                  <a:extLst>
                    <a:ext uri="{9D8B030D-6E8A-4147-A177-3AD203B41FA5}">
                      <a16:colId xmlns:a16="http://schemas.microsoft.com/office/drawing/2014/main" val="2161064494"/>
                    </a:ext>
                  </a:extLst>
                </a:gridCol>
              </a:tblGrid>
              <a:tr h="0">
                <a:tc>
                  <a:txBody>
                    <a:bodyPr/>
                    <a:lstStyle/>
                    <a:p>
                      <a:pPr algn="ctr" fontAlgn="ctr"/>
                      <a:r>
                        <a:rPr lang="en-US" altLang="ja-JP" sz="1100" u="none" strike="noStrike" dirty="0">
                          <a:solidFill>
                            <a:schemeClr val="tx1"/>
                          </a:solidFill>
                          <a:effectLst/>
                          <a:latin typeface="Meiryo UI"/>
                          <a:ea typeface="Meiryo UI"/>
                        </a:rPr>
                        <a:t>7/1</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effectLst/>
                          <a:latin typeface="Meiryo UI"/>
                          <a:ea typeface="Meiryo UI"/>
                        </a:rPr>
                        <a:t>2</a:t>
                      </a:r>
                      <a:endParaRPr lang="en-US" altLang="ja-JP" sz="1100" b="0" i="0" u="none" strike="noStrike" dirty="0">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3</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4</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5</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6</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7</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8</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9</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10</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11</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12</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13</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14</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15</a:t>
                      </a:r>
                      <a:endParaRPr lang="en-US" altLang="ja-JP" sz="1100" b="0" i="0" u="none" strike="noStrike" dirty="0">
                        <a:solidFill>
                          <a:schemeClr val="tx1"/>
                        </a:solidFill>
                        <a:effectLst/>
                        <a:latin typeface="Meiryo UI"/>
                        <a:ea typeface="Meiryo UI"/>
                      </a:endParaRPr>
                    </a:p>
                  </a:txBody>
                  <a:tcPr marL="0" marR="0" marT="0" marB="0" anchor="ctr">
                    <a:solidFill>
                      <a:schemeClr val="accent4">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16</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18</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19</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20</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21</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22</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23</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24</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25</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26</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27</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28</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b="0" i="0" u="none" strike="noStrike" dirty="0">
                          <a:solidFill>
                            <a:schemeClr val="tx1"/>
                          </a:solidFill>
                          <a:effectLst/>
                          <a:latin typeface="Meiryo UI"/>
                          <a:ea typeface="Meiryo UI"/>
                        </a:rPr>
                        <a:t>29</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30</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31</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8/1</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2</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a:t>
                      </a:r>
                    </a:p>
                  </a:txBody>
                  <a:tcPr marL="0" marR="0" marT="0" marB="0" anchor="ctr">
                    <a:solidFill>
                      <a:schemeClr val="accent1">
                        <a:lumMod val="20000"/>
                        <a:lumOff val="80000"/>
                      </a:schemeClr>
                    </a:solidFill>
                  </a:tcPr>
                </a:tc>
                <a:extLst>
                  <a:ext uri="{0D108BD9-81ED-4DB2-BD59-A6C34878D82A}">
                    <a16:rowId xmlns:a16="http://schemas.microsoft.com/office/drawing/2014/main" val="3142837625"/>
                  </a:ext>
                </a:extLst>
              </a:tr>
              <a:tr h="230646">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solidFill>
                      <a:schemeClr val="accent4">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solidFill>
                      <a:schemeClr val="accent1">
                        <a:lumMod val="20000"/>
                        <a:lumOff val="80000"/>
                      </a:schemeClr>
                    </a:solidFill>
                  </a:tcPr>
                </a:tc>
                <a:extLst>
                  <a:ext uri="{0D108BD9-81ED-4DB2-BD59-A6C34878D82A}">
                    <a16:rowId xmlns:a16="http://schemas.microsoft.com/office/drawing/2014/main" val="1963986706"/>
                  </a:ext>
                </a:extLst>
              </a:tr>
              <a:tr h="354783">
                <a:tc>
                  <a:txBody>
                    <a:bodyPr/>
                    <a:lstStyle/>
                    <a:p>
                      <a:pPr algn="l" fontAlgn="b"/>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b">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solidFill>
                      <a:schemeClr val="accent1">
                        <a:lumMod val="20000"/>
                        <a:lumOff val="80000"/>
                      </a:schemeClr>
                    </a:solidFill>
                  </a:tcPr>
                </a:tc>
                <a:extLst>
                  <a:ext uri="{0D108BD9-81ED-4DB2-BD59-A6C34878D82A}">
                    <a16:rowId xmlns:a16="http://schemas.microsoft.com/office/drawing/2014/main" val="970520599"/>
                  </a:ext>
                </a:extLst>
              </a:tr>
              <a:tr h="0">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先負</a:t>
                      </a:r>
                    </a:p>
                  </a:txBody>
                  <a:tcPr marL="0" marR="0" marT="0" marB="0" anchor="ctr">
                    <a:solidFill>
                      <a:schemeClr val="accent4">
                        <a:lumMod val="20000"/>
                        <a:lumOff val="80000"/>
                      </a:schemeClr>
                    </a:solid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大安</a:t>
                      </a: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大安</a:t>
                      </a: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extLst>
                  <a:ext uri="{0D108BD9-81ED-4DB2-BD59-A6C34878D82A}">
                    <a16:rowId xmlns:a16="http://schemas.microsoft.com/office/drawing/2014/main" val="3067050790"/>
                  </a:ext>
                </a:extLst>
              </a:tr>
              <a:tr h="2145832">
                <a:tc>
                  <a:txBody>
                    <a:bodyPr/>
                    <a:lstStyle/>
                    <a:p>
                      <a:pPr algn="l" fontAlgn="auto"/>
                      <a:r>
                        <a:rPr lang="ja-JP" altLang="en-US" sz="1100" u="none" strike="noStrike">
                          <a:solidFill>
                            <a:schemeClr val="tx1"/>
                          </a:solidFill>
                          <a:effectLst/>
                          <a:latin typeface="Meiryo UI"/>
                          <a:ea typeface="Meiryo UI"/>
                        </a:rPr>
                        <a:t>半夏生（はんげしょう）</a:t>
                      </a:r>
                      <a:endParaRPr lang="en-US" altLang="ja-JP" sz="1100" u="none" strike="noStrike" dirty="0">
                        <a:solidFill>
                          <a:schemeClr val="tx1"/>
                        </a:solidFill>
                        <a:effectLst/>
                        <a:latin typeface="Meiryo UI"/>
                        <a:ea typeface="Meiryo UI"/>
                      </a:endParaRPr>
                    </a:p>
                    <a:p>
                      <a:pPr algn="l" fontAlgn="auto"/>
                      <a:r>
                        <a:rPr lang="ja-JP" altLang="en-US" sz="1100" u="none" strike="noStrike">
                          <a:solidFill>
                            <a:schemeClr val="tx1"/>
                          </a:solidFill>
                          <a:effectLst/>
                          <a:latin typeface="Meiryo UI"/>
                          <a:ea typeface="Meiryo UI"/>
                        </a:rPr>
                        <a:t>海開き・山開き</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kern="1200">
                          <a:solidFill>
                            <a:schemeClr val="tx1"/>
                          </a:solidFill>
                          <a:effectLst/>
                          <a:latin typeface="Meiryo UI"/>
                          <a:ea typeface="Meiryo UI"/>
                          <a:cs typeface="+mn-cs"/>
                        </a:rPr>
                        <a:t>タコの日</a:t>
                      </a:r>
                      <a:endParaRPr lang="en-US" altLang="ja-JP" sz="1100" kern="1200" dirty="0">
                        <a:solidFill>
                          <a:schemeClr val="tx1"/>
                        </a:solidFill>
                        <a:effectLst/>
                        <a:latin typeface="Meiryo UI"/>
                        <a:ea typeface="Meiryo UI"/>
                        <a:cs typeface="+mn-cs"/>
                      </a:endParaRPr>
                    </a:p>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100" kern="1200">
                          <a:solidFill>
                            <a:schemeClr val="tx1"/>
                          </a:solidFill>
                          <a:effectLst/>
                          <a:latin typeface="Meiryo UI"/>
                          <a:ea typeface="Meiryo UI"/>
                          <a:cs typeface="+mn-cs"/>
                        </a:rPr>
                        <a:t>うどんの日</a:t>
                      </a:r>
                    </a:p>
                  </a:txBody>
                  <a:tcPr marL="45720" marR="45720" vert="eaVert" anchor="ctr">
                    <a:noFill/>
                  </a:tcPr>
                </a:tc>
                <a:tc>
                  <a:txBody>
                    <a:bodyPr/>
                    <a:lstStyle/>
                    <a:p>
                      <a:pPr algn="l" fontAlgn="auto"/>
                      <a:r>
                        <a:rPr lang="ja-JP" altLang="en-US" sz="1100" u="none" strike="noStrike">
                          <a:solidFill>
                            <a:schemeClr val="tx1"/>
                          </a:solidFill>
                          <a:effectLst/>
                          <a:latin typeface="Meiryo UI" panose="020B0604030504040204" pitchFamily="50" charset="-128"/>
                          <a:ea typeface="Meiryo UI" panose="020B0604030504040204" pitchFamily="50" charset="-128"/>
                        </a:rPr>
                        <a:t>ソフトクリームの日</a:t>
                      </a:r>
                      <a:endParaRPr lang="en-US" altLang="ja-JP" sz="110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梨の日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100" u="none" strike="noStrike" kern="1200">
                          <a:solidFill>
                            <a:schemeClr val="tx1"/>
                          </a:solidFill>
                          <a:effectLst/>
                          <a:latin typeface="Meiryo UI"/>
                          <a:ea typeface="Meiryo UI"/>
                          <a:cs typeface="+mn-cs"/>
                        </a:rPr>
                        <a:t>ビキニスタイルの日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lang="ja-JP" altLang="en-US" sz="1100" b="0" i="0" u="none" strike="noStrike" kern="1200" noProof="0">
                          <a:solidFill>
                            <a:schemeClr val="tx1"/>
                          </a:solidFill>
                          <a:effectLst/>
                          <a:latin typeface="Meiryo UI"/>
                          <a:ea typeface="Meiryo UI"/>
                        </a:rPr>
                        <a:t>メロンの日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七夕</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algn="l" rtl="0" eaLnBrk="1" fontAlgn="b" latinLnBrk="0" hangingPunct="1"/>
                      <a:r>
                        <a:rPr kumimoji="1" lang="ja-JP" altLang="en-US" sz="1100" u="none" strike="noStrike" kern="1200">
                          <a:solidFill>
                            <a:schemeClr val="tx1"/>
                          </a:solidFill>
                          <a:effectLst/>
                          <a:latin typeface="Meiryo UI"/>
                          <a:ea typeface="Meiryo UI"/>
                          <a:cs typeface="+mn-cs"/>
                        </a:rPr>
                        <a:t>なはの日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クレープの日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納豆の日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rPr>
                        <a:t>めんの日</a:t>
                      </a:r>
                      <a:endParaRPr kumimoji="1" lang="en-US" altLang="ja-JP" sz="1100" u="none" strike="noStrike" kern="1200" dirty="0">
                        <a:solidFill>
                          <a:schemeClr val="tx1"/>
                        </a:solidFill>
                        <a:effectLst/>
                        <a:latin typeface="Meiryo UI"/>
                        <a:ea typeface="Meiryo UI"/>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人間ドックの日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もつ焼の日</a:t>
                      </a: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ゼリーの日</a:t>
                      </a: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海の日</a:t>
                      </a:r>
                    </a:p>
                  </a:txBody>
                  <a:tcPr marL="45720" marR="45720" vert="eaVert" anchor="ctr">
                    <a:solidFill>
                      <a:schemeClr val="accent4">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駅弁記念日</a:t>
                      </a:r>
                      <a:endParaRPr kumimoji="1" lang="en-US" altLang="ja-JP" sz="1100" u="none" strike="noStrike" kern="1200"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減塩の日</a:t>
                      </a:r>
                      <a:endParaRPr kumimoji="1" lang="ja-JP" altLang="en-US" sz="1100" u="none" strike="noStrike" kern="120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lang="ja-JP" altLang="en-US" sz="1100" b="0" i="0" u="none" strike="noStrike" kern="1200" noProof="0">
                          <a:solidFill>
                            <a:schemeClr val="tx1"/>
                          </a:solidFill>
                          <a:effectLst/>
                          <a:latin typeface="Meiryo UI"/>
                          <a:ea typeface="Meiryo UI"/>
                        </a:rPr>
                        <a:t>米食の日</a:t>
                      </a:r>
                      <a:endParaRPr kumimoji="1" lang="ja-JP" altLang="en-US" sz="1100" u="none" strike="noStrike" kern="120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やまなし桃の日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ハンバーガーの日</a:t>
                      </a: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自然公園の日</a:t>
                      </a: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大暑（たいしょ）</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天ぷらの日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土用の丑の日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かき氷の日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風呂の日</a:t>
                      </a: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スイカの日</a:t>
                      </a:r>
                      <a:endParaRPr lang="en-US" altLang="ja-JP" sz="11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100" b="0" i="0" u="none" strike="noStrike" dirty="0">
                          <a:solidFill>
                            <a:schemeClr val="tx1"/>
                          </a:solidFill>
                          <a:effectLst/>
                          <a:latin typeface="Meiryo UI"/>
                          <a:ea typeface="Meiryo UI"/>
                        </a:rPr>
                        <a:t>菜っ葉の日</a:t>
                      </a: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福神漬の日</a:t>
                      </a:r>
                      <a:endParaRPr kumimoji="1" lang="en-US" altLang="ja-JP"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梅干しの日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u="none" strike="noStrike">
                          <a:solidFill>
                            <a:schemeClr val="tx1"/>
                          </a:solidFill>
                          <a:effectLst/>
                          <a:latin typeface="Meiryo UI"/>
                          <a:ea typeface="Meiryo UI"/>
                        </a:rPr>
                        <a:t>ビーチの日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花火の日</a:t>
                      </a:r>
                      <a:endParaRPr lang="ja-JP">
                        <a:solidFill>
                          <a:schemeClr val="tx1"/>
                        </a:solidFill>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kern="1200">
                          <a:solidFill>
                            <a:schemeClr val="tx1"/>
                          </a:solidFill>
                          <a:effectLst/>
                          <a:latin typeface="Meiryo UI"/>
                          <a:ea typeface="Meiryo UI"/>
                          <a:cs typeface="+mn-cs"/>
                        </a:rPr>
                        <a:t>カレーうどんの日</a:t>
                      </a:r>
                      <a:endParaRPr kumimoji="1" lang="ja-JP" altLang="en-US" sz="1100" kern="120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はちみつの日</a:t>
                      </a:r>
                      <a:endParaRPr lang="en-US" altLang="ja-JP" sz="110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extLst>
                  <a:ext uri="{0D108BD9-81ED-4DB2-BD59-A6C34878D82A}">
                    <a16:rowId xmlns:a16="http://schemas.microsoft.com/office/drawing/2014/main" val="1410820137"/>
                  </a:ext>
                </a:extLst>
              </a:tr>
              <a:tr h="77219">
                <a:tc>
                  <a:txBody>
                    <a:bodyPr/>
                    <a:lstStyle/>
                    <a:p>
                      <a:pPr algn="l" fontAlgn="b"/>
                      <a:r>
                        <a:rPr lang="ja-JP" altLang="en-US" sz="1100" u="none" strike="noStrike">
                          <a:solidFill>
                            <a:schemeClr val="tx1"/>
                          </a:solidFill>
                          <a:effectLst/>
                          <a:latin typeface="Meiryo UI"/>
                          <a:ea typeface="Meiryo UI"/>
                        </a:rPr>
                        <a:t>　</a:t>
                      </a:r>
                      <a:endParaRPr lang="en-US" altLang="ja-JP" sz="1100" u="none" strike="noStrike" dirty="0">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4">
                        <a:lumMod val="20000"/>
                        <a:lumOff val="80000"/>
                      </a:schemeClr>
                    </a:solid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rgbClr val="FF0000"/>
                          </a:solidFill>
                          <a:effectLst/>
                          <a:latin typeface="Meiryo UI"/>
                          <a:ea typeface="Meiryo UI"/>
                        </a:rPr>
                        <a:t>　</a:t>
                      </a:r>
                      <a:endParaRPr lang="ja-JP" altLang="en-US" sz="1100" b="0" i="0" u="none" strike="noStrike">
                        <a:solidFill>
                          <a:srgbClr val="FF0000"/>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extLst>
                  <a:ext uri="{0D108BD9-81ED-4DB2-BD59-A6C34878D82A}">
                    <a16:rowId xmlns:a16="http://schemas.microsoft.com/office/drawing/2014/main" val="3052100706"/>
                  </a:ext>
                </a:extLst>
              </a:tr>
              <a:tr h="3775163">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en-US" altLang="ja-JP" sz="1200" b="0" i="0" u="none" strike="noStrike" dirty="0">
                          <a:solidFill>
                            <a:schemeClr val="tx1"/>
                          </a:solidFill>
                          <a:effectLst/>
                          <a:latin typeface="Meiryo UI"/>
                          <a:ea typeface="Meiryo UI"/>
                        </a:rPr>
                        <a:t>7</a:t>
                      </a:r>
                      <a:r>
                        <a:rPr lang="ja-JP" altLang="en-US" sz="1200" b="0" i="0" u="none" strike="noStrike">
                          <a:solidFill>
                            <a:schemeClr val="tx1"/>
                          </a:solidFill>
                          <a:effectLst/>
                          <a:latin typeface="Meiryo UI"/>
                          <a:ea typeface="Meiryo UI"/>
                        </a:rPr>
                        <a:t>月</a:t>
                      </a:r>
                      <a:r>
                        <a:rPr lang="en-US" altLang="ja-JP" sz="1200" b="0" i="0" u="none" strike="noStrike" dirty="0">
                          <a:solidFill>
                            <a:schemeClr val="tx1"/>
                          </a:solidFill>
                          <a:effectLst/>
                          <a:latin typeface="Meiryo UI"/>
                          <a:ea typeface="Meiryo UI"/>
                        </a:rPr>
                        <a:t>1</a:t>
                      </a:r>
                      <a:r>
                        <a:rPr lang="ja-JP" altLang="en-US" sz="1200" b="0" i="0" u="none" strike="noStrike">
                          <a:solidFill>
                            <a:schemeClr val="tx1"/>
                          </a:solidFill>
                          <a:effectLst/>
                          <a:latin typeface="Meiryo UI"/>
                          <a:ea typeface="Meiryo UI"/>
                        </a:rPr>
                        <a:t>日から</a:t>
                      </a:r>
                      <a:r>
                        <a:rPr lang="ja-JP" altLang="en-US" sz="1200" u="none" strike="noStrike">
                          <a:solidFill>
                            <a:schemeClr val="tx1"/>
                          </a:solidFill>
                          <a:effectLst/>
                          <a:latin typeface="Meiryo UI"/>
                          <a:ea typeface="Meiryo UI"/>
                        </a:rPr>
                        <a:t>海開き＆山開き</a:t>
                      </a:r>
                      <a:r>
                        <a:rPr lang="ja-JP" altLang="en-US" sz="1200" b="0" i="0" u="none" strike="noStrike">
                          <a:solidFill>
                            <a:schemeClr val="tx1"/>
                          </a:solidFill>
                          <a:effectLst/>
                          <a:latin typeface="Meiryo UI"/>
                          <a:ea typeface="Meiryo UI"/>
                        </a:rPr>
                        <a:t>。本格的なシーズンは梅雨明け後だが、海や山の近隣店舗では年間最大の売上になるため、棚割り計画を立てよう。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u="none" strike="noStrike">
                          <a:solidFill>
                            <a:schemeClr val="tx1"/>
                          </a:solidFill>
                          <a:effectLst/>
                          <a:latin typeface="Meiryo UI"/>
                          <a:ea typeface="Meiryo UI"/>
                        </a:rPr>
                        <a:t>半夏生に関西ではタコ、香川ではうどんを食べる風習がある。毎年７月２日頃に当たることから制定された。関連商品をＰＲしよう。</a:t>
                      </a:r>
                      <a:endParaRPr lang="en-US" altLang="ja-JP" sz="12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この日にちなみ、ソフトクリームやアイスクリームのキャンペーンを行う。お試し購入なども効果的。夏本番の弾みにしたい。</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この日にちなみ、夏の果物を使った飲料、デザート、菓子などの販促を強化。暑い日は、夏本番に売れるゼリー、アイスをＰＲ</a:t>
                      </a:r>
                      <a:r>
                        <a:rPr lang="ja-JP" altLang="en" sz="1200" b="0" i="0" u="none" strike="noStrike">
                          <a:solidFill>
                            <a:schemeClr val="tx1"/>
                          </a:solidFill>
                          <a:effectLst/>
                          <a:latin typeface="Meiryo UI"/>
                          <a:ea typeface="Meiryo UI"/>
                        </a:rPr>
                        <a:t>。</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200" u="none" strike="noStrike" kern="1200">
                          <a:solidFill>
                            <a:schemeClr val="tx1"/>
                          </a:solidFill>
                          <a:effectLst/>
                          <a:latin typeface="Meiryo UI"/>
                          <a:ea typeface="Meiryo UI"/>
                          <a:cs typeface="+mn-cs"/>
                        </a:rPr>
                        <a:t>薄着になり、海・プールに行く機会が増える。そのため、日焼け止めや除毛、ダイエットへの関心が高まる。関連商品を充実させよう。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毎月６日はメロンの日。７月に入ると、梅雨の晴れ間が増える。夏季商品の売り込みのチャンス。メロンなど人気果実のフレーバー商品をアピール。</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a:solidFill>
                            <a:schemeClr val="tx1"/>
                          </a:solidFill>
                          <a:effectLst/>
                          <a:latin typeface="Meiryo UI"/>
                          <a:ea typeface="Meiryo UI"/>
                        </a:rPr>
                        <a:t>季節感を演出するのに適した催事。七夕にそうめんを食べて無病息災を願う風習があるが、認知度が低い。販促物でアピールする。</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200" b="0" i="0" u="none" strike="noStrike">
                          <a:solidFill>
                            <a:schemeClr val="tx1"/>
                          </a:solidFill>
                          <a:effectLst/>
                          <a:latin typeface="Meiryo UI"/>
                          <a:ea typeface="Meiryo UI"/>
                        </a:rPr>
                        <a:t>梅雨が続き、夏を待ちわびる人が多い。沖縄など常夏の国をイメージする商品を展開し、夏に向けて気分を盛り上げよう。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毎月９の付く日はクレープの日。夏はフルーツたっぷりのクレープが人気。</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この日にちなみ、納豆、ヨーグルト、みそなどの発酵食品を提案。夏本番に向けて健康的な食生活をしていくことをアピール。</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11</a:t>
                      </a:r>
                      <a:r>
                        <a:rPr lang="ja-JP" altLang="en-US" sz="1200" b="0" i="0" u="none" strike="noStrike">
                          <a:solidFill>
                            <a:schemeClr val="tx1"/>
                          </a:solidFill>
                          <a:effectLst/>
                          <a:latin typeface="Meiryo UI"/>
                          <a:ea typeface="Meiryo UI"/>
                        </a:rPr>
                        <a:t>日はめんの日。７月は冷やし麺の最盛期。梅雨の晴れ間や、梅雨明け後は大きく売れる。冷やし麺のトッピングになる商材なども併せて売り込む。</a:t>
                      </a: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暑気払いや梅雨の蒸し暑さで体調を崩す人が多い。酔いに効能が期待されるウコン、胃腸に良いとされる食べ物を用意。</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７月の週末は夏祭りや花火大会が催される。焼きそばやもつ焼き、焼き鳥などを売り込もう。催事日は店頭販売をすると効果的。</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a:solidFill>
                            <a:schemeClr val="tx1"/>
                          </a:solidFill>
                          <a:effectLst/>
                          <a:latin typeface="Meiryo UI"/>
                          <a:ea typeface="Meiryo UI"/>
                        </a:rPr>
                        <a:t>夏の売れ筋といえばゼリー。この日にちなみ、ゼリーの販売強化をする。暑い日は大容量サイズも人気が高い。</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200" u="none" strike="noStrike" kern="1200">
                          <a:solidFill>
                            <a:schemeClr val="tx1"/>
                          </a:solidFill>
                          <a:effectLst/>
                          <a:latin typeface="Meiryo UI"/>
                          <a:ea typeface="Meiryo UI"/>
                          <a:cs typeface="+mn-cs"/>
                        </a:rPr>
                        <a:t>梅雨明けしていれば行楽を楽しむ人でにぎわい、関連商品の拡販のチャンス。行楽立地では海水浴やプール、キャンプ用品を用意。</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chemeClr val="accent4">
                        <a:lumMod val="20000"/>
                        <a:lumOff val="80000"/>
                      </a:schemeClr>
                    </a:solidFill>
                  </a:tcPr>
                </a:tc>
                <a:tc>
                  <a:txBody>
                    <a:bodyPr/>
                    <a:lstStyle/>
                    <a:p>
                      <a:pPr algn="l" fontAlgn="auto"/>
                      <a:r>
                        <a:rPr lang="ja-JP" altLang="en-US" sz="1200" b="0" i="0" u="none" strike="noStrike">
                          <a:solidFill>
                            <a:schemeClr val="tx1"/>
                          </a:solidFill>
                          <a:effectLst/>
                          <a:latin typeface="Meiryo UI"/>
                          <a:ea typeface="Meiryo UI"/>
                        </a:rPr>
                        <a:t>この日にちなみ、弁当の販売を強化。梅雨前と梅雨明け後では、嗜好の変化で売れ筋が変わるので注意すること。</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200" b="0" i="0" u="none" strike="noStrike" kern="1200" noProof="0">
                          <a:solidFill>
                            <a:schemeClr val="tx1"/>
                          </a:solidFill>
                          <a:effectLst/>
                          <a:latin typeface="Meiryo UI"/>
                          <a:ea typeface="Meiryo UI"/>
                          <a:cs typeface="+mn-cs"/>
                        </a:rPr>
                        <a:t>毎月</a:t>
                      </a:r>
                      <a:r>
                        <a:rPr kumimoji="1" lang="en-US" altLang="ja-JP" sz="1200" b="0" i="0" u="none" strike="noStrike" kern="1200" noProof="0" dirty="0">
                          <a:solidFill>
                            <a:schemeClr val="tx1"/>
                          </a:solidFill>
                          <a:effectLst/>
                          <a:latin typeface="Meiryo UI"/>
                          <a:ea typeface="Meiryo UI"/>
                          <a:cs typeface="+mn-cs"/>
                        </a:rPr>
                        <a:t>17</a:t>
                      </a:r>
                      <a:r>
                        <a:rPr kumimoji="1" lang="ja-JP" altLang="en-US" sz="1200" b="0" i="0" u="none" strike="noStrike" kern="1200" noProof="0">
                          <a:solidFill>
                            <a:schemeClr val="tx1"/>
                          </a:solidFill>
                          <a:effectLst/>
                          <a:latin typeface="Meiryo UI"/>
                          <a:ea typeface="Meiryo UI"/>
                          <a:cs typeface="+mn-cs"/>
                        </a:rPr>
                        <a:t>日は減塩の日。高血圧の治療においては食塩制限が重要。</a:t>
                      </a:r>
                      <a:r>
                        <a:rPr kumimoji="1" lang="en-US" altLang="ja-JP" sz="1200" b="0" i="0" u="none" strike="noStrike" kern="1200" noProof="0" dirty="0">
                          <a:solidFill>
                            <a:schemeClr val="tx1"/>
                          </a:solidFill>
                          <a:effectLst/>
                          <a:latin typeface="Meiryo UI"/>
                          <a:ea typeface="Meiryo UI"/>
                          <a:cs typeface="+mn-cs"/>
                        </a:rPr>
                        <a:t>1</a:t>
                      </a:r>
                      <a:r>
                        <a:rPr kumimoji="1" lang="ja-JP" altLang="en-US" sz="1200" b="0" i="0" u="none" strike="noStrike" kern="1200" noProof="0">
                          <a:solidFill>
                            <a:schemeClr val="tx1"/>
                          </a:solidFill>
                          <a:effectLst/>
                          <a:latin typeface="Meiryo UI"/>
                          <a:ea typeface="Meiryo UI"/>
                          <a:cs typeface="+mn-cs"/>
                        </a:rPr>
                        <a:t>日の摂取量を</a:t>
                      </a:r>
                      <a:r>
                        <a:rPr kumimoji="1" lang="en-US" altLang="ja-JP" sz="1200" b="0" i="0" u="none" strike="noStrike" kern="1200" noProof="0" dirty="0">
                          <a:solidFill>
                            <a:schemeClr val="tx1"/>
                          </a:solidFill>
                          <a:effectLst/>
                          <a:latin typeface="Meiryo UI"/>
                          <a:ea typeface="Meiryo UI"/>
                          <a:cs typeface="+mn-cs"/>
                        </a:rPr>
                        <a:t>6</a:t>
                      </a:r>
                      <a:r>
                        <a:rPr kumimoji="1" lang="ja-JP" altLang="en-US" sz="1200" b="0" i="0" u="none" strike="noStrike" kern="1200" noProof="0">
                          <a:solidFill>
                            <a:schemeClr val="tx1"/>
                          </a:solidFill>
                          <a:effectLst/>
                          <a:latin typeface="Meiryo UI"/>
                          <a:ea typeface="Meiryo UI"/>
                          <a:cs typeface="+mn-cs"/>
                        </a:rPr>
                        <a:t>ｇ未満にすることで高血圧患者の約</a:t>
                      </a:r>
                      <a:r>
                        <a:rPr kumimoji="1" lang="en-US" altLang="ja-JP" sz="1200" b="0" i="0" u="none" strike="noStrike" kern="1200" noProof="0" dirty="0">
                          <a:solidFill>
                            <a:schemeClr val="tx1"/>
                          </a:solidFill>
                          <a:effectLst/>
                          <a:latin typeface="Meiryo UI"/>
                          <a:ea typeface="Meiryo UI"/>
                          <a:cs typeface="+mn-cs"/>
                        </a:rPr>
                        <a:t>20</a:t>
                      </a:r>
                      <a:r>
                        <a:rPr kumimoji="1" lang="ja-JP" altLang="en-US" sz="1200" b="0" i="0" u="none" strike="noStrike" kern="1200" noProof="0">
                          <a:solidFill>
                            <a:schemeClr val="tx1"/>
                          </a:solidFill>
                          <a:effectLst/>
                          <a:latin typeface="Meiryo UI"/>
                          <a:ea typeface="Meiryo UI"/>
                          <a:cs typeface="+mn-cs"/>
                        </a:rPr>
                        <a:t>％の血圧は下がるとされる。</a:t>
                      </a:r>
                      <a:endParaRPr kumimoji="1" lang="en-US" altLang="ja-JP" sz="1200" b="0" i="0" u="none" strike="noStrike" kern="1200" noProof="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kern="1200">
                          <a:solidFill>
                            <a:schemeClr val="tx1"/>
                          </a:solidFill>
                          <a:effectLst/>
                          <a:latin typeface="Meiryo UI"/>
                          <a:ea typeface="Meiryo UI"/>
                          <a:cs typeface="+mn-cs"/>
                        </a:rPr>
                        <a:t>毎月</a:t>
                      </a:r>
                      <a:r>
                        <a:rPr lang="en-US" altLang="ja-JP" sz="1200" b="0" i="0" u="none" strike="noStrike" kern="1200" dirty="0">
                          <a:solidFill>
                            <a:schemeClr val="tx1"/>
                          </a:solidFill>
                          <a:effectLst/>
                          <a:latin typeface="Meiryo UI"/>
                          <a:ea typeface="Meiryo UI"/>
                          <a:cs typeface="+mn-cs"/>
                        </a:rPr>
                        <a:t>18</a:t>
                      </a:r>
                      <a:r>
                        <a:rPr lang="ja-JP" altLang="en-US" sz="1200" b="0" i="0" u="none" strike="noStrike" kern="1200">
                          <a:solidFill>
                            <a:schemeClr val="tx1"/>
                          </a:solidFill>
                          <a:effectLst/>
                          <a:latin typeface="Meiryo UI"/>
                          <a:ea typeface="Meiryo UI"/>
                          <a:cs typeface="+mn-cs"/>
                        </a:rPr>
                        <a:t>日は米食の日。若者の米離れ対策として制定された。この日を機に、普段の食事にお米を食べる習慣を提案しよう。</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この日にちなみ、旬の桃、メロン、スイカ、パイナップルなど夏の果実を使用した飲料やスイーツをアピールしよう。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ハンバーガー、ホットドッグなどは夏休み行楽の移動中に食べられるので需要が高い。</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ja-JP" altLang="en-US" sz="1200" b="0" i="0" u="none" strike="noStrike">
                          <a:solidFill>
                            <a:schemeClr val="tx1"/>
                          </a:solidFill>
                          <a:effectLst/>
                          <a:latin typeface="Meiryo UI"/>
                          <a:ea typeface="Meiryo UI"/>
                        </a:rPr>
                        <a:t>梅雨明け後は野外行楽が活発になる。海や山などの行楽地近隣では拡販のチャンス。行楽商品を中心にした売場づくりを。</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a:solidFill>
                            <a:schemeClr val="tx1"/>
                          </a:solidFill>
                          <a:effectLst/>
                          <a:latin typeface="Meiryo UI"/>
                          <a:ea typeface="Meiryo UI"/>
                          <a:cs typeface="+mn-cs"/>
                        </a:rPr>
                        <a:t>二十四節気のひとつで、一年で最も暑いとき。熱中症や夏バテが起きやすいので、対策コーナーをエンドで展開していこう。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u="none" strike="noStrike">
                          <a:solidFill>
                            <a:schemeClr val="tx1"/>
                          </a:solidFill>
                          <a:effectLst/>
                          <a:latin typeface="Meiryo UI"/>
                          <a:ea typeface="Meiryo UI"/>
                        </a:rPr>
                        <a:t>梅雨が明け猛暑となるこの時期に、疲労回復に適した天ぷらを食べて夏バテしないよう元気に過ごそうという思いから制定された。天ぷらをＰＲしよう。</a:t>
                      </a:r>
                      <a:endParaRPr lang="en-US" altLang="ja-JP" sz="12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「う」の付く食べ物である、ウナギ、牛、うどん、ウリ（キュウリなど）、土用シジミ、土用卵、土用餅、黒色の食べ物（黒ゴマ、ヒジキなど）を提案しよう。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en-US" altLang="ja-JP" sz="1200" u="none" strike="noStrike" kern="1200" dirty="0">
                          <a:solidFill>
                            <a:schemeClr val="tx1"/>
                          </a:solidFill>
                          <a:effectLst/>
                          <a:latin typeface="Meiryo UI"/>
                          <a:ea typeface="Meiryo UI"/>
                          <a:cs typeface="+mn-cs"/>
                        </a:rPr>
                        <a:t>30</a:t>
                      </a:r>
                      <a:r>
                        <a:rPr kumimoji="1" lang="ja-JP" altLang="en-US" sz="1200" u="none" strike="noStrike" kern="1200">
                          <a:solidFill>
                            <a:schemeClr val="tx1"/>
                          </a:solidFill>
                          <a:effectLst/>
                          <a:latin typeface="Meiryo UI"/>
                          <a:ea typeface="Meiryo UI"/>
                          <a:cs typeface="+mn-cs"/>
                        </a:rPr>
                        <a:t>度を超えると、かき氷や氷菓商品が売れる。近年は</a:t>
                      </a:r>
                      <a:r>
                        <a:rPr kumimoji="1" lang="en-US" altLang="ja-JP" sz="1200" u="none" strike="noStrike" kern="1200" dirty="0">
                          <a:solidFill>
                            <a:schemeClr val="tx1"/>
                          </a:solidFill>
                          <a:effectLst/>
                          <a:latin typeface="Meiryo UI"/>
                          <a:ea typeface="Meiryo UI"/>
                          <a:cs typeface="+mn-cs"/>
                        </a:rPr>
                        <a:t>40</a:t>
                      </a:r>
                      <a:r>
                        <a:rPr kumimoji="1" lang="ja-JP" altLang="en-US" sz="1200" u="none" strike="noStrike" kern="1200">
                          <a:solidFill>
                            <a:schemeClr val="tx1"/>
                          </a:solidFill>
                          <a:effectLst/>
                          <a:latin typeface="Meiryo UI"/>
                          <a:ea typeface="Meiryo UI"/>
                          <a:cs typeface="+mn-cs"/>
                        </a:rPr>
                        <a:t>度近い猛暑日が多いため、梅雨明け後は在庫を多めに持つ。</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26</a:t>
                      </a:r>
                      <a:r>
                        <a:rPr lang="ja-JP" altLang="en-US" sz="1200" b="0" i="0" u="none" strike="noStrike">
                          <a:solidFill>
                            <a:schemeClr val="tx1"/>
                          </a:solidFill>
                          <a:effectLst/>
                          <a:latin typeface="Meiryo UI"/>
                          <a:ea typeface="Meiryo UI"/>
                        </a:rPr>
                        <a:t>日は風呂の日。夏はシャワーだけで済ます人が多いが、夏バテなど身体の疲れや不調を芯から取るのは風呂。販促物でアピールし、関連商品を紹介。</a:t>
                      </a: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この日にちなみ、夏の果実を使った商品をＰＲ</a:t>
                      </a:r>
                      <a:r>
                        <a:rPr lang="ja-JP" altLang="en" sz="1200" b="0" i="0" u="none" strike="noStrike">
                          <a:solidFill>
                            <a:schemeClr val="tx1"/>
                          </a:solidFill>
                          <a:effectLst/>
                          <a:latin typeface="Meiryo UI"/>
                          <a:ea typeface="Meiryo UI"/>
                        </a:rPr>
                        <a:t>。</a:t>
                      </a:r>
                      <a:r>
                        <a:rPr lang="ja-JP" altLang="en-US" sz="1200" b="0" i="0" u="none" strike="noStrike">
                          <a:solidFill>
                            <a:schemeClr val="tx1"/>
                          </a:solidFill>
                          <a:effectLst/>
                          <a:latin typeface="Meiryo UI"/>
                          <a:ea typeface="Meiryo UI"/>
                        </a:rPr>
                        <a:t>飲料やデザートは類似フレーバー商品が多いので売れ筋と死筋を早めに見極める。</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a:solidFill>
                            <a:schemeClr val="tx1"/>
                          </a:solidFill>
                          <a:effectLst/>
                          <a:latin typeface="Meiryo UI"/>
                          <a:ea typeface="Meiryo UI"/>
                        </a:rPr>
                        <a:t>夏バテが起きやすい頃。スタミナ食もだが、バランスの良い食事を取ることが大切。野菜が多く取れる飲料やサラダを提案。</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200" b="0" i="0" u="none" strike="noStrike">
                          <a:solidFill>
                            <a:schemeClr val="tx1"/>
                          </a:solidFill>
                          <a:effectLst/>
                          <a:latin typeface="Meiryo UI"/>
                          <a:ea typeface="Meiryo UI"/>
                        </a:rPr>
                        <a:t>この日にちなみ、カレー、カレーに合う惣菜やサラダ、ピクルス、漬物、おつまみなどのキャンペーンを展開しよう。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夏バテで食欲が減退する頃。梅干しやおかゆ、うどん、豆腐、卵、スープなど胃腸に優しい食べ物の提案をしよう。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海近隣の店舗では、レジャー商品のコーナーを設け関連商品をそろえること。アイスやアルコール・炭酸水なども充実させること。</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家族や友人で花火を楽しむ時期。花火の他、ミニバケツやライターなど、関連商品をエンドで展開。夜間の欠品がないように注意しよう。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夏休みの昼食に悩む母親が多い。カレーうどんなど、手軽に食べられる弁当、惣菜、加工食品、冷凍食品を提案。軽食にもお薦めする。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夏バテが起きやすい頃。はちみつの日にちなみ、栄養価の高い商品、スタミナ食、健康補助食品、サプリメントなどを売り込もう。</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extLst>
                  <a:ext uri="{0D108BD9-81ED-4DB2-BD59-A6C34878D82A}">
                    <a16:rowId xmlns:a16="http://schemas.microsoft.com/office/drawing/2014/main" val="3575630444"/>
                  </a:ext>
                </a:extLst>
              </a:tr>
              <a:tr h="77219">
                <a:tc>
                  <a:txBody>
                    <a:bodyPr/>
                    <a:lstStyle/>
                    <a:p>
                      <a:pPr algn="ctr" fontAlgn="auto"/>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4">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solidFill>
                          <a:srgbClr val="FF0000"/>
                        </a:solidFill>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solidFill>
                            <a:srgbClr val="FF0000"/>
                          </a:solidFill>
                          <a:effectLst/>
                          <a:latin typeface="Meiryo UI"/>
                          <a:ea typeface="Meiryo UI"/>
                        </a:rPr>
                        <a:t>　</a:t>
                      </a:r>
                      <a:endParaRPr lang="ja-JP" altLang="en-US" sz="900" b="0" i="0" u="none" strike="noStrike">
                        <a:solidFill>
                          <a:srgbClr val="FF0000"/>
                        </a:solidFill>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dirty="0">
                        <a:effectLst/>
                        <a:latin typeface="Meiryo UI"/>
                        <a:ea typeface="Meiryo UI"/>
                      </a:endParaRPr>
                    </a:p>
                  </a:txBody>
                  <a:tcPr marL="0" marR="0" marT="0" marB="0" vert="eaVert" anchor="b">
                    <a:solidFill>
                      <a:schemeClr val="accent1">
                        <a:lumMod val="20000"/>
                        <a:lumOff val="80000"/>
                      </a:schemeClr>
                    </a:solidFill>
                  </a:tcPr>
                </a:tc>
                <a:extLst>
                  <a:ext uri="{0D108BD9-81ED-4DB2-BD59-A6C34878D82A}">
                    <a16:rowId xmlns:a16="http://schemas.microsoft.com/office/drawing/2014/main" val="2801771382"/>
                  </a:ext>
                </a:extLst>
              </a:tr>
            </a:tbl>
          </a:graphicData>
        </a:graphic>
      </p:graphicFrame>
      <p:sp>
        <p:nvSpPr>
          <p:cNvPr id="4" name="正方形/長方形 3">
            <a:extLst>
              <a:ext uri="{FF2B5EF4-FFF2-40B4-BE49-F238E27FC236}">
                <a16:creationId xmlns:a16="http://schemas.microsoft.com/office/drawing/2014/main" id="{00000000-0008-0000-0000-000002000000}"/>
              </a:ext>
            </a:extLst>
          </p:cNvPr>
          <p:cNvSpPr/>
          <p:nvPr/>
        </p:nvSpPr>
        <p:spPr>
          <a:xfrm>
            <a:off x="13346617" y="12433531"/>
            <a:ext cx="7245317" cy="12929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rgbClr val="FFFFFF"/>
              </a:solidFill>
            </a:endParaRPr>
          </a:p>
        </p:txBody>
      </p:sp>
      <p:sp>
        <p:nvSpPr>
          <p:cNvPr id="5" name="AutoShape 9">
            <a:extLst>
              <a:ext uri="{FF2B5EF4-FFF2-40B4-BE49-F238E27FC236}">
                <a16:creationId xmlns:a16="http://schemas.microsoft.com/office/drawing/2014/main" id="{00000000-0008-0000-0000-000003000000}"/>
              </a:ext>
            </a:extLst>
          </p:cNvPr>
          <p:cNvSpPr>
            <a:spLocks noChangeArrowheads="1"/>
          </p:cNvSpPr>
          <p:nvPr/>
        </p:nvSpPr>
        <p:spPr bwMode="auto">
          <a:xfrm>
            <a:off x="1415277" y="8776049"/>
            <a:ext cx="4767675" cy="355636"/>
          </a:xfrm>
          <a:prstGeom prst="flowChartAlternateProcess">
            <a:avLst/>
          </a:prstGeom>
          <a:solidFill>
            <a:schemeClr val="accent4">
              <a:lumMod val="60000"/>
              <a:lumOff val="40000"/>
            </a:schemeClr>
          </a:solidFill>
          <a:ln>
            <a:noFill/>
          </a:ln>
          <a:effectLst/>
        </p:spPr>
        <p:style>
          <a:lnRef idx="1">
            <a:schemeClr val="accent5"/>
          </a:lnRef>
          <a:fillRef idx="2">
            <a:schemeClr val="accent5"/>
          </a:fillRef>
          <a:effectRef idx="1">
            <a:schemeClr val="accent5"/>
          </a:effectRef>
          <a:fontRef idx="minor">
            <a:schemeClr val="dk1"/>
          </a:fontRef>
        </p:style>
        <p:txBody>
          <a:bodyPr wrap="square" lIns="18288"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000" b="1" cap="none" spc="0">
                <a:ln w="0"/>
                <a:solidFill>
                  <a:schemeClr val="bg1"/>
                </a:solidFill>
                <a:effectLst/>
                <a:latin typeface="HG丸ｺﾞｼｯｸM-PRO" panose="020F0600000000000000" pitchFamily="50" charset="-128"/>
                <a:ea typeface="HG丸ｺﾞｼｯｸM-PRO" panose="020F0600000000000000" pitchFamily="50" charset="-128"/>
              </a:rPr>
              <a:t>食の販促ポイント</a:t>
            </a:r>
            <a:endParaRPr lang="en-US" altLang="ja-JP" sz="2000" b="1" cap="none" spc="0" dirty="0">
              <a:ln w="0"/>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6" name="AutoShape 66">
            <a:extLst>
              <a:ext uri="{FF2B5EF4-FFF2-40B4-BE49-F238E27FC236}">
                <a16:creationId xmlns:a16="http://schemas.microsoft.com/office/drawing/2014/main" id="{00000000-0008-0000-0000-000008000000}"/>
              </a:ext>
            </a:extLst>
          </p:cNvPr>
          <p:cNvSpPr>
            <a:spLocks noChangeArrowheads="1"/>
          </p:cNvSpPr>
          <p:nvPr/>
        </p:nvSpPr>
        <p:spPr bwMode="auto">
          <a:xfrm>
            <a:off x="11135960" y="9710484"/>
            <a:ext cx="4727345" cy="2638563"/>
          </a:xfrm>
          <a:prstGeom prst="flowChartAlternateProcess">
            <a:avLst/>
          </a:prstGeom>
          <a:solidFill>
            <a:srgbClr val="D0EBB3"/>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600"/>
              </a:lnSpc>
              <a:defRPr sz="1000"/>
            </a:pPr>
            <a:r>
              <a:rPr lang="ja-JP" altLang="en-US" sz="1400">
                <a:solidFill>
                  <a:srgbClr val="000000"/>
                </a:solidFill>
                <a:latin typeface="HG丸ｺﾞｼｯｸM-PRO" pitchFamily="50" charset="-128"/>
                <a:ea typeface="HG丸ｺﾞｼｯｸM-PRO" pitchFamily="50" charset="-128"/>
              </a:rPr>
              <a:t>●半夏生</a:t>
            </a:r>
            <a:endParaRPr lang="en-US" altLang="ja-JP" sz="1400" dirty="0">
              <a:solidFill>
                <a:srgbClr val="000000"/>
              </a:solidFill>
              <a:latin typeface="HG丸ｺﾞｼｯｸM-PRO" pitchFamily="50" charset="-128"/>
              <a:ea typeface="HG丸ｺﾞｼｯｸM-PRO" pitchFamily="50" charset="-128"/>
            </a:endParaRPr>
          </a:p>
          <a:p>
            <a:pPr rtl="1">
              <a:lnSpc>
                <a:spcPts val="1600"/>
              </a:lnSpc>
              <a:defRPr sz="1000"/>
            </a:pPr>
            <a:endParaRPr lang="en-US" altLang="ja-JP" sz="1400" dirty="0">
              <a:solidFill>
                <a:srgbClr val="000000"/>
              </a:solidFill>
              <a:latin typeface="HG丸ｺﾞｼｯｸM-PRO" pitchFamily="50" charset="-128"/>
              <a:ea typeface="HG丸ｺﾞｼｯｸM-PRO" pitchFamily="50" charset="-128"/>
            </a:endParaRPr>
          </a:p>
          <a:p>
            <a:pPr rtl="1">
              <a:lnSpc>
                <a:spcPts val="1600"/>
              </a:lnSpc>
              <a:defRPr sz="1000"/>
            </a:pPr>
            <a:r>
              <a:rPr lang="ja-JP" altLang="en-US" sz="1400">
                <a:solidFill>
                  <a:srgbClr val="000000"/>
                </a:solidFill>
                <a:latin typeface="HG丸ｺﾞｼｯｸM-PRO" pitchFamily="50" charset="-128"/>
                <a:ea typeface="HG丸ｺﾞｼｯｸM-PRO" pitchFamily="50" charset="-128"/>
              </a:rPr>
              <a:t>●七夕</a:t>
            </a:r>
            <a:endParaRPr lang="en-US" altLang="ja-JP" sz="1400" dirty="0">
              <a:latin typeface="HG丸ｺﾞｼｯｸM-PRO"/>
              <a:ea typeface="HG丸ｺﾞｼｯｸM-PRO"/>
            </a:endParaRPr>
          </a:p>
          <a:p>
            <a:pPr rtl="1">
              <a:lnSpc>
                <a:spcPts val="1600"/>
              </a:lnSpc>
              <a:defRPr sz="1000"/>
            </a:pPr>
            <a:endParaRPr lang="en-US" altLang="ja-JP" sz="1400" dirty="0">
              <a:latin typeface="HG丸ｺﾞｼｯｸM-PRO"/>
              <a:ea typeface="HG丸ｺﾞｼｯｸM-PRO"/>
            </a:endParaRPr>
          </a:p>
          <a:p>
            <a:pPr rtl="1">
              <a:lnSpc>
                <a:spcPts val="1600"/>
              </a:lnSpc>
              <a:defRPr sz="1000"/>
            </a:pPr>
            <a:r>
              <a:rPr lang="ja-JP" altLang="en-US" sz="1400">
                <a:latin typeface="HG丸ｺﾞｼｯｸM-PRO"/>
                <a:ea typeface="HG丸ｺﾞｼｯｸM-PRO"/>
              </a:rPr>
              <a:t>●</a:t>
            </a:r>
            <a:r>
              <a:rPr kumimoji="1" lang="ja-JP" altLang="en-US" sz="1400" u="none" strike="noStrike" kern="1200">
                <a:effectLst/>
                <a:latin typeface="Meiryo UI"/>
                <a:ea typeface="Meiryo UI"/>
              </a:rPr>
              <a:t>土用の丑</a:t>
            </a:r>
            <a:endParaRPr kumimoji="1" lang="en-US" altLang="ja-JP" sz="1400" u="none" strike="noStrike" kern="1200" dirty="0">
              <a:effectLst/>
              <a:latin typeface="Meiryo UI"/>
              <a:ea typeface="Meiryo UI"/>
            </a:endParaRPr>
          </a:p>
          <a:p>
            <a:pPr rtl="1">
              <a:lnSpc>
                <a:spcPts val="1600"/>
              </a:lnSpc>
              <a:defRPr sz="1000"/>
            </a:pPr>
            <a:endParaRPr kumimoji="1" lang="en-US" altLang="ja-JP" sz="1400" dirty="0">
              <a:latin typeface="Meiryo UI"/>
              <a:ea typeface="Meiryo UI"/>
            </a:endParaRPr>
          </a:p>
          <a:p>
            <a:pPr rtl="1">
              <a:lnSpc>
                <a:spcPts val="1600"/>
              </a:lnSpc>
              <a:defRPr sz="1000"/>
            </a:pPr>
            <a:r>
              <a:rPr lang="ja-JP" altLang="en-US" sz="1400">
                <a:latin typeface="HG丸ｺﾞｼｯｸM-PRO"/>
                <a:ea typeface="HG丸ｺﾞｼｯｸM-PRO"/>
              </a:rPr>
              <a:t>●夏まつり</a:t>
            </a:r>
            <a:endParaRPr kumimoji="1" lang="en-US" altLang="ja-JP" sz="1400" u="none" strike="noStrike" kern="1200" dirty="0">
              <a:effectLst/>
              <a:latin typeface="Meiryo UI"/>
              <a:ea typeface="Meiryo UI"/>
            </a:endParaRPr>
          </a:p>
        </p:txBody>
      </p:sp>
      <p:sp>
        <p:nvSpPr>
          <p:cNvPr id="7" name="AutoShape 66">
            <a:extLst>
              <a:ext uri="{FF2B5EF4-FFF2-40B4-BE49-F238E27FC236}">
                <a16:creationId xmlns:a16="http://schemas.microsoft.com/office/drawing/2014/main" id="{00000000-0008-0000-0000-000009000000}"/>
              </a:ext>
            </a:extLst>
          </p:cNvPr>
          <p:cNvSpPr>
            <a:spLocks noChangeArrowheads="1"/>
          </p:cNvSpPr>
          <p:nvPr/>
        </p:nvSpPr>
        <p:spPr bwMode="auto">
          <a:xfrm>
            <a:off x="15973048" y="9723122"/>
            <a:ext cx="4716752" cy="2638563"/>
          </a:xfrm>
          <a:prstGeom prst="flowChartAlternateProcess">
            <a:avLst/>
          </a:prstGeom>
          <a:solidFill>
            <a:schemeClr val="accent1">
              <a:lumMod val="20000"/>
              <a:lumOff val="80000"/>
            </a:schemeClr>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r>
              <a:rPr lang="ja-JP" altLang="en-US" sz="1400">
                <a:solidFill>
                  <a:srgbClr val="000000"/>
                </a:solidFill>
                <a:latin typeface="HG丸ｺﾞｼｯｸM-PRO" panose="020F0600000000000000" pitchFamily="50" charset="-128"/>
                <a:ea typeface="HG丸ｺﾞｼｯｸM-PRO" panose="020F0600000000000000" pitchFamily="50" charset="-128"/>
              </a:rPr>
              <a:t>水産物</a:t>
            </a: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i="0" strike="noStrike">
                <a:latin typeface="HG丸ｺﾞｼｯｸM-PRO" panose="020F0600000000000000" pitchFamily="50" charset="-128"/>
                <a:ea typeface="HG丸ｺﾞｼｯｸM-PRO" panose="020F0600000000000000" pitchFamily="50" charset="-128"/>
              </a:rPr>
              <a:t>カンパチのテリヤキ</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i="0" strike="noStrike">
                <a:latin typeface="HG丸ｺﾞｼｯｸM-PRO" panose="020F0600000000000000" pitchFamily="50" charset="-128"/>
                <a:ea typeface="HG丸ｺﾞｼｯｸM-PRO" panose="020F0600000000000000" pitchFamily="50" charset="-128"/>
              </a:rPr>
              <a:t>カンパチの煮付け</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en-US" altLang="ja-JP" sz="1400" i="0" strike="noStrike" dirty="0">
                <a:latin typeface="HG丸ｺﾞｼｯｸM-PRO" panose="020F0600000000000000" pitchFamily="50" charset="-128"/>
                <a:ea typeface="HG丸ｺﾞｼｯｸM-PRO" panose="020F0600000000000000" pitchFamily="50" charset="-128"/>
              </a:rPr>
              <a:t>《</a:t>
            </a:r>
            <a:r>
              <a:rPr lang="ja-JP" altLang="en-US" sz="1400" i="0" strike="noStrike">
                <a:latin typeface="HG丸ｺﾞｼｯｸM-PRO" panose="020F0600000000000000" pitchFamily="50" charset="-128"/>
                <a:ea typeface="HG丸ｺﾞｼｯｸM-PRO" panose="020F0600000000000000" pitchFamily="50" charset="-128"/>
              </a:rPr>
              <a:t>野菜</a:t>
            </a:r>
            <a:r>
              <a:rPr lang="en-US" altLang="ja-JP" sz="1400" i="0" strike="noStrike" dirty="0">
                <a:latin typeface="HG丸ｺﾞｼｯｸM-PRO" panose="020F0600000000000000" pitchFamily="50" charset="-128"/>
                <a:ea typeface="HG丸ｺﾞｼｯｸM-PRO" panose="020F0600000000000000" pitchFamily="50" charset="-128"/>
              </a:rPr>
              <a:t>》</a:t>
            </a:r>
          </a:p>
          <a:p>
            <a:pPr rtl="1">
              <a:lnSpc>
                <a:spcPts val="1600"/>
              </a:lnSpc>
              <a:defRPr sz="1000"/>
            </a:pPr>
            <a:r>
              <a:rPr lang="ja-JP" altLang="en-US" sz="1400">
                <a:latin typeface="HG丸ｺﾞｼｯｸM-PRO" panose="020F0600000000000000" pitchFamily="50" charset="-128"/>
                <a:ea typeface="HG丸ｺﾞｼｯｸM-PRO" panose="020F0600000000000000" pitchFamily="50" charset="-128"/>
              </a:rPr>
              <a:t>トウモロコシのピラフ</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a:latin typeface="HG丸ｺﾞｼｯｸM-PRO" panose="020F0600000000000000" pitchFamily="50" charset="-128"/>
                <a:ea typeface="HG丸ｺﾞｼｯｸM-PRO" panose="020F0600000000000000" pitchFamily="50" charset="-128"/>
              </a:rPr>
              <a:t>コーンスープ</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8" name="AutoShape 9">
            <a:extLst>
              <a:ext uri="{FF2B5EF4-FFF2-40B4-BE49-F238E27FC236}">
                <a16:creationId xmlns:a16="http://schemas.microsoft.com/office/drawing/2014/main" id="{00000000-0008-0000-0000-00000A000000}"/>
              </a:ext>
            </a:extLst>
          </p:cNvPr>
          <p:cNvSpPr>
            <a:spLocks noChangeArrowheads="1"/>
          </p:cNvSpPr>
          <p:nvPr/>
        </p:nvSpPr>
        <p:spPr bwMode="auto">
          <a:xfrm>
            <a:off x="6282341" y="8770460"/>
            <a:ext cx="4755445" cy="366815"/>
          </a:xfrm>
          <a:prstGeom prst="roundRect">
            <a:avLst/>
          </a:prstGeom>
          <a:solidFill>
            <a:schemeClr val="accent2">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ln>
                  <a:noFill/>
                </a:ln>
                <a:solidFill>
                  <a:schemeClr val="bg1"/>
                </a:solidFill>
                <a:effectLst/>
                <a:latin typeface="HG丸ｺﾞｼｯｸM-PRO" panose="020F0600000000000000" pitchFamily="50" charset="-128"/>
                <a:ea typeface="HG丸ｺﾞｼｯｸM-PRO" panose="020F0600000000000000" pitchFamily="50" charset="-128"/>
              </a:rPr>
              <a:t>旬の食材</a:t>
            </a:r>
            <a:endParaRPr lang="en-US" altLang="ja-JP" sz="2000" b="1" dirty="0">
              <a:ln>
                <a:noFill/>
              </a:ln>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9" name="AutoShape 9">
            <a:extLst>
              <a:ext uri="{FF2B5EF4-FFF2-40B4-BE49-F238E27FC236}">
                <a16:creationId xmlns:a16="http://schemas.microsoft.com/office/drawing/2014/main" id="{00000000-0008-0000-0000-00000B000000}"/>
              </a:ext>
            </a:extLst>
          </p:cNvPr>
          <p:cNvSpPr>
            <a:spLocks noChangeArrowheads="1"/>
          </p:cNvSpPr>
          <p:nvPr/>
        </p:nvSpPr>
        <p:spPr bwMode="auto">
          <a:xfrm>
            <a:off x="15973048" y="8783963"/>
            <a:ext cx="4723861" cy="339809"/>
          </a:xfrm>
          <a:prstGeom prst="flowChartAlternateProcess">
            <a:avLst/>
          </a:prstGeom>
          <a:solidFill>
            <a:schemeClr val="accent1"/>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solidFill>
                  <a:schemeClr val="bg1"/>
                </a:solidFill>
                <a:latin typeface="HG丸ｺﾞｼｯｸM-PRO"/>
                <a:ea typeface="HG丸ｺﾞｼｯｸM-PRO"/>
              </a:rPr>
              <a:t>初夏メニューの提案</a:t>
            </a:r>
          </a:p>
        </p:txBody>
      </p:sp>
      <p:sp>
        <p:nvSpPr>
          <p:cNvPr id="10" name="AutoShape 17">
            <a:extLst>
              <a:ext uri="{FF2B5EF4-FFF2-40B4-BE49-F238E27FC236}">
                <a16:creationId xmlns:a16="http://schemas.microsoft.com/office/drawing/2014/main" id="{00000000-0008-0000-0000-00000C000000}"/>
              </a:ext>
            </a:extLst>
          </p:cNvPr>
          <p:cNvSpPr>
            <a:spLocks noChangeArrowheads="1"/>
          </p:cNvSpPr>
          <p:nvPr/>
        </p:nvSpPr>
        <p:spPr bwMode="auto">
          <a:xfrm>
            <a:off x="11135960" y="9201862"/>
            <a:ext cx="4751000"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HG丸ｺﾞｼｯｸM-PRO" panose="020F0600000000000000" pitchFamily="50" charset="-128"/>
                <a:ea typeface="HG丸ｺﾞｼｯｸM-PRO" panose="020F0600000000000000" pitchFamily="50" charset="-128"/>
              </a:rPr>
              <a:t>7</a:t>
            </a:r>
            <a:r>
              <a:rPr lang="ja-JP" altLang="en-US" sz="1400">
                <a:latin typeface="HG丸ｺﾞｼｯｸM-PRO" panose="020F0600000000000000" pitchFamily="50" charset="-128"/>
                <a:ea typeface="HG丸ｺﾞｼｯｸM-PRO" panose="020F0600000000000000" pitchFamily="50" charset="-128"/>
              </a:rPr>
              <a:t>月の行事・行楽の季節商品</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11" name="AutoShape 18">
            <a:extLst>
              <a:ext uri="{FF2B5EF4-FFF2-40B4-BE49-F238E27FC236}">
                <a16:creationId xmlns:a16="http://schemas.microsoft.com/office/drawing/2014/main" id="{00000000-0008-0000-0000-00000D000000}"/>
              </a:ext>
            </a:extLst>
          </p:cNvPr>
          <p:cNvSpPr>
            <a:spLocks noChangeArrowheads="1"/>
          </p:cNvSpPr>
          <p:nvPr/>
        </p:nvSpPr>
        <p:spPr bwMode="auto">
          <a:xfrm>
            <a:off x="15973048" y="9205819"/>
            <a:ext cx="4716752" cy="430532"/>
          </a:xfrm>
          <a:prstGeom prst="flowChartAlternateProcess">
            <a:avLst/>
          </a:prstGeom>
          <a:solidFill>
            <a:schemeClr val="bg1"/>
          </a:solidFill>
          <a:ln>
            <a:noFill/>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680"/>
              </a:lnSpc>
            </a:pPr>
            <a:r>
              <a:rPr lang="en-US" altLang="ja-JP" sz="1400" dirty="0">
                <a:latin typeface="HG丸ｺﾞｼｯｸM-PRO"/>
                <a:ea typeface="HG丸ｺﾞｼｯｸM-PRO"/>
              </a:rPr>
              <a:t>7</a:t>
            </a:r>
            <a:r>
              <a:rPr lang="ja-JP" altLang="en-US" sz="1400">
                <a:latin typeface="HG丸ｺﾞｼｯｸM-PRO"/>
                <a:ea typeface="HG丸ｺﾞｼｯｸM-PRO"/>
              </a:rPr>
              <a:t>月は、カンパチ、トウモロコシなどの旬の食材メニューで売上拡大の提案を！</a:t>
            </a:r>
            <a:endParaRPr lang="en-US" altLang="ja-JP" sz="1400" dirty="0">
              <a:latin typeface="HG丸ｺﾞｼｯｸM-PRO"/>
              <a:ea typeface="HG丸ｺﾞｼｯｸM-PRO"/>
            </a:endParaRPr>
          </a:p>
        </p:txBody>
      </p:sp>
      <p:sp>
        <p:nvSpPr>
          <p:cNvPr id="12" name="AutoShape 18">
            <a:extLst>
              <a:ext uri="{FF2B5EF4-FFF2-40B4-BE49-F238E27FC236}">
                <a16:creationId xmlns:a16="http://schemas.microsoft.com/office/drawing/2014/main" id="{00000000-0008-0000-0000-00000E000000}"/>
              </a:ext>
            </a:extLst>
          </p:cNvPr>
          <p:cNvSpPr>
            <a:spLocks noChangeArrowheads="1"/>
          </p:cNvSpPr>
          <p:nvPr/>
        </p:nvSpPr>
        <p:spPr bwMode="auto">
          <a:xfrm>
            <a:off x="6282341" y="9208614"/>
            <a:ext cx="4741889"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HG丸ｺﾞｼｯｸM-PRO" panose="020F0600000000000000" pitchFamily="50" charset="-128"/>
                <a:ea typeface="HG丸ｺﾞｼｯｸM-PRO" panose="020F0600000000000000" pitchFamily="50" charset="-128"/>
              </a:rPr>
              <a:t>7</a:t>
            </a:r>
            <a:r>
              <a:rPr lang="ja-JP" altLang="en-US" sz="1400">
                <a:latin typeface="HG丸ｺﾞｼｯｸM-PRO" panose="020F0600000000000000" pitchFamily="50" charset="-128"/>
                <a:ea typeface="HG丸ｺﾞｼｯｸM-PRO" panose="020F0600000000000000" pitchFamily="50" charset="-128"/>
              </a:rPr>
              <a:t>月の旬の食材を活用し、販促提案をしよう</a:t>
            </a:r>
          </a:p>
        </p:txBody>
      </p:sp>
      <p:sp>
        <p:nvSpPr>
          <p:cNvPr id="13" name="Text Box 1049">
            <a:extLst>
              <a:ext uri="{FF2B5EF4-FFF2-40B4-BE49-F238E27FC236}">
                <a16:creationId xmlns:a16="http://schemas.microsoft.com/office/drawing/2014/main" id="{00000000-0008-0000-0000-00000F000000}"/>
              </a:ext>
            </a:extLst>
          </p:cNvPr>
          <p:cNvSpPr txBox="1">
            <a:spLocks noChangeArrowheads="1"/>
          </p:cNvSpPr>
          <p:nvPr/>
        </p:nvSpPr>
        <p:spPr bwMode="auto">
          <a:xfrm>
            <a:off x="3072228" y="326978"/>
            <a:ext cx="14802412" cy="1127031"/>
          </a:xfrm>
          <a:prstGeom prst="rect">
            <a:avLst/>
          </a:prstGeom>
          <a:noFill/>
          <a:ln>
            <a:noFill/>
          </a:ln>
        </p:spPr>
        <p:txBody>
          <a:bodyPr wrap="square" lIns="73152" tIns="36576"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ja-JP" altLang="en-US" sz="4000" b="1">
                <a:solidFill>
                  <a:schemeClr val="accent2">
                    <a:lumMod val="75000"/>
                  </a:schemeClr>
                </a:solidFill>
                <a:latin typeface="HGS創英ﾌﾟﾚｾﾞﾝｽEB"/>
                <a:ea typeface="HGS創英ﾌﾟﾚｾﾞﾝｽEB"/>
                <a:cs typeface="Meiryo UI" panose="020B0604030504040204" pitchFamily="50" charset="-128"/>
              </a:rPr>
              <a:t>梅雨明け・夏休み開始！直後の好機を逃さない！ </a:t>
            </a:r>
            <a:endParaRPr lang="en-US" altLang="ja-JP" sz="4000" b="1" dirty="0">
              <a:solidFill>
                <a:schemeClr val="accent2">
                  <a:lumMod val="75000"/>
                </a:schemeClr>
              </a:solidFill>
              <a:latin typeface="HGS創英ﾌﾟﾚｾﾞﾝｽEB"/>
              <a:ea typeface="HGS創英ﾌﾟﾚｾﾞﾝｽEB"/>
              <a:cs typeface="Meiryo UI" panose="020B0604030504040204" pitchFamily="50" charset="-128"/>
            </a:endParaRPr>
          </a:p>
          <a:p>
            <a:pPr algn="ctr">
              <a:lnSpc>
                <a:spcPts val="3500"/>
              </a:lnSpc>
              <a:defRPr sz="1000"/>
            </a:pPr>
            <a:r>
              <a:rPr lang="en-US" altLang="ja-JP" sz="2400" b="1" dirty="0">
                <a:solidFill>
                  <a:srgbClr val="FFC000"/>
                </a:solidFill>
                <a:latin typeface="メイリオ"/>
                <a:ea typeface="メイリオ"/>
              </a:rPr>
              <a:t>〜</a:t>
            </a:r>
            <a:r>
              <a:rPr lang="ja-JP" altLang="en-US" sz="2400" b="1">
                <a:solidFill>
                  <a:srgbClr val="FFC000"/>
                </a:solidFill>
                <a:latin typeface="メイリオ"/>
                <a:ea typeface="メイリオ"/>
              </a:rPr>
              <a:t>夏休み入りで活発化する人の動きを先読みしよう！ </a:t>
            </a:r>
            <a:r>
              <a:rPr lang="en-US" altLang="ja-JP" sz="2400" b="1" dirty="0">
                <a:solidFill>
                  <a:srgbClr val="FFC000"/>
                </a:solidFill>
                <a:latin typeface="HGP創英角ﾎﾟｯﾌﾟ体"/>
                <a:ea typeface="HGP創英角ﾎﾟｯﾌﾟ体" panose="040B0A00000000000000" pitchFamily="50" charset="-128"/>
                <a:cs typeface="Meiryo UI" panose="020B0604030504040204" pitchFamily="50" charset="-128"/>
              </a:rPr>
              <a:t>〜</a:t>
            </a:r>
            <a:endParaRPr lang="en-US" altLang="ja-JP" sz="2400" b="1" i="0" u="none" strike="noStrike" cap="none" spc="0" baseline="0" dirty="0">
              <a:ln>
                <a:noFill/>
              </a:ln>
              <a:solidFill>
                <a:srgbClr val="FFC000"/>
              </a:solidFill>
              <a:effectLst/>
              <a:latin typeface="HGP創英角ﾎﾟｯﾌﾟ体"/>
              <a:ea typeface="HGP創英角ﾎﾟｯﾌﾟ体" panose="040B0A00000000000000" pitchFamily="50" charset="-128"/>
              <a:cs typeface="Meiryo UI" panose="020B0604030504040204" pitchFamily="50" charset="-128"/>
            </a:endParaRPr>
          </a:p>
        </p:txBody>
      </p:sp>
      <p:sp>
        <p:nvSpPr>
          <p:cNvPr id="14" name="AutoShape 18">
            <a:extLst>
              <a:ext uri="{FF2B5EF4-FFF2-40B4-BE49-F238E27FC236}">
                <a16:creationId xmlns:a16="http://schemas.microsoft.com/office/drawing/2014/main" id="{00000000-0008-0000-0000-000010000000}"/>
              </a:ext>
            </a:extLst>
          </p:cNvPr>
          <p:cNvSpPr>
            <a:spLocks noChangeArrowheads="1"/>
          </p:cNvSpPr>
          <p:nvPr/>
        </p:nvSpPr>
        <p:spPr bwMode="auto">
          <a:xfrm>
            <a:off x="1415277" y="9205818"/>
            <a:ext cx="4754645"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HG丸ｺﾞｼｯｸM-PRO" panose="020F0600000000000000" pitchFamily="50" charset="-128"/>
                <a:ea typeface="HG丸ｺﾞｼｯｸM-PRO" panose="020F0600000000000000" pitchFamily="50" charset="-128"/>
              </a:rPr>
              <a:t>7</a:t>
            </a:r>
            <a:r>
              <a:rPr lang="ja-JP" altLang="en-US" sz="1400">
                <a:latin typeface="HG丸ｺﾞｼｯｸM-PRO" panose="020F0600000000000000" pitchFamily="50" charset="-128"/>
                <a:ea typeface="HG丸ｺﾞｼｯｸM-PRO" panose="020F0600000000000000" pitchFamily="50" charset="-128"/>
              </a:rPr>
              <a:t>月</a:t>
            </a:r>
            <a:r>
              <a:rPr lang="ja-JP" altLang="en-US" sz="1400">
                <a:solidFill>
                  <a:sysClr val="windowText" lastClr="000000"/>
                </a:solidFill>
                <a:latin typeface="Freestyle Script" panose="030804020302050B0404" pitchFamily="66" charset="0"/>
                <a:ea typeface="HG丸ｺﾞｼｯｸM-PRO" panose="020F0600000000000000" pitchFamily="50" charset="-128"/>
              </a:rPr>
              <a:t>の催事メニューの提案</a:t>
            </a:r>
            <a:endParaRPr lang="en-US" altLang="ja-JP" sz="1400" dirty="0">
              <a:solidFill>
                <a:sysClr val="windowText" lastClr="000000"/>
              </a:solidFill>
              <a:latin typeface="Freestyle Script" panose="030804020302050B0404" pitchFamily="66" charset="0"/>
              <a:ea typeface="HG丸ｺﾞｼｯｸM-PRO" panose="020F0600000000000000" pitchFamily="50" charset="-128"/>
            </a:endParaRPr>
          </a:p>
        </p:txBody>
      </p:sp>
      <p:sp>
        <p:nvSpPr>
          <p:cNvPr id="15" name="AutoShape 66">
            <a:extLst>
              <a:ext uri="{FF2B5EF4-FFF2-40B4-BE49-F238E27FC236}">
                <a16:creationId xmlns:a16="http://schemas.microsoft.com/office/drawing/2014/main" id="{00000000-0008-0000-0000-000011000000}"/>
              </a:ext>
            </a:extLst>
          </p:cNvPr>
          <p:cNvSpPr>
            <a:spLocks noChangeArrowheads="1"/>
          </p:cNvSpPr>
          <p:nvPr/>
        </p:nvSpPr>
        <p:spPr bwMode="auto">
          <a:xfrm>
            <a:off x="6282341" y="9710484"/>
            <a:ext cx="4751000" cy="2638563"/>
          </a:xfrm>
          <a:prstGeom prst="flowChartAlternateProcess">
            <a:avLst/>
          </a:prstGeom>
          <a:solidFill>
            <a:schemeClr val="accent2">
              <a:lumMod val="40000"/>
              <a:lumOff val="60000"/>
            </a:schemeClr>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a:ea typeface="HG丸ｺﾞｼｯｸM-PRO"/>
              </a:rPr>
              <a:t>《</a:t>
            </a:r>
            <a:r>
              <a:rPr lang="ja-JP" altLang="en-US" sz="1400" i="0" strike="noStrike">
                <a:solidFill>
                  <a:srgbClr val="000000"/>
                </a:solidFill>
                <a:latin typeface="HG丸ｺﾞｼｯｸM-PRO"/>
                <a:ea typeface="HG丸ｺﾞｼｯｸM-PRO"/>
              </a:rPr>
              <a:t>水産物</a:t>
            </a:r>
            <a:r>
              <a:rPr lang="en-US" altLang="ja-JP" sz="1400" i="0" strike="noStrike" dirty="0">
                <a:solidFill>
                  <a:srgbClr val="000000"/>
                </a:solidFill>
                <a:latin typeface="HG丸ｺﾞｼｯｸM-PRO"/>
                <a:ea typeface="HG丸ｺﾞｼｯｸM-PRO"/>
              </a:rPr>
              <a:t>》</a:t>
            </a:r>
          </a:p>
          <a:p>
            <a:pPr rtl="1">
              <a:lnSpc>
                <a:spcPts val="1600"/>
              </a:lnSpc>
              <a:defRPr sz="1000"/>
            </a:pPr>
            <a:r>
              <a:rPr lang="ja-JP" altLang="en-US" sz="1400">
                <a:solidFill>
                  <a:srgbClr val="000000"/>
                </a:solidFill>
                <a:latin typeface="HG丸ｺﾞｼｯｸM-PRO" pitchFamily="50" charset="-128"/>
                <a:ea typeface="HG丸ｺﾞｼｯｸM-PRO" pitchFamily="50" charset="-128"/>
              </a:rPr>
              <a:t>カンパチ、タチウオ</a:t>
            </a:r>
            <a:endParaRPr lang="en-US" altLang="ja-JP" sz="1400" i="0" strike="noStrike" dirty="0">
              <a:solidFill>
                <a:srgbClr val="000000"/>
              </a:solidFill>
              <a:latin typeface="HG丸ｺﾞｼｯｸM-PRO" pitchFamily="50" charset="-128"/>
              <a:ea typeface="HG丸ｺﾞｼｯｸM-PRO" pitchFamily="50" charset="-128"/>
            </a:endParaRPr>
          </a:p>
          <a:p>
            <a:pPr rtl="1">
              <a:lnSpc>
                <a:spcPts val="1600"/>
              </a:lnSpc>
              <a:defRPr sz="1000"/>
            </a:pPr>
            <a:endParaRPr lang="en-US" altLang="ja-JP" sz="1400" i="0" strike="noStrike" dirty="0">
              <a:solidFill>
                <a:srgbClr val="000000"/>
              </a:solidFill>
              <a:latin typeface="HG丸ｺﾞｼｯｸM-PRO" pitchFamily="50" charset="-128"/>
              <a:ea typeface="HG丸ｺﾞｼｯｸM-PRO" pitchFamily="50" charset="-128"/>
            </a:endParaRPr>
          </a:p>
          <a:p>
            <a:pPr rtl="1">
              <a:lnSpc>
                <a:spcPts val="1600"/>
              </a:lnSpc>
              <a:defRPr sz="1000"/>
            </a:pPr>
            <a:r>
              <a:rPr lang="en-US" altLang="ja-JP" sz="1400" i="0" strike="noStrike" dirty="0">
                <a:solidFill>
                  <a:srgbClr val="000000"/>
                </a:solidFill>
                <a:latin typeface="HG丸ｺﾞｼｯｸM-PRO" pitchFamily="50" charset="-128"/>
                <a:ea typeface="HG丸ｺﾞｼｯｸM-PRO" pitchFamily="50" charset="-128"/>
              </a:rPr>
              <a:t>《</a:t>
            </a:r>
            <a:r>
              <a:rPr lang="ja-JP" altLang="en-US" sz="1400" i="0" strike="noStrike">
                <a:solidFill>
                  <a:srgbClr val="000000"/>
                </a:solidFill>
                <a:latin typeface="HG丸ｺﾞｼｯｸM-PRO" pitchFamily="50" charset="-128"/>
                <a:ea typeface="HG丸ｺﾞｼｯｸM-PRO" pitchFamily="50" charset="-128"/>
              </a:rPr>
              <a:t>野菜</a:t>
            </a:r>
            <a:r>
              <a:rPr lang="en-US" altLang="ja-JP" sz="1400" i="0" strike="noStrike" dirty="0">
                <a:solidFill>
                  <a:srgbClr val="000000"/>
                </a:solidFill>
                <a:latin typeface="HG丸ｺﾞｼｯｸM-PRO" pitchFamily="50" charset="-128"/>
                <a:ea typeface="HG丸ｺﾞｼｯｸM-PRO" pitchFamily="50" charset="-128"/>
              </a:rPr>
              <a:t>》</a:t>
            </a:r>
            <a:endParaRPr lang="en-US" altLang="ja-JP" sz="1400" i="0" strike="noStrike" dirty="0">
              <a:latin typeface="HG丸ｺﾞｼｯｸM-PRO" pitchFamily="50" charset="-128"/>
              <a:ea typeface="HG丸ｺﾞｼｯｸM-PRO" pitchFamily="50" charset="-128"/>
            </a:endParaRPr>
          </a:p>
          <a:p>
            <a:pPr algn="l" rtl="1">
              <a:lnSpc>
                <a:spcPts val="1600"/>
              </a:lnSpc>
              <a:defRPr sz="1000"/>
            </a:pPr>
            <a:r>
              <a:rPr lang="ja-JP" altLang="en-US" sz="1400" i="0" strike="noStrike">
                <a:latin typeface="HG丸ｺﾞｼｯｸM-PRO"/>
                <a:ea typeface="HG丸ｺﾞｼｯｸM-PRO"/>
              </a:rPr>
              <a:t>トウモロコシ、ゴーヤ</a:t>
            </a:r>
            <a:endParaRPr lang="en-US" altLang="ja-JP" sz="1400" i="0" strike="noStrike" dirty="0">
              <a:latin typeface="HG丸ｺﾞｼｯｸM-PRO"/>
              <a:ea typeface="HG丸ｺﾞｼｯｸM-PRO"/>
            </a:endParaRPr>
          </a:p>
        </p:txBody>
      </p:sp>
      <p:sp>
        <p:nvSpPr>
          <p:cNvPr id="16" name="AutoShape 66">
            <a:extLst>
              <a:ext uri="{FF2B5EF4-FFF2-40B4-BE49-F238E27FC236}">
                <a16:creationId xmlns:a16="http://schemas.microsoft.com/office/drawing/2014/main" id="{00000000-0008-0000-0000-000012000000}"/>
              </a:ext>
            </a:extLst>
          </p:cNvPr>
          <p:cNvSpPr>
            <a:spLocks noChangeArrowheads="1"/>
          </p:cNvSpPr>
          <p:nvPr/>
        </p:nvSpPr>
        <p:spPr bwMode="auto">
          <a:xfrm>
            <a:off x="1415277" y="9710484"/>
            <a:ext cx="4767675" cy="2638563"/>
          </a:xfrm>
          <a:prstGeom prst="flowChartAlternateProcess">
            <a:avLst/>
          </a:prstGeom>
          <a:solidFill>
            <a:srgbClr val="FFFFC9"/>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300"/>
              </a:lnSpc>
              <a:defRPr sz="1000"/>
            </a:pPr>
            <a:r>
              <a:rPr lang="ja-JP" altLang="en-US" sz="1400">
                <a:latin typeface="HG丸ｺﾞｼｯｸM-PRO"/>
                <a:ea typeface="HG丸ｺﾞｼｯｸM-PRO"/>
              </a:rPr>
              <a:t>●</a:t>
            </a:r>
            <a:r>
              <a:rPr lang="ja-JP" altLang="en-US" sz="1400" u="none" strike="noStrike">
                <a:solidFill>
                  <a:schemeClr val="tx1"/>
                </a:solidFill>
                <a:effectLst/>
                <a:latin typeface="Meiryo UI"/>
                <a:ea typeface="Meiryo UI"/>
              </a:rPr>
              <a:t>半夏生</a:t>
            </a:r>
            <a:r>
              <a:rPr lang="ja-JP" altLang="en-US" sz="1400">
                <a:latin typeface="HG丸ｺﾞｼｯｸM-PRO"/>
                <a:ea typeface="HG丸ｺﾞｼｯｸM-PRO"/>
              </a:rPr>
              <a:t>レシピ</a:t>
            </a:r>
            <a:endParaRPr lang="en-US" altLang="ja-JP" sz="1400" dirty="0">
              <a:latin typeface="HG丸ｺﾞｼｯｸM-PRO"/>
              <a:ea typeface="HG丸ｺﾞｼｯｸM-PRO"/>
            </a:endParaRPr>
          </a:p>
          <a:p>
            <a:pPr rtl="1">
              <a:lnSpc>
                <a:spcPts val="1300"/>
              </a:lnSpc>
              <a:defRPr sz="1000"/>
            </a:pPr>
            <a:endParaRPr lang="en-US" altLang="ja-JP" sz="1400" dirty="0">
              <a:latin typeface="HG丸ｺﾞｼｯｸM-PRO"/>
              <a:ea typeface="HG丸ｺﾞｼｯｸM-PRO"/>
            </a:endParaRPr>
          </a:p>
          <a:p>
            <a:pPr rtl="1">
              <a:lnSpc>
                <a:spcPts val="1300"/>
              </a:lnSpc>
              <a:defRPr sz="1000"/>
            </a:pPr>
            <a:endParaRPr lang="en-US" altLang="ja-JP" sz="1400" dirty="0">
              <a:latin typeface="HG丸ｺﾞｼｯｸM-PRO"/>
              <a:ea typeface="HG丸ｺﾞｼｯｸM-PRO"/>
            </a:endParaRPr>
          </a:p>
          <a:p>
            <a:pPr rtl="1">
              <a:lnSpc>
                <a:spcPts val="1300"/>
              </a:lnSpc>
              <a:defRPr sz="1000"/>
            </a:pPr>
            <a:r>
              <a:rPr lang="ja-JP" altLang="en-US" sz="1400">
                <a:latin typeface="HG丸ｺﾞｼｯｸM-PRO"/>
                <a:ea typeface="HG丸ｺﾞｼｯｸM-PRO"/>
              </a:rPr>
              <a:t>●</a:t>
            </a:r>
            <a:r>
              <a:rPr lang="ja-JP" altLang="en-US" sz="1400" u="none" strike="noStrike">
                <a:solidFill>
                  <a:schemeClr val="tx1"/>
                </a:solidFill>
                <a:effectLst/>
                <a:latin typeface="Meiryo UI"/>
                <a:ea typeface="Meiryo UI"/>
              </a:rPr>
              <a:t>七夕</a:t>
            </a:r>
            <a:r>
              <a:rPr lang="ja-JP" altLang="en-US" sz="1400">
                <a:latin typeface="HG丸ｺﾞｼｯｸM-PRO"/>
                <a:ea typeface="HG丸ｺﾞｼｯｸM-PRO"/>
              </a:rPr>
              <a:t>レシピ</a:t>
            </a:r>
            <a:endParaRPr lang="en-US" altLang="ja-JP" sz="1400" dirty="0">
              <a:latin typeface="HG丸ｺﾞｼｯｸM-PRO"/>
              <a:ea typeface="HG丸ｺﾞｼｯｸM-PRO"/>
            </a:endParaRPr>
          </a:p>
          <a:p>
            <a:pPr rtl="1">
              <a:lnSpc>
                <a:spcPts val="1300"/>
              </a:lnSpc>
              <a:defRPr sz="1000"/>
            </a:pPr>
            <a:endParaRPr lang="en-US" altLang="ja-JP" sz="1400" dirty="0">
              <a:latin typeface="HG丸ｺﾞｼｯｸM-PRO"/>
              <a:ea typeface="HG丸ｺﾞｼｯｸM-PRO"/>
            </a:endParaRPr>
          </a:p>
          <a:p>
            <a:pPr rtl="1">
              <a:lnSpc>
                <a:spcPts val="1300"/>
              </a:lnSpc>
              <a:defRPr sz="1000"/>
            </a:pPr>
            <a:endParaRPr lang="en-US" altLang="ja-JP" sz="1400" dirty="0">
              <a:latin typeface="HG丸ｺﾞｼｯｸM-PRO"/>
              <a:ea typeface="HG丸ｺﾞｼｯｸM-PRO"/>
            </a:endParaRPr>
          </a:p>
          <a:p>
            <a:pPr rtl="1">
              <a:lnSpc>
                <a:spcPts val="1300"/>
              </a:lnSpc>
              <a:defRPr sz="1000"/>
            </a:pPr>
            <a:r>
              <a:rPr lang="ja-JP" altLang="en-US" sz="1400">
                <a:latin typeface="HG丸ｺﾞｼｯｸM-PRO"/>
                <a:ea typeface="HG丸ｺﾞｼｯｸM-PRO"/>
              </a:rPr>
              <a:t>●土用の丑レシピ</a:t>
            </a:r>
            <a:endParaRPr lang="en-US" altLang="ja-JP" sz="1400" dirty="0">
              <a:latin typeface="HG丸ｺﾞｼｯｸM-PRO"/>
              <a:ea typeface="HG丸ｺﾞｼｯｸM-PRO"/>
            </a:endParaRPr>
          </a:p>
        </p:txBody>
      </p:sp>
      <p:sp>
        <p:nvSpPr>
          <p:cNvPr id="18" name="AutoShape 1">
            <a:extLst>
              <a:ext uri="{FF2B5EF4-FFF2-40B4-BE49-F238E27FC236}">
                <a16:creationId xmlns:a16="http://schemas.microsoft.com/office/drawing/2014/main" id="{00000000-0008-0000-0000-000014000000}"/>
              </a:ext>
            </a:extLst>
          </p:cNvPr>
          <p:cNvSpPr>
            <a:spLocks noChangeArrowheads="1"/>
          </p:cNvSpPr>
          <p:nvPr/>
        </p:nvSpPr>
        <p:spPr bwMode="auto">
          <a:xfrm>
            <a:off x="324517" y="13691890"/>
            <a:ext cx="853844" cy="356436"/>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8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メモ</a:t>
            </a:r>
            <a:endParaRPr lang="en-US" altLang="ja-JP" sz="18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フレーム 19">
            <a:extLst>
              <a:ext uri="{FF2B5EF4-FFF2-40B4-BE49-F238E27FC236}">
                <a16:creationId xmlns:a16="http://schemas.microsoft.com/office/drawing/2014/main" id="{00000000-0008-0000-0000-000016000000}"/>
              </a:ext>
            </a:extLst>
          </p:cNvPr>
          <p:cNvSpPr/>
          <p:nvPr/>
        </p:nvSpPr>
        <p:spPr>
          <a:xfrm>
            <a:off x="1422526" y="12433531"/>
            <a:ext cx="3795735" cy="2739374"/>
          </a:xfrm>
          <a:prstGeom prst="frame">
            <a:avLst>
              <a:gd name="adj1" fmla="val 3082"/>
            </a:avLst>
          </a:prstGeom>
          <a:solidFill>
            <a:srgbClr val="C5E0B4"/>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1" name="フレーム 20">
            <a:extLst>
              <a:ext uri="{FF2B5EF4-FFF2-40B4-BE49-F238E27FC236}">
                <a16:creationId xmlns:a16="http://schemas.microsoft.com/office/drawing/2014/main" id="{00000000-0008-0000-0000-000017000000}"/>
              </a:ext>
            </a:extLst>
          </p:cNvPr>
          <p:cNvSpPr/>
          <p:nvPr/>
        </p:nvSpPr>
        <p:spPr>
          <a:xfrm>
            <a:off x="5427146" y="12433531"/>
            <a:ext cx="3795735" cy="2751310"/>
          </a:xfrm>
          <a:prstGeom prst="frame">
            <a:avLst>
              <a:gd name="adj1" fmla="val 3534"/>
            </a:avLst>
          </a:prstGeom>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2" name="フレーム 21">
            <a:extLst>
              <a:ext uri="{FF2B5EF4-FFF2-40B4-BE49-F238E27FC236}">
                <a16:creationId xmlns:a16="http://schemas.microsoft.com/office/drawing/2014/main" id="{00000000-0008-0000-0000-000018000000}"/>
              </a:ext>
            </a:extLst>
          </p:cNvPr>
          <p:cNvSpPr/>
          <p:nvPr/>
        </p:nvSpPr>
        <p:spPr>
          <a:xfrm>
            <a:off x="9372083" y="12433531"/>
            <a:ext cx="3795735" cy="2751310"/>
          </a:xfrm>
          <a:prstGeom prst="frame">
            <a:avLst>
              <a:gd name="adj1" fmla="val 3971"/>
            </a:avLst>
          </a:prstGeom>
          <a:solidFill>
            <a:schemeClr val="accent1">
              <a:lumMod val="60000"/>
              <a:lumOff val="40000"/>
            </a:schemeClr>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3" name="AutoShape 9">
            <a:extLst>
              <a:ext uri="{FF2B5EF4-FFF2-40B4-BE49-F238E27FC236}">
                <a16:creationId xmlns:a16="http://schemas.microsoft.com/office/drawing/2014/main" id="{00000000-0008-0000-0000-000019000000}"/>
              </a:ext>
            </a:extLst>
          </p:cNvPr>
          <p:cNvSpPr>
            <a:spLocks noChangeArrowheads="1"/>
          </p:cNvSpPr>
          <p:nvPr/>
        </p:nvSpPr>
        <p:spPr bwMode="auto">
          <a:xfrm>
            <a:off x="11135960" y="8783963"/>
            <a:ext cx="4738914" cy="339809"/>
          </a:xfrm>
          <a:prstGeom prst="flowChartAlternateProcess">
            <a:avLst/>
          </a:prstGeom>
          <a:solidFill>
            <a:schemeClr val="accent6">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2000" b="1" dirty="0">
                <a:solidFill>
                  <a:schemeClr val="bg1"/>
                </a:solidFill>
                <a:latin typeface="HG丸ｺﾞｼｯｸM-PRO"/>
                <a:ea typeface="HG丸ｺﾞｼｯｸM-PRO"/>
              </a:rPr>
              <a:t>7</a:t>
            </a:r>
            <a:r>
              <a:rPr lang="ja-JP" altLang="en-US" sz="2000" b="1">
                <a:solidFill>
                  <a:schemeClr val="bg1"/>
                </a:solidFill>
                <a:latin typeface="HG丸ｺﾞｼｯｸM-PRO"/>
                <a:ea typeface="HG丸ｺﾞｼｯｸM-PRO"/>
              </a:rPr>
              <a:t>月の売れ筋商品</a:t>
            </a:r>
          </a:p>
        </p:txBody>
      </p:sp>
      <p:sp>
        <p:nvSpPr>
          <p:cNvPr id="24" name="Text Box 89">
            <a:extLst>
              <a:ext uri="{FF2B5EF4-FFF2-40B4-BE49-F238E27FC236}">
                <a16:creationId xmlns:a16="http://schemas.microsoft.com/office/drawing/2014/main" id="{00000000-0008-0000-0000-00001A000000}"/>
              </a:ext>
            </a:extLst>
          </p:cNvPr>
          <p:cNvSpPr txBox="1">
            <a:spLocks noChangeArrowheads="1"/>
          </p:cNvSpPr>
          <p:nvPr/>
        </p:nvSpPr>
        <p:spPr bwMode="auto">
          <a:xfrm>
            <a:off x="16657633" y="776656"/>
            <a:ext cx="3112680" cy="597643"/>
          </a:xfrm>
          <a:prstGeom prst="rect">
            <a:avLst/>
          </a:prstGeom>
          <a:noFill/>
          <a:ln>
            <a:noFill/>
          </a:ln>
        </p:spPr>
        <p:txBody>
          <a:bodyPr wrap="square" lIns="54864" tIns="27432" rIns="54864" bIns="27432" anchor="ctr">
            <a:scene3d>
              <a:camera prst="orthographicFront"/>
              <a:lightRig rig="soft" dir="t">
                <a:rot lat="0" lon="0" rev="15600000"/>
              </a:lightRig>
            </a:scene3d>
            <a:sp3d extrusionH="57150" prstMaterial="softEdge">
              <a:bevelT w="25400" h="38100"/>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800" b="1" i="0" strike="noStrike" cap="none" spc="0" dirty="0">
                <a:ln>
                  <a:noFill/>
                </a:ln>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2800" b="1" i="0" strike="noStrike" cap="none" spc="0">
                <a:ln>
                  <a:noFill/>
                </a:ln>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2800" b="1" i="0" strike="noStrike" cap="none" spc="0" dirty="0">
                <a:ln>
                  <a:noFill/>
                </a:ln>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2800" b="1" i="0" strike="noStrike" cap="none" spc="0">
                <a:ln>
                  <a:noFill/>
                </a:ln>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月版</a:t>
            </a:r>
            <a:r>
              <a:rPr lang="en-US" altLang="ja-JP" sz="2800" b="1" i="0" strike="noStrike" cap="none" spc="0" dirty="0">
                <a:ln>
                  <a:noFill/>
                </a:ln>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a:t>
            </a:r>
          </a:p>
        </p:txBody>
      </p:sp>
      <p:pic>
        <p:nvPicPr>
          <p:cNvPr id="27" name="図 26">
            <a:extLst>
              <a:ext uri="{FF2B5EF4-FFF2-40B4-BE49-F238E27FC236}">
                <a16:creationId xmlns:a16="http://schemas.microsoft.com/office/drawing/2014/main" id="{00000000-0008-0000-0000-00001D0000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62571" y="13616559"/>
            <a:ext cx="1870575" cy="640640"/>
          </a:xfrm>
          <a:prstGeom prst="rect">
            <a:avLst/>
          </a:prstGeom>
        </p:spPr>
      </p:pic>
      <p:pic>
        <p:nvPicPr>
          <p:cNvPr id="28" name="図 27">
            <a:extLst>
              <a:ext uri="{FF2B5EF4-FFF2-40B4-BE49-F238E27FC236}">
                <a16:creationId xmlns:a16="http://schemas.microsoft.com/office/drawing/2014/main" id="{00000000-0008-0000-0000-00001E00000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992241" y="13833826"/>
            <a:ext cx="1894435" cy="214500"/>
          </a:xfrm>
          <a:prstGeom prst="rect">
            <a:avLst/>
          </a:prstGeom>
        </p:spPr>
      </p:pic>
      <p:sp>
        <p:nvSpPr>
          <p:cNvPr id="32" name="AutoShape 1">
            <a:extLst>
              <a:ext uri="{FF2B5EF4-FFF2-40B4-BE49-F238E27FC236}">
                <a16:creationId xmlns:a16="http://schemas.microsoft.com/office/drawing/2014/main" id="{00000000-0008-0000-0000-000024000000}"/>
              </a:ext>
            </a:extLst>
          </p:cNvPr>
          <p:cNvSpPr>
            <a:spLocks noChangeArrowheads="1"/>
          </p:cNvSpPr>
          <p:nvPr/>
        </p:nvSpPr>
        <p:spPr bwMode="auto">
          <a:xfrm>
            <a:off x="120042" y="9840206"/>
            <a:ext cx="1154233" cy="539805"/>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6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売場テーマ</a:t>
            </a:r>
            <a:endParaRPr lang="en-US" altLang="ja-JP" sz="16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Text Box 14">
            <a:extLst>
              <a:ext uri="{FF2B5EF4-FFF2-40B4-BE49-F238E27FC236}">
                <a16:creationId xmlns:a16="http://schemas.microsoft.com/office/drawing/2014/main" id="{00000000-0008-0000-0000-000027000000}"/>
              </a:ext>
            </a:extLst>
          </p:cNvPr>
          <p:cNvSpPr txBox="1">
            <a:spLocks noChangeArrowheads="1"/>
          </p:cNvSpPr>
          <p:nvPr/>
        </p:nvSpPr>
        <p:spPr bwMode="auto">
          <a:xfrm>
            <a:off x="13410282" y="14082310"/>
            <a:ext cx="5504395" cy="388792"/>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defRPr sz="1000"/>
            </a:pPr>
            <a:r>
              <a:rPr lang="ja-JP" altLang="en-US" sz="2000" b="1"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支社　　　　　営業部　　　　 担当：</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Text Box 14">
            <a:extLst>
              <a:ext uri="{FF2B5EF4-FFF2-40B4-BE49-F238E27FC236}">
                <a16:creationId xmlns:a16="http://schemas.microsoft.com/office/drawing/2014/main" id="{00000000-0008-0000-0000-000028000000}"/>
              </a:ext>
            </a:extLst>
          </p:cNvPr>
          <p:cNvSpPr txBox="1">
            <a:spLocks noChangeArrowheads="1"/>
          </p:cNvSpPr>
          <p:nvPr/>
        </p:nvSpPr>
        <p:spPr bwMode="auto">
          <a:xfrm>
            <a:off x="13392688" y="14435036"/>
            <a:ext cx="4590896" cy="488534"/>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altLang="ja-JP" sz="2400" b="1" i="0" baseline="0" dirty="0">
                <a:effectLst/>
                <a:latin typeface="+mn-lt"/>
                <a:ea typeface="+mn-ea"/>
                <a:cs typeface="+mn-cs"/>
              </a:rPr>
              <a:t>TEL</a:t>
            </a:r>
            <a:r>
              <a:rPr lang="ja-JP" altLang="en-US" sz="2400" b="1" i="0" baseline="0" dirty="0">
                <a:effectLst/>
                <a:latin typeface="+mn-lt"/>
                <a:ea typeface="+mn-ea"/>
                <a:cs typeface="+mn-cs"/>
              </a:rPr>
              <a:t>：</a:t>
            </a:r>
            <a:r>
              <a:rPr lang="ja-JP" altLang="ja-JP" sz="2400" b="1" i="0" baseline="0" dirty="0">
                <a:effectLst/>
                <a:latin typeface="+mn-lt"/>
                <a:ea typeface="+mn-ea"/>
                <a:cs typeface="+mn-cs"/>
              </a:rPr>
              <a:t> </a:t>
            </a:r>
            <a:endParaRPr lang="ja-JP" altLang="ja-JP" sz="4000" dirty="0">
              <a:effectLst/>
            </a:endParaRPr>
          </a:p>
        </p:txBody>
      </p:sp>
      <p:sp>
        <p:nvSpPr>
          <p:cNvPr id="37" name="角丸四角形 36">
            <a:extLst>
              <a:ext uri="{FF2B5EF4-FFF2-40B4-BE49-F238E27FC236}">
                <a16:creationId xmlns:a16="http://schemas.microsoft.com/office/drawing/2014/main" id="{00000000-0008-0000-0000-000029000000}"/>
              </a:ext>
            </a:extLst>
          </p:cNvPr>
          <p:cNvSpPr/>
          <p:nvPr/>
        </p:nvSpPr>
        <p:spPr bwMode="auto">
          <a:xfrm>
            <a:off x="18448650" y="13967733"/>
            <a:ext cx="2930244" cy="684461"/>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wrap="square" lIns="0" tIns="22860" rIns="0" bIns="22860" rtlCol="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800" b="0" i="0" baseline="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a:t>天気予報は、ダイキン工業株式会社が公表している</a:t>
            </a:r>
            <a:endParaRPr kumimoji="1" lang="en-US" altLang="ja-JP" sz="800" dirty="0"/>
          </a:p>
          <a:p>
            <a:r>
              <a:rPr kumimoji="1" lang="ja-JP" altLang="en-US" sz="800"/>
              <a:t>　「ダイキン</a:t>
            </a:r>
            <a:r>
              <a:rPr kumimoji="1" lang="en-US" altLang="ja-JP" sz="800" dirty="0"/>
              <a:t>AIR</a:t>
            </a:r>
            <a:r>
              <a:rPr kumimoji="1" lang="ja-JP" altLang="en-US" sz="800"/>
              <a:t>カレンダー」を参照させて頂いております。　　　　　　　　　　　　　　　　　　　　　　</a:t>
            </a:r>
            <a:endParaRPr kumimoji="1" lang="en-US" altLang="ja-JP" sz="800" dirty="0"/>
          </a:p>
          <a:p>
            <a:r>
              <a:rPr kumimoji="1" lang="ja-JP" altLang="en-US" sz="800"/>
              <a:t>　　　　　　　</a:t>
            </a:r>
            <a:r>
              <a:rPr kumimoji="1" lang="en-US" altLang="ja-JP" sz="800" dirty="0"/>
              <a:t>https://</a:t>
            </a:r>
            <a:r>
              <a:rPr kumimoji="1" lang="en-US" altLang="ja-JP" sz="800" dirty="0" err="1"/>
              <a:t>www.daikin.co.jp</a:t>
            </a:r>
            <a:r>
              <a:rPr kumimoji="1" lang="en-US" altLang="ja-JP" sz="800" dirty="0"/>
              <a:t>/</a:t>
            </a:r>
            <a:r>
              <a:rPr kumimoji="1" lang="en-US" altLang="ja-JP" sz="800" dirty="0" err="1"/>
              <a:t>otenki</a:t>
            </a:r>
            <a:r>
              <a:rPr kumimoji="1" lang="en-US" altLang="ja-JP" sz="800" dirty="0"/>
              <a:t>/</a:t>
            </a:r>
            <a:r>
              <a:rPr kumimoji="1" lang="en-US" altLang="ja-JP" sz="800" dirty="0" err="1"/>
              <a:t>calendar_web</a:t>
            </a:r>
            <a:endParaRPr lang="ja-JP" altLang="ja-JP" sz="800">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9" name="Picture 33" descr="U:\B．販促\販売促進\07．機器画像データ\02．線画（WMF）\00．ロゴ（社名・製品）\営業担当作成チラシ用ロゴWMF\商品カタログ用_テックブランド・タグライン_BR.wmf">
            <a:extLst>
              <a:ext uri="{FF2B5EF4-FFF2-40B4-BE49-F238E27FC236}">
                <a16:creationId xmlns:a16="http://schemas.microsoft.com/office/drawing/2014/main" id="{00000000-0008-0000-0100-0000B600000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6117" y="73641"/>
            <a:ext cx="2183610" cy="7245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 name="図 70">
            <a:extLst>
              <a:ext uri="{FF2B5EF4-FFF2-40B4-BE49-F238E27FC236}">
                <a16:creationId xmlns:a16="http://schemas.microsoft.com/office/drawing/2014/main" id="{A5042A86-07AF-2556-3FA4-FA47D28C4F9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8139224" y="14748430"/>
            <a:ext cx="2930244" cy="45719"/>
          </a:xfrm>
          <a:prstGeom prst="rect">
            <a:avLst/>
          </a:prstGeom>
        </p:spPr>
      </p:pic>
      <p:pic>
        <p:nvPicPr>
          <p:cNvPr id="75" name="図 74">
            <a:extLst>
              <a:ext uri="{FF2B5EF4-FFF2-40B4-BE49-F238E27FC236}">
                <a16:creationId xmlns:a16="http://schemas.microsoft.com/office/drawing/2014/main" id="{B847B083-1025-A920-D382-E54DEA77AFC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022187" y="2060910"/>
            <a:ext cx="242575" cy="245526"/>
          </a:xfrm>
          <a:prstGeom prst="rect">
            <a:avLst/>
          </a:prstGeom>
        </p:spPr>
      </p:pic>
      <p:pic>
        <p:nvPicPr>
          <p:cNvPr id="104" name="図 103">
            <a:extLst>
              <a:ext uri="{FF2B5EF4-FFF2-40B4-BE49-F238E27FC236}">
                <a16:creationId xmlns:a16="http://schemas.microsoft.com/office/drawing/2014/main" id="{88F60654-66A0-72E7-2A2F-2315C6CED62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69884" y="2069260"/>
            <a:ext cx="288059" cy="288059"/>
          </a:xfrm>
          <a:prstGeom prst="rect">
            <a:avLst/>
          </a:prstGeom>
        </p:spPr>
      </p:pic>
      <p:pic>
        <p:nvPicPr>
          <p:cNvPr id="73" name="図 72">
            <a:extLst>
              <a:ext uri="{FF2B5EF4-FFF2-40B4-BE49-F238E27FC236}">
                <a16:creationId xmlns:a16="http://schemas.microsoft.com/office/drawing/2014/main" id="{22C6210A-0A6D-5465-5E07-A427B986E2F0}"/>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6699652" y="1976548"/>
            <a:ext cx="337754" cy="314325"/>
          </a:xfrm>
          <a:prstGeom prst="rect">
            <a:avLst/>
          </a:prstGeom>
        </p:spPr>
      </p:pic>
      <p:sp>
        <p:nvSpPr>
          <p:cNvPr id="2" name="AutoShape 1">
            <a:extLst>
              <a:ext uri="{FF2B5EF4-FFF2-40B4-BE49-F238E27FC236}">
                <a16:creationId xmlns:a16="http://schemas.microsoft.com/office/drawing/2014/main" id="{AA5A6CE0-C2C4-B466-E7E8-B83A06F9191E}"/>
              </a:ext>
            </a:extLst>
          </p:cNvPr>
          <p:cNvSpPr>
            <a:spLocks noChangeArrowheads="1"/>
          </p:cNvSpPr>
          <p:nvPr/>
        </p:nvSpPr>
        <p:spPr bwMode="auto">
          <a:xfrm>
            <a:off x="-10462" y="3332668"/>
            <a:ext cx="1402454" cy="1412994"/>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a:solidFill>
                  <a:srgbClr val="000000"/>
                </a:solidFill>
                <a:latin typeface="Meiryo UI" panose="020B0604030504040204" pitchFamily="50" charset="-128"/>
                <a:ea typeface="Meiryo UI" panose="020B0604030504040204" pitchFamily="50" charset="-128"/>
                <a:cs typeface="Meiryo UI" panose="020B0604030504040204" pitchFamily="50" charset="-128"/>
              </a:rPr>
              <a:t>七夕</a:t>
            </a: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」に合わせた</a:t>
            </a:r>
            <a:endParaRPr lang="en-US" altLang="ja-JP"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販促計画</a:t>
            </a:r>
            <a:endParaRPr lang="en-US" altLang="ja-JP"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en-US" altLang="ja-JP"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&amp;</a:t>
            </a:r>
          </a:p>
          <a:p>
            <a:pPr algn="ctr" rtl="1">
              <a:lnSpc>
                <a:spcPts val="1700"/>
              </a:lnSpc>
              <a:defRPr sz="1000"/>
            </a:pP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プロモーション</a:t>
            </a:r>
            <a:endParaRPr lang="en-US" altLang="ja-JP"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6" name="図 85">
            <a:extLst>
              <a:ext uri="{FF2B5EF4-FFF2-40B4-BE49-F238E27FC236}">
                <a16:creationId xmlns:a16="http://schemas.microsoft.com/office/drawing/2014/main" id="{5623C02A-ED81-42D3-D82D-9FBFECD60201}"/>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930872" y="1970481"/>
            <a:ext cx="337754" cy="314325"/>
          </a:xfrm>
          <a:prstGeom prst="rect">
            <a:avLst/>
          </a:prstGeom>
        </p:spPr>
      </p:pic>
      <p:pic>
        <p:nvPicPr>
          <p:cNvPr id="93" name="図 92">
            <a:extLst>
              <a:ext uri="{FF2B5EF4-FFF2-40B4-BE49-F238E27FC236}">
                <a16:creationId xmlns:a16="http://schemas.microsoft.com/office/drawing/2014/main" id="{E7FC5809-342B-B2C6-AEC5-6744303F6D4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51074" y="2069260"/>
            <a:ext cx="242575" cy="245526"/>
          </a:xfrm>
          <a:prstGeom prst="rect">
            <a:avLst/>
          </a:prstGeom>
        </p:spPr>
      </p:pic>
      <p:pic>
        <p:nvPicPr>
          <p:cNvPr id="96" name="図 95">
            <a:extLst>
              <a:ext uri="{FF2B5EF4-FFF2-40B4-BE49-F238E27FC236}">
                <a16:creationId xmlns:a16="http://schemas.microsoft.com/office/drawing/2014/main" id="{3E6A258E-B318-B284-89AA-6EEA97A9684F}"/>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0877538" y="1948024"/>
            <a:ext cx="337754" cy="314325"/>
          </a:xfrm>
          <a:prstGeom prst="rect">
            <a:avLst/>
          </a:prstGeom>
        </p:spPr>
      </p:pic>
      <p:pic>
        <p:nvPicPr>
          <p:cNvPr id="97" name="図 96">
            <a:extLst>
              <a:ext uri="{FF2B5EF4-FFF2-40B4-BE49-F238E27FC236}">
                <a16:creationId xmlns:a16="http://schemas.microsoft.com/office/drawing/2014/main" id="{1D72C76E-9FE7-C52D-54BD-850FBE1CD20E}"/>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1477144" y="1948024"/>
            <a:ext cx="337754" cy="314325"/>
          </a:xfrm>
          <a:prstGeom prst="rect">
            <a:avLst/>
          </a:prstGeom>
        </p:spPr>
      </p:pic>
      <p:pic>
        <p:nvPicPr>
          <p:cNvPr id="100" name="図 99">
            <a:extLst>
              <a:ext uri="{FF2B5EF4-FFF2-40B4-BE49-F238E27FC236}">
                <a16:creationId xmlns:a16="http://schemas.microsoft.com/office/drawing/2014/main" id="{E656E8C1-1C1E-A7C8-F46A-2F6E4C95B9E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251191" y="2060910"/>
            <a:ext cx="242575" cy="245526"/>
          </a:xfrm>
          <a:prstGeom prst="rect">
            <a:avLst/>
          </a:prstGeom>
        </p:spPr>
      </p:pic>
      <p:pic>
        <p:nvPicPr>
          <p:cNvPr id="108" name="図 107">
            <a:extLst>
              <a:ext uri="{FF2B5EF4-FFF2-40B4-BE49-F238E27FC236}">
                <a16:creationId xmlns:a16="http://schemas.microsoft.com/office/drawing/2014/main" id="{59083D59-3556-1E68-0398-1E090F23BBD4}"/>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4369663" y="1962229"/>
            <a:ext cx="337754" cy="314325"/>
          </a:xfrm>
          <a:prstGeom prst="rect">
            <a:avLst/>
          </a:prstGeom>
        </p:spPr>
      </p:pic>
      <p:pic>
        <p:nvPicPr>
          <p:cNvPr id="119" name="図 118">
            <a:extLst>
              <a:ext uri="{FF2B5EF4-FFF2-40B4-BE49-F238E27FC236}">
                <a16:creationId xmlns:a16="http://schemas.microsoft.com/office/drawing/2014/main" id="{B508C8E6-477C-454F-3F7F-064F7C6A057C}"/>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9608505" y="1992111"/>
            <a:ext cx="337754" cy="314325"/>
          </a:xfrm>
          <a:prstGeom prst="rect">
            <a:avLst/>
          </a:prstGeom>
        </p:spPr>
      </p:pic>
      <p:pic>
        <p:nvPicPr>
          <p:cNvPr id="3" name="図 2">
            <a:extLst>
              <a:ext uri="{FF2B5EF4-FFF2-40B4-BE49-F238E27FC236}">
                <a16:creationId xmlns:a16="http://schemas.microsoft.com/office/drawing/2014/main" id="{5B817DEF-9D3D-D126-0057-7EAC760E0C37}"/>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19574951" y="-187312"/>
            <a:ext cx="1832510" cy="1750261"/>
          </a:xfrm>
          <a:prstGeom prst="rect">
            <a:avLst/>
          </a:prstGeom>
        </p:spPr>
      </p:pic>
      <p:pic>
        <p:nvPicPr>
          <p:cNvPr id="19" name="図 18">
            <a:extLst>
              <a:ext uri="{FF2B5EF4-FFF2-40B4-BE49-F238E27FC236}">
                <a16:creationId xmlns:a16="http://schemas.microsoft.com/office/drawing/2014/main" id="{A768952B-A396-FC68-5116-4999CD966B8F}"/>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190586" y="1662544"/>
            <a:ext cx="1036538" cy="1783160"/>
          </a:xfrm>
          <a:prstGeom prst="rect">
            <a:avLst/>
          </a:prstGeom>
        </p:spPr>
      </p:pic>
      <p:pic>
        <p:nvPicPr>
          <p:cNvPr id="25" name="図 24">
            <a:extLst>
              <a:ext uri="{FF2B5EF4-FFF2-40B4-BE49-F238E27FC236}">
                <a16:creationId xmlns:a16="http://schemas.microsoft.com/office/drawing/2014/main" id="{AF3810E8-67C8-BFEB-338C-F9A6932B0136}"/>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228516" y="8427213"/>
            <a:ext cx="1054508" cy="1412993"/>
          </a:xfrm>
          <a:prstGeom prst="rect">
            <a:avLst/>
          </a:prstGeom>
        </p:spPr>
      </p:pic>
      <p:pic>
        <p:nvPicPr>
          <p:cNvPr id="26" name="図 25">
            <a:extLst>
              <a:ext uri="{FF2B5EF4-FFF2-40B4-BE49-F238E27FC236}">
                <a16:creationId xmlns:a16="http://schemas.microsoft.com/office/drawing/2014/main" id="{0385DFF5-FB68-066A-5136-D83847A2356C}"/>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165643" y="12695334"/>
            <a:ext cx="1557635" cy="913501"/>
          </a:xfrm>
          <a:prstGeom prst="rect">
            <a:avLst/>
          </a:prstGeom>
        </p:spPr>
      </p:pic>
      <p:pic>
        <p:nvPicPr>
          <p:cNvPr id="29" name="図 28">
            <a:extLst>
              <a:ext uri="{FF2B5EF4-FFF2-40B4-BE49-F238E27FC236}">
                <a16:creationId xmlns:a16="http://schemas.microsoft.com/office/drawing/2014/main" id="{6E493863-1E7E-2A8F-89AE-6B520F6FF24B}"/>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1547431" y="13563133"/>
            <a:ext cx="845434" cy="1609772"/>
          </a:xfrm>
          <a:prstGeom prst="rect">
            <a:avLst/>
          </a:prstGeom>
        </p:spPr>
      </p:pic>
      <p:pic>
        <p:nvPicPr>
          <p:cNvPr id="31" name="図 30">
            <a:extLst>
              <a:ext uri="{FF2B5EF4-FFF2-40B4-BE49-F238E27FC236}">
                <a16:creationId xmlns:a16="http://schemas.microsoft.com/office/drawing/2014/main" id="{7E5063BB-CB33-5CA8-9E31-5BA089AE83E0}"/>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5481378" y="12505952"/>
            <a:ext cx="1112262" cy="1236267"/>
          </a:xfrm>
          <a:prstGeom prst="rect">
            <a:avLst/>
          </a:prstGeom>
        </p:spPr>
      </p:pic>
      <p:pic>
        <p:nvPicPr>
          <p:cNvPr id="34" name="図 33">
            <a:extLst>
              <a:ext uri="{FF2B5EF4-FFF2-40B4-BE49-F238E27FC236}">
                <a16:creationId xmlns:a16="http://schemas.microsoft.com/office/drawing/2014/main" id="{81A9871F-F193-F248-2654-3B90A193994C}"/>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9532307" y="13833826"/>
            <a:ext cx="1278484" cy="1138651"/>
          </a:xfrm>
          <a:prstGeom prst="rect">
            <a:avLst/>
          </a:prstGeom>
        </p:spPr>
      </p:pic>
      <p:pic>
        <p:nvPicPr>
          <p:cNvPr id="38" name="図 37">
            <a:extLst>
              <a:ext uri="{FF2B5EF4-FFF2-40B4-BE49-F238E27FC236}">
                <a16:creationId xmlns:a16="http://schemas.microsoft.com/office/drawing/2014/main" id="{8AB78535-BC38-6B18-74F2-03731C6839F6}"/>
              </a:ext>
            </a:extLst>
          </p:cNvPr>
          <p:cNvPicPr>
            <a:picLocks noChangeAspect="1"/>
          </p:cNvPicPr>
          <p:nvPr/>
        </p:nvPicPr>
        <p:blipFill rotWithShape="1">
          <a:blip r:embed="rId17" cstate="print">
            <a:extLst>
              <a:ext uri="{28A0092B-C50C-407E-A947-70E740481C1C}">
                <a14:useLocalDpi xmlns:a14="http://schemas.microsoft.com/office/drawing/2010/main"/>
              </a:ext>
            </a:extLst>
          </a:blip>
          <a:srcRect/>
          <a:stretch/>
        </p:blipFill>
        <p:spPr>
          <a:xfrm>
            <a:off x="13346617" y="14648939"/>
            <a:ext cx="5279707" cy="712212"/>
          </a:xfrm>
          <a:prstGeom prst="rect">
            <a:avLst/>
          </a:prstGeom>
        </p:spPr>
      </p:pic>
      <p:pic>
        <p:nvPicPr>
          <p:cNvPr id="40" name="図 39">
            <a:extLst>
              <a:ext uri="{FF2B5EF4-FFF2-40B4-BE49-F238E27FC236}">
                <a16:creationId xmlns:a16="http://schemas.microsoft.com/office/drawing/2014/main" id="{81CE4FEE-A587-29C9-6E39-36172B3C3514}"/>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a:xfrm>
            <a:off x="18538550" y="14648939"/>
            <a:ext cx="2573490" cy="712212"/>
          </a:xfrm>
          <a:prstGeom prst="rect">
            <a:avLst/>
          </a:prstGeom>
        </p:spPr>
      </p:pic>
      <p:pic>
        <p:nvPicPr>
          <p:cNvPr id="41" name="図 40">
            <a:extLst>
              <a:ext uri="{FF2B5EF4-FFF2-40B4-BE49-F238E27FC236}">
                <a16:creationId xmlns:a16="http://schemas.microsoft.com/office/drawing/2014/main" id="{24D8DD97-1684-6CC1-FCE0-81E5DF69F64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08362" y="2069260"/>
            <a:ext cx="242575" cy="245526"/>
          </a:xfrm>
          <a:prstGeom prst="rect">
            <a:avLst/>
          </a:prstGeom>
        </p:spPr>
      </p:pic>
      <p:pic>
        <p:nvPicPr>
          <p:cNvPr id="43" name="図 42">
            <a:extLst>
              <a:ext uri="{FF2B5EF4-FFF2-40B4-BE49-F238E27FC236}">
                <a16:creationId xmlns:a16="http://schemas.microsoft.com/office/drawing/2014/main" id="{5BB067ED-6AFB-ADC6-3889-859F23BF5E7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51299" y="2069260"/>
            <a:ext cx="242575" cy="245526"/>
          </a:xfrm>
          <a:prstGeom prst="rect">
            <a:avLst/>
          </a:prstGeom>
        </p:spPr>
      </p:pic>
      <p:pic>
        <p:nvPicPr>
          <p:cNvPr id="44" name="図 43">
            <a:extLst>
              <a:ext uri="{FF2B5EF4-FFF2-40B4-BE49-F238E27FC236}">
                <a16:creationId xmlns:a16="http://schemas.microsoft.com/office/drawing/2014/main" id="{25651816-A095-F156-BC12-9A52362BB89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07768" y="2069260"/>
            <a:ext cx="242575" cy="245526"/>
          </a:xfrm>
          <a:prstGeom prst="rect">
            <a:avLst/>
          </a:prstGeom>
        </p:spPr>
      </p:pic>
      <p:pic>
        <p:nvPicPr>
          <p:cNvPr id="45" name="図 44">
            <a:extLst>
              <a:ext uri="{FF2B5EF4-FFF2-40B4-BE49-F238E27FC236}">
                <a16:creationId xmlns:a16="http://schemas.microsoft.com/office/drawing/2014/main" id="{77F42A68-EE86-DC2E-EB68-B0C760D1D71E}"/>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5002685" y="1941906"/>
            <a:ext cx="337754" cy="314325"/>
          </a:xfrm>
          <a:prstGeom prst="rect">
            <a:avLst/>
          </a:prstGeom>
        </p:spPr>
      </p:pic>
      <p:pic>
        <p:nvPicPr>
          <p:cNvPr id="46" name="図 45">
            <a:extLst>
              <a:ext uri="{FF2B5EF4-FFF2-40B4-BE49-F238E27FC236}">
                <a16:creationId xmlns:a16="http://schemas.microsoft.com/office/drawing/2014/main" id="{148E3896-E933-05EA-B7A0-E499F6F7701D}"/>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5588472" y="1941906"/>
            <a:ext cx="337754" cy="314325"/>
          </a:xfrm>
          <a:prstGeom prst="rect">
            <a:avLst/>
          </a:prstGeom>
        </p:spPr>
      </p:pic>
      <p:pic>
        <p:nvPicPr>
          <p:cNvPr id="48" name="図 47">
            <a:extLst>
              <a:ext uri="{FF2B5EF4-FFF2-40B4-BE49-F238E27FC236}">
                <a16:creationId xmlns:a16="http://schemas.microsoft.com/office/drawing/2014/main" id="{C7E4679A-F0A8-5F12-F662-2F82FA277BB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65206" y="2040685"/>
            <a:ext cx="242575" cy="245526"/>
          </a:xfrm>
          <a:prstGeom prst="rect">
            <a:avLst/>
          </a:prstGeom>
        </p:spPr>
      </p:pic>
      <p:pic>
        <p:nvPicPr>
          <p:cNvPr id="49" name="図 48">
            <a:extLst>
              <a:ext uri="{FF2B5EF4-FFF2-40B4-BE49-F238E27FC236}">
                <a16:creationId xmlns:a16="http://schemas.microsoft.com/office/drawing/2014/main" id="{1C836ADC-A022-2FFD-2186-E342127BC89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22418" y="2026398"/>
            <a:ext cx="242575" cy="245526"/>
          </a:xfrm>
          <a:prstGeom prst="rect">
            <a:avLst/>
          </a:prstGeom>
        </p:spPr>
      </p:pic>
      <p:pic>
        <p:nvPicPr>
          <p:cNvPr id="50" name="図 49">
            <a:extLst>
              <a:ext uri="{FF2B5EF4-FFF2-40B4-BE49-F238E27FC236}">
                <a16:creationId xmlns:a16="http://schemas.microsoft.com/office/drawing/2014/main" id="{E2E925A6-2868-45A9-61B4-E3209BFE585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08206" y="2040686"/>
            <a:ext cx="242575" cy="245526"/>
          </a:xfrm>
          <a:prstGeom prst="rect">
            <a:avLst/>
          </a:prstGeom>
        </p:spPr>
      </p:pic>
      <p:pic>
        <p:nvPicPr>
          <p:cNvPr id="51" name="図 50">
            <a:extLst>
              <a:ext uri="{FF2B5EF4-FFF2-40B4-BE49-F238E27FC236}">
                <a16:creationId xmlns:a16="http://schemas.microsoft.com/office/drawing/2014/main" id="{988206E9-C54B-C753-91F2-5FF64E06495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93994" y="2054974"/>
            <a:ext cx="242575" cy="245526"/>
          </a:xfrm>
          <a:prstGeom prst="rect">
            <a:avLst/>
          </a:prstGeom>
        </p:spPr>
      </p:pic>
      <p:pic>
        <p:nvPicPr>
          <p:cNvPr id="52" name="図 51">
            <a:extLst>
              <a:ext uri="{FF2B5EF4-FFF2-40B4-BE49-F238E27FC236}">
                <a16:creationId xmlns:a16="http://schemas.microsoft.com/office/drawing/2014/main" id="{F47DED3B-564E-77C9-D86A-BD0FD70AF21B}"/>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8531697" y="1956194"/>
            <a:ext cx="337754" cy="314325"/>
          </a:xfrm>
          <a:prstGeom prst="rect">
            <a:avLst/>
          </a:prstGeom>
        </p:spPr>
      </p:pic>
      <p:pic>
        <p:nvPicPr>
          <p:cNvPr id="54" name="図 53">
            <a:extLst>
              <a:ext uri="{FF2B5EF4-FFF2-40B4-BE49-F238E27FC236}">
                <a16:creationId xmlns:a16="http://schemas.microsoft.com/office/drawing/2014/main" id="{72C43E4C-C0CF-2B7B-0427-DA9C4A2BA7C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70472" y="2054972"/>
            <a:ext cx="288059" cy="288059"/>
          </a:xfrm>
          <a:prstGeom prst="rect">
            <a:avLst/>
          </a:prstGeom>
        </p:spPr>
      </p:pic>
      <p:pic>
        <p:nvPicPr>
          <p:cNvPr id="56" name="図 55">
            <a:extLst>
              <a:ext uri="{FF2B5EF4-FFF2-40B4-BE49-F238E27FC236}">
                <a16:creationId xmlns:a16="http://schemas.microsoft.com/office/drawing/2014/main" id="{75CA1D4C-41F9-8488-83CA-2316E822CE6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770547" y="2069259"/>
            <a:ext cx="288059" cy="288059"/>
          </a:xfrm>
          <a:prstGeom prst="rect">
            <a:avLst/>
          </a:prstGeom>
        </p:spPr>
      </p:pic>
      <p:pic>
        <p:nvPicPr>
          <p:cNvPr id="57" name="図 56">
            <a:extLst>
              <a:ext uri="{FF2B5EF4-FFF2-40B4-BE49-F238E27FC236}">
                <a16:creationId xmlns:a16="http://schemas.microsoft.com/office/drawing/2014/main" id="{B0AB89E7-B1E8-AB7C-A7A9-F616D9878372}"/>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0320326" y="1948024"/>
            <a:ext cx="337754" cy="314325"/>
          </a:xfrm>
          <a:prstGeom prst="rect">
            <a:avLst/>
          </a:prstGeom>
        </p:spPr>
      </p:pic>
      <p:pic>
        <p:nvPicPr>
          <p:cNvPr id="58" name="図 57">
            <a:extLst>
              <a:ext uri="{FF2B5EF4-FFF2-40B4-BE49-F238E27FC236}">
                <a16:creationId xmlns:a16="http://schemas.microsoft.com/office/drawing/2014/main" id="{94DD3D0B-7275-B40A-B6CF-AF8C62EA659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069959" y="2069258"/>
            <a:ext cx="288059" cy="288059"/>
          </a:xfrm>
          <a:prstGeom prst="rect">
            <a:avLst/>
          </a:prstGeom>
        </p:spPr>
      </p:pic>
      <p:pic>
        <p:nvPicPr>
          <p:cNvPr id="59" name="図 58">
            <a:extLst>
              <a:ext uri="{FF2B5EF4-FFF2-40B4-BE49-F238E27FC236}">
                <a16:creationId xmlns:a16="http://schemas.microsoft.com/office/drawing/2014/main" id="{7079BE99-CD57-9496-9752-122B5E90A63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670034" y="2069258"/>
            <a:ext cx="288059" cy="288059"/>
          </a:xfrm>
          <a:prstGeom prst="rect">
            <a:avLst/>
          </a:prstGeom>
        </p:spPr>
      </p:pic>
      <p:pic>
        <p:nvPicPr>
          <p:cNvPr id="61" name="図 60">
            <a:extLst>
              <a:ext uri="{FF2B5EF4-FFF2-40B4-BE49-F238E27FC236}">
                <a16:creationId xmlns:a16="http://schemas.microsoft.com/office/drawing/2014/main" id="{EDD104BF-90A0-91E2-9396-FCCE0E268B5D}"/>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3798325" y="1956194"/>
            <a:ext cx="337754" cy="314325"/>
          </a:xfrm>
          <a:prstGeom prst="rect">
            <a:avLst/>
          </a:prstGeom>
        </p:spPr>
      </p:pic>
      <p:pic>
        <p:nvPicPr>
          <p:cNvPr id="62" name="図 61">
            <a:extLst>
              <a:ext uri="{FF2B5EF4-FFF2-40B4-BE49-F238E27FC236}">
                <a16:creationId xmlns:a16="http://schemas.microsoft.com/office/drawing/2014/main" id="{F4A0B2D5-E152-E7F3-DFE0-E7A62E3ADB2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585305" y="2054971"/>
            <a:ext cx="288059" cy="288059"/>
          </a:xfrm>
          <a:prstGeom prst="rect">
            <a:avLst/>
          </a:prstGeom>
        </p:spPr>
      </p:pic>
      <p:pic>
        <p:nvPicPr>
          <p:cNvPr id="63" name="図 62">
            <a:extLst>
              <a:ext uri="{FF2B5EF4-FFF2-40B4-BE49-F238E27FC236}">
                <a16:creationId xmlns:a16="http://schemas.microsoft.com/office/drawing/2014/main" id="{703C305A-5AD9-0CA7-92E8-B6475916872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171092" y="2069258"/>
            <a:ext cx="288059" cy="288059"/>
          </a:xfrm>
          <a:prstGeom prst="rect">
            <a:avLst/>
          </a:prstGeom>
        </p:spPr>
      </p:pic>
      <p:pic>
        <p:nvPicPr>
          <p:cNvPr id="64" name="図 63">
            <a:extLst>
              <a:ext uri="{FF2B5EF4-FFF2-40B4-BE49-F238E27FC236}">
                <a16:creationId xmlns:a16="http://schemas.microsoft.com/office/drawing/2014/main" id="{FBB85E00-F6F4-5ADA-A84E-4F2B60B9E1E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299804" y="2083545"/>
            <a:ext cx="288059" cy="288059"/>
          </a:xfrm>
          <a:prstGeom prst="rect">
            <a:avLst/>
          </a:prstGeom>
        </p:spPr>
      </p:pic>
      <p:pic>
        <p:nvPicPr>
          <p:cNvPr id="65" name="図 64">
            <a:extLst>
              <a:ext uri="{FF2B5EF4-FFF2-40B4-BE49-F238E27FC236}">
                <a16:creationId xmlns:a16="http://schemas.microsoft.com/office/drawing/2014/main" id="{95358EBB-69CA-5F7A-DF6D-26FCB5A69B7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314091" y="2054970"/>
            <a:ext cx="288059" cy="288059"/>
          </a:xfrm>
          <a:prstGeom prst="rect">
            <a:avLst/>
          </a:prstGeom>
        </p:spPr>
      </p:pic>
      <p:pic>
        <p:nvPicPr>
          <p:cNvPr id="69" name="図 68">
            <a:extLst>
              <a:ext uri="{FF2B5EF4-FFF2-40B4-BE49-F238E27FC236}">
                <a16:creationId xmlns:a16="http://schemas.microsoft.com/office/drawing/2014/main" id="{44094206-EB9C-8400-6ECE-B722A5B5A22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914166" y="2069257"/>
            <a:ext cx="288059" cy="288059"/>
          </a:xfrm>
          <a:prstGeom prst="rect">
            <a:avLst/>
          </a:prstGeom>
        </p:spPr>
      </p:pic>
      <p:pic>
        <p:nvPicPr>
          <p:cNvPr id="72" name="図 71">
            <a:extLst>
              <a:ext uri="{FF2B5EF4-FFF2-40B4-BE49-F238E27FC236}">
                <a16:creationId xmlns:a16="http://schemas.microsoft.com/office/drawing/2014/main" id="{8C6BF824-B9E8-9441-B12F-100D17824FF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485666" y="2069257"/>
            <a:ext cx="288059" cy="288059"/>
          </a:xfrm>
          <a:prstGeom prst="rect">
            <a:avLst/>
          </a:prstGeom>
        </p:spPr>
      </p:pic>
      <p:pic>
        <p:nvPicPr>
          <p:cNvPr id="74" name="図 73">
            <a:extLst>
              <a:ext uri="{FF2B5EF4-FFF2-40B4-BE49-F238E27FC236}">
                <a16:creationId xmlns:a16="http://schemas.microsoft.com/office/drawing/2014/main" id="{4AFC9DF3-CE28-63FD-873E-E9166F053B2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071454" y="2069257"/>
            <a:ext cx="288059" cy="288059"/>
          </a:xfrm>
          <a:prstGeom prst="rect">
            <a:avLst/>
          </a:prstGeom>
        </p:spPr>
      </p:pic>
      <p:pic>
        <p:nvPicPr>
          <p:cNvPr id="77" name="図 76">
            <a:extLst>
              <a:ext uri="{FF2B5EF4-FFF2-40B4-BE49-F238E27FC236}">
                <a16:creationId xmlns:a16="http://schemas.microsoft.com/office/drawing/2014/main" id="{40E4305A-24F2-90E6-89A2-DEF12B625C40}"/>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20180005" y="1977823"/>
            <a:ext cx="337754" cy="314325"/>
          </a:xfrm>
          <a:prstGeom prst="rect">
            <a:avLst/>
          </a:prstGeom>
        </p:spPr>
      </p:pic>
      <p:pic>
        <p:nvPicPr>
          <p:cNvPr id="78" name="図 77">
            <a:extLst>
              <a:ext uri="{FF2B5EF4-FFF2-40B4-BE49-F238E27FC236}">
                <a16:creationId xmlns:a16="http://schemas.microsoft.com/office/drawing/2014/main" id="{CA2ACF60-22AC-35F8-2CF0-B5D793F65D5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843104" y="2054970"/>
            <a:ext cx="288059" cy="288059"/>
          </a:xfrm>
          <a:prstGeom prst="rect">
            <a:avLst/>
          </a:prstGeom>
        </p:spPr>
      </p:pic>
      <p:pic>
        <p:nvPicPr>
          <p:cNvPr id="80" name="図 79">
            <a:extLst>
              <a:ext uri="{FF2B5EF4-FFF2-40B4-BE49-F238E27FC236}">
                <a16:creationId xmlns:a16="http://schemas.microsoft.com/office/drawing/2014/main" id="{8F259D02-219C-FD5D-36C8-642456A39886}"/>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4178631" y="3467581"/>
            <a:ext cx="1557635" cy="1049549"/>
          </a:xfrm>
          <a:prstGeom prst="rect">
            <a:avLst/>
          </a:prstGeom>
        </p:spPr>
      </p:pic>
      <p:pic>
        <p:nvPicPr>
          <p:cNvPr id="103" name="図 102">
            <a:extLst>
              <a:ext uri="{FF2B5EF4-FFF2-40B4-BE49-F238E27FC236}">
                <a16:creationId xmlns:a16="http://schemas.microsoft.com/office/drawing/2014/main" id="{7ED435F9-6626-E99C-26FF-436336E2E736}"/>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18598807" y="3276353"/>
            <a:ext cx="1892399" cy="1477556"/>
          </a:xfrm>
          <a:prstGeom prst="rect">
            <a:avLst/>
          </a:prstGeom>
        </p:spPr>
      </p:pic>
      <p:pic>
        <p:nvPicPr>
          <p:cNvPr id="30" name="図 29">
            <a:extLst>
              <a:ext uri="{FF2B5EF4-FFF2-40B4-BE49-F238E27FC236}">
                <a16:creationId xmlns:a16="http://schemas.microsoft.com/office/drawing/2014/main" id="{AA4C7B04-EFC8-0872-005A-EC623618FCB2}"/>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11724200" y="3746932"/>
            <a:ext cx="979575" cy="741416"/>
          </a:xfrm>
          <a:prstGeom prst="rect">
            <a:avLst/>
          </a:prstGeom>
        </p:spPr>
      </p:pic>
    </p:spTree>
    <p:extLst>
      <p:ext uri="{BB962C8B-B14F-4D97-AF65-F5344CB8AC3E}">
        <p14:creationId xmlns:p14="http://schemas.microsoft.com/office/powerpoint/2010/main" val="279015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86821" y="11941560"/>
            <a:ext cx="9583490" cy="3024816"/>
          </a:xfrm>
          <a:prstGeom prst="roundRect">
            <a:avLst>
              <a:gd name="adj" fmla="val 6604"/>
            </a:avLst>
          </a:prstGeom>
          <a:solidFill>
            <a:srgbClr val="FFE1E1"/>
          </a:solidFill>
          <a:ln w="57150">
            <a:solidFill>
              <a:srgbClr val="C55A1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00000000-0008-0000-0100-00000E000000}"/>
              </a:ext>
            </a:extLst>
          </p:cNvPr>
          <p:cNvSpPr/>
          <p:nvPr/>
        </p:nvSpPr>
        <p:spPr bwMode="auto">
          <a:xfrm>
            <a:off x="186822" y="8584774"/>
            <a:ext cx="6777361" cy="4459764"/>
          </a:xfrm>
          <a:prstGeom prst="rect">
            <a:avLst/>
          </a:prstGeom>
          <a:noFill/>
          <a:ln>
            <a:noFill/>
          </a:ln>
          <a:effectLst>
            <a:outerShdw dist="107763" dir="2700000" algn="ctr" rotWithShape="0">
              <a:srgbClr val="808080"/>
            </a:outerShdw>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55" name="Oval 1">
            <a:extLst>
              <a:ext uri="{FF2B5EF4-FFF2-40B4-BE49-F238E27FC236}">
                <a16:creationId xmlns:a16="http://schemas.microsoft.com/office/drawing/2014/main" id="{00000000-0008-0000-0100-0000A0000000}"/>
              </a:ext>
            </a:extLst>
          </p:cNvPr>
          <p:cNvSpPr>
            <a:spLocks noChangeArrowheads="1"/>
          </p:cNvSpPr>
          <p:nvPr/>
        </p:nvSpPr>
        <p:spPr bwMode="auto">
          <a:xfrm>
            <a:off x="190373" y="2101662"/>
            <a:ext cx="4500440" cy="464395"/>
          </a:xfrm>
          <a:prstGeom prst="roundRect">
            <a:avLst/>
          </a:prstGeom>
          <a:solidFill>
            <a:srgbClr val="FFE699"/>
          </a:solidFill>
          <a:ln w="28575">
            <a:solidFill>
              <a:srgbClr val="FF9900"/>
            </a:solidFill>
          </a:ln>
          <a:effectLst/>
        </p:spPr>
        <p:txBody>
          <a:bodyPr wrap="square" lIns="36576" tIns="22860" rIns="36576" bIns="22860" anchor="ctr" upright="1"/>
          <a:lstStyle/>
          <a:p>
            <a:pPr algn="ctr"/>
            <a:r>
              <a:rPr lang="ja-JP" altLang="en-US" b="1">
                <a:latin typeface="HG丸ｺﾞｼｯｸM-PRO" panose="020F0600000000000000" pitchFamily="50" charset="-128"/>
                <a:ea typeface="HG丸ｺﾞｼｯｸM-PRO" panose="020F0600000000000000" pitchFamily="50" charset="-128"/>
                <a:cs typeface="ヒラギノ角ゴ ProN W6"/>
              </a:rPr>
              <a:t>カンパチのテリヤキ</a:t>
            </a:r>
            <a:endParaRPr lang="en-US" altLang="ja-JP" b="1" dirty="0">
              <a:latin typeface="HG丸ｺﾞｼｯｸM-PRO" panose="020F0600000000000000" pitchFamily="50" charset="-128"/>
              <a:ea typeface="HG丸ｺﾞｼｯｸM-PRO" panose="020F0600000000000000" pitchFamily="50" charset="-128"/>
              <a:cs typeface="ヒラギノ角ゴ ProN W6"/>
            </a:endParaRPr>
          </a:p>
        </p:txBody>
      </p:sp>
      <p:sp>
        <p:nvSpPr>
          <p:cNvPr id="56" name="AutoShape 2">
            <a:extLst>
              <a:ext uri="{FF2B5EF4-FFF2-40B4-BE49-F238E27FC236}">
                <a16:creationId xmlns:a16="http://schemas.microsoft.com/office/drawing/2014/main" id="{00000000-0008-0000-0100-0000A1000000}"/>
              </a:ext>
            </a:extLst>
          </p:cNvPr>
          <p:cNvSpPr>
            <a:spLocks noChangeArrowheads="1"/>
          </p:cNvSpPr>
          <p:nvPr/>
        </p:nvSpPr>
        <p:spPr bwMode="auto">
          <a:xfrm>
            <a:off x="186820" y="2605209"/>
            <a:ext cx="4503991" cy="370626"/>
          </a:xfrm>
          <a:prstGeom prst="flowChartAlternateProcess">
            <a:avLst/>
          </a:prstGeom>
          <a:noFill/>
          <a:ln w="38100" algn="ctr">
            <a:noFill/>
            <a:miter lim="800000"/>
            <a:headEnd/>
            <a:tailEnd/>
          </a:ln>
          <a:effectLst/>
        </p:spPr>
        <p:txBody>
          <a:bodyPr wrap="square" lIns="36576" tIns="18288" rIns="0" bIns="0" anchor="ctr" anchorCtr="1"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a:latin typeface="HG丸ｺﾞｼｯｸM-PRO"/>
                <a:ea typeface="HG丸ｺﾞｼｯｸM-PRO"/>
                <a:cs typeface="HG丸ｺﾞｼｯｸM-PRO"/>
              </a:rPr>
              <a:t>タレが絡み、身もふっくら！ ご飯がすすむ一品</a:t>
            </a:r>
            <a:endParaRPr lang="en-US" altLang="ja-JP" sz="1400" b="1" dirty="0">
              <a:latin typeface="HG丸ｺﾞｼｯｸM-PRO"/>
              <a:ea typeface="HG丸ｺﾞｼｯｸM-PRO"/>
              <a:cs typeface="HG丸ｺﾞｼｯｸM-PRO"/>
            </a:endParaRPr>
          </a:p>
        </p:txBody>
      </p:sp>
      <p:sp>
        <p:nvSpPr>
          <p:cNvPr id="57" name="Oval 5">
            <a:extLst>
              <a:ext uri="{FF2B5EF4-FFF2-40B4-BE49-F238E27FC236}">
                <a16:creationId xmlns:a16="http://schemas.microsoft.com/office/drawing/2014/main" id="{00000000-0008-0000-0100-0000A2000000}"/>
              </a:ext>
            </a:extLst>
          </p:cNvPr>
          <p:cNvSpPr>
            <a:spLocks noChangeArrowheads="1"/>
          </p:cNvSpPr>
          <p:nvPr/>
        </p:nvSpPr>
        <p:spPr bwMode="auto">
          <a:xfrm>
            <a:off x="4860863" y="2099974"/>
            <a:ext cx="4909448" cy="469992"/>
          </a:xfrm>
          <a:prstGeom prst="roundRect">
            <a:avLst/>
          </a:prstGeom>
          <a:solidFill>
            <a:srgbClr val="FFE699"/>
          </a:solidFill>
          <a:ln w="28575">
            <a:solidFill>
              <a:srgbClr val="FF9900"/>
            </a:solidFill>
          </a:ln>
          <a:effec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ja-JP" altLang="en-US" sz="1800" b="1">
                <a:latin typeface="HG丸ｺﾞｼｯｸM-PRO" panose="020F0600000000000000" pitchFamily="50" charset="-128"/>
                <a:ea typeface="HG丸ｺﾞｼｯｸM-PRO" panose="020F0600000000000000" pitchFamily="50" charset="-128"/>
              </a:rPr>
              <a:t>トウモロコシのピラフ</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58" name="AutoShape 2">
            <a:extLst>
              <a:ext uri="{FF2B5EF4-FFF2-40B4-BE49-F238E27FC236}">
                <a16:creationId xmlns:a16="http://schemas.microsoft.com/office/drawing/2014/main" id="{00000000-0008-0000-0100-0000A3000000}"/>
              </a:ext>
            </a:extLst>
          </p:cNvPr>
          <p:cNvSpPr>
            <a:spLocks noChangeArrowheads="1"/>
          </p:cNvSpPr>
          <p:nvPr/>
        </p:nvSpPr>
        <p:spPr bwMode="auto">
          <a:xfrm>
            <a:off x="4860863" y="2602351"/>
            <a:ext cx="4909448" cy="380712"/>
          </a:xfrm>
          <a:prstGeom prst="flowChartAlternateProcess">
            <a:avLst/>
          </a:prstGeom>
          <a:noFill/>
          <a:ln w="38100" algn="ctr">
            <a:noFill/>
            <a:miter lim="800000"/>
            <a:headEnd/>
            <a:tailEnd/>
          </a:ln>
          <a:effectLst/>
        </p:spPr>
        <p:txBody>
          <a:bodyPr wrap="square" lIns="36576" tIns="18288"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a:latin typeface="HGMaruGothicMPRO"/>
                <a:ea typeface="HGMaruGothicMPRO"/>
                <a:cs typeface="HG丸ｺﾞｼｯｸM-PRO"/>
              </a:rPr>
              <a:t>甘みたっぷりピラフ</a:t>
            </a:r>
          </a:p>
        </p:txBody>
      </p:sp>
      <p:sp>
        <p:nvSpPr>
          <p:cNvPr id="59" name="AutoShape 9">
            <a:extLst>
              <a:ext uri="{FF2B5EF4-FFF2-40B4-BE49-F238E27FC236}">
                <a16:creationId xmlns:a16="http://schemas.microsoft.com/office/drawing/2014/main" id="{00000000-0008-0000-0100-0000A4000000}"/>
              </a:ext>
            </a:extLst>
          </p:cNvPr>
          <p:cNvSpPr>
            <a:spLocks noChangeArrowheads="1"/>
          </p:cNvSpPr>
          <p:nvPr/>
        </p:nvSpPr>
        <p:spPr bwMode="auto">
          <a:xfrm>
            <a:off x="4860861" y="5245767"/>
            <a:ext cx="4909449" cy="3001439"/>
          </a:xfrm>
          <a:prstGeom prst="foldedCorner">
            <a:avLst>
              <a:gd name="adj" fmla="val 12500"/>
            </a:avLst>
          </a:prstGeom>
          <a:solidFill>
            <a:srgbClr val="FFFF99"/>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500"/>
              </a:lnSpc>
              <a:defRPr sz="1000"/>
            </a:pPr>
            <a:r>
              <a:rPr lang="en-US" sz="1200" b="1" i="0" dirty="0">
                <a:latin typeface="HG丸ｺﾞｼｯｸM-PRO"/>
                <a:ea typeface="HG丸ｺﾞｼｯｸM-PRO"/>
              </a:rPr>
              <a:t>《</a:t>
            </a:r>
            <a:r>
              <a:rPr lang="ja-JP" altLang="en-US" sz="1200" b="1" i="0">
                <a:latin typeface="HG丸ｺﾞｼｯｸM-PRO"/>
                <a:ea typeface="HG丸ｺﾞｼｯｸM-PRO"/>
              </a:rPr>
              <a:t>作り方</a:t>
            </a:r>
            <a:r>
              <a:rPr lang="en-US" sz="1200" b="1" i="0" dirty="0">
                <a:latin typeface="HG丸ｺﾞｼｯｸM-PRO"/>
                <a:ea typeface="HG丸ｺﾞｼｯｸM-PRO"/>
              </a:rPr>
              <a:t>》</a:t>
            </a:r>
            <a:endParaRPr lang="en-US" sz="1050" b="1" i="0"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ja-JP" altLang="en-US" sz="1050">
                <a:latin typeface="HGMaruGothicMPRO" panose="020F0600000000000000" pitchFamily="34" charset="-128"/>
                <a:ea typeface="HGMaruGothicMPRO" panose="020F0600000000000000" pitchFamily="34" charset="-128"/>
                <a:cs typeface="HG丸ｺﾞｼｯｸM-PRO"/>
              </a:rPr>
              <a:t>１：トウモロコシは包丁で実を切り落とす。</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　　玉ネギ、ベーコンはみじん切りにする。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b="0" i="0" dirty="0">
              <a:effectLst/>
              <a:latin typeface="HGMaruGothicMPRO" panose="020F0600000000000000" pitchFamily="34" charset="-128"/>
              <a:ea typeface="HGMaruGothicMPRO" panose="020F0600000000000000" pitchFamily="34" charset="-128"/>
            </a:endParaRPr>
          </a:p>
          <a:p>
            <a:r>
              <a:rPr lang="ja-JP" altLang="en-US" sz="1050">
                <a:latin typeface="HGMaruGothicMPRO" panose="020F0600000000000000" pitchFamily="34" charset="-128"/>
                <a:ea typeface="HGMaruGothicMPRO" panose="020F0600000000000000" pitchFamily="34" charset="-128"/>
                <a:cs typeface="HG丸ｺﾞｼｯｸM-PRO"/>
              </a:rPr>
              <a:t>２：フライパンにバターを入れて中火で熱し、玉ネギを炒める。</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　　トウモロコシ、ベーコンを加えて炒める。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pPr rtl="1">
              <a:lnSpc>
                <a:spcPts val="1600"/>
              </a:lnSpc>
              <a:defRPr sz="1000"/>
            </a:pPr>
            <a:r>
              <a:rPr lang="ja-JP" altLang="en-US" sz="1050">
                <a:latin typeface="HGMaruGothicMPRO" panose="020F0600000000000000" pitchFamily="34" charset="-128"/>
                <a:ea typeface="HGMaruGothicMPRO" panose="020F0600000000000000" pitchFamily="34" charset="-128"/>
                <a:cs typeface="HG丸ｺﾞｼｯｸM-PRO"/>
              </a:rPr>
              <a:t>３：</a:t>
            </a:r>
            <a:r>
              <a:rPr lang="ja-JP" altLang="en-US" sz="1050">
                <a:latin typeface="HGMaruGothicMPRO"/>
                <a:ea typeface="HGMaruGothicMPRO"/>
              </a:rPr>
              <a:t>ご飯、コンソメスープのもとを加えて、ほぐしながら炒める。</a:t>
            </a:r>
            <a:endParaRPr lang="en-US" altLang="ja-JP" sz="1050" dirty="0">
              <a:latin typeface="HGMaruGothicMPRO"/>
              <a:ea typeface="HGMaruGothicMPRO"/>
            </a:endParaRPr>
          </a:p>
          <a:p>
            <a:pPr rtl="1">
              <a:lnSpc>
                <a:spcPts val="1600"/>
              </a:lnSpc>
              <a:defRPr sz="1000"/>
            </a:pP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en-US" altLang="ja-JP" sz="1050" dirty="0">
                <a:latin typeface="HGMaruGothicMPRO" panose="020F0600000000000000" pitchFamily="34" charset="-128"/>
                <a:ea typeface="HGMaruGothicMPRO" panose="020F0600000000000000" pitchFamily="34" charset="-128"/>
                <a:cs typeface="HG丸ｺﾞｼｯｸM-PRO"/>
              </a:rPr>
              <a:t>4</a:t>
            </a:r>
            <a:r>
              <a:rPr lang="ja-JP" altLang="en-US" sz="1050">
                <a:latin typeface="HGMaruGothicMPRO" panose="020F0600000000000000" pitchFamily="34" charset="-128"/>
                <a:ea typeface="HGMaruGothicMPRO" panose="020F0600000000000000" pitchFamily="34" charset="-128"/>
                <a:cs typeface="HG丸ｺﾞｼｯｸM-PRO"/>
              </a:rPr>
              <a:t>：全体に火が入ってきたら、しょうゆを合わせ混ぜて、</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　</a:t>
            </a:r>
            <a:r>
              <a:rPr lang="en-US" altLang="ja-JP" sz="1050" dirty="0">
                <a:latin typeface="HGMaruGothicMPRO" panose="020F0600000000000000" pitchFamily="34" charset="-128"/>
                <a:ea typeface="HGMaruGothicMPRO" panose="020F0600000000000000" pitchFamily="34" charset="-128"/>
                <a:cs typeface="HG丸ｺﾞｼｯｸM-PRO"/>
              </a:rPr>
              <a:t>  </a:t>
            </a:r>
            <a:r>
              <a:rPr lang="ja-JP" altLang="en-US" sz="1050">
                <a:latin typeface="HGMaruGothicMPRO" panose="020F0600000000000000" pitchFamily="34" charset="-128"/>
                <a:ea typeface="HGMaruGothicMPRO" panose="020F0600000000000000" pitchFamily="34" charset="-128"/>
                <a:cs typeface="HG丸ｺﾞｼｯｸM-PRO"/>
              </a:rPr>
              <a:t>塩・こしょうで味を整える。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en-US" altLang="ja-JP" sz="1050" dirty="0">
                <a:latin typeface="HGMaruGothicMPRO" panose="020F0600000000000000" pitchFamily="34" charset="-128"/>
                <a:ea typeface="HGMaruGothicMPRO" panose="020F0600000000000000" pitchFamily="34" charset="-128"/>
                <a:cs typeface="HG丸ｺﾞｼｯｸM-PRO"/>
              </a:rPr>
              <a:t>5</a:t>
            </a:r>
            <a:r>
              <a:rPr lang="ja-JP" altLang="en-US" sz="1050">
                <a:latin typeface="HGMaruGothicMPRO" panose="020F0600000000000000" pitchFamily="34" charset="-128"/>
                <a:ea typeface="HGMaruGothicMPRO" panose="020F0600000000000000" pitchFamily="34" charset="-128"/>
                <a:cs typeface="HG丸ｺﾞｼｯｸM-PRO"/>
              </a:rPr>
              <a:t>：器に盛り付ける。</a:t>
            </a:r>
            <a:endParaRPr lang="en-US" altLang="ja-JP" sz="1050" dirty="0">
              <a:latin typeface="HGMaruGothicMPRO" panose="020F0600000000000000" pitchFamily="34" charset="-128"/>
              <a:ea typeface="HGMaruGothicMPRO" panose="020F0600000000000000" pitchFamily="34" charset="-128"/>
              <a:cs typeface="HG丸ｺﾞｼｯｸM-PRO"/>
            </a:endParaRPr>
          </a:p>
        </p:txBody>
      </p:sp>
      <p:sp>
        <p:nvSpPr>
          <p:cNvPr id="60" name="AutoShape 6">
            <a:extLst>
              <a:ext uri="{FF2B5EF4-FFF2-40B4-BE49-F238E27FC236}">
                <a16:creationId xmlns:a16="http://schemas.microsoft.com/office/drawing/2014/main" id="{00000000-0008-0000-0100-0000A5000000}"/>
              </a:ext>
            </a:extLst>
          </p:cNvPr>
          <p:cNvSpPr>
            <a:spLocks noChangeArrowheads="1"/>
          </p:cNvSpPr>
          <p:nvPr/>
        </p:nvSpPr>
        <p:spPr bwMode="auto">
          <a:xfrm>
            <a:off x="10489226" y="2062724"/>
            <a:ext cx="5055841"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a:latin typeface="HGMaruGothicMPRO" panose="020F0600000000000000" pitchFamily="34" charset="-128"/>
                <a:ea typeface="HGMaruGothicMPRO" panose="020F0600000000000000" pitchFamily="34" charset="-128"/>
                <a:cs typeface="ヒラギノ角ゴ ProN W6"/>
              </a:rPr>
              <a:t>カンパチ</a:t>
            </a:r>
            <a:endParaRPr lang="ja-JP" altLang="en-US" sz="1800" b="1" i="0">
              <a:latin typeface="HGMaruGothicMPRO" panose="020F0600000000000000" pitchFamily="34" charset="-128"/>
              <a:ea typeface="HGMaruGothicMPRO" panose="020F0600000000000000" pitchFamily="34" charset="-128"/>
              <a:cs typeface="ヒラギノ角ゴ ProN W6"/>
            </a:endParaRPr>
          </a:p>
        </p:txBody>
      </p:sp>
      <p:sp>
        <p:nvSpPr>
          <p:cNvPr id="61" name="AutoShape 4">
            <a:extLst>
              <a:ext uri="{FF2B5EF4-FFF2-40B4-BE49-F238E27FC236}">
                <a16:creationId xmlns:a16="http://schemas.microsoft.com/office/drawing/2014/main" id="{00000000-0008-0000-0100-0000A6000000}"/>
              </a:ext>
            </a:extLst>
          </p:cNvPr>
          <p:cNvSpPr>
            <a:spLocks noChangeArrowheads="1"/>
          </p:cNvSpPr>
          <p:nvPr/>
        </p:nvSpPr>
        <p:spPr bwMode="auto">
          <a:xfrm>
            <a:off x="166556" y="5237961"/>
            <a:ext cx="4503990" cy="2972710"/>
          </a:xfrm>
          <a:prstGeom prst="foldedCorner">
            <a:avLst>
              <a:gd name="adj" fmla="val 12500"/>
            </a:avLst>
          </a:prstGeom>
          <a:solidFill>
            <a:srgbClr val="FFFF99"/>
          </a:solidFill>
          <a:ln>
            <a:noFill/>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en-US" altLang="ja-JP" sz="1050" b="1" i="0" strike="noStrike" dirty="0">
                <a:solidFill>
                  <a:srgbClr val="000000"/>
                </a:solidFill>
                <a:latin typeface="HGMaruGothicMPRO"/>
                <a:ea typeface="HGMaruGothicMPRO"/>
              </a:rPr>
              <a:t>《</a:t>
            </a:r>
            <a:r>
              <a:rPr lang="ja-JP" altLang="en-US" sz="1050" b="1" i="0" strike="noStrike">
                <a:solidFill>
                  <a:srgbClr val="000000"/>
                </a:solidFill>
                <a:latin typeface="HGMaruGothicMPRO"/>
                <a:ea typeface="HGMaruGothicMPRO"/>
              </a:rPr>
              <a:t>作り方</a:t>
            </a:r>
            <a:r>
              <a:rPr lang="en-US" altLang="ja-JP" sz="1050" b="1" i="0" strike="noStrike" dirty="0">
                <a:solidFill>
                  <a:srgbClr val="000000"/>
                </a:solidFill>
                <a:latin typeface="HGMaruGothicMPRO"/>
                <a:ea typeface="HGMaruGothicMPRO"/>
              </a:rPr>
              <a:t>》</a:t>
            </a:r>
            <a:endParaRPr lang="en-US" altLang="ja-JP" sz="1050" b="1" i="0" strike="noStrike"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１：カンパチに塩（分量外）を軽く振り、</a:t>
            </a:r>
            <a:r>
              <a:rPr lang="en-US" altLang="ja-JP" sz="1050" dirty="0">
                <a:latin typeface="HGMaruGothicMPRO" panose="020F0600000000000000" pitchFamily="34" charset="-128"/>
                <a:ea typeface="HGMaruGothicMPRO" panose="020F0600000000000000" pitchFamily="34" charset="-128"/>
                <a:cs typeface="HG丸ｺﾞｼｯｸM-PRO"/>
              </a:rPr>
              <a:t>10</a:t>
            </a:r>
            <a:r>
              <a:rPr lang="ja-JP" altLang="en-US" sz="1050">
                <a:latin typeface="HGMaruGothicMPRO" panose="020F0600000000000000" pitchFamily="34" charset="-128"/>
                <a:ea typeface="HGMaruGothicMPRO" panose="020F0600000000000000" pitchFamily="34" charset="-128"/>
                <a:cs typeface="HG丸ｺﾞｼｯｸM-PRO"/>
              </a:rPr>
              <a:t>分ほど置き、</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　</a:t>
            </a:r>
            <a:r>
              <a:rPr lang="en-US" altLang="ja-JP" sz="1050" dirty="0">
                <a:latin typeface="HGMaruGothicMPRO" panose="020F0600000000000000" pitchFamily="34" charset="-128"/>
                <a:ea typeface="HGMaruGothicMPRO" panose="020F0600000000000000" pitchFamily="34" charset="-128"/>
                <a:cs typeface="HG丸ｺﾞｼｯｸM-PRO"/>
              </a:rPr>
              <a:t>   </a:t>
            </a:r>
            <a:r>
              <a:rPr lang="ja-JP" altLang="en-US" sz="1050">
                <a:latin typeface="HGMaruGothicMPRO" panose="020F0600000000000000" pitchFamily="34" charset="-128"/>
                <a:ea typeface="HGMaruGothicMPRO" panose="020F0600000000000000" pitchFamily="34" charset="-128"/>
                <a:cs typeface="HG丸ｺﾞｼｯｸM-PRO"/>
              </a:rPr>
              <a:t>キッチンペーパーでしっかり水けを拭き取る。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２：長ネギを</a:t>
            </a:r>
            <a:r>
              <a:rPr lang="en-US" altLang="ja-JP" sz="1050" dirty="0">
                <a:latin typeface="HGMaruGothicMPRO" panose="020F0600000000000000" pitchFamily="34" charset="-128"/>
                <a:ea typeface="HGMaruGothicMPRO" panose="020F0600000000000000" pitchFamily="34" charset="-128"/>
                <a:cs typeface="HG丸ｺﾞｼｯｸM-PRO"/>
              </a:rPr>
              <a:t>4</a:t>
            </a:r>
            <a:r>
              <a:rPr lang="en" altLang="ja-JP" sz="1050" dirty="0">
                <a:latin typeface="HGMaruGothicMPRO" panose="020F0600000000000000" pitchFamily="34" charset="-128"/>
                <a:ea typeface="HGMaruGothicMPRO" panose="020F0600000000000000" pitchFamily="34" charset="-128"/>
                <a:cs typeface="HG丸ｺﾞｼｯｸM-PRO"/>
              </a:rPr>
              <a:t>cm</a:t>
            </a:r>
            <a:r>
              <a:rPr lang="ja-JP" altLang="en-US" sz="1050">
                <a:latin typeface="HGMaruGothicMPRO" panose="020F0600000000000000" pitchFamily="34" charset="-128"/>
                <a:ea typeface="HGMaruGothicMPRO" panose="020F0600000000000000" pitchFamily="34" charset="-128"/>
                <a:cs typeface="HG丸ｺﾞｼｯｸM-PRO"/>
              </a:rPr>
              <a:t>くらいの長さに切る。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i="0" dirty="0">
              <a:effectLst/>
              <a:latin typeface="HGMaruGothicMPRO" panose="020F0600000000000000" pitchFamily="34" charset="-128"/>
              <a:ea typeface="HGMaruGothicMPRO" panose="020F0600000000000000" pitchFamily="34" charset="-128"/>
            </a:endParaRPr>
          </a:p>
          <a:p>
            <a:r>
              <a:rPr lang="ja-JP" altLang="en-US" sz="1050">
                <a:latin typeface="HGMaruGothicMPRO" panose="020F0600000000000000" pitchFamily="34" charset="-128"/>
                <a:ea typeface="HGMaruGothicMPRO" panose="020F0600000000000000" pitchFamily="34" charset="-128"/>
                <a:cs typeface="HG丸ｺﾞｼｯｸM-PRO"/>
              </a:rPr>
              <a:t>３：カンパチに片栗粉をまぶす。</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４：フライパンに</a:t>
            </a:r>
            <a:r>
              <a:rPr lang="ja-JP" altLang="en-US" sz="1050">
                <a:latin typeface="HGMaruGothicMPRO"/>
                <a:ea typeface="HGMaruGothicMPRO"/>
                <a:cs typeface="HG丸ｺﾞｼｯｸM-PRO"/>
              </a:rPr>
              <a:t>ごま油を熱して、カンパチと長ネギを入れて焼く。</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i="0" dirty="0">
              <a:effectLst/>
              <a:latin typeface="HGMaruGothicMPRO" panose="020F0600000000000000" pitchFamily="34" charset="-128"/>
              <a:ea typeface="HGMaruGothicMPRO" panose="020F0600000000000000" pitchFamily="34" charset="-128"/>
            </a:endParaRPr>
          </a:p>
          <a:p>
            <a:r>
              <a:rPr lang="ja-JP" altLang="en-US" sz="1050">
                <a:latin typeface="HGMaruGothicMPRO" panose="020F0600000000000000" pitchFamily="34" charset="-128"/>
                <a:ea typeface="HGMaruGothicMPRO" panose="020F0600000000000000" pitchFamily="34" charset="-128"/>
                <a:cs typeface="HG丸ｺﾞｼｯｸM-PRO"/>
              </a:rPr>
              <a:t>５：</a:t>
            </a:r>
            <a:r>
              <a:rPr lang="en-US" altLang="ja-JP" sz="1050" dirty="0">
                <a:latin typeface="HGMaruGothicMPRO"/>
                <a:ea typeface="HGMaruGothicMPRO"/>
                <a:cs typeface="HG丸ｺﾞｼｯｸM-PRO"/>
              </a:rPr>
              <a:t>【A】</a:t>
            </a:r>
            <a:r>
              <a:rPr lang="ja-JP" altLang="en-US" sz="1050">
                <a:latin typeface="HGMaruGothicMPRO" panose="020F0600000000000000" pitchFamily="34" charset="-128"/>
                <a:ea typeface="HGMaruGothicMPRO" panose="020F0600000000000000" pitchFamily="34" charset="-128"/>
                <a:cs typeface="HG丸ｺﾞｼｯｸM-PRO"/>
              </a:rPr>
              <a:t>を加えて、煮詰める。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６：器に盛り付ける。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i="0" dirty="0">
              <a:effectLst/>
              <a:latin typeface="HGMaruGothicMPRO" panose="020F0600000000000000" pitchFamily="34" charset="-128"/>
              <a:ea typeface="HGMaruGothicMPRO" panose="020F0600000000000000" pitchFamily="34" charset="-128"/>
            </a:endParaRPr>
          </a:p>
        </p:txBody>
      </p:sp>
      <p:sp>
        <p:nvSpPr>
          <p:cNvPr id="62" name="AutoShape 10">
            <a:extLst>
              <a:ext uri="{FF2B5EF4-FFF2-40B4-BE49-F238E27FC236}">
                <a16:creationId xmlns:a16="http://schemas.microsoft.com/office/drawing/2014/main" id="{00000000-0008-0000-0100-0000A7000000}"/>
              </a:ext>
            </a:extLst>
          </p:cNvPr>
          <p:cNvSpPr>
            <a:spLocks noChangeArrowheads="1"/>
          </p:cNvSpPr>
          <p:nvPr/>
        </p:nvSpPr>
        <p:spPr bwMode="auto">
          <a:xfrm>
            <a:off x="4860861" y="3015448"/>
            <a:ext cx="4909449" cy="2183820"/>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a:solidFill>
                  <a:srgbClr val="000000"/>
                </a:solidFill>
                <a:latin typeface="HGMaruGothicMPRO"/>
                <a:ea typeface="HGMaruGothicMPRO"/>
                <a:cs typeface="HG丸ｺﾞｼｯｸM-PRO"/>
              </a:rPr>
              <a:t>材料：</a:t>
            </a:r>
            <a:r>
              <a:rPr lang="ja-JP" altLang="en-US" sz="1200" b="1" i="0" strike="noStrike">
                <a:latin typeface="HGMaruGothicMPRO"/>
                <a:ea typeface="HGMaruGothicMPRO"/>
                <a:cs typeface="HG丸ｺﾞｼｯｸM-PRO"/>
              </a:rPr>
              <a:t>２人前</a:t>
            </a:r>
            <a:r>
              <a:rPr lang="en-US" altLang="ja-JP" sz="1200" b="1" i="0" strike="noStrike" dirty="0">
                <a:solidFill>
                  <a:srgbClr val="000000"/>
                </a:solidFill>
                <a:latin typeface="HGMaruGothicMPRO"/>
                <a:ea typeface="HGMaruGothicMPRO"/>
                <a:cs typeface="HG丸ｺﾞｼｯｸM-PRO"/>
              </a:rPr>
              <a:t>》</a:t>
            </a:r>
            <a:endParaRPr lang="en-US" altLang="ja-JP" sz="1200" dirty="0">
              <a:latin typeface="HGMaruGothicMPRO" panose="020F0600000000000000" pitchFamily="34" charset="-128"/>
              <a:ea typeface="HGMaruGothicMPRO" panose="020F0600000000000000" pitchFamily="34" charset="-128"/>
              <a:cs typeface="HG丸ｺﾞｼｯｸM-PRO"/>
            </a:endParaRPr>
          </a:p>
          <a:p>
            <a:pPr rtl="1">
              <a:lnSpc>
                <a:spcPts val="1600"/>
              </a:lnSpc>
              <a:defRPr sz="1000"/>
            </a:pPr>
            <a:r>
              <a:rPr lang="ja-JP" altLang="en-US" sz="1050">
                <a:latin typeface="HGMaruGothicMPRO"/>
                <a:ea typeface="HGMaruGothicMPRO"/>
                <a:cs typeface="HG丸ｺﾞｼｯｸM-PRO"/>
              </a:rPr>
              <a:t>トウモロコシ　 </a:t>
            </a:r>
            <a:r>
              <a:rPr lang="en-US" altLang="ja-JP" sz="1050" dirty="0">
                <a:latin typeface="HGMaruGothicMPRO"/>
                <a:ea typeface="HGMaruGothicMPRO"/>
                <a:cs typeface="HG丸ｺﾞｼｯｸM-PRO"/>
              </a:rPr>
              <a:t>1</a:t>
            </a:r>
            <a:r>
              <a:rPr lang="ja-JP" altLang="en-US" sz="1050">
                <a:latin typeface="HGMaruGothicMPRO"/>
                <a:ea typeface="HGMaruGothicMPRO"/>
                <a:cs typeface="HG丸ｺﾞｼｯｸM-PRO"/>
              </a:rPr>
              <a:t>本</a:t>
            </a:r>
            <a:endParaRPr lang="en-US" altLang="ja-JP" sz="1050" dirty="0">
              <a:latin typeface="HGMaruGothicMPRO"/>
              <a:ea typeface="HGMaruGothicMPRO"/>
              <a:cs typeface="HG丸ｺﾞｼｯｸM-PRO"/>
            </a:endParaRPr>
          </a:p>
          <a:p>
            <a:pPr rtl="1">
              <a:lnSpc>
                <a:spcPts val="1600"/>
              </a:lnSpc>
              <a:defRPr sz="1000"/>
            </a:pPr>
            <a:r>
              <a:rPr lang="ja-JP" altLang="en-US" sz="1050">
                <a:latin typeface="HGMaruGothicMPRO"/>
                <a:ea typeface="HGMaruGothicMPRO"/>
                <a:cs typeface="HG丸ｺﾞｼｯｸM-PRO"/>
              </a:rPr>
              <a:t>ご飯（温かいもの）　</a:t>
            </a:r>
            <a:r>
              <a:rPr lang="en-US" altLang="ja-JP" sz="1050" dirty="0">
                <a:latin typeface="HGMaruGothicMPRO"/>
                <a:ea typeface="HGMaruGothicMPRO"/>
                <a:cs typeface="HG丸ｺﾞｼｯｸM-PRO"/>
              </a:rPr>
              <a:t> </a:t>
            </a:r>
            <a:r>
              <a:rPr lang="ja-JP" altLang="en-US" sz="1050">
                <a:latin typeface="HGMaruGothicMPRO"/>
                <a:ea typeface="HGMaruGothicMPRO"/>
                <a:cs typeface="HG丸ｺﾞｼｯｸM-PRO"/>
              </a:rPr>
              <a:t>２膳分</a:t>
            </a:r>
            <a:endParaRPr lang="en-US" altLang="ja-JP" sz="1050" dirty="0">
              <a:latin typeface="HGMaruGothicMPRO"/>
              <a:ea typeface="HGMaruGothicMPRO"/>
              <a:cs typeface="HG丸ｺﾞｼｯｸM-PRO"/>
            </a:endParaRPr>
          </a:p>
          <a:p>
            <a:pPr rtl="1">
              <a:lnSpc>
                <a:spcPts val="1600"/>
              </a:lnSpc>
              <a:defRPr sz="1000"/>
            </a:pPr>
            <a:r>
              <a:rPr lang="ja-JP" altLang="en-US" sz="1050">
                <a:latin typeface="HGMaruGothicMPRO"/>
                <a:ea typeface="HGMaruGothicMPRO"/>
                <a:cs typeface="HG丸ｺﾞｼｯｸM-PRO"/>
              </a:rPr>
              <a:t>玉ネギ　１</a:t>
            </a:r>
            <a:r>
              <a:rPr lang="en-US" altLang="ja-JP" sz="1050" dirty="0">
                <a:latin typeface="HGMaruGothicMPRO"/>
                <a:ea typeface="HGMaruGothicMPRO"/>
                <a:cs typeface="HG丸ｺﾞｼｯｸM-PRO"/>
              </a:rPr>
              <a:t>/</a:t>
            </a:r>
            <a:r>
              <a:rPr lang="ja-JP" altLang="en-US" sz="1050">
                <a:latin typeface="HGMaruGothicMPRO"/>
                <a:ea typeface="HGMaruGothicMPRO"/>
                <a:cs typeface="HG丸ｺﾞｼｯｸM-PRO"/>
              </a:rPr>
              <a:t>２個</a:t>
            </a:r>
            <a:endParaRPr lang="en-US" altLang="ja-JP" sz="1050" dirty="0">
              <a:latin typeface="HGMaruGothicMPRO"/>
              <a:ea typeface="HGMaruGothicMPRO"/>
              <a:cs typeface="HG丸ｺﾞｼｯｸM-PRO"/>
            </a:endParaRPr>
          </a:p>
          <a:p>
            <a:pPr rtl="1">
              <a:lnSpc>
                <a:spcPts val="1600"/>
              </a:lnSpc>
              <a:defRPr sz="1000"/>
            </a:pPr>
            <a:r>
              <a:rPr lang="ja-JP" altLang="en-US" sz="1050">
                <a:latin typeface="HGMaruGothicMPRO"/>
                <a:ea typeface="HGMaruGothicMPRO"/>
                <a:cs typeface="HG丸ｺﾞｼｯｸM-PRO"/>
              </a:rPr>
              <a:t>ベーコン　 ５０</a:t>
            </a:r>
            <a:r>
              <a:rPr lang="en-US" altLang="ja-JP" sz="1050" dirty="0">
                <a:latin typeface="HGMaruGothicMPRO"/>
                <a:ea typeface="HGMaruGothicMPRO"/>
                <a:cs typeface="HG丸ｺﾞｼｯｸM-PRO"/>
              </a:rPr>
              <a:t>g</a:t>
            </a:r>
            <a:r>
              <a:rPr lang="ja-JP" altLang="en-US" sz="1050">
                <a:latin typeface="HGMaruGothicMPRO"/>
                <a:ea typeface="HGMaruGothicMPRO"/>
                <a:cs typeface="HG丸ｺﾞｼｯｸM-PRO"/>
              </a:rPr>
              <a:t>　　</a:t>
            </a:r>
            <a:endParaRPr lang="en-US" altLang="ja-JP" sz="1050" dirty="0">
              <a:latin typeface="HGMaruGothicMPRO"/>
              <a:ea typeface="HGMaruGothicMPRO"/>
              <a:cs typeface="HG丸ｺﾞｼｯｸM-PRO"/>
            </a:endParaRPr>
          </a:p>
          <a:p>
            <a:pPr rtl="1">
              <a:lnSpc>
                <a:spcPts val="1600"/>
              </a:lnSpc>
              <a:defRPr sz="1000"/>
            </a:pPr>
            <a:r>
              <a:rPr lang="ja-JP" altLang="en-US" sz="1050">
                <a:latin typeface="HGMaruGothicMPRO"/>
                <a:ea typeface="HGMaruGothicMPRO"/>
                <a:cs typeface="HG丸ｺﾞｼｯｸM-PRO"/>
              </a:rPr>
              <a:t>バター　</a:t>
            </a:r>
            <a:r>
              <a:rPr lang="en-US" altLang="ja-JP" sz="1050" dirty="0">
                <a:latin typeface="HGMaruGothicMPRO"/>
                <a:ea typeface="HGMaruGothicMPRO"/>
                <a:cs typeface="HG丸ｺﾞｼｯｸM-PRO"/>
              </a:rPr>
              <a:t>10g</a:t>
            </a:r>
            <a:endParaRPr lang="en-US" altLang="ja-JP" sz="1050" dirty="0">
              <a:latin typeface="HGMaruGothicMPRO"/>
              <a:ea typeface="HGMaruGothicMPRO"/>
            </a:endParaRPr>
          </a:p>
          <a:p>
            <a:pPr rtl="1">
              <a:lnSpc>
                <a:spcPts val="1600"/>
              </a:lnSpc>
              <a:defRPr sz="1000"/>
            </a:pPr>
            <a:r>
              <a:rPr lang="ja-JP" altLang="en-US" sz="1050">
                <a:latin typeface="HGMaruGothicMPRO"/>
                <a:ea typeface="HGMaruGothicMPRO"/>
                <a:cs typeface="HG丸ｺﾞｼｯｸM-PRO"/>
              </a:rPr>
              <a:t>コンソメスープのもと　小さじ１</a:t>
            </a:r>
            <a:r>
              <a:rPr lang="en-US" altLang="ja-JP" sz="1050" dirty="0">
                <a:latin typeface="HGMaruGothicMPRO"/>
                <a:ea typeface="HGMaruGothicMPRO"/>
                <a:cs typeface="HG丸ｺﾞｼｯｸM-PRO"/>
              </a:rPr>
              <a:t>/2</a:t>
            </a:r>
          </a:p>
          <a:p>
            <a:pPr rtl="1">
              <a:lnSpc>
                <a:spcPts val="1600"/>
              </a:lnSpc>
              <a:defRPr sz="1000"/>
            </a:pPr>
            <a:r>
              <a:rPr lang="ja-JP" altLang="en-US" sz="1050">
                <a:latin typeface="HGMaruGothicMPRO"/>
                <a:ea typeface="HGMaruGothicMPRO"/>
              </a:rPr>
              <a:t>しょうゆ　小さじ１</a:t>
            </a:r>
            <a:endParaRPr lang="en-US" altLang="ja-JP" sz="1050" dirty="0">
              <a:latin typeface="HGMaruGothicMPRO"/>
              <a:ea typeface="HGMaruGothicMPRO"/>
            </a:endParaRPr>
          </a:p>
          <a:p>
            <a:pPr rtl="1">
              <a:lnSpc>
                <a:spcPts val="1600"/>
              </a:lnSpc>
              <a:defRPr sz="1000"/>
            </a:pPr>
            <a:r>
              <a:rPr lang="ja-JP" altLang="en-US" sz="1050">
                <a:latin typeface="HGMaruGothicMPRO"/>
                <a:ea typeface="HGMaruGothicMPRO"/>
                <a:cs typeface="HG丸ｺﾞｼｯｸM-PRO"/>
              </a:rPr>
              <a:t>塩・こしょう　各適宜</a:t>
            </a:r>
            <a:endParaRPr lang="en-US" altLang="ja-JP" sz="1050" dirty="0">
              <a:latin typeface="HGMaruGothicMPRO"/>
              <a:ea typeface="HGMaruGothicMPRO"/>
              <a:cs typeface="HG丸ｺﾞｼｯｸM-PRO"/>
            </a:endParaRPr>
          </a:p>
        </p:txBody>
      </p:sp>
      <p:sp>
        <p:nvSpPr>
          <p:cNvPr id="63" name="Text Box 89">
            <a:extLst>
              <a:ext uri="{FF2B5EF4-FFF2-40B4-BE49-F238E27FC236}">
                <a16:creationId xmlns:a16="http://schemas.microsoft.com/office/drawing/2014/main" id="{00000000-0008-0000-0100-0000A8000000}"/>
              </a:ext>
            </a:extLst>
          </p:cNvPr>
          <p:cNvSpPr txBox="1">
            <a:spLocks noChangeArrowheads="1"/>
          </p:cNvSpPr>
          <p:nvPr/>
        </p:nvSpPr>
        <p:spPr bwMode="auto">
          <a:xfrm>
            <a:off x="17617484" y="978"/>
            <a:ext cx="3870057" cy="731473"/>
          </a:xfrm>
          <a:prstGeom prst="rect">
            <a:avLst/>
          </a:prstGeom>
          <a:noFill/>
          <a:ln>
            <a:noFill/>
          </a:ln>
        </p:spPr>
        <p:txBody>
          <a:bodyPr wrap="square" lIns="54864" tIns="27432" rIns="54864" bIns="27432"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400" b="1" i="0" strike="noStrike" dirty="0">
                <a:solidFill>
                  <a:schemeClr val="accent1">
                    <a:lumMod val="75000"/>
                  </a:schemeClr>
                </a:solidFill>
                <a:latin typeface="メイリオ" panose="020B0604030504040204" pitchFamily="50" charset="-128"/>
                <a:ea typeface="メイリオ" panose="020B0604030504040204" pitchFamily="50" charset="-128"/>
              </a:rPr>
              <a:t>〈2024</a:t>
            </a:r>
            <a:r>
              <a:rPr lang="ja-JP" altLang="en-US" sz="2400" b="1" i="0" strike="noStrike">
                <a:solidFill>
                  <a:schemeClr val="accent1">
                    <a:lumMod val="75000"/>
                  </a:schemeClr>
                </a:solidFill>
                <a:latin typeface="メイリオ" panose="020B0604030504040204" pitchFamily="50" charset="-128"/>
                <a:ea typeface="メイリオ" panose="020B0604030504040204" pitchFamily="50" charset="-128"/>
              </a:rPr>
              <a:t>年７月版</a:t>
            </a:r>
            <a:r>
              <a:rPr lang="en-US" altLang="ja-JP" sz="2400" b="1" i="0" strike="noStrike" dirty="0">
                <a:solidFill>
                  <a:schemeClr val="accent1">
                    <a:lumMod val="75000"/>
                  </a:schemeClr>
                </a:solidFill>
                <a:latin typeface="メイリオ" panose="020B0604030504040204" pitchFamily="50" charset="-128"/>
                <a:ea typeface="メイリオ" panose="020B0604030504040204" pitchFamily="50" charset="-128"/>
              </a:rPr>
              <a:t>〉</a:t>
            </a:r>
          </a:p>
        </p:txBody>
      </p:sp>
      <p:sp>
        <p:nvSpPr>
          <p:cNvPr id="65" name="Text Box 1833">
            <a:extLst>
              <a:ext uri="{FF2B5EF4-FFF2-40B4-BE49-F238E27FC236}">
                <a16:creationId xmlns:a16="http://schemas.microsoft.com/office/drawing/2014/main" id="{00000000-0008-0000-0100-0000AA000000}"/>
              </a:ext>
            </a:extLst>
          </p:cNvPr>
          <p:cNvSpPr txBox="1">
            <a:spLocks noChangeArrowheads="1"/>
          </p:cNvSpPr>
          <p:nvPr/>
        </p:nvSpPr>
        <p:spPr bwMode="auto">
          <a:xfrm>
            <a:off x="10489226" y="2774165"/>
            <a:ext cx="4960001" cy="136075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b="0" i="0">
                <a:effectLst/>
                <a:latin typeface="HGMaruGothicMPRO"/>
                <a:ea typeface="HGMaruGothicMPRO"/>
              </a:rPr>
              <a:t>　カンパチは、</a:t>
            </a:r>
            <a:r>
              <a:rPr lang="en" altLang="ja-JP" sz="1050" b="0" i="0" dirty="0">
                <a:effectLst/>
                <a:latin typeface="HGMaruGothicMPRO"/>
                <a:ea typeface="HGMaruGothicMPRO"/>
              </a:rPr>
              <a:t>DHA</a:t>
            </a:r>
            <a:r>
              <a:rPr lang="ja-JP" altLang="en-US" sz="1050" b="0" i="0">
                <a:effectLst/>
                <a:latin typeface="HGMaruGothicMPRO"/>
                <a:ea typeface="HGMaruGothicMPRO"/>
              </a:rPr>
              <a:t>、</a:t>
            </a:r>
            <a:r>
              <a:rPr lang="en" altLang="ja-JP" sz="1050" b="0" i="0" dirty="0">
                <a:effectLst/>
                <a:latin typeface="HGMaruGothicMPRO"/>
                <a:ea typeface="HGMaruGothicMPRO"/>
              </a:rPr>
              <a:t>EPA</a:t>
            </a:r>
            <a:r>
              <a:rPr lang="ja-JP" altLang="en-US" sz="1050" b="0" i="0">
                <a:effectLst/>
                <a:latin typeface="HGMaruGothicMPRO"/>
                <a:ea typeface="HGMaruGothicMPRO"/>
              </a:rPr>
              <a:t>、ビタミン</a:t>
            </a:r>
            <a:r>
              <a:rPr lang="en-US" altLang="ja-JP" sz="1050" b="0" i="0" dirty="0">
                <a:effectLst/>
                <a:latin typeface="HGMaruGothicMPRO"/>
                <a:ea typeface="HGMaruGothicMPRO"/>
              </a:rPr>
              <a:t>B12</a:t>
            </a:r>
            <a:r>
              <a:rPr lang="ja-JP" altLang="en-US" sz="1050" b="0" i="0">
                <a:effectLst/>
                <a:latin typeface="HGMaruGothicMPRO"/>
                <a:ea typeface="HGMaruGothicMPRO"/>
              </a:rPr>
              <a:t>などのビタミン</a:t>
            </a:r>
            <a:r>
              <a:rPr lang="en-US" altLang="ja-JP" sz="1050" b="0" i="0" dirty="0">
                <a:effectLst/>
                <a:latin typeface="HGMaruGothicMPRO"/>
                <a:ea typeface="HGMaruGothicMPRO"/>
              </a:rPr>
              <a:t>B</a:t>
            </a:r>
            <a:r>
              <a:rPr lang="ja-JP" altLang="en-US" sz="1050" b="0" i="0">
                <a:effectLst/>
                <a:latin typeface="HGMaruGothicMPRO"/>
                <a:ea typeface="HGMaruGothicMPRO"/>
              </a:rPr>
              <a:t>群、ビタミン</a:t>
            </a:r>
            <a:r>
              <a:rPr lang="en" altLang="ja-JP" sz="1050" b="0" i="0" dirty="0">
                <a:effectLst/>
                <a:latin typeface="HGMaruGothicMPRO"/>
                <a:ea typeface="HGMaruGothicMPRO"/>
              </a:rPr>
              <a:t>D</a:t>
            </a:r>
            <a:r>
              <a:rPr lang="ja-JP" altLang="en-US" sz="1050" b="0" i="0">
                <a:effectLst/>
                <a:latin typeface="HGMaruGothicMPRO"/>
                <a:ea typeface="HGMaruGothicMPRO"/>
              </a:rPr>
              <a:t>、ビタミン</a:t>
            </a:r>
            <a:r>
              <a:rPr lang="en-US" altLang="ja-JP" sz="1050" b="0" i="0" dirty="0">
                <a:effectLst/>
                <a:latin typeface="HGMaruGothicMPRO"/>
                <a:ea typeface="HGMaruGothicMPRO"/>
              </a:rPr>
              <a:t>E</a:t>
            </a:r>
            <a:r>
              <a:rPr lang="ja-JP" altLang="en-US" sz="1050" b="0" i="0">
                <a:effectLst/>
                <a:latin typeface="HGMaruGothicMPRO"/>
                <a:ea typeface="HGMaruGothicMPRO"/>
              </a:rPr>
              <a:t>、ナイアシン、カリウム、カルシウムなどの栄養素を含む。</a:t>
            </a:r>
            <a:r>
              <a:rPr lang="en" altLang="ja-JP" sz="1050" b="0" i="0" dirty="0">
                <a:effectLst/>
                <a:latin typeface="HGMaruGothicMPRO"/>
                <a:ea typeface="HGMaruGothicMPRO"/>
              </a:rPr>
              <a:t> DHA</a:t>
            </a:r>
            <a:r>
              <a:rPr lang="ja-JP" altLang="en-US" sz="1050" b="0" i="0">
                <a:effectLst/>
                <a:latin typeface="HGMaruGothicMPRO"/>
                <a:ea typeface="HGMaruGothicMPRO"/>
              </a:rPr>
              <a:t>は脳や神経系の機能を保ったり、血液を流れやすくしたり、炎症を抑える働きがある。</a:t>
            </a:r>
            <a:r>
              <a:rPr lang="en" altLang="ja-JP" sz="1050" b="0" i="0" dirty="0">
                <a:effectLst/>
                <a:latin typeface="HGMaruGothicMPRO"/>
                <a:ea typeface="HGMaruGothicMPRO"/>
              </a:rPr>
              <a:t> EPA</a:t>
            </a:r>
            <a:r>
              <a:rPr lang="ja-JP" altLang="en-US" sz="1050" b="0" i="0">
                <a:effectLst/>
                <a:latin typeface="HGMaruGothicMPRO"/>
                <a:ea typeface="HGMaruGothicMPRO"/>
              </a:rPr>
              <a:t>は、血液をサラサラにして動脈硬化の改善に効能がある他、血液中の中性脂肪を減らすことで、高脂血症の予防や改善につながるなどの働きがある。</a:t>
            </a:r>
            <a:endParaRPr lang="en-US" altLang="ja-JP" sz="1050" b="0" i="0" dirty="0">
              <a:effectLst/>
              <a:latin typeface="HGMaruGothicMPRO"/>
              <a:ea typeface="HGMaruGothicMPRO"/>
            </a:endParaRPr>
          </a:p>
          <a:p>
            <a:r>
              <a:rPr lang="ja-JP" altLang="en-US" sz="1050">
                <a:latin typeface="HGMaruGothicMPRO"/>
                <a:ea typeface="HGMaruGothicMPRO"/>
              </a:rPr>
              <a:t>　また、ビタミン</a:t>
            </a:r>
            <a:r>
              <a:rPr lang="en" altLang="ja-JP" sz="1050" dirty="0">
                <a:latin typeface="HGMaruGothicMPRO"/>
                <a:ea typeface="HGMaruGothicMPRO"/>
              </a:rPr>
              <a:t>B12</a:t>
            </a:r>
            <a:r>
              <a:rPr lang="ja-JP" altLang="en-US" sz="1050">
                <a:latin typeface="HGMaruGothicMPRO"/>
                <a:ea typeface="HGMaruGothicMPRO"/>
              </a:rPr>
              <a:t>は赤血球を作る働きをサポートする。葉酸と一緒にとると神経を守って正常な働きを維持し、脳の発達を助ける効能もあるので、積極的に取り入れたい食材だ。</a:t>
            </a:r>
            <a:endParaRPr lang="en-US" altLang="ja-JP" sz="1050" dirty="0">
              <a:latin typeface="HGMaruGothicMPRO"/>
              <a:ea typeface="HGMaruGothicMPRO"/>
            </a:endParaRPr>
          </a:p>
        </p:txBody>
      </p:sp>
      <p:sp>
        <p:nvSpPr>
          <p:cNvPr id="66" name="Text Box 1049">
            <a:extLst>
              <a:ext uri="{FF2B5EF4-FFF2-40B4-BE49-F238E27FC236}">
                <a16:creationId xmlns:a16="http://schemas.microsoft.com/office/drawing/2014/main" id="{00000000-0008-0000-0100-0000AB000000}"/>
              </a:ext>
            </a:extLst>
          </p:cNvPr>
          <p:cNvSpPr txBox="1">
            <a:spLocks noChangeArrowheads="1"/>
          </p:cNvSpPr>
          <p:nvPr/>
        </p:nvSpPr>
        <p:spPr bwMode="auto">
          <a:xfrm>
            <a:off x="3208335" y="94609"/>
            <a:ext cx="14561782" cy="1031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lIns="73152"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ja-JP" altLang="en-US" sz="2300" b="1">
                <a:solidFill>
                  <a:schemeClr val="accent2">
                    <a:lumMod val="75000"/>
                  </a:schemeClr>
                </a:solidFill>
                <a:latin typeface="メイリオ"/>
                <a:ea typeface="メイリオ"/>
              </a:rPr>
              <a:t>７月</a:t>
            </a:r>
            <a:r>
              <a:rPr lang="ja-JP" altLang="en-US" sz="2300" b="1" i="0" u="none" strike="noStrike" baseline="0">
                <a:solidFill>
                  <a:schemeClr val="accent2">
                    <a:lumMod val="75000"/>
                  </a:schemeClr>
                </a:solidFill>
                <a:latin typeface="メイリオ"/>
                <a:ea typeface="メイリオ"/>
              </a:rPr>
              <a:t>･</a:t>
            </a:r>
            <a:r>
              <a:rPr lang="ja-JP" altLang="en-US" sz="2300" b="1">
                <a:solidFill>
                  <a:schemeClr val="accent2">
                    <a:lumMod val="75000"/>
                  </a:schemeClr>
                </a:solidFill>
                <a:latin typeface="メイリオ"/>
                <a:ea typeface="メイリオ"/>
              </a:rPr>
              <a:t>･･旬の</a:t>
            </a:r>
            <a:r>
              <a:rPr lang="ja-JP" altLang="en-US" sz="2300" b="1" i="0" u="none" strike="noStrike" baseline="0">
                <a:solidFill>
                  <a:schemeClr val="accent2">
                    <a:lumMod val="75000"/>
                  </a:schemeClr>
                </a:solidFill>
                <a:latin typeface="メイリオ"/>
                <a:ea typeface="メイリオ"/>
              </a:rPr>
              <a:t>食材が盛りだくさん！ 行事や記念日に絡めた販促活動を展開しましょう！</a:t>
            </a:r>
          </a:p>
          <a:p>
            <a:pPr algn="ctr">
              <a:lnSpc>
                <a:spcPts val="3400"/>
              </a:lnSpc>
              <a:defRPr sz="1000"/>
            </a:pPr>
            <a:r>
              <a:rPr lang="ja-JP" altLang="en-US" sz="2300" b="1" i="0" u="none" strike="noStrike" baseline="0">
                <a:solidFill>
                  <a:schemeClr val="accent4"/>
                </a:solidFill>
                <a:latin typeface="メイリオ"/>
                <a:ea typeface="メイリオ"/>
              </a:rPr>
              <a:t>梅雨明けからは「攻めの姿勢」で！</a:t>
            </a:r>
          </a:p>
        </p:txBody>
      </p:sp>
      <p:pic>
        <p:nvPicPr>
          <p:cNvPr id="68" name="図 67">
            <a:extLst>
              <a:ext uri="{FF2B5EF4-FFF2-40B4-BE49-F238E27FC236}">
                <a16:creationId xmlns:a16="http://schemas.microsoft.com/office/drawing/2014/main" id="{00000000-0008-0000-0100-0000AD00000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525827" y="1014116"/>
            <a:ext cx="5772891" cy="695729"/>
          </a:xfrm>
          <a:prstGeom prst="rect">
            <a:avLst/>
          </a:prstGeom>
          <a:effectLst/>
        </p:spPr>
      </p:pic>
      <p:pic>
        <p:nvPicPr>
          <p:cNvPr id="69" name="図 68">
            <a:extLst>
              <a:ext uri="{FF2B5EF4-FFF2-40B4-BE49-F238E27FC236}">
                <a16:creationId xmlns:a16="http://schemas.microsoft.com/office/drawing/2014/main" id="{00000000-0008-0000-0100-0000AE00000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0302" y="1098326"/>
            <a:ext cx="5550030" cy="674557"/>
          </a:xfrm>
          <a:prstGeom prst="rect">
            <a:avLst/>
          </a:prstGeom>
          <a:effectLst/>
        </p:spPr>
      </p:pic>
      <p:sp>
        <p:nvSpPr>
          <p:cNvPr id="71" name="テキスト ボックス 175">
            <a:extLst>
              <a:ext uri="{FF2B5EF4-FFF2-40B4-BE49-F238E27FC236}">
                <a16:creationId xmlns:a16="http://schemas.microsoft.com/office/drawing/2014/main" id="{00000000-0008-0000-0100-0000B0000000}"/>
              </a:ext>
            </a:extLst>
          </p:cNvPr>
          <p:cNvSpPr txBox="1"/>
          <p:nvPr/>
        </p:nvSpPr>
        <p:spPr bwMode="auto">
          <a:xfrm>
            <a:off x="10377785" y="9456751"/>
            <a:ext cx="9815260" cy="3697939"/>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a:effectLst/>
                <a:latin typeface="HGMaruGothicMPRO" panose="020F0600000000000000" pitchFamily="34" charset="-128"/>
                <a:ea typeface="HGMaruGothicMPRO" panose="020F0600000000000000" pitchFamily="34" charset="-128"/>
                <a:cs typeface="Helvetica"/>
              </a:rPr>
              <a:t>　</a:t>
            </a:r>
            <a:r>
              <a:rPr lang="ja-JP" altLang="en-US">
                <a:effectLst/>
                <a:latin typeface="HGMaruGothicMPRO" panose="020F0600000000000000" pitchFamily="34" charset="-128"/>
                <a:ea typeface="HGMaruGothicMPRO" panose="020F0600000000000000" pitchFamily="34" charset="-128"/>
              </a:rPr>
              <a:t> </a:t>
            </a:r>
            <a:r>
              <a:rPr lang="en-US" altLang="ja-JP" dirty="0">
                <a:effectLst/>
                <a:latin typeface="HGMaruGothicMPRO" panose="020F0600000000000000" pitchFamily="34" charset="-128"/>
                <a:ea typeface="HGMaruGothicMPRO" panose="020F0600000000000000" pitchFamily="34" charset="-128"/>
              </a:rPr>
              <a:t>7</a:t>
            </a:r>
            <a:r>
              <a:rPr lang="ja-JP" altLang="en-US">
                <a:effectLst/>
                <a:latin typeface="HGMaruGothicMPRO" panose="020F0600000000000000" pitchFamily="34" charset="-128"/>
                <a:ea typeface="HGMaruGothicMPRO" panose="020F0600000000000000" pitchFamily="34" charset="-128"/>
              </a:rPr>
              <a:t>月のポイントは「梅雨明け」と「夏休み」。梅雨明け前後で天候は劇的に変化し、それまで盛り上がりに欠けていた夏物、盛夏物の需要が一気に伸びる。早ければ</a:t>
            </a:r>
            <a:r>
              <a:rPr lang="en-US" altLang="ja-JP" dirty="0">
                <a:effectLst/>
                <a:latin typeface="HGMaruGothicMPRO" panose="020F0600000000000000" pitchFamily="34" charset="-128"/>
                <a:ea typeface="HGMaruGothicMPRO" panose="020F0600000000000000" pitchFamily="34" charset="-128"/>
              </a:rPr>
              <a:t>7</a:t>
            </a:r>
            <a:r>
              <a:rPr lang="ja-JP" altLang="en-US">
                <a:effectLst/>
                <a:latin typeface="HGMaruGothicMPRO" panose="020F0600000000000000" pitchFamily="34" charset="-128"/>
                <a:ea typeface="HGMaruGothicMPRO" panose="020F0600000000000000" pitchFamily="34" charset="-128"/>
              </a:rPr>
              <a:t>月中にも夏バテの症状が見られるため、土用丑の日のウナギのかば焼きやネバネバ食材、ビタミン</a:t>
            </a:r>
            <a:r>
              <a:rPr lang="en" altLang="ja-JP" dirty="0">
                <a:effectLst/>
                <a:latin typeface="HGMaruGothicMPRO" panose="020F0600000000000000" pitchFamily="34" charset="-128"/>
                <a:ea typeface="HGMaruGothicMPRO" panose="020F0600000000000000" pitchFamily="34" charset="-128"/>
              </a:rPr>
              <a:t>B1</a:t>
            </a:r>
            <a:r>
              <a:rPr lang="ja-JP" altLang="en-US">
                <a:effectLst/>
                <a:latin typeface="HGMaruGothicMPRO" panose="020F0600000000000000" pitchFamily="34" charset="-128"/>
                <a:ea typeface="HGMaruGothicMPRO" panose="020F0600000000000000" pitchFamily="34" charset="-128"/>
              </a:rPr>
              <a:t>を豊富に含む豚肉を使ったメニュー、新陳代謝を高める香辛料を使った味付けがスタミナメニューとして好まれる。夏休みが始まると、子どもの昼食として中食需要が高まる。また家族全員で買物に行く機会が増えるため、子どもに人気のキャラクター商品や親子で楽しめる新旧駄菓子を充実させること。夏レジャー需要も逃さないようにしよう。 </a:t>
            </a:r>
            <a:endParaRPr lang="en-US" altLang="ja-JP" dirty="0">
              <a:effectLst/>
              <a:latin typeface="HGMaruGothicMPRO" panose="020F0600000000000000" pitchFamily="34" charset="-128"/>
              <a:ea typeface="HGMaruGothicMPRO" panose="020F0600000000000000" pitchFamily="34" charset="-128"/>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a:latin typeface="HGMaruGothicMPRO" panose="020F0600000000000000" pitchFamily="34" charset="-128"/>
                <a:ea typeface="HGMaruGothicMPRO" panose="020F0600000000000000" pitchFamily="34" charset="-128"/>
                <a:cs typeface="HG丸ｺﾞｼｯｸM-PRO"/>
              </a:rPr>
              <a:t>◆花火</a:t>
            </a:r>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a:effectLst/>
                <a:latin typeface="HGMaruGothicMPRO" panose="020F0600000000000000" pitchFamily="34" charset="-128"/>
                <a:ea typeface="HGMaruGothicMPRO" panose="020F0600000000000000" pitchFamily="34" charset="-128"/>
              </a:rPr>
              <a:t>　花火の需要が最も高い時期。線香花火、国産花火、煙の少ない花火なども品揃えしよう。一番売れるのはたくさん入ってお得な</a:t>
            </a:r>
            <a:r>
              <a:rPr lang="en-US" altLang="ja-JP" dirty="0">
                <a:effectLst/>
                <a:latin typeface="HGMaruGothicMPRO" panose="020F0600000000000000" pitchFamily="34" charset="-128"/>
                <a:ea typeface="HGMaruGothicMPRO" panose="020F0600000000000000" pitchFamily="34" charset="-128"/>
              </a:rPr>
              <a:t>2000</a:t>
            </a:r>
            <a:r>
              <a:rPr lang="ja-JP" altLang="en-US">
                <a:effectLst/>
                <a:latin typeface="HGMaruGothicMPRO" panose="020F0600000000000000" pitchFamily="34" charset="-128"/>
                <a:ea typeface="HGMaruGothicMPRO" panose="020F0600000000000000" pitchFamily="34" charset="-128"/>
              </a:rPr>
              <a:t>円までのファミリーセット。併せて、バケツやライター、着火剤、虫よけ、汗拭きシートなどもそろえて販売したい。</a:t>
            </a:r>
            <a:endParaRPr lang="en-US" altLang="ja-JP" dirty="0">
              <a:effectLst/>
              <a:latin typeface="HGMaruGothicMPRO" panose="020F0600000000000000" pitchFamily="34" charset="-128"/>
              <a:ea typeface="HGMaruGothicMPRO" panose="020F0600000000000000" pitchFamily="34" charset="-128"/>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a:latin typeface="HGMaruGothicMPRO" panose="020F0600000000000000" pitchFamily="34" charset="-128"/>
                <a:ea typeface="HGMaruGothicMPRO" panose="020F0600000000000000" pitchFamily="34" charset="-128"/>
                <a:cs typeface="HG丸ｺﾞｼｯｸM-PRO"/>
              </a:rPr>
              <a:t>◆</a:t>
            </a:r>
            <a:r>
              <a:rPr lang="ja-JP" altLang="en-US" b="1">
                <a:latin typeface="HGMaruGothicMPRO" panose="020F0600000000000000" pitchFamily="34" charset="-128"/>
                <a:ea typeface="HGMaruGothicMPRO" panose="020F0600000000000000" pitchFamily="34" charset="-128"/>
              </a:rPr>
              <a:t>ビール</a:t>
            </a:r>
            <a:endParaRPr lang="en-US" altLang="ja-JP" b="1" dirty="0">
              <a:latin typeface="HGMaruGothicMPRO" panose="020F0600000000000000" pitchFamily="34" charset="-128"/>
              <a:ea typeface="HGMaruGothicMPRO" panose="020F0600000000000000" pitchFamily="34" charset="-128"/>
            </a:endParaRPr>
          </a:p>
          <a:p>
            <a:r>
              <a:rPr lang="ja-JP" altLang="en-US">
                <a:latin typeface="HGMaruGothicMPRO" panose="020F0600000000000000" pitchFamily="34" charset="-128"/>
                <a:ea typeface="HGMaruGothicMPRO" panose="020F0600000000000000" pitchFamily="34" charset="-128"/>
              </a:rPr>
              <a:t>　梅雨が明け、ビール・酎ハイの売上がアップする。６缶パック、</a:t>
            </a:r>
            <a:r>
              <a:rPr lang="en-US" altLang="ja-JP" dirty="0">
                <a:latin typeface="HGMaruGothicMPRO" panose="020F0600000000000000" pitchFamily="34" charset="-128"/>
                <a:ea typeface="HGMaruGothicMPRO" panose="020F0600000000000000" pitchFamily="34" charset="-128"/>
              </a:rPr>
              <a:t>500㎖</a:t>
            </a:r>
            <a:r>
              <a:rPr lang="ja-JP" altLang="en-US">
                <a:latin typeface="HGMaruGothicMPRO" panose="020F0600000000000000" pitchFamily="34" charset="-128"/>
                <a:ea typeface="HGMaruGothicMPRO" panose="020F0600000000000000" pitchFamily="34" charset="-128"/>
              </a:rPr>
              <a:t>缶の需要も高まる。逆に、日本酒（常温）や洋酒は売上が下がる。アウトドア需要はもちろん、家庭内需要も増加する時季なのでダイエット系・健康機能系のビール系飲料も売り込みたい。缶チューハイは、かんきつ系の基本アイテムを押さえた上で夏限定商品もそろえよう。</a:t>
            </a:r>
          </a:p>
        </p:txBody>
      </p:sp>
      <p:sp>
        <p:nvSpPr>
          <p:cNvPr id="72" name="テキスト ボックス 177">
            <a:extLst>
              <a:ext uri="{FF2B5EF4-FFF2-40B4-BE49-F238E27FC236}">
                <a16:creationId xmlns:a16="http://schemas.microsoft.com/office/drawing/2014/main" id="{00000000-0008-0000-0100-0000B2000000}"/>
              </a:ext>
            </a:extLst>
          </p:cNvPr>
          <p:cNvSpPr txBox="1"/>
          <p:nvPr/>
        </p:nvSpPr>
        <p:spPr bwMode="auto">
          <a:xfrm>
            <a:off x="10884669" y="8649563"/>
            <a:ext cx="9093336" cy="561339"/>
          </a:xfrm>
          <a:prstGeom prst="rect">
            <a:avLst/>
          </a:prstGeom>
          <a:noFill/>
          <a:ln w="9525">
            <a:noFill/>
            <a:miter lim="800000"/>
            <a:headEnd/>
            <a:tailEnd/>
          </a:ln>
        </p:spPr>
        <p:txBody>
          <a:bodyPr wrap="square" lIns="27432" tIns="18288"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pPr>
            <a:r>
              <a:rPr lang="ja-JP" altLang="en-US" sz="3200">
                <a:latin typeface="HG創英角ｺﾞｼｯｸUB"/>
                <a:ea typeface="HG創英角ｺﾞｼｯｸUB"/>
                <a:cs typeface="HG創英角ｺﾞｼｯｸUB"/>
              </a:rPr>
              <a:t>７月</a:t>
            </a:r>
            <a:r>
              <a:rPr lang="ja-JP" altLang="en-US" sz="3200">
                <a:solidFill>
                  <a:schemeClr val="tx1"/>
                </a:solidFill>
                <a:latin typeface="HG創英角ｺﾞｼｯｸUB"/>
                <a:ea typeface="HG創英角ｺﾞｼｯｸUB"/>
                <a:cs typeface="HG創英角ｺﾞｼｯｸUB"/>
              </a:rPr>
              <a:t>の販促ポイント</a:t>
            </a:r>
          </a:p>
        </p:txBody>
      </p:sp>
      <p:sp>
        <p:nvSpPr>
          <p:cNvPr id="75" name="テキスト ボックス 180">
            <a:extLst>
              <a:ext uri="{FF2B5EF4-FFF2-40B4-BE49-F238E27FC236}">
                <a16:creationId xmlns:a16="http://schemas.microsoft.com/office/drawing/2014/main" id="{00000000-0008-0000-0100-0000B5000000}"/>
              </a:ext>
            </a:extLst>
          </p:cNvPr>
          <p:cNvSpPr txBox="1"/>
          <p:nvPr/>
        </p:nvSpPr>
        <p:spPr bwMode="auto">
          <a:xfrm>
            <a:off x="569797" y="13026594"/>
            <a:ext cx="6011410" cy="1260067"/>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a:effectLst/>
                <a:latin typeface="HGMaruGothicMPRO" panose="020F0600000000000000" pitchFamily="34" charset="-128"/>
                <a:ea typeface="HGMaruGothicMPRO" panose="020F0600000000000000" pitchFamily="34" charset="-128"/>
              </a:rPr>
              <a:t>　 今年の半夏生は７月１日。この日は西日本を中心に、夏に向けて体力をつけるためタコを食べる習慣がある。タコは性別問わず人気がある食材で季節感もあるため、売場を彩る商品として売り込みたい。また夏本番を迎える前に、「タウリン」や「亜鉛」が含まれ疲労回復効果のあるタコを食べて元気に夏を迎えるという視点でもお薦めしたい。</a:t>
            </a:r>
            <a:endParaRPr lang="en-US" altLang="ja-JP" sz="1050" dirty="0">
              <a:effectLst/>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en-US" altLang="ja-JP" sz="1050" dirty="0">
                <a:effectLst/>
                <a:latin typeface="HGMaruGothicMPRO" panose="020F0600000000000000" pitchFamily="34" charset="-128"/>
                <a:ea typeface="HGMaruGothicMPRO" panose="020F0600000000000000" pitchFamily="34" charset="-128"/>
              </a:rPr>
              <a:t>【</a:t>
            </a:r>
            <a:r>
              <a:rPr lang="ja-JP" altLang="en-US" sz="1050">
                <a:effectLst/>
                <a:latin typeface="HGMaruGothicMPRO" panose="020F0600000000000000" pitchFamily="34" charset="-128"/>
                <a:ea typeface="HGMaruGothicMPRO" panose="020F0600000000000000" pitchFamily="34" charset="-128"/>
              </a:rPr>
              <a:t>重点メニュー</a:t>
            </a:r>
            <a:r>
              <a:rPr lang="en-US" altLang="ja-JP" sz="1050" dirty="0">
                <a:effectLst/>
                <a:latin typeface="HGMaruGothicMPRO" panose="020F0600000000000000" pitchFamily="34" charset="-128"/>
                <a:ea typeface="HGMaruGothicMPRO" panose="020F0600000000000000" pitchFamily="34" charset="-128"/>
              </a:rPr>
              <a:t>】</a:t>
            </a:r>
          </a:p>
          <a:p>
            <a:r>
              <a:rPr lang="ja-JP" altLang="en-US" sz="1050">
                <a:effectLst/>
                <a:latin typeface="HGMaruGothicMPRO" panose="020F0600000000000000" pitchFamily="34" charset="-128"/>
                <a:ea typeface="HGMaruGothicMPRO" panose="020F0600000000000000" pitchFamily="34" charset="-128"/>
              </a:rPr>
              <a:t>タコの酢の物、タコぶつ切り、タコわさび、タコの唐揚げ、タコめし、たこ焼き</a:t>
            </a:r>
            <a:endParaRPr lang="en-US" altLang="ja-JP" sz="1050" dirty="0">
              <a:effectLst/>
              <a:latin typeface="HGMaruGothicMPRO" panose="020F0600000000000000" pitchFamily="34" charset="-128"/>
              <a:ea typeface="HGMaruGothicMPRO" panose="020F0600000000000000" pitchFamily="34" charset="-128"/>
            </a:endParaRPr>
          </a:p>
          <a:p>
            <a:r>
              <a:rPr lang="ja-JP" altLang="en-US" sz="1050">
                <a:effectLst/>
                <a:latin typeface="HGMaruGothicMPRO" panose="020F0600000000000000" pitchFamily="34" charset="-128"/>
                <a:ea typeface="HGMaruGothicMPRO" panose="020F0600000000000000" pitchFamily="34" charset="-128"/>
              </a:rPr>
              <a:t>惣菜（ゴーヤチャンプルなど季節感のある商品、</a:t>
            </a:r>
            <a:r>
              <a:rPr lang="ja-JP" altLang="en-US" sz="1050">
                <a:latin typeface="HGMaruGothicMPRO" panose="020F0600000000000000" pitchFamily="34" charset="-128"/>
                <a:ea typeface="HGMaruGothicMPRO" panose="020F0600000000000000" pitchFamily="34" charset="-128"/>
              </a:rPr>
              <a:t>ウナギ</a:t>
            </a:r>
            <a:r>
              <a:rPr lang="ja-JP" altLang="en-US" sz="1050">
                <a:effectLst/>
                <a:latin typeface="HGMaruGothicMPRO" panose="020F0600000000000000" pitchFamily="34" charset="-128"/>
                <a:ea typeface="HGMaruGothicMPRO" panose="020F0600000000000000" pitchFamily="34" charset="-128"/>
              </a:rPr>
              <a:t>やビタミン</a:t>
            </a:r>
            <a:r>
              <a:rPr lang="en" altLang="ja-JP" sz="1050" dirty="0">
                <a:effectLst/>
                <a:latin typeface="HGMaruGothicMPRO" panose="020F0600000000000000" pitchFamily="34" charset="-128"/>
                <a:ea typeface="HGMaruGothicMPRO" panose="020F0600000000000000" pitchFamily="34" charset="-128"/>
              </a:rPr>
              <a:t>B1</a:t>
            </a:r>
            <a:r>
              <a:rPr lang="ja-JP" altLang="en-US" sz="1050">
                <a:effectLst/>
                <a:latin typeface="HGMaruGothicMPRO" panose="020F0600000000000000" pitchFamily="34" charset="-128"/>
                <a:ea typeface="HGMaruGothicMPRO" panose="020F0600000000000000" pitchFamily="34" charset="-128"/>
              </a:rPr>
              <a:t>を含む豚肉を使った商品）</a:t>
            </a:r>
          </a:p>
        </p:txBody>
      </p:sp>
      <p:sp>
        <p:nvSpPr>
          <p:cNvPr id="77" name="AutoShape 6">
            <a:extLst>
              <a:ext uri="{FF2B5EF4-FFF2-40B4-BE49-F238E27FC236}">
                <a16:creationId xmlns:a16="http://schemas.microsoft.com/office/drawing/2014/main" id="{00000000-0008-0000-0100-0000B7000000}"/>
              </a:ext>
            </a:extLst>
          </p:cNvPr>
          <p:cNvSpPr>
            <a:spLocks noChangeArrowheads="1"/>
          </p:cNvSpPr>
          <p:nvPr/>
        </p:nvSpPr>
        <p:spPr bwMode="auto">
          <a:xfrm>
            <a:off x="15682351" y="2062724"/>
            <a:ext cx="5067250"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i="0">
                <a:latin typeface="HG丸ｺﾞｼｯｸM-PRO" panose="020F0600000000000000" pitchFamily="50" charset="-128"/>
                <a:ea typeface="HG丸ｺﾞｼｯｸM-PRO" panose="020F0600000000000000" pitchFamily="50" charset="-128"/>
                <a:cs typeface="ヒラギノ角ゴ ProN W6"/>
              </a:rPr>
              <a:t>トウモロコシ</a:t>
            </a:r>
          </a:p>
        </p:txBody>
      </p:sp>
      <p:sp>
        <p:nvSpPr>
          <p:cNvPr id="80" name="AutoShape 10">
            <a:extLst>
              <a:ext uri="{FF2B5EF4-FFF2-40B4-BE49-F238E27FC236}">
                <a16:creationId xmlns:a16="http://schemas.microsoft.com/office/drawing/2014/main" id="{00000000-0008-0000-0100-0000BA000000}"/>
              </a:ext>
            </a:extLst>
          </p:cNvPr>
          <p:cNvSpPr>
            <a:spLocks noChangeArrowheads="1"/>
          </p:cNvSpPr>
          <p:nvPr/>
        </p:nvSpPr>
        <p:spPr bwMode="auto">
          <a:xfrm>
            <a:off x="186821" y="3014987"/>
            <a:ext cx="4503990" cy="2183821"/>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a:solidFill>
                  <a:srgbClr val="000000"/>
                </a:solidFill>
                <a:latin typeface="HGMaruGothicMPRO"/>
                <a:ea typeface="HGMaruGothicMPRO"/>
                <a:cs typeface="HG丸ｺﾞｼｯｸM-PRO"/>
              </a:rPr>
              <a:t>材料：２人前</a:t>
            </a:r>
            <a:r>
              <a:rPr lang="en-US" altLang="ja-JP" sz="1200" b="1" i="0" strike="noStrike" dirty="0">
                <a:solidFill>
                  <a:srgbClr val="000000"/>
                </a:solidFill>
                <a:latin typeface="HGMaruGothicMPRO"/>
                <a:ea typeface="HGMaruGothicMPRO"/>
                <a:cs typeface="HG丸ｺﾞｼｯｸM-PRO"/>
              </a:rPr>
              <a:t>》</a:t>
            </a:r>
            <a:endParaRPr lang="en-US" altLang="ja-JP" sz="1000" dirty="0">
              <a:latin typeface="HGMaruGothicMPRO"/>
              <a:ea typeface="HGMaruGothicMPRO"/>
              <a:cs typeface="HG丸ｺﾞｼｯｸM-PRO"/>
            </a:endParaRPr>
          </a:p>
          <a:p>
            <a:pPr rtl="1">
              <a:lnSpc>
                <a:spcPts val="1600"/>
              </a:lnSpc>
              <a:defRPr sz="1000"/>
            </a:pPr>
            <a:r>
              <a:rPr lang="ja-JP" altLang="en-US" sz="1050">
                <a:latin typeface="HGMaruGothicMPRO"/>
                <a:ea typeface="HGMaruGothicMPRO"/>
              </a:rPr>
              <a:t>カンパチの切り身　２切れ</a:t>
            </a:r>
            <a:endParaRPr lang="en-US" altLang="ja-JP" sz="1050" i="0" dirty="0">
              <a:effectLst/>
              <a:latin typeface="HGMaruGothicMPRO"/>
              <a:ea typeface="HGMaruGothicMPRO"/>
            </a:endParaRPr>
          </a:p>
          <a:p>
            <a:pPr rtl="1">
              <a:lnSpc>
                <a:spcPts val="1600"/>
              </a:lnSpc>
              <a:defRPr sz="1000"/>
            </a:pPr>
            <a:r>
              <a:rPr lang="ja-JP" altLang="en-US" sz="1050">
                <a:latin typeface="HGMaruGothicMPRO"/>
                <a:ea typeface="HGMaruGothicMPRO"/>
                <a:cs typeface="HG丸ｺﾞｼｯｸM-PRO"/>
              </a:rPr>
              <a:t>長ネギ　</a:t>
            </a:r>
            <a:r>
              <a:rPr lang="en-US" altLang="ja-JP" sz="1050" dirty="0">
                <a:latin typeface="HGMaruGothicMPRO"/>
                <a:ea typeface="HGMaruGothicMPRO"/>
                <a:cs typeface="HG丸ｺﾞｼｯｸM-PRO"/>
              </a:rPr>
              <a:t>1</a:t>
            </a:r>
            <a:r>
              <a:rPr lang="ja-JP" altLang="en-US" sz="1050">
                <a:latin typeface="HGMaruGothicMPRO"/>
                <a:ea typeface="HGMaruGothicMPRO"/>
                <a:cs typeface="HG丸ｺﾞｼｯｸM-PRO"/>
              </a:rPr>
              <a:t>本</a:t>
            </a:r>
            <a:endParaRPr lang="en-US" altLang="ja-JP" sz="1050" dirty="0">
              <a:latin typeface="HGMaruGothicMPRO"/>
              <a:ea typeface="HGMaruGothicMPRO"/>
              <a:cs typeface="HG丸ｺﾞｼｯｸM-PRO"/>
            </a:endParaRPr>
          </a:p>
          <a:p>
            <a:pPr rtl="1">
              <a:lnSpc>
                <a:spcPts val="1600"/>
              </a:lnSpc>
              <a:defRPr sz="1000"/>
            </a:pPr>
            <a:r>
              <a:rPr lang="ja-JP" altLang="en-US" sz="1050">
                <a:latin typeface="HGMaruGothicMPRO"/>
                <a:ea typeface="HGMaruGothicMPRO"/>
                <a:cs typeface="HG丸ｺﾞｼｯｸM-PRO"/>
              </a:rPr>
              <a:t>片栗粉　大さじ</a:t>
            </a:r>
            <a:r>
              <a:rPr lang="en-US" altLang="ja-JP" sz="1050" dirty="0">
                <a:latin typeface="HGMaruGothicMPRO"/>
                <a:ea typeface="HGMaruGothicMPRO"/>
                <a:cs typeface="HG丸ｺﾞｼｯｸM-PRO"/>
              </a:rPr>
              <a:t>1</a:t>
            </a:r>
            <a:r>
              <a:rPr lang="ja-JP" altLang="en-US" sz="1050">
                <a:latin typeface="HGMaruGothicMPRO"/>
                <a:ea typeface="HGMaruGothicMPRO"/>
                <a:cs typeface="HG丸ｺﾞｼｯｸM-PRO"/>
              </a:rPr>
              <a:t>と</a:t>
            </a:r>
            <a:r>
              <a:rPr lang="en-US" altLang="ja-JP" sz="1050" dirty="0">
                <a:latin typeface="HGMaruGothicMPRO"/>
                <a:ea typeface="HGMaruGothicMPRO"/>
                <a:cs typeface="HG丸ｺﾞｼｯｸM-PRO"/>
              </a:rPr>
              <a:t>1/2</a:t>
            </a:r>
          </a:p>
          <a:p>
            <a:pPr rtl="1">
              <a:lnSpc>
                <a:spcPts val="1600"/>
              </a:lnSpc>
              <a:defRPr sz="1000"/>
            </a:pPr>
            <a:r>
              <a:rPr lang="ja-JP" altLang="en-US" sz="1050">
                <a:latin typeface="HGMaruGothicMPRO"/>
                <a:ea typeface="HGMaruGothicMPRO"/>
                <a:cs typeface="HG丸ｺﾞｼｯｸM-PRO"/>
              </a:rPr>
              <a:t>ごま油　大さじ</a:t>
            </a:r>
            <a:r>
              <a:rPr lang="en-US" altLang="ja-JP" sz="1050" dirty="0">
                <a:latin typeface="HGMaruGothicMPRO"/>
                <a:ea typeface="HGMaruGothicMPRO"/>
                <a:cs typeface="HG丸ｺﾞｼｯｸM-PRO"/>
              </a:rPr>
              <a:t>1/2</a:t>
            </a:r>
          </a:p>
          <a:p>
            <a:pPr rtl="1">
              <a:lnSpc>
                <a:spcPts val="1600"/>
              </a:lnSpc>
              <a:defRPr sz="1000"/>
            </a:pPr>
            <a:r>
              <a:rPr lang="en-US" altLang="ja-JP" sz="1050" dirty="0">
                <a:latin typeface="HGMaruGothicMPRO"/>
                <a:ea typeface="HGMaruGothicMPRO"/>
                <a:cs typeface="HG丸ｺﾞｼｯｸM-PRO"/>
              </a:rPr>
              <a:t>【A】</a:t>
            </a:r>
          </a:p>
          <a:p>
            <a:pPr rtl="1">
              <a:lnSpc>
                <a:spcPts val="1600"/>
              </a:lnSpc>
              <a:defRPr sz="1000"/>
            </a:pPr>
            <a:r>
              <a:rPr lang="ja-JP" altLang="en-US" sz="1050">
                <a:latin typeface="HGMaruGothicMPRO"/>
                <a:ea typeface="HGMaruGothicMPRO"/>
                <a:cs typeface="HG丸ｺﾞｼｯｸM-PRO"/>
              </a:rPr>
              <a:t>砂糖　大さじ１　</a:t>
            </a:r>
            <a:endParaRPr lang="en-US" altLang="ja-JP" sz="1050" dirty="0">
              <a:latin typeface="HGMaruGothicMPRO"/>
              <a:ea typeface="HGMaruGothicMPRO"/>
              <a:cs typeface="HG丸ｺﾞｼｯｸM-PRO"/>
            </a:endParaRPr>
          </a:p>
          <a:p>
            <a:pPr rtl="1">
              <a:lnSpc>
                <a:spcPts val="1600"/>
              </a:lnSpc>
              <a:defRPr sz="1000"/>
            </a:pPr>
            <a:r>
              <a:rPr lang="ja-JP" altLang="en-US" sz="1050">
                <a:latin typeface="HGMaruGothicMPRO"/>
                <a:ea typeface="HGMaruGothicMPRO"/>
                <a:cs typeface="HG丸ｺﾞｼｯｸM-PRO"/>
              </a:rPr>
              <a:t>しょうゆ　大さじ１</a:t>
            </a:r>
            <a:endParaRPr lang="en-US" altLang="ja-JP" sz="1050" dirty="0">
              <a:latin typeface="HGMaruGothicMPRO"/>
              <a:ea typeface="HGMaruGothicMPRO"/>
              <a:cs typeface="HG丸ｺﾞｼｯｸM-PRO"/>
            </a:endParaRPr>
          </a:p>
          <a:p>
            <a:pPr rtl="1">
              <a:lnSpc>
                <a:spcPts val="1600"/>
              </a:lnSpc>
              <a:defRPr sz="1000"/>
            </a:pPr>
            <a:r>
              <a:rPr lang="ja-JP" altLang="en-US" sz="1050">
                <a:latin typeface="HGMaruGothicMPRO"/>
                <a:ea typeface="HGMaruGothicMPRO"/>
                <a:cs typeface="HG丸ｺﾞｼｯｸM-PRO"/>
              </a:rPr>
              <a:t>みりん　大さじ１</a:t>
            </a:r>
            <a:endParaRPr lang="en-US" altLang="ja-JP" sz="1050" dirty="0">
              <a:latin typeface="HGMaruGothicMPRO"/>
              <a:ea typeface="HGMaruGothicMPRO"/>
              <a:cs typeface="HG丸ｺﾞｼｯｸM-PRO"/>
            </a:endParaRPr>
          </a:p>
          <a:p>
            <a:pPr rtl="1">
              <a:lnSpc>
                <a:spcPts val="1600"/>
              </a:lnSpc>
              <a:defRPr sz="1000"/>
            </a:pPr>
            <a:r>
              <a:rPr lang="ja-JP" altLang="en-US" sz="1050">
                <a:latin typeface="HGMaruGothicMPRO"/>
                <a:ea typeface="HGMaruGothicMPRO"/>
                <a:cs typeface="HG丸ｺﾞｼｯｸM-PRO"/>
              </a:rPr>
              <a:t>酒　大さじ１</a:t>
            </a:r>
            <a:endParaRPr lang="en-US" altLang="ja-JP" sz="1050" dirty="0">
              <a:latin typeface="HGMaruGothicMPRO"/>
              <a:ea typeface="HGMaruGothicMPRO"/>
              <a:cs typeface="HG丸ｺﾞｼｯｸM-PRO"/>
            </a:endParaRPr>
          </a:p>
          <a:p>
            <a:pPr rtl="1">
              <a:lnSpc>
                <a:spcPts val="1600"/>
              </a:lnSpc>
              <a:defRPr sz="1000"/>
            </a:pPr>
            <a:endParaRPr lang="en-US" altLang="ja-JP" sz="1050" dirty="0">
              <a:latin typeface="HGMaruGothicMPRO"/>
              <a:ea typeface="HGMaruGothicMPRO"/>
              <a:cs typeface="HG丸ｺﾞｼｯｸM-PRO"/>
            </a:endParaRPr>
          </a:p>
          <a:p>
            <a:pPr rtl="1">
              <a:lnSpc>
                <a:spcPts val="1600"/>
              </a:lnSpc>
              <a:defRPr sz="1000"/>
            </a:pPr>
            <a:endParaRPr lang="en-US" altLang="ja-JP" sz="1050" dirty="0">
              <a:latin typeface="HGMaruGothicMPRO"/>
              <a:ea typeface="HGMaruGothicMPRO"/>
              <a:cs typeface="HG丸ｺﾞｼｯｸM-PRO"/>
            </a:endParaRPr>
          </a:p>
          <a:p>
            <a:pPr rtl="1">
              <a:lnSpc>
                <a:spcPts val="1600"/>
              </a:lnSpc>
              <a:defRPr sz="1000"/>
            </a:pPr>
            <a:endParaRPr lang="en-US" altLang="ja-JP" sz="1050" dirty="0">
              <a:latin typeface="HGMaruGothicMPRO"/>
              <a:ea typeface="HGMaruGothicMPRO"/>
              <a:cs typeface="HG丸ｺﾞｼｯｸM-PRO"/>
            </a:endParaRPr>
          </a:p>
          <a:p>
            <a:pPr rtl="1">
              <a:lnSpc>
                <a:spcPts val="1600"/>
              </a:lnSpc>
              <a:defRPr sz="1000"/>
            </a:pPr>
            <a:endParaRPr lang="en-US" altLang="ja-JP" sz="1050" b="0" i="0" dirty="0">
              <a:effectLst/>
              <a:latin typeface="HGMaruGothicMPRO"/>
              <a:ea typeface="HGMaruGothicMPRO"/>
            </a:endParaRPr>
          </a:p>
          <a:p>
            <a:pPr rtl="1">
              <a:lnSpc>
                <a:spcPts val="1600"/>
              </a:lnSpc>
              <a:defRPr sz="1000"/>
            </a:pPr>
            <a:endParaRPr lang="en-US" altLang="ja-JP" sz="1050" dirty="0">
              <a:latin typeface="HGMaruGothicMPRO" panose="020F0600000000000000" pitchFamily="34" charset="-128"/>
              <a:ea typeface="HGMaruGothicMPRO" panose="020F0600000000000000" pitchFamily="34" charset="-128"/>
            </a:endParaRPr>
          </a:p>
        </p:txBody>
      </p:sp>
      <p:sp>
        <p:nvSpPr>
          <p:cNvPr id="83" name="AutoShape 16">
            <a:extLst>
              <a:ext uri="{FF2B5EF4-FFF2-40B4-BE49-F238E27FC236}">
                <a16:creationId xmlns:a16="http://schemas.microsoft.com/office/drawing/2014/main" id="{00000000-0008-0000-0100-0000CB000000}"/>
              </a:ext>
            </a:extLst>
          </p:cNvPr>
          <p:cNvSpPr>
            <a:spLocks noChangeArrowheads="1"/>
          </p:cNvSpPr>
          <p:nvPr/>
        </p:nvSpPr>
        <p:spPr bwMode="auto">
          <a:xfrm>
            <a:off x="330302" y="1098326"/>
            <a:ext cx="5158281" cy="66923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FF6600"/>
              </a:solidFill>
              <a:latin typeface="HGS創英角ﾎﾟｯﾌﾟ体"/>
              <a:ea typeface="HGS創英角ﾎﾟｯﾌﾟ体"/>
            </a:endParaRPr>
          </a:p>
        </p:txBody>
      </p:sp>
      <p:pic>
        <p:nvPicPr>
          <p:cNvPr id="84" name="図 83">
            <a:extLst>
              <a:ext uri="{FF2B5EF4-FFF2-40B4-BE49-F238E27FC236}">
                <a16:creationId xmlns:a16="http://schemas.microsoft.com/office/drawing/2014/main" id="{00000000-0008-0000-0100-0000CC00000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2702" y="1156652"/>
            <a:ext cx="6249547" cy="674557"/>
          </a:xfrm>
          <a:prstGeom prst="rect">
            <a:avLst/>
          </a:prstGeom>
          <a:effectLst/>
        </p:spPr>
      </p:pic>
      <p:sp>
        <p:nvSpPr>
          <p:cNvPr id="85" name="AutoShape 17">
            <a:extLst>
              <a:ext uri="{FF2B5EF4-FFF2-40B4-BE49-F238E27FC236}">
                <a16:creationId xmlns:a16="http://schemas.microsoft.com/office/drawing/2014/main" id="{00000000-0008-0000-0100-0000CD000000}"/>
              </a:ext>
            </a:extLst>
          </p:cNvPr>
          <p:cNvSpPr>
            <a:spLocks noChangeArrowheads="1"/>
          </p:cNvSpPr>
          <p:nvPr/>
        </p:nvSpPr>
        <p:spPr bwMode="auto">
          <a:xfrm>
            <a:off x="10440969" y="1058105"/>
            <a:ext cx="5406294" cy="65534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0000FF"/>
              </a:solidFill>
              <a:latin typeface="HGS創英角ﾎﾟｯﾌﾟ体"/>
              <a:ea typeface="HGS創英角ﾎﾟｯﾌﾟ体"/>
            </a:endParaRPr>
          </a:p>
        </p:txBody>
      </p:sp>
      <p:pic>
        <p:nvPicPr>
          <p:cNvPr id="86" name="図 85">
            <a:extLst>
              <a:ext uri="{FF2B5EF4-FFF2-40B4-BE49-F238E27FC236}">
                <a16:creationId xmlns:a16="http://schemas.microsoft.com/office/drawing/2014/main" id="{00000000-0008-0000-0100-0000CE00000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382500" y="1079060"/>
            <a:ext cx="6300568" cy="714779"/>
          </a:xfrm>
          <a:prstGeom prst="rect">
            <a:avLst/>
          </a:prstGeom>
          <a:effectLst/>
        </p:spPr>
      </p:pic>
      <p:pic>
        <p:nvPicPr>
          <p:cNvPr id="51" name="Picture 33" descr="U:\B．販促\販売促進\07．機器画像データ\02．線画（WMF）\00．ロゴ（社名・製品）\営業担当作成チラシ用ロゴWMF\商品カタログ用_テックブランド・タグライン_BR.wmf">
            <a:extLst>
              <a:ext uri="{FF2B5EF4-FFF2-40B4-BE49-F238E27FC236}">
                <a16:creationId xmlns:a16="http://schemas.microsoft.com/office/drawing/2014/main" id="{00000000-0008-0000-0100-0000B600000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72186" y="187078"/>
            <a:ext cx="2183610" cy="7245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 name="Text Box 1833">
            <a:extLst>
              <a:ext uri="{FF2B5EF4-FFF2-40B4-BE49-F238E27FC236}">
                <a16:creationId xmlns:a16="http://schemas.microsoft.com/office/drawing/2014/main" id="{334580AE-CCBE-F44F-AA8A-56C6B83A700F}"/>
              </a:ext>
            </a:extLst>
          </p:cNvPr>
          <p:cNvSpPr txBox="1">
            <a:spLocks noChangeArrowheads="1"/>
          </p:cNvSpPr>
          <p:nvPr/>
        </p:nvSpPr>
        <p:spPr bwMode="auto">
          <a:xfrm>
            <a:off x="15682351" y="2774165"/>
            <a:ext cx="4812727" cy="129361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050" i="0">
                <a:effectLst/>
                <a:latin typeface="HGMaruGothicMPRO" panose="020F0600000000000000" pitchFamily="34" charset="-128"/>
                <a:ea typeface="HGMaruGothicMPRO" panose="020F0600000000000000" pitchFamily="34" charset="-128"/>
              </a:rPr>
              <a:t>　トウモロコシは食物繊維、ビタミン</a:t>
            </a:r>
            <a:r>
              <a:rPr lang="en-US" altLang="ja-JP" sz="1050" i="0" dirty="0">
                <a:effectLst/>
                <a:latin typeface="HGMaruGothicMPRO" panose="020F0600000000000000" pitchFamily="34" charset="-128"/>
                <a:ea typeface="HGMaruGothicMPRO" panose="020F0600000000000000" pitchFamily="34" charset="-128"/>
              </a:rPr>
              <a:t>B1</a:t>
            </a:r>
            <a:r>
              <a:rPr lang="ja-JP" altLang="en-US" sz="1050" i="0">
                <a:effectLst/>
                <a:latin typeface="HGMaruGothicMPRO" panose="020F0600000000000000" pitchFamily="34" charset="-128"/>
                <a:ea typeface="HGMaruGothicMPRO" panose="020F0600000000000000" pitchFamily="34" charset="-128"/>
              </a:rPr>
              <a:t>、ビタミン</a:t>
            </a:r>
            <a:r>
              <a:rPr lang="en-US" altLang="ja-JP" sz="1050" i="0" dirty="0">
                <a:effectLst/>
                <a:latin typeface="HGMaruGothicMPRO" panose="020F0600000000000000" pitchFamily="34" charset="-128"/>
                <a:ea typeface="HGMaruGothicMPRO" panose="020F0600000000000000" pitchFamily="34" charset="-128"/>
              </a:rPr>
              <a:t>B2</a:t>
            </a:r>
            <a:r>
              <a:rPr lang="ja-JP" altLang="en-US" sz="1050" i="0">
                <a:effectLst/>
                <a:latin typeface="HGMaruGothicMPRO" panose="020F0600000000000000" pitchFamily="34" charset="-128"/>
                <a:ea typeface="HGMaruGothicMPRO" panose="020F0600000000000000" pitchFamily="34" charset="-128"/>
              </a:rPr>
              <a:t>、ビタミン</a:t>
            </a:r>
            <a:r>
              <a:rPr lang="en-US" altLang="ja-JP" sz="1050" i="0" dirty="0">
                <a:effectLst/>
                <a:latin typeface="HGMaruGothicMPRO" panose="020F0600000000000000" pitchFamily="34" charset="-128"/>
                <a:ea typeface="HGMaruGothicMPRO" panose="020F0600000000000000" pitchFamily="34" charset="-128"/>
              </a:rPr>
              <a:t>B6</a:t>
            </a:r>
            <a:r>
              <a:rPr lang="ja-JP" altLang="en-US" sz="1050" i="0">
                <a:effectLst/>
                <a:latin typeface="HGMaruGothicMPRO" panose="020F0600000000000000" pitchFamily="34" charset="-128"/>
                <a:ea typeface="HGMaruGothicMPRO" panose="020F0600000000000000" pitchFamily="34" charset="-128"/>
              </a:rPr>
              <a:t>、ナイアシン、葉酸などを多く含む。</a:t>
            </a:r>
            <a:endParaRPr lang="en-US" altLang="ja-JP" sz="1050" i="0" dirty="0">
              <a:effectLst/>
              <a:latin typeface="HGMaruGothicMPRO" panose="020F0600000000000000" pitchFamily="34" charset="-128"/>
              <a:ea typeface="HGMaruGothicMPRO" panose="020F0600000000000000" pitchFamily="34" charset="-128"/>
            </a:endParaRPr>
          </a:p>
          <a:p>
            <a:pPr algn="l"/>
            <a:r>
              <a:rPr lang="ja-JP" altLang="en-US" sz="1050">
                <a:latin typeface="HGMaruGothicMPRO" panose="020F0600000000000000" pitchFamily="34" charset="-128"/>
                <a:ea typeface="HGMaruGothicMPRO" panose="020F0600000000000000" pitchFamily="34" charset="-128"/>
              </a:rPr>
              <a:t>　食物繊維は便の容量を増やしたり腸内の善玉菌を増やしたりすることでお腹の調子を整える働きがある。ビタミン</a:t>
            </a:r>
            <a:r>
              <a:rPr lang="en" altLang="ja-JP" sz="1050" dirty="0">
                <a:latin typeface="HGMaruGothicMPRO" panose="020F0600000000000000" pitchFamily="34" charset="-128"/>
                <a:ea typeface="HGMaruGothicMPRO" panose="020F0600000000000000" pitchFamily="34" charset="-128"/>
              </a:rPr>
              <a:t>B1</a:t>
            </a:r>
            <a:r>
              <a:rPr lang="ja-JP" altLang="en-US" sz="1050">
                <a:latin typeface="HGMaruGothicMPRO" panose="020F0600000000000000" pitchFamily="34" charset="-128"/>
                <a:ea typeface="HGMaruGothicMPRO" panose="020F0600000000000000" pitchFamily="34" charset="-128"/>
              </a:rPr>
              <a:t>は糖質からエネルギーを作りだす際に不可欠な微量栄養素であり、ビタミン</a:t>
            </a:r>
            <a:r>
              <a:rPr lang="en-US" altLang="ja-JP" sz="1050" dirty="0">
                <a:latin typeface="HGMaruGothicMPRO" panose="020F0600000000000000" pitchFamily="34" charset="-128"/>
                <a:ea typeface="HGMaruGothicMPRO" panose="020F0600000000000000" pitchFamily="34" charset="-128"/>
              </a:rPr>
              <a:t>B2</a:t>
            </a:r>
            <a:r>
              <a:rPr lang="ja-JP" altLang="en-US" sz="1050">
                <a:latin typeface="HGMaruGothicMPRO" panose="020F0600000000000000" pitchFamily="34" charset="-128"/>
                <a:ea typeface="HGMaruGothicMPRO" panose="020F0600000000000000" pitchFamily="34" charset="-128"/>
              </a:rPr>
              <a:t>は脂質・糖質・タンパク質が分解されエネルギーに変わる際にサポートする栄養素である。</a:t>
            </a:r>
            <a:endParaRPr lang="en-US" altLang="ja-JP" sz="1050" i="0" dirty="0">
              <a:effectLst/>
              <a:latin typeface="HGMaruGothicMPRO" panose="020F0600000000000000" pitchFamily="34" charset="-128"/>
              <a:ea typeface="HGMaruGothicMPRO" panose="020F0600000000000000" pitchFamily="34" charset="-128"/>
            </a:endParaRPr>
          </a:p>
        </p:txBody>
      </p:sp>
      <p:sp>
        <p:nvSpPr>
          <p:cNvPr id="70" name="Text Box 1833">
            <a:extLst>
              <a:ext uri="{FF2B5EF4-FFF2-40B4-BE49-F238E27FC236}">
                <a16:creationId xmlns:a16="http://schemas.microsoft.com/office/drawing/2014/main" id="{BCA1059A-00EE-9646-AABA-E2F91C1A789D}"/>
              </a:ext>
            </a:extLst>
          </p:cNvPr>
          <p:cNvSpPr txBox="1">
            <a:spLocks noChangeArrowheads="1"/>
          </p:cNvSpPr>
          <p:nvPr/>
        </p:nvSpPr>
        <p:spPr bwMode="auto">
          <a:xfrm>
            <a:off x="10489226" y="4714781"/>
            <a:ext cx="496000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a:latin typeface="HGMaruGothicMPRO"/>
                <a:ea typeface="HGMaruGothicMPRO"/>
              </a:rPr>
              <a:t>　目が澄んでいて、エラが鮮やかな赤色をしているものを選ぶようにしよう。</a:t>
            </a:r>
            <a:endParaRPr lang="en-US" altLang="ja-JP" sz="1050" dirty="0">
              <a:latin typeface="HGMaruGothicMPRO"/>
              <a:ea typeface="HGMaruGothicMPRO"/>
            </a:endParaRPr>
          </a:p>
          <a:p>
            <a:r>
              <a:rPr lang="ja-JP" altLang="en-US" sz="1050">
                <a:latin typeface="HGMaruGothicMPRO"/>
                <a:ea typeface="HGMaruGothicMPRO"/>
              </a:rPr>
              <a:t>また、身に透明感があるものを選ぶと良い。</a:t>
            </a:r>
            <a:endParaRPr lang="ja-JP">
              <a:latin typeface="HGMaruGothicMPRO"/>
              <a:ea typeface="HGMaruGothicMPRO"/>
            </a:endParaRPr>
          </a:p>
        </p:txBody>
      </p:sp>
      <p:sp>
        <p:nvSpPr>
          <p:cNvPr id="74" name="Text Box 1833">
            <a:extLst>
              <a:ext uri="{FF2B5EF4-FFF2-40B4-BE49-F238E27FC236}">
                <a16:creationId xmlns:a16="http://schemas.microsoft.com/office/drawing/2014/main" id="{1A0DCEAA-3A71-6540-B5DC-810D02DA82B1}"/>
              </a:ext>
            </a:extLst>
          </p:cNvPr>
          <p:cNvSpPr txBox="1">
            <a:spLocks noChangeArrowheads="1"/>
          </p:cNvSpPr>
          <p:nvPr/>
        </p:nvSpPr>
        <p:spPr bwMode="auto">
          <a:xfrm>
            <a:off x="11909018" y="4341432"/>
            <a:ext cx="2120416" cy="26329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solidFill>
                  <a:schemeClr val="accent2"/>
                </a:solidFill>
                <a:latin typeface="HGPSoeiKakugothicUB"/>
                <a:ea typeface="HGPSoeiKakugothicUB"/>
              </a:rPr>
              <a:t>カンパチの選び方</a:t>
            </a:r>
            <a:endParaRPr lang="en-US" altLang="ja-JP" sz="1400" dirty="0">
              <a:solidFill>
                <a:schemeClr val="accent2"/>
              </a:solidFill>
              <a:latin typeface="HGPSoeiKakugothicUB"/>
              <a:ea typeface="HGPSoeiKakugothicUB"/>
            </a:endParaRPr>
          </a:p>
        </p:txBody>
      </p:sp>
      <p:sp>
        <p:nvSpPr>
          <p:cNvPr id="78" name="Text Box 1833">
            <a:extLst>
              <a:ext uri="{FF2B5EF4-FFF2-40B4-BE49-F238E27FC236}">
                <a16:creationId xmlns:a16="http://schemas.microsoft.com/office/drawing/2014/main" id="{92544DC6-9430-314B-BBD0-AE4DC67E9B0F}"/>
              </a:ext>
            </a:extLst>
          </p:cNvPr>
          <p:cNvSpPr txBox="1">
            <a:spLocks noChangeArrowheads="1"/>
          </p:cNvSpPr>
          <p:nvPr/>
        </p:nvSpPr>
        <p:spPr bwMode="auto">
          <a:xfrm>
            <a:off x="17057357" y="4196910"/>
            <a:ext cx="2120417" cy="26329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solidFill>
                  <a:schemeClr val="accent2"/>
                </a:solidFill>
                <a:latin typeface="HGPSoeiKakugothicUB"/>
                <a:ea typeface="HGPSoeiKakugothicUB"/>
              </a:rPr>
              <a:t>トウモロコシの保存方法</a:t>
            </a:r>
          </a:p>
        </p:txBody>
      </p:sp>
      <p:sp>
        <p:nvSpPr>
          <p:cNvPr id="79" name="Text Box 1833">
            <a:extLst>
              <a:ext uri="{FF2B5EF4-FFF2-40B4-BE49-F238E27FC236}">
                <a16:creationId xmlns:a16="http://schemas.microsoft.com/office/drawing/2014/main" id="{2C488ED4-B3B6-6C48-B9FC-7BC288773E9B}"/>
              </a:ext>
            </a:extLst>
          </p:cNvPr>
          <p:cNvSpPr txBox="1">
            <a:spLocks noChangeArrowheads="1"/>
          </p:cNvSpPr>
          <p:nvPr/>
        </p:nvSpPr>
        <p:spPr bwMode="auto">
          <a:xfrm>
            <a:off x="15682351" y="4663434"/>
            <a:ext cx="487043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a:latin typeface="HGMaruGothicMPRO"/>
                <a:ea typeface="HGMaruGothicMPRO"/>
              </a:rPr>
              <a:t>　皮付きのままラップで包み、保存袋に入れて冷凍することで</a:t>
            </a:r>
            <a:r>
              <a:rPr lang="en-US" altLang="ja-JP" sz="1050" dirty="0">
                <a:latin typeface="HGMaruGothicMPRO"/>
                <a:ea typeface="HGMaruGothicMPRO"/>
              </a:rPr>
              <a:t>1</a:t>
            </a:r>
            <a:r>
              <a:rPr lang="ja-JP" altLang="en-US" sz="1050">
                <a:latin typeface="HGMaruGothicMPRO"/>
                <a:ea typeface="HGMaruGothicMPRO"/>
              </a:rPr>
              <a:t>カ月程度保存可能（冷蔵の場合だと</a:t>
            </a:r>
            <a:r>
              <a:rPr lang="en-US" altLang="ja-JP" sz="1050" dirty="0">
                <a:latin typeface="HGMaruGothicMPRO"/>
                <a:ea typeface="HGMaruGothicMPRO"/>
              </a:rPr>
              <a:t>2</a:t>
            </a:r>
            <a:r>
              <a:rPr lang="ja-JP" altLang="en-US" sz="1050">
                <a:latin typeface="HGMaruGothicMPRO"/>
                <a:ea typeface="HGMaruGothicMPRO"/>
              </a:rPr>
              <a:t>～</a:t>
            </a:r>
            <a:r>
              <a:rPr lang="en-US" altLang="ja-JP" sz="1050" dirty="0">
                <a:latin typeface="HGMaruGothicMPRO"/>
                <a:ea typeface="HGMaruGothicMPRO"/>
              </a:rPr>
              <a:t>3</a:t>
            </a:r>
            <a:r>
              <a:rPr lang="ja-JP" altLang="en-US" sz="1050">
                <a:latin typeface="HGMaruGothicMPRO"/>
                <a:ea typeface="HGMaruGothicMPRO"/>
              </a:rPr>
              <a:t>日）。下茹で、またはレンジ加熱してから冷蔵する場合も</a:t>
            </a:r>
            <a:r>
              <a:rPr lang="en-US" altLang="ja-JP" sz="1050" dirty="0">
                <a:latin typeface="HGMaruGothicMPRO"/>
                <a:ea typeface="HGMaruGothicMPRO"/>
              </a:rPr>
              <a:t>2</a:t>
            </a:r>
            <a:r>
              <a:rPr lang="ja-JP" altLang="en-US" sz="1050">
                <a:latin typeface="HGMaruGothicMPRO"/>
                <a:ea typeface="HGMaruGothicMPRO"/>
              </a:rPr>
              <a:t>～</a:t>
            </a:r>
            <a:r>
              <a:rPr lang="en-US" altLang="ja-JP" sz="1050" dirty="0">
                <a:latin typeface="HGMaruGothicMPRO"/>
                <a:ea typeface="HGMaruGothicMPRO"/>
              </a:rPr>
              <a:t>3</a:t>
            </a:r>
            <a:r>
              <a:rPr lang="ja-JP" altLang="en-US" sz="1050">
                <a:latin typeface="HGMaruGothicMPRO"/>
                <a:ea typeface="HGMaruGothicMPRO"/>
              </a:rPr>
              <a:t>日ほど保存可能だ。</a:t>
            </a:r>
            <a:endParaRPr lang="en-US" altLang="ja-JP" sz="1050" dirty="0">
              <a:latin typeface="HGMaruGothicMPRO"/>
              <a:ea typeface="HGMaruGothicMPRO"/>
            </a:endParaRPr>
          </a:p>
        </p:txBody>
      </p:sp>
      <p:sp>
        <p:nvSpPr>
          <p:cNvPr id="48" name="テキスト ボックス 178">
            <a:extLst>
              <a:ext uri="{FF2B5EF4-FFF2-40B4-BE49-F238E27FC236}">
                <a16:creationId xmlns:a16="http://schemas.microsoft.com/office/drawing/2014/main" id="{B7DC92E2-D173-ED4F-8C60-78521D559D17}"/>
              </a:ext>
            </a:extLst>
          </p:cNvPr>
          <p:cNvSpPr txBox="1"/>
          <p:nvPr/>
        </p:nvSpPr>
        <p:spPr bwMode="auto">
          <a:xfrm>
            <a:off x="449501" y="9089315"/>
            <a:ext cx="7038424" cy="75158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a:latin typeface="HG創英角ｺﾞｼｯｸUB"/>
                <a:ea typeface="HG創英角ｺﾞｼｯｸUB"/>
                <a:cs typeface="HG創英角ｺﾞｼｯｸUB"/>
              </a:rPr>
              <a:t>七夕（７</a:t>
            </a:r>
            <a:r>
              <a:rPr lang="en-US" altLang="ja-JP" sz="2800" dirty="0">
                <a:latin typeface="HG創英角ｺﾞｼｯｸUB"/>
                <a:ea typeface="HG創英角ｺﾞｼｯｸUB"/>
                <a:cs typeface="HG創英角ｺﾞｼｯｸUB"/>
              </a:rPr>
              <a:t>/</a:t>
            </a:r>
            <a:r>
              <a:rPr lang="ja-JP" altLang="en-US" sz="2800">
                <a:latin typeface="HG創英角ｺﾞｼｯｸUB"/>
                <a:ea typeface="HG創英角ｺﾞｼｯｸUB"/>
                <a:cs typeface="HG創英角ｺﾞｼｯｸUB"/>
              </a:rPr>
              <a:t>７）</a:t>
            </a:r>
            <a:endParaRPr lang="en-US" altLang="ja-JP" sz="2800" dirty="0">
              <a:latin typeface="HG創英角ｺﾞｼｯｸUB"/>
              <a:ea typeface="HG創英角ｺﾞｼｯｸUB"/>
              <a:cs typeface="HG創英角ｺﾞｼｯｸUB"/>
            </a:endParaRPr>
          </a:p>
        </p:txBody>
      </p:sp>
      <p:sp>
        <p:nvSpPr>
          <p:cNvPr id="50" name="テキスト ボックス 171">
            <a:extLst>
              <a:ext uri="{FF2B5EF4-FFF2-40B4-BE49-F238E27FC236}">
                <a16:creationId xmlns:a16="http://schemas.microsoft.com/office/drawing/2014/main" id="{D30FBF0C-4C0F-974E-878E-A26E7F1F360F}"/>
              </a:ext>
            </a:extLst>
          </p:cNvPr>
          <p:cNvSpPr txBox="1"/>
          <p:nvPr/>
        </p:nvSpPr>
        <p:spPr bwMode="auto">
          <a:xfrm>
            <a:off x="362203" y="9818433"/>
            <a:ext cx="6633881" cy="1204349"/>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effectLst/>
                <a:latin typeface="HGMaruGothicMPRO" panose="020F0600000000000000" pitchFamily="34" charset="-128"/>
                <a:ea typeface="HGMaruGothicMPRO" panose="020F0600000000000000" pitchFamily="34" charset="-128"/>
              </a:rPr>
              <a:t>　７日は七夕。七夕限定の七夕スイーツを販促強化。それ以外にも古くから伝わる行事食のそうめんを提案しよう。高温多湿でジメジメするこの</a:t>
            </a:r>
            <a:r>
              <a:rPr lang="ja-JP" altLang="en-US" sz="1050">
                <a:effectLst/>
                <a:latin typeface="HGMaruGothicMPRO" panose="020F0600000000000000" pitchFamily="34" charset="-128"/>
                <a:ea typeface="HGMaruGothicMPRO" panose="020F0600000000000000" pitchFamily="34" charset="-128"/>
              </a:rPr>
              <a:t>時期は冷やし麺の需要が高まる。そうめんや冷やし中華、ざるそばなど冷やし麺をコーナー化すること。またエスニック風の味やトマト味</a:t>
            </a:r>
            <a:r>
              <a:rPr lang="ja-JP" altLang="en-US" sz="1050" dirty="0">
                <a:effectLst/>
                <a:latin typeface="HGMaruGothicMPRO" panose="020F0600000000000000" pitchFamily="34" charset="-128"/>
                <a:ea typeface="HGMaruGothicMPRO" panose="020F0600000000000000" pitchFamily="34" charset="-128"/>
              </a:rPr>
              <a:t>などのバラエティ麺つゆを併せて提案するのもよい。</a:t>
            </a:r>
            <a:endParaRPr lang="en-US" altLang="ja-JP" sz="1050" dirty="0">
              <a:effectLst/>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en-US" altLang="ja-JP" sz="1050" dirty="0">
                <a:effectLst/>
                <a:latin typeface="HGMaruGothicMPRO" panose="020F0600000000000000" pitchFamily="34" charset="-128"/>
                <a:ea typeface="HGMaruGothicMPRO" panose="020F0600000000000000" pitchFamily="34" charset="-128"/>
              </a:rPr>
              <a:t>【</a:t>
            </a:r>
            <a:r>
              <a:rPr lang="ja-JP" altLang="en-US" sz="1050" dirty="0">
                <a:effectLst/>
                <a:latin typeface="HGMaruGothicMPRO" panose="020F0600000000000000" pitchFamily="34" charset="-128"/>
                <a:ea typeface="HGMaruGothicMPRO" panose="020F0600000000000000" pitchFamily="34" charset="-128"/>
              </a:rPr>
              <a:t>重点メニュー</a:t>
            </a:r>
            <a:r>
              <a:rPr lang="en-US" altLang="ja-JP" sz="1050" dirty="0">
                <a:effectLst/>
                <a:latin typeface="HGMaruGothicMPRO" panose="020F0600000000000000" pitchFamily="34" charset="-128"/>
                <a:ea typeface="HGMaruGothicMPRO" panose="020F0600000000000000" pitchFamily="34" charset="-128"/>
              </a:rPr>
              <a:t>】</a:t>
            </a:r>
          </a:p>
          <a:p>
            <a:r>
              <a:rPr lang="ja-JP" altLang="en-US" sz="1050" dirty="0">
                <a:effectLst/>
                <a:latin typeface="HGMaruGothicMPRO" panose="020F0600000000000000" pitchFamily="34" charset="-128"/>
                <a:ea typeface="HGMaruGothicMPRO" panose="020F0600000000000000" pitchFamily="34" charset="-128"/>
              </a:rPr>
              <a:t>モズクそうめんサラダ、トマトつゆ、ゴマだれつゆ、枝豆、煮あなご、あなごの天ぷら、ひつまぶし、ウナギ、枝豆、食酢</a:t>
            </a:r>
            <a:endParaRPr lang="en-US" altLang="ja-JP" sz="1050" dirty="0">
              <a:effectLst/>
              <a:latin typeface="HGMaruGothicMPRO" panose="020F0600000000000000" pitchFamily="34" charset="-128"/>
              <a:ea typeface="HGMaruGothicMPRO" panose="020F0600000000000000" pitchFamily="34" charset="-128"/>
            </a:endParaRPr>
          </a:p>
        </p:txBody>
      </p:sp>
      <p:sp>
        <p:nvSpPr>
          <p:cNvPr id="4" name="テキスト ボックス 178">
            <a:extLst>
              <a:ext uri="{FF2B5EF4-FFF2-40B4-BE49-F238E27FC236}">
                <a16:creationId xmlns:a16="http://schemas.microsoft.com/office/drawing/2014/main" id="{2CE32673-1F9F-7AAF-736E-3E5AF9EE39A2}"/>
              </a:ext>
            </a:extLst>
          </p:cNvPr>
          <p:cNvSpPr txBox="1"/>
          <p:nvPr/>
        </p:nvSpPr>
        <p:spPr bwMode="auto">
          <a:xfrm>
            <a:off x="2405142" y="12118942"/>
            <a:ext cx="7334701" cy="772844"/>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a:latin typeface="HG創英角ｺﾞｼｯｸUB"/>
                <a:ea typeface="HG創英角ｺﾞｼｯｸUB"/>
                <a:cs typeface="HG創英角ｺﾞｼｯｸUB"/>
              </a:rPr>
              <a:t>半夏生（７</a:t>
            </a:r>
            <a:r>
              <a:rPr lang="en-US" altLang="ja-JP" sz="2800" dirty="0">
                <a:latin typeface="HG創英角ｺﾞｼｯｸUB"/>
                <a:ea typeface="HG創英角ｺﾞｼｯｸUB"/>
                <a:cs typeface="HG創英角ｺﾞｼｯｸUB"/>
              </a:rPr>
              <a:t>/</a:t>
            </a:r>
            <a:r>
              <a:rPr lang="ja-JP" altLang="en-US" sz="2800">
                <a:latin typeface="HG創英角ｺﾞｼｯｸUB"/>
                <a:ea typeface="HG創英角ｺﾞｼｯｸUB"/>
                <a:cs typeface="HG創英角ｺﾞｼｯｸUB"/>
              </a:rPr>
              <a:t>１）</a:t>
            </a:r>
            <a:endParaRPr lang="en-US" altLang="ja-JP" sz="2800" dirty="0">
              <a:latin typeface="HG創英角ｺﾞｼｯｸUB"/>
              <a:ea typeface="HG創英角ｺﾞｼｯｸUB"/>
              <a:cs typeface="HG創英角ｺﾞｼｯｸUB"/>
            </a:endParaRPr>
          </a:p>
        </p:txBody>
      </p:sp>
      <p:pic>
        <p:nvPicPr>
          <p:cNvPr id="7" name="図 6">
            <a:extLst>
              <a:ext uri="{FF2B5EF4-FFF2-40B4-BE49-F238E27FC236}">
                <a16:creationId xmlns:a16="http://schemas.microsoft.com/office/drawing/2014/main" id="{1CDE9F83-1E8B-B91E-BA68-281EBEEE739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394844" y="12001637"/>
            <a:ext cx="10436143" cy="2964740"/>
          </a:xfrm>
          <a:prstGeom prst="rect">
            <a:avLst/>
          </a:prstGeom>
        </p:spPr>
      </p:pic>
      <p:pic>
        <p:nvPicPr>
          <p:cNvPr id="11" name="図 10">
            <a:extLst>
              <a:ext uri="{FF2B5EF4-FFF2-40B4-BE49-F238E27FC236}">
                <a16:creationId xmlns:a16="http://schemas.microsoft.com/office/drawing/2014/main" id="{0FDA979B-4444-8AF4-5A7B-3F0C17FA508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139564" y="9205481"/>
            <a:ext cx="2857158" cy="2019012"/>
          </a:xfrm>
          <a:prstGeom prst="rect">
            <a:avLst/>
          </a:prstGeom>
        </p:spPr>
      </p:pic>
      <p:pic>
        <p:nvPicPr>
          <p:cNvPr id="15" name="図 14">
            <a:extLst>
              <a:ext uri="{FF2B5EF4-FFF2-40B4-BE49-F238E27FC236}">
                <a16:creationId xmlns:a16="http://schemas.microsoft.com/office/drawing/2014/main" id="{1D486E90-3A92-9F65-94BF-86CE5A8C9040}"/>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581207" y="12446167"/>
            <a:ext cx="2961869" cy="2221402"/>
          </a:xfrm>
          <a:prstGeom prst="rect">
            <a:avLst/>
          </a:prstGeom>
        </p:spPr>
      </p:pic>
      <p:pic>
        <p:nvPicPr>
          <p:cNvPr id="18" name="図 17">
            <a:extLst>
              <a:ext uri="{FF2B5EF4-FFF2-40B4-BE49-F238E27FC236}">
                <a16:creationId xmlns:a16="http://schemas.microsoft.com/office/drawing/2014/main" id="{2A0E5662-F6AA-3944-C7B4-F4F3E4341D99}"/>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3799748" y="1949914"/>
            <a:ext cx="1466071" cy="665774"/>
          </a:xfrm>
          <a:prstGeom prst="rect">
            <a:avLst/>
          </a:prstGeom>
        </p:spPr>
      </p:pic>
      <p:pic>
        <p:nvPicPr>
          <p:cNvPr id="21" name="図 20">
            <a:extLst>
              <a:ext uri="{FF2B5EF4-FFF2-40B4-BE49-F238E27FC236}">
                <a16:creationId xmlns:a16="http://schemas.microsoft.com/office/drawing/2014/main" id="{1325E0F3-D1A0-C429-711D-167088051E8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8885487" y="1613487"/>
            <a:ext cx="1391082" cy="1043312"/>
          </a:xfrm>
          <a:prstGeom prst="rect">
            <a:avLst/>
          </a:prstGeom>
        </p:spPr>
      </p:pic>
      <p:pic>
        <p:nvPicPr>
          <p:cNvPr id="25" name="図 24">
            <a:extLst>
              <a:ext uri="{FF2B5EF4-FFF2-40B4-BE49-F238E27FC236}">
                <a16:creationId xmlns:a16="http://schemas.microsoft.com/office/drawing/2014/main" id="{90186323-ECE1-66F3-039C-A59EFFB94037}"/>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945098" y="3189775"/>
            <a:ext cx="1597978" cy="1597978"/>
          </a:xfrm>
          <a:prstGeom prst="rect">
            <a:avLst/>
          </a:prstGeom>
        </p:spPr>
      </p:pic>
      <p:pic>
        <p:nvPicPr>
          <p:cNvPr id="28" name="図 27">
            <a:extLst>
              <a:ext uri="{FF2B5EF4-FFF2-40B4-BE49-F238E27FC236}">
                <a16:creationId xmlns:a16="http://schemas.microsoft.com/office/drawing/2014/main" id="{6E79C10B-9F65-0915-88E2-F0BEBD57C1EC}"/>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2168769" y="3226480"/>
            <a:ext cx="2299947" cy="1881775"/>
          </a:xfrm>
          <a:prstGeom prst="rect">
            <a:avLst/>
          </a:prstGeom>
        </p:spPr>
      </p:pic>
      <p:pic>
        <p:nvPicPr>
          <p:cNvPr id="30" name="図 29">
            <a:extLst>
              <a:ext uri="{FF2B5EF4-FFF2-40B4-BE49-F238E27FC236}">
                <a16:creationId xmlns:a16="http://schemas.microsoft.com/office/drawing/2014/main" id="{8406A062-36F7-14F6-023B-247B44A1CB9D}"/>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10468783" y="5578592"/>
            <a:ext cx="2463704" cy="2741243"/>
          </a:xfrm>
          <a:prstGeom prst="rect">
            <a:avLst/>
          </a:prstGeom>
        </p:spPr>
      </p:pic>
      <p:pic>
        <p:nvPicPr>
          <p:cNvPr id="32" name="図 31">
            <a:extLst>
              <a:ext uri="{FF2B5EF4-FFF2-40B4-BE49-F238E27FC236}">
                <a16:creationId xmlns:a16="http://schemas.microsoft.com/office/drawing/2014/main" id="{1D981F05-936E-D6BE-18FE-3393310118B2}"/>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13140133" y="5564060"/>
            <a:ext cx="2474870" cy="2755776"/>
          </a:xfrm>
          <a:prstGeom prst="rect">
            <a:avLst/>
          </a:prstGeom>
        </p:spPr>
      </p:pic>
      <p:pic>
        <p:nvPicPr>
          <p:cNvPr id="34" name="図 33">
            <a:extLst>
              <a:ext uri="{FF2B5EF4-FFF2-40B4-BE49-F238E27FC236}">
                <a16:creationId xmlns:a16="http://schemas.microsoft.com/office/drawing/2014/main" id="{9FFDB0B2-B632-FE62-F15A-1EBC380BD6F8}"/>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15807477" y="5555651"/>
            <a:ext cx="2382434" cy="2772593"/>
          </a:xfrm>
          <a:prstGeom prst="rect">
            <a:avLst/>
          </a:prstGeom>
        </p:spPr>
      </p:pic>
      <p:pic>
        <p:nvPicPr>
          <p:cNvPr id="36" name="図 35">
            <a:extLst>
              <a:ext uri="{FF2B5EF4-FFF2-40B4-BE49-F238E27FC236}">
                <a16:creationId xmlns:a16="http://schemas.microsoft.com/office/drawing/2014/main" id="{97623E66-3016-8024-FE2A-4FFE86C395F9}"/>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18383560" y="5562723"/>
            <a:ext cx="2366041" cy="2747144"/>
          </a:xfrm>
          <a:prstGeom prst="rect">
            <a:avLst/>
          </a:prstGeom>
        </p:spPr>
      </p:pic>
    </p:spTree>
    <p:extLst>
      <p:ext uri="{BB962C8B-B14F-4D97-AF65-F5344CB8AC3E}">
        <p14:creationId xmlns:p14="http://schemas.microsoft.com/office/powerpoint/2010/main" val="20676759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3D2421E6BDA49479EDA66837A9E6A3B" ma:contentTypeVersion="15" ma:contentTypeDescription="新しいドキュメントを作成します。" ma:contentTypeScope="" ma:versionID="5ec32633b1dd6cf5cc5cdec9bfc87748">
  <xsd:schema xmlns:xsd="http://www.w3.org/2001/XMLSchema" xmlns:xs="http://www.w3.org/2001/XMLSchema" xmlns:p="http://schemas.microsoft.com/office/2006/metadata/properties" xmlns:ns2="082c5546-8353-48c8-b816-b659d31cb65e" xmlns:ns3="aae83aea-779d-4262-826f-f47d9f6f2182" targetNamespace="http://schemas.microsoft.com/office/2006/metadata/properties" ma:root="true" ma:fieldsID="3f0da61ec16661147c33282b526e979c" ns2:_="" ns3:_="">
    <xsd:import namespace="082c5546-8353-48c8-b816-b659d31cb65e"/>
    <xsd:import namespace="aae83aea-779d-4262-826f-f47d9f6f2182"/>
    <xsd:element name="properties">
      <xsd:complexType>
        <xsd:sequence>
          <xsd:element name="documentManagement">
            <xsd:complexType>
              <xsd:all>
                <xsd:element ref="ns2:_x5206__x985e_"/>
                <xsd:element ref="ns2:_x6295__x7a3f__x8005_"/>
                <xsd:element ref="ns2:_x6295__x7a3f__x65e5__x6642_"/>
                <xsd:element ref="ns2:_x88dc__x8db3__x8aac__x660e_" minOccurs="0"/>
                <xsd:element ref="ns2:MediaServiceMetadata" minOccurs="0"/>
                <xsd:element ref="ns2:MediaServiceFastMetadata" minOccurs="0"/>
                <xsd:element ref="ns2:B_x002f_U" minOccurs="0"/>
                <xsd:element ref="ns2:_x8981__x6c42_NO_x002e_" minOccurs="0"/>
                <xsd:element ref="ns2:_x5009__x51fa__x3057__x53ef__x80fd__x65e5_"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2c5546-8353-48c8-b816-b659d31cb65e" elementFormDefault="qualified">
    <xsd:import namespace="http://schemas.microsoft.com/office/2006/documentManagement/types"/>
    <xsd:import namespace="http://schemas.microsoft.com/office/infopath/2007/PartnerControls"/>
    <xsd:element name="_x5206__x985e_" ma:index="8" ma:displayName="分類" ma:format="Dropdown" ma:internalName="_x5206__x985e_">
      <xsd:simpleType>
        <xsd:restriction base="dms:Choice">
          <xsd:enumeration value="カタログ・チラシ"/>
          <xsd:enumeration value="MDカレンダー"/>
          <xsd:enumeration value="アプローチシート"/>
          <xsd:enumeration value="パワポチラシ"/>
          <xsd:enumeration value="ハードサイズ・スペック"/>
          <xsd:enumeration value="パネル"/>
          <xsd:enumeration value="カタログ"/>
          <xsd:enumeration value="POP（MD連携）"/>
          <xsd:enumeration value="広告"/>
        </xsd:restriction>
      </xsd:simpleType>
    </xsd:element>
    <xsd:element name="_x6295__x7a3f__x8005_" ma:index="9" ma:displayName="掲載者" ma:internalName="_x6295__x7a3f__x8005_">
      <xsd:simpleType>
        <xsd:restriction base="dms:Text">
          <xsd:maxLength value="255"/>
        </xsd:restriction>
      </xsd:simpleType>
    </xsd:element>
    <xsd:element name="_x6295__x7a3f__x65e5__x6642_" ma:index="10" ma:displayName="掲載日" ma:default="[today]" ma:format="DateOnly" ma:internalName="_x6295__x7a3f__x65e5__x6642_">
      <xsd:simpleType>
        <xsd:restriction base="dms:DateTime"/>
      </xsd:simpleType>
    </xsd:element>
    <xsd:element name="_x88dc__x8db3__x8aac__x660e_" ma:index="11" nillable="true" ma:displayName="内容" ma:internalName="_x88dc__x8db3__x8aac__x660e_">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B_x002f_U" ma:index="14" nillable="true" ma:displayName="B/U" ma:format="Dropdown" ma:internalName="B_x002f_U">
      <xsd:simpleType>
        <xsd:restriction base="dms:Choice">
          <xsd:enumeration value="eビジネス"/>
          <xsd:enumeration value="量販"/>
          <xsd:enumeration value="物販/SC"/>
          <xsd:enumeration value="飲食"/>
          <xsd:enumeration value="ECR"/>
          <xsd:enumeration value="CS"/>
          <xsd:enumeration value="JC"/>
          <xsd:enumeration value="複写機"/>
          <xsd:enumeration value="SP"/>
          <xsd:enumeration value="BCS"/>
          <xsd:enumeration value="その他"/>
        </xsd:restriction>
      </xsd:simpleType>
    </xsd:element>
    <xsd:element name="_x8981__x6c42_NO_x002e_" ma:index="15" nillable="true" ma:displayName="要求NO." ma:internalName="_x8981__x6c42_NO_x002e_">
      <xsd:simpleType>
        <xsd:restriction base="dms:Text">
          <xsd:maxLength value="255"/>
        </xsd:restriction>
      </xsd:simpleType>
    </xsd:element>
    <xsd:element name="_x5009__x51fa__x3057__x53ef__x80fd__x65e5_" ma:index="16" nillable="true" ma:displayName="倉出し可能日" ma:format="DateOnly" ma:internalName="_x5009__x51fa__x3057__x53ef__x80fd__x65e5_">
      <xsd:simpleType>
        <xsd:restriction base="dms:DateTim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e83aea-779d-4262-826f-f47d9f6f2182"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8981__x6c42_NO_x002e_ xmlns="082c5546-8353-48c8-b816-b659d31cb65e" xsi:nil="true"/>
    <_x5206__x985e_ xmlns="082c5546-8353-48c8-b816-b659d31cb65e">MDカレンダー</_x5206__x985e_>
    <_x6295__x7a3f__x8005_ xmlns="082c5546-8353-48c8-b816-b659d31cb65e">RIC 毛利</_x6295__x7a3f__x8005_>
    <B_x002f_U xmlns="082c5546-8353-48c8-b816-b659d31cb65e" xsi:nil="true"/>
    <_x6295__x7a3f__x65e5__x6642_ xmlns="082c5546-8353-48c8-b816-b659d31cb65e">2024-05-07T15:00:00+00:00</_x6295__x7a3f__x65e5__x6642_>
    <_x5009__x51fa__x3057__x53ef__x80fd__x65e5_ xmlns="082c5546-8353-48c8-b816-b659d31cb65e" xsi:nil="true"/>
    <_x88dc__x8db3__x8aac__x660e_ xmlns="082c5546-8353-48c8-b816-b659d31cb65e">【MDカレンダー7月】
●梅雨明け・夏休み開始！直後の好機を逃さない！ 
　〜夏休み入りで活発化する人の動きを先読みしよう！ 〜
●旬の食材が盛りだくさん！ 行事や記念日に絡めた販促活動を展開しましょう！
　〜梅雨明けからは「攻めの姿勢」で！〜
</_x88dc__x8db3__x8aac__x660e_>
  </documentManagement>
</p:properties>
</file>

<file path=customXml/itemProps1.xml><?xml version="1.0" encoding="utf-8"?>
<ds:datastoreItem xmlns:ds="http://schemas.openxmlformats.org/officeDocument/2006/customXml" ds:itemID="{C390E876-ED81-435A-A614-0C667506C01D}"/>
</file>

<file path=customXml/itemProps2.xml><?xml version="1.0" encoding="utf-8"?>
<ds:datastoreItem xmlns:ds="http://schemas.openxmlformats.org/officeDocument/2006/customXml" ds:itemID="{F2198C16-9E39-473F-834A-972AC308BD57}">
  <ds:schemaRefs>
    <ds:schemaRef ds:uri="http://schemas.microsoft.com/sharepoint/v3/contenttype/forms"/>
  </ds:schemaRefs>
</ds:datastoreItem>
</file>

<file path=customXml/itemProps3.xml><?xml version="1.0" encoding="utf-8"?>
<ds:datastoreItem xmlns:ds="http://schemas.openxmlformats.org/officeDocument/2006/customXml" ds:itemID="{FD6C2245-EA20-4F67-80B2-67B6A8944EC1}">
  <ds:schemaRefs>
    <ds:schemaRef ds:uri="http://schemas.microsoft.com/office/2006/documentManagement/types"/>
    <ds:schemaRef ds:uri="2c1d7b4b-498f-4cdf-bef6-03f27d6fb0f2"/>
    <ds:schemaRef ds:uri="http://schemas.microsoft.com/office/2006/metadata/properties"/>
    <ds:schemaRef ds:uri="6caf9721-af3c-4539-b79f-3040f3464592"/>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38142</TotalTime>
  <Words>2737</Words>
  <Application>Microsoft Macintosh PowerPoint</Application>
  <PresentationFormat>ユーザー設定</PresentationFormat>
  <Paragraphs>365</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HGPSoeiKakugothicUB</vt:lpstr>
      <vt:lpstr>HGP創英角ﾎﾟｯﾌﾟ体</vt:lpstr>
      <vt:lpstr>HGS創英ﾌﾟﾚｾﾞﾝｽEB</vt:lpstr>
      <vt:lpstr>HGS創英角ﾎﾟｯﾌﾟ体</vt:lpstr>
      <vt:lpstr>HG丸ｺﾞｼｯｸM-PRO</vt:lpstr>
      <vt:lpstr>HG丸ｺﾞｼｯｸM-PRO</vt:lpstr>
      <vt:lpstr>HG創英角ｺﾞｼｯｸUB</vt:lpstr>
      <vt:lpstr>Meiryo UI</vt:lpstr>
      <vt:lpstr>メイリオ</vt:lpstr>
      <vt:lpstr>游ゴシック</vt:lpstr>
      <vt:lpstr>Arial</vt:lpstr>
      <vt:lpstr>Calibri</vt:lpstr>
      <vt:lpstr>Calibri Light</vt:lpstr>
      <vt:lpstr>Freestyle Script</vt:lpstr>
      <vt:lpstr>Office テーマ</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MDカレンダー2024年7月</dc:title>
  <dc:creator>畠　肇</dc:creator>
  <cp:lastModifiedBy>英昭 毛利</cp:lastModifiedBy>
  <cp:revision>684</cp:revision>
  <cp:lastPrinted>2021-09-17T00:08:02Z</cp:lastPrinted>
  <dcterms:created xsi:type="dcterms:W3CDTF">2019-06-14T00:16:28Z</dcterms:created>
  <dcterms:modified xsi:type="dcterms:W3CDTF">2024-05-07T23:38:18Z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0x01010033D2421E6BDA49479EDA66837A9E6A3B</vt:lpwstr>
  </property>
</Properties>
</file>