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E1E1"/>
    <a:srgbClr val="FF9900"/>
    <a:srgbClr val="FFE699"/>
    <a:srgbClr val="FF9CB4"/>
    <a:srgbClr val="FDB2AD"/>
    <a:srgbClr val="C60204"/>
    <a:srgbClr val="C55A11"/>
    <a:srgbClr val="ED7CB7"/>
    <a:srgbClr val="E6B4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06535-8B73-4E84-8E9E-AFFABACFB8A5}" v="22" dt="2024-05-09T01:49:54.02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72" autoAdjust="0"/>
    <p:restoredTop sz="94343" autoAdjust="0"/>
  </p:normalViewPr>
  <p:slideViewPr>
    <p:cSldViewPr snapToGrid="0">
      <p:cViewPr>
        <p:scale>
          <a:sx n="71" d="100"/>
          <a:sy n="71" d="100"/>
        </p:scale>
        <p:origin x="752" y="-320"/>
      </p:cViewPr>
      <p:guideLst>
        <p:guide orient="horz" pos="4831"/>
        <p:guide pos="67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2024/5/15</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2024/5/15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2024/5/15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2024/5/15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2024/5/15</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wmf"/><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3.wmf"/><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表 41">
            <a:extLst>
              <a:ext uri="{FF2B5EF4-FFF2-40B4-BE49-F238E27FC236}">
                <a16:creationId xmlns:a16="http://schemas.microsoft.com/office/drawing/2014/main" id="{C14552B5-0262-EEE1-2ED4-DB91F6631AED}"/>
              </a:ext>
            </a:extLst>
          </p:cNvPr>
          <p:cNvGraphicFramePr>
            <a:graphicFrameLocks noGrp="1"/>
          </p:cNvGraphicFramePr>
          <p:nvPr>
            <p:extLst>
              <p:ext uri="{D42A27DB-BD31-4B8C-83A1-F6EECF244321}">
                <p14:modId xmlns:p14="http://schemas.microsoft.com/office/powerpoint/2010/main" val="4289668333"/>
              </p:ext>
            </p:extLst>
          </p:nvPr>
        </p:nvGraphicFramePr>
        <p:xfrm>
          <a:off x="1303557" y="1632453"/>
          <a:ext cx="19946376" cy="6965662"/>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640080">
                  <a:extLst>
                    <a:ext uri="{9D8B030D-6E8A-4147-A177-3AD203B41FA5}">
                      <a16:colId xmlns:a16="http://schemas.microsoft.com/office/drawing/2014/main" val="4127264957"/>
                    </a:ext>
                  </a:extLst>
                </a:gridCol>
                <a:gridCol w="581215">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81215">
                  <a:extLst>
                    <a:ext uri="{9D8B030D-6E8A-4147-A177-3AD203B41FA5}">
                      <a16:colId xmlns:a16="http://schemas.microsoft.com/office/drawing/2014/main" val="926341448"/>
                    </a:ext>
                  </a:extLst>
                </a:gridCol>
                <a:gridCol w="581215">
                  <a:extLst>
                    <a:ext uri="{9D8B030D-6E8A-4147-A177-3AD203B41FA5}">
                      <a16:colId xmlns:a16="http://schemas.microsoft.com/office/drawing/2014/main" val="778210961"/>
                    </a:ext>
                  </a:extLst>
                </a:gridCol>
                <a:gridCol w="588846">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563678">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81215">
                  <a:extLst>
                    <a:ext uri="{9D8B030D-6E8A-4147-A177-3AD203B41FA5}">
                      <a16:colId xmlns:a16="http://schemas.microsoft.com/office/drawing/2014/main" val="1555751302"/>
                    </a:ext>
                  </a:extLst>
                </a:gridCol>
                <a:gridCol w="581215">
                  <a:extLst>
                    <a:ext uri="{9D8B030D-6E8A-4147-A177-3AD203B41FA5}">
                      <a16:colId xmlns:a16="http://schemas.microsoft.com/office/drawing/2014/main" val="336539328"/>
                    </a:ext>
                  </a:extLst>
                </a:gridCol>
                <a:gridCol w="581215">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6523">
                  <a:extLst>
                    <a:ext uri="{9D8B030D-6E8A-4147-A177-3AD203B41FA5}">
                      <a16:colId xmlns:a16="http://schemas.microsoft.com/office/drawing/2014/main" val="4189414689"/>
                    </a:ext>
                  </a:extLst>
                </a:gridCol>
                <a:gridCol w="581215">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en-US" altLang="ja-JP" sz="1100" u="none" strike="noStrike" dirty="0">
                          <a:solidFill>
                            <a:schemeClr val="tx1"/>
                          </a:solidFill>
                          <a:effectLst/>
                          <a:latin typeface="Meiryo UI"/>
                          <a:ea typeface="Meiryo UI"/>
                        </a:rPr>
                        <a:t>8/1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9/1</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0">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3067050790"/>
                  </a:ext>
                </a:extLst>
              </a:tr>
              <a:tr h="2145832">
                <a:tc>
                  <a:txBody>
                    <a:bodyPr/>
                    <a:lstStyle/>
                    <a:p>
                      <a:pPr algn="l" fontAlgn="auto"/>
                      <a:r>
                        <a:rPr lang="ja-JP" altLang="en-US" sz="1100" u="none" strike="noStrike">
                          <a:solidFill>
                            <a:schemeClr val="tx1"/>
                          </a:solidFill>
                          <a:effectLst/>
                          <a:latin typeface="Meiryo UI"/>
                          <a:ea typeface="Meiryo UI"/>
                        </a:rPr>
                        <a:t>花火の日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カレーうどんの日</a:t>
                      </a:r>
                      <a:endParaRPr kumimoji="1" lang="ja-JP" altLang="en-US"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dirty="0">
                          <a:solidFill>
                            <a:schemeClr val="tx1"/>
                          </a:solidFill>
                          <a:effectLst/>
                          <a:latin typeface="Meiryo UI" panose="020B0604030504040204" pitchFamily="50" charset="-128"/>
                          <a:ea typeface="Meiryo UI" panose="020B0604030504040204" pitchFamily="50" charset="-128"/>
                        </a:rPr>
                        <a:t>はちみつの日</a:t>
                      </a:r>
                      <a:endParaRPr lang="en-US" altLang="ja-JP" sz="110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solidFill>
                      <a:schemeClr val="accent1">
                        <a:lumMod val="20000"/>
                        <a:lumOff val="80000"/>
                      </a:schemeClr>
                    </a:solidFill>
                  </a:tcPr>
                </a:tc>
                <a:tc>
                  <a:txBody>
                    <a:bodyPr/>
                    <a:lstStyle/>
                    <a:p>
                      <a:pPr algn="l" fontAlgn="auto"/>
                      <a:r>
                        <a:rPr lang="ja-JP" altLang="en-US" sz="1100" u="none" strike="noStrike" dirty="0">
                          <a:solidFill>
                            <a:schemeClr val="tx1"/>
                          </a:solidFill>
                          <a:effectLst/>
                          <a:latin typeface="Meiryo UI"/>
                          <a:ea typeface="Meiryo UI"/>
                        </a:rPr>
                        <a:t>ビヤホールの日</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lvl="0" algn="l">
                        <a:buNone/>
                      </a:pPr>
                      <a:r>
                        <a:rPr kumimoji="1" lang="ja-JP" altLang="en-US" sz="1100" u="none" strike="noStrike" kern="1200" dirty="0">
                          <a:solidFill>
                            <a:schemeClr val="tx1"/>
                          </a:solidFill>
                          <a:effectLst/>
                          <a:latin typeface="Meiryo UI"/>
                          <a:ea typeface="Meiryo UI"/>
                          <a:cs typeface="+mn-cs"/>
                        </a:rPr>
                        <a:t>発酵の日</a:t>
                      </a:r>
                      <a:endParaRPr kumimoji="1" lang="en-US" altLang="ja-JP" sz="1100" u="none" strike="noStrike" kern="1200" dirty="0">
                        <a:solidFill>
                          <a:schemeClr val="tx1"/>
                        </a:solidFill>
                        <a:effectLst/>
                        <a:latin typeface="Meiryo UI"/>
                        <a:ea typeface="Meiryo UI"/>
                        <a:cs typeface="+mn-cs"/>
                      </a:endParaRPr>
                    </a:p>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a:ea typeface="Meiryo UI"/>
                        </a:rPr>
                        <a:t>土用の丑</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メロンの日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バナナの日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rtl="0" eaLnBrk="1" fontAlgn="b" latinLnBrk="0" hangingPunct="1"/>
                      <a:r>
                        <a:rPr kumimoji="1" lang="ja-JP" altLang="en-US" sz="1100" u="none" strike="noStrike" kern="1200">
                          <a:solidFill>
                            <a:schemeClr val="tx1"/>
                          </a:solidFill>
                          <a:effectLst/>
                          <a:latin typeface="Meiryo UI"/>
                          <a:ea typeface="Meiryo UI"/>
                          <a:cs typeface="+mn-cs"/>
                        </a:rPr>
                        <a:t>白玉の日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パクチーの日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焼き鳥の日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山の日</a:t>
                      </a:r>
                      <a:endParaRPr kumimoji="1" lang="en-US" altLang="ja-JP" sz="1100" u="none" strike="noStrike" kern="1200" dirty="0">
                        <a:solidFill>
                          <a:schemeClr val="tx1"/>
                        </a:solidFill>
                        <a:effectLst/>
                        <a:latin typeface="Meiryo UI"/>
                        <a:ea typeface="Meiryo UI"/>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振替休日</a:t>
                      </a:r>
                      <a:endParaRPr kumimoji="1" lang="en-US" altLang="ja-JP"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パンの日</a:t>
                      </a: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月遅れ盆迎え火</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水泳の日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お盆</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月遅れ盆送り火</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パイナップルの日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lvl="0" algn="l">
                        <a:buNone/>
                      </a:pPr>
                      <a:r>
                        <a:rPr lang="ja-JP" altLang="en-US" sz="1100" b="0" i="0" u="none" strike="noStrike" kern="1200" noProof="0">
                          <a:solidFill>
                            <a:schemeClr val="tx1"/>
                          </a:solidFill>
                          <a:effectLst/>
                          <a:latin typeface="Meiryo UI"/>
                          <a:ea typeface="Meiryo UI"/>
                        </a:rPr>
                        <a:t>米の日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バイクの日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蚊の日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献血の日</a:t>
                      </a:r>
                      <a:endParaRPr kumimoji="1" lang="ja-JP" altLang="en-US"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処暑</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不眠の日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愛酒の日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即席ラーメン記念日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プルーンの日</a:t>
                      </a: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ジェラートの日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気象予報士の日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焼肉の日</a:t>
                      </a:r>
                      <a:endParaRPr kumimoji="1" lang="en-US" altLang="ja-JP"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味噌の日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野菜の日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b="0" i="0" u="none" strike="noStrike">
                          <a:solidFill>
                            <a:schemeClr val="tx1"/>
                          </a:solidFill>
                          <a:effectLst/>
                          <a:latin typeface="Meiryo UI"/>
                          <a:ea typeface="Meiryo UI"/>
                        </a:rPr>
                        <a:t>防災の日</a:t>
                      </a:r>
                      <a:endParaRPr lang="ja-JP" dirty="0">
                        <a:solidFill>
                          <a:schemeClr val="tx1"/>
                        </a:solidFill>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dirty="0">
                          <a:solidFill>
                            <a:schemeClr val="tx1"/>
                          </a:solidFill>
                          <a:effectLst/>
                          <a:latin typeface="Meiryo UI"/>
                          <a:ea typeface="Meiryo UI"/>
                          <a:cs typeface="+mn-cs"/>
                        </a:rPr>
                        <a:t>宝くじの日</a:t>
                      </a:r>
                      <a:endParaRPr kumimoji="1" lang="ja-JP" altLang="en-US"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クエン酸の日</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7219">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花火が最も売れる時季。近隣に花火のしやすい公園などがある立地では夜間に品切れがないようにする。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夏休みの昼食、おやつの軽食、夜食にお薦め。その他、カレーなど香辛料が入った商品や、スタミナ食も併せて提案しよう。</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猛暑による夏バテで健康訴求が高い頃。夏バテ解消やスタミナ付けに、はちみつのような健康食や栄養価の高い商品を提案。</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ビール最盛期。この時季の欠品や品不足は大きなロスにつながる。勢いよく売れるので、小まめに商品を補充したり適温で冷やすなど気を配る。</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この日にちなみ、納豆、ぬか漬けなど発酵食品をＰＲしよう。効能をＰＯＰで記すと効果的だ。</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毎月６日はメロンの</a:t>
                      </a:r>
                      <a:r>
                        <a:rPr lang="ja-JP" altLang="en-US" sz="1200" b="0" i="0" u="none" strike="noStrike">
                          <a:solidFill>
                            <a:schemeClr val="tx1"/>
                          </a:solidFill>
                          <a:effectLst/>
                          <a:latin typeface="Meiryo UI"/>
                          <a:ea typeface="Meiryo UI"/>
                        </a:rPr>
                        <a:t>日。夏季</a:t>
                      </a:r>
                      <a:r>
                        <a:rPr lang="ja-JP" altLang="en-US" sz="1200" b="0" i="0" u="none" strike="noStrike" dirty="0">
                          <a:solidFill>
                            <a:schemeClr val="tx1"/>
                          </a:solidFill>
                          <a:effectLst/>
                          <a:latin typeface="Meiryo UI"/>
                          <a:ea typeface="Meiryo UI"/>
                        </a:rPr>
                        <a:t>商品の売り込みのチャンス。メロンなど人気果実のフレーバー商品をアピールしよう。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前日のメロンの日</a:t>
                      </a:r>
                      <a:r>
                        <a:rPr lang="ja-JP" altLang="en-US" sz="1200" b="0" i="0" u="none" strike="noStrike">
                          <a:solidFill>
                            <a:schemeClr val="tx1"/>
                          </a:solidFill>
                          <a:effectLst/>
                          <a:latin typeface="Meiryo UI"/>
                          <a:ea typeface="Meiryo UI"/>
                        </a:rPr>
                        <a:t>同様、あ夏</a:t>
                      </a:r>
                      <a:r>
                        <a:rPr lang="ja-JP" altLang="en-US" sz="1200" b="0" i="0" u="none" strike="noStrike" dirty="0">
                          <a:solidFill>
                            <a:schemeClr val="tx1"/>
                          </a:solidFill>
                          <a:effectLst/>
                          <a:latin typeface="Meiryo UI"/>
                          <a:ea typeface="Meiryo UI"/>
                        </a:rPr>
                        <a:t>真っ盛りのときこそ夏季商品を売り込もう。バナナやマンゴー、メロン、スイカといった夏の果実のゼリーなどが人気。</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この日を機に和菓子の訴求を</a:t>
                      </a:r>
                      <a:r>
                        <a:rPr lang="ja-JP" altLang="en-US" sz="1200" b="0" i="0" u="none" strike="noStrike">
                          <a:solidFill>
                            <a:schemeClr val="tx1"/>
                          </a:solidFill>
                          <a:effectLst/>
                          <a:latin typeface="Meiryo UI"/>
                          <a:ea typeface="Meiryo UI"/>
                        </a:rPr>
                        <a:t>高める。やところてん</a:t>
                      </a:r>
                      <a:r>
                        <a:rPr lang="ja-JP" altLang="en-US" sz="1200" b="0" i="0" u="none" strike="noStrike" dirty="0">
                          <a:solidFill>
                            <a:schemeClr val="tx1"/>
                          </a:solidFill>
                          <a:effectLst/>
                          <a:latin typeface="Meiryo UI"/>
                          <a:ea typeface="Meiryo UI"/>
                        </a:rPr>
                        <a:t>、あんみつ、わらび餅などの涼菓を提案。低カロリーな点もお薦めしやすい。</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この日にちなみ、東南アジア料理の提案をしよう。香辛料の効いた料理は暑い夏にぴったり。</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「や（８）きと（</a:t>
                      </a:r>
                      <a:r>
                        <a:rPr lang="en-US" altLang="ja-JP" sz="1200" b="0" i="0" u="none" strike="noStrike" dirty="0">
                          <a:solidFill>
                            <a:schemeClr val="tx1"/>
                          </a:solidFill>
                          <a:effectLst/>
                          <a:latin typeface="Meiryo UI"/>
                          <a:ea typeface="Meiryo UI"/>
                        </a:rPr>
                        <a:t>10</a:t>
                      </a:r>
                      <a:r>
                        <a:rPr lang="ja-JP" altLang="en-US" sz="1200" b="0" i="0" u="none" strike="noStrike" dirty="0">
                          <a:solidFill>
                            <a:schemeClr val="tx1"/>
                          </a:solidFill>
                          <a:effectLst/>
                          <a:latin typeface="Meiryo UI"/>
                          <a:ea typeface="Meiryo UI"/>
                        </a:rPr>
                        <a:t>）り」の語呂合わせに由来。焼き鳥は、夏祭りの食べ歩きや宅飲みのビールのつまみとしてもぴったり。この日を機にアピールする。</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お盆で人出が増える立地では、ピーク時間に注意する。ピーク時間の人員確保をし、オペレーションを素早く行う。</a:t>
                      </a:r>
                      <a:endParaRPr lang="ja-JP" altLang="en-US"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12</a:t>
                      </a:r>
                      <a:r>
                        <a:rPr lang="ja-JP" altLang="en-US" sz="1200" b="0" i="0" u="none" strike="noStrike">
                          <a:solidFill>
                            <a:schemeClr val="tx1"/>
                          </a:solidFill>
                          <a:effectLst/>
                          <a:latin typeface="Meiryo UI"/>
                          <a:ea typeface="Meiryo UI"/>
                        </a:rPr>
                        <a:t>日はパンの日。行楽や祭り、移動中などに食べやすい商品の訴求が高まる。菓子パン、サンドイッチなど販促強化しよう。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帰省地や墓地・霊園近隣の店舗では、お墓参りをする人が増える。生花、お供え物、ろうそくなどの関連商品を多めに用意。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海や山、プールなど夏の行楽商品はお盆を過ぎると売れなくなる。お盆の期間が売り込み最後のチャンス。売り切ることが大切。</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200" u="none" strike="noStrike" kern="1200" dirty="0">
                          <a:solidFill>
                            <a:schemeClr val="tx1"/>
                          </a:solidFill>
                          <a:effectLst/>
                          <a:latin typeface="Meiryo UI"/>
                          <a:ea typeface="Meiryo UI"/>
                          <a:cs typeface="+mn-cs"/>
                        </a:rPr>
                        <a:t>お盆休みは家族や親戚、仲間など大人数で集まる機会が増える。ごちそう料理や酒の訴求が高まる。墓地近隣ではお供え物などを用意。</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今年は金曜日を休みにして、長めのお盆休みを取る人も多い。人でにぎわう立地の店舗では行楽・お盆関連商品を強化する。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a:solidFill>
                            <a:schemeClr val="tx1"/>
                          </a:solidFill>
                          <a:effectLst/>
                          <a:latin typeface="Meiryo UI"/>
                          <a:ea typeface="Meiryo UI"/>
                          <a:cs typeface="+mn-cs"/>
                        </a:rPr>
                        <a:t>この日にちなみ、パイナップル、メロン、桃などの旬の果実を使ったゼリーや飲料、スイーツなどをＰＲしよう。</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kern="1200">
                          <a:solidFill>
                            <a:schemeClr val="tx1"/>
                          </a:solidFill>
                          <a:effectLst/>
                          <a:latin typeface="Meiryo UI"/>
                          <a:ea typeface="Meiryo UI"/>
                          <a:cs typeface="+mn-cs"/>
                        </a:rPr>
                        <a:t>涼しい朝晩や気温が低下した日は秋季商品を売り込むチャンス。早いところでは新米も出回るので、おにぎりや弁当をアピールする。</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お盆を過ぎても週末は行楽を楽しむ人でにぎわう。交通事故や水難事故の多い時期。眠気防止のガムや栄養剤を用意する。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夜間の気温の低下で虫の発生率も減るが、秋までは緊急的な購入もあるので、虫よけスプレーなどの在庫を持つこと。</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dirty="0">
                          <a:solidFill>
                            <a:schemeClr val="tx1"/>
                          </a:solidFill>
                          <a:effectLst/>
                          <a:latin typeface="Meiryo UI"/>
                          <a:ea typeface="Meiryo UI"/>
                        </a:rPr>
                        <a:t>盆休み明けは休み疲れや、夏バテも起きやすい。健康訴求が高まるので、スタミナ食や栄養剤、サプリメントなどを提案する。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二十四節気の一つで、暑さが和らぐ頃。夏季商品の改廃を進め、メディアで話題・人気の秋季商品を徐々に導入する。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u="none" strike="noStrike">
                          <a:solidFill>
                            <a:schemeClr val="tx1"/>
                          </a:solidFill>
                          <a:effectLst/>
                          <a:latin typeface="Meiryo UI"/>
                          <a:ea typeface="Meiryo UI"/>
                        </a:rPr>
                        <a:t>毎月</a:t>
                      </a:r>
                      <a:r>
                        <a:rPr lang="en-US" altLang="ja-JP" sz="1200" u="none" strike="noStrike" dirty="0">
                          <a:solidFill>
                            <a:schemeClr val="tx1"/>
                          </a:solidFill>
                          <a:effectLst/>
                          <a:latin typeface="Meiryo UI"/>
                          <a:ea typeface="Meiryo UI"/>
                        </a:rPr>
                        <a:t>23</a:t>
                      </a:r>
                      <a:r>
                        <a:rPr lang="ja-JP" altLang="en-US" sz="1200" u="none" strike="noStrike">
                          <a:solidFill>
                            <a:schemeClr val="tx1"/>
                          </a:solidFill>
                          <a:effectLst/>
                          <a:latin typeface="Meiryo UI"/>
                          <a:ea typeface="Meiryo UI"/>
                        </a:rPr>
                        <a:t>日は不眠の日。入浴剤やホットアイマスクなどリラックスができる商品を売り込んでいこう。</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この日にちなんで、酒類をアピール。夜間は気温が下がるため、秋限定ビールや焼酎、果実酒など秋に人気が高い商品をＰＲ</a:t>
                      </a:r>
                      <a:r>
                        <a:rPr lang="ja-JP" altLang="en" sz="1200" b="0" i="0" u="none" strike="noStrike">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ラーメンは季節を問わず、人気商品。特に夜間の涼しい時間帯に夜食としてお薦めしたい。</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26</a:t>
                      </a:r>
                      <a:r>
                        <a:rPr lang="ja-JP" altLang="en-US" sz="1200" b="0" i="0" u="none" strike="noStrike" dirty="0">
                          <a:solidFill>
                            <a:schemeClr val="tx1"/>
                          </a:solidFill>
                          <a:effectLst/>
                          <a:latin typeface="Meiryo UI"/>
                          <a:ea typeface="Meiryo UI"/>
                        </a:rPr>
                        <a:t>日はプルーンの日。プルーンはカロテンが多く、生活習慣病の予防やアンチエイジングの面でも効果が期待できる。効能を記載してＰＲしていこう。</a:t>
                      </a: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朝晩は涼しさを感じ始める頃。気温の低下とともに、チョコレート味やクリームチーズ味などのこってり系が好まれる傾向にある。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残暑は厳しいが、夜間は肌寒さを感じる。気温に応じて売れ筋商品が変わってくるので、時間帯ごとに売り込む商品を変える。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残暑が厳しく、一日の気温差が激しいため、夏バテが起きやすい頃。焼き肉、ウナギなどのスタミナ食を提案し、販促物でアピール。</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この日にちなみ、優れた健康食品である味噌を販促強化しよう。効能もＰＯＰ記すと良い。</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週明けから</a:t>
                      </a:r>
                      <a:r>
                        <a:rPr lang="ja-JP" altLang="en-US" sz="1200" b="0" i="0" u="none" strike="noStrike" dirty="0">
                          <a:solidFill>
                            <a:schemeClr val="tx1"/>
                          </a:solidFill>
                          <a:effectLst/>
                          <a:latin typeface="Meiryo UI"/>
                          <a:ea typeface="Meiryo UI"/>
                        </a:rPr>
                        <a:t>は新たな学期が始まり、朝食需要が高まる。サラダやサンドイッチ、野菜ジュースを強化し、販促物で朝食用にアピールする。</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この日にちなみ、防災用品を展開し、欠品や賞味期限切れの商品がないか喚起を促す。また、近隣で防災訓練がないか確認。</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「く（９）じ（２）」の語呂合わせから。この日にちなみ、くじで商品やクーポン、ポイントなどが当たるキャンペーンを行おう。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レモンや柑橘類に含まれるクエン酸は、疲労回復に効果があるといわれている。関連商品をアピールしよう。</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rgbClr val="FF0000"/>
                          </a:solidFill>
                          <a:effectLst/>
                          <a:latin typeface="Meiryo UI"/>
                          <a:ea typeface="Meiryo UI"/>
                        </a:rPr>
                        <a:t>　</a:t>
                      </a:r>
                      <a:endParaRPr lang="ja-JP" altLang="en-US" sz="900" b="0" i="0" u="none" strike="noStrike">
                        <a:solidFill>
                          <a:srgbClr val="FF0000"/>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sp>
        <p:nvSpPr>
          <p:cNvPr id="4" name="正方形/長方形 3">
            <a:extLst>
              <a:ext uri="{FF2B5EF4-FFF2-40B4-BE49-F238E27FC236}">
                <a16:creationId xmlns:a16="http://schemas.microsoft.com/office/drawing/2014/main" id="{00000000-0008-0000-0000-000002000000}"/>
              </a:ext>
            </a:extLst>
          </p:cNvPr>
          <p:cNvSpPr>
            <a:spLocks noGrp="1" noRot="1" noMove="1" noResize="1" noEditPoints="1" noAdjustHandles="1" noChangeArrowheads="1" noChangeShapeType="1"/>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5" name="AutoShape 9">
            <a:extLst>
              <a:ext uri="{FF2B5EF4-FFF2-40B4-BE49-F238E27FC236}">
                <a16:creationId xmlns:a16="http://schemas.microsoft.com/office/drawing/2014/main" id="{00000000-0008-0000-0000-000003000000}"/>
              </a:ext>
            </a:extLst>
          </p:cNvPr>
          <p:cNvSpPr>
            <a:spLocks noGrp="1" noRot="1" noMove="1" noResize="1" noEditPoints="1" noAdjustHandles="1" noChangeArrowheads="1" noChangeShapeType="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6" name="AutoShape 66">
            <a:extLst>
              <a:ext uri="{FF2B5EF4-FFF2-40B4-BE49-F238E27FC236}">
                <a16:creationId xmlns:a16="http://schemas.microsoft.com/office/drawing/2014/main" id="{00000000-0008-0000-0000-000008000000}"/>
              </a:ext>
            </a:extLst>
          </p:cNvPr>
          <p:cNvSpPr>
            <a:spLocks noGrp="1" noRot="1" noMove="1" noResize="1" noEditPoints="1" noAdjustHandles="1" noChangeArrowheads="1" noChangeShapeType="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dirty="0">
                <a:latin typeface="HG丸ｺﾞｼｯｸM-PRO"/>
                <a:ea typeface="HG丸ｺﾞｼｯｸM-PRO"/>
              </a:rPr>
              <a:t>●</a:t>
            </a:r>
            <a:r>
              <a:rPr kumimoji="1" lang="ja-JP" altLang="en-US" sz="1400" u="none" strike="noStrike" kern="1200" dirty="0">
                <a:effectLst/>
                <a:latin typeface="Meiryo UI"/>
                <a:ea typeface="Meiryo UI"/>
              </a:rPr>
              <a:t>土用の丑</a:t>
            </a:r>
            <a:endParaRPr kumimoji="1" lang="en-US" altLang="ja-JP" sz="1400" u="none" strike="noStrike" kern="1200" dirty="0">
              <a:effectLst/>
              <a:latin typeface="Meiryo UI"/>
              <a:ea typeface="Meiryo UI"/>
            </a:endParaRPr>
          </a:p>
          <a:p>
            <a:pPr rtl="1">
              <a:lnSpc>
                <a:spcPts val="1600"/>
              </a:lnSpc>
              <a:defRPr sz="1000"/>
            </a:pPr>
            <a:endParaRPr kumimoji="1" lang="en-US" altLang="ja-JP" sz="1400" dirty="0">
              <a:latin typeface="Meiryo UI"/>
              <a:ea typeface="Meiryo UI"/>
            </a:endParaRPr>
          </a:p>
          <a:p>
            <a:pPr rtl="1">
              <a:lnSpc>
                <a:spcPts val="1600"/>
              </a:lnSpc>
              <a:defRPr sz="1000"/>
            </a:pPr>
            <a:r>
              <a:rPr lang="ja-JP" altLang="en-US" sz="1400">
                <a:latin typeface="HG丸ｺﾞｼｯｸM-PRO"/>
                <a:ea typeface="HG丸ｺﾞｼｯｸM-PRO"/>
              </a:rPr>
              <a:t>●夏祭り</a:t>
            </a:r>
            <a:endParaRPr lang="en-US" altLang="ja-JP" sz="1400" dirty="0">
              <a:latin typeface="HG丸ｺﾞｼｯｸM-PRO"/>
              <a:ea typeface="HG丸ｺﾞｼｯｸM-PRO"/>
            </a:endParaRPr>
          </a:p>
          <a:p>
            <a:pPr rtl="1">
              <a:lnSpc>
                <a:spcPts val="1600"/>
              </a:lnSpc>
              <a:defRPr sz="1000"/>
            </a:pPr>
            <a:endParaRPr kumimoji="1" lang="en-US" altLang="ja-JP" sz="1400" u="none" strike="noStrike" kern="1200" dirty="0">
              <a:effectLst/>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●サマーセール</a:t>
            </a:r>
            <a:endParaRPr lang="en-US" altLang="ja-JP" sz="1400" dirty="0">
              <a:latin typeface="HG丸ｺﾞｼｯｸM-PRO"/>
              <a:ea typeface="HG丸ｺﾞｼｯｸM-PRO"/>
            </a:endParaRPr>
          </a:p>
          <a:p>
            <a:pPr rtl="1">
              <a:lnSpc>
                <a:spcPts val="1600"/>
              </a:lnSpc>
              <a:defRPr sz="1000"/>
            </a:pPr>
            <a:endParaRPr kumimoji="1" lang="en-US" altLang="ja-JP" sz="1400" u="none" strike="noStrike" kern="1200" dirty="0">
              <a:effectLst/>
              <a:latin typeface="HG丸ｺﾞｼｯｸM-PRO"/>
              <a:ea typeface="HG丸ｺﾞｼｯｸM-PRO"/>
            </a:endParaRPr>
          </a:p>
          <a:p>
            <a:pPr rtl="1">
              <a:lnSpc>
                <a:spcPts val="1600"/>
              </a:lnSpc>
              <a:defRPr sz="1000"/>
            </a:pPr>
            <a:r>
              <a:rPr kumimoji="1" lang="ja-JP" altLang="en-US" sz="1400" dirty="0">
                <a:latin typeface="HG丸ｺﾞｼｯｸM-PRO"/>
                <a:ea typeface="HG丸ｺﾞｼｯｸM-PRO"/>
              </a:rPr>
              <a:t>⚫︎防災用品</a:t>
            </a:r>
            <a:endParaRPr kumimoji="1" lang="en-US" altLang="ja-JP" sz="1400" u="none" strike="noStrike" kern="1200" dirty="0">
              <a:effectLst/>
              <a:latin typeface="Meiryo UI"/>
              <a:ea typeface="Meiryo UI"/>
            </a:endParaRPr>
          </a:p>
        </p:txBody>
      </p:sp>
      <p:sp>
        <p:nvSpPr>
          <p:cNvPr id="7" name="AutoShape 66">
            <a:extLst>
              <a:ext uri="{FF2B5EF4-FFF2-40B4-BE49-F238E27FC236}">
                <a16:creationId xmlns:a16="http://schemas.microsoft.com/office/drawing/2014/main" id="{00000000-0008-0000-0000-000009000000}"/>
              </a:ext>
            </a:extLst>
          </p:cNvPr>
          <p:cNvSpPr>
            <a:spLocks noGrp="1" noRot="1" noMove="1" noResize="1" noEditPoints="1" noAdjustHandles="1" noChangeArrowheads="1" noChangeShapeType="1"/>
          </p:cNvSpPr>
          <p:nvPr/>
        </p:nvSpPr>
        <p:spPr bwMode="auto">
          <a:xfrm>
            <a:off x="15973048" y="9723122"/>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i="0" strike="noStrike" dirty="0">
                <a:latin typeface="HG丸ｺﾞｼｯｸM-PRO" panose="020F0600000000000000" pitchFamily="50" charset="-128"/>
                <a:ea typeface="HG丸ｺﾞｼｯｸM-PRO" panose="020F0600000000000000" pitchFamily="50" charset="-128"/>
              </a:rPr>
              <a:t>キスの天ぷら</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i="0" strike="noStrike" dirty="0">
                <a:latin typeface="HG丸ｺﾞｼｯｸM-PRO" panose="020F0600000000000000" pitchFamily="50" charset="-128"/>
                <a:ea typeface="HG丸ｺﾞｼｯｸM-PRO" panose="020F0600000000000000" pitchFamily="50" charset="-128"/>
              </a:rPr>
              <a:t>キスの甘辛煮</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夏野菜炒め</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ズッキーニのラタトゥイユ</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8" name="AutoShape 9">
            <a:extLst>
              <a:ext uri="{FF2B5EF4-FFF2-40B4-BE49-F238E27FC236}">
                <a16:creationId xmlns:a16="http://schemas.microsoft.com/office/drawing/2014/main" id="{00000000-0008-0000-0000-00000A000000}"/>
              </a:ext>
            </a:extLst>
          </p:cNvPr>
          <p:cNvSpPr>
            <a:spLocks noGrp="1" noRot="1" noMove="1" noResize="1" noEditPoints="1" noAdjustHandles="1" noChangeArrowheads="1" noChangeShapeType="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9" name="AutoShape 9">
            <a:extLst>
              <a:ext uri="{FF2B5EF4-FFF2-40B4-BE49-F238E27FC236}">
                <a16:creationId xmlns:a16="http://schemas.microsoft.com/office/drawing/2014/main" id="{00000000-0008-0000-0000-00000B000000}"/>
              </a:ext>
            </a:extLst>
          </p:cNvPr>
          <p:cNvSpPr>
            <a:spLocks noGrp="1" noRot="1" noMove="1" noResize="1" noEditPoints="1" noAdjustHandles="1" noChangeArrowheads="1" noChangeShapeType="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夏メニューの提案</a:t>
            </a:r>
          </a:p>
        </p:txBody>
      </p:sp>
      <p:sp>
        <p:nvSpPr>
          <p:cNvPr id="10" name="AutoShape 17">
            <a:extLst>
              <a:ext uri="{FF2B5EF4-FFF2-40B4-BE49-F238E27FC236}">
                <a16:creationId xmlns:a16="http://schemas.microsoft.com/office/drawing/2014/main" id="{00000000-0008-0000-0000-00000C000000}"/>
              </a:ext>
            </a:extLst>
          </p:cNvPr>
          <p:cNvSpPr>
            <a:spLocks noGrp="1" noRot="1" noMove="1" noResize="1" noEditPoints="1" noAdjustHandles="1" noChangeArrowheads="1" noChangeShapeType="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８月の行事・行楽の季節商品</a:t>
            </a:r>
            <a:endParaRPr lang="en-US" altLang="ja-JP" sz="1400">
              <a:latin typeface="HG丸ｺﾞｼｯｸM-PRO" panose="020F0600000000000000" pitchFamily="50" charset="-128"/>
              <a:ea typeface="HG丸ｺﾞｼｯｸM-PRO" panose="020F0600000000000000" pitchFamily="50" charset="-128"/>
            </a:endParaRPr>
          </a:p>
        </p:txBody>
      </p:sp>
      <p:sp>
        <p:nvSpPr>
          <p:cNvPr id="11" name="AutoShape 18">
            <a:extLst>
              <a:ext uri="{FF2B5EF4-FFF2-40B4-BE49-F238E27FC236}">
                <a16:creationId xmlns:a16="http://schemas.microsoft.com/office/drawing/2014/main" id="{00000000-0008-0000-0000-00000D000000}"/>
              </a:ext>
            </a:extLst>
          </p:cNvPr>
          <p:cNvSpPr>
            <a:spLocks noGrp="1" noRot="1" noMove="1" noResize="1" noEditPoints="1" noAdjustHandles="1" noChangeArrowheads="1" noChangeShapeType="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ja-JP" altLang="en-US" sz="1400">
                <a:latin typeface="HG丸ｺﾞｼｯｸM-PRO"/>
                <a:ea typeface="HG丸ｺﾞｼｯｸM-PRO"/>
              </a:rPr>
              <a:t>８月は、キス、ズッキーニなどの旬の食材メニューで売上拡大の提案を！</a:t>
            </a:r>
            <a:endParaRPr lang="en-US" altLang="ja-JP" sz="1400">
              <a:latin typeface="HG丸ｺﾞｼｯｸM-PRO"/>
              <a:ea typeface="HG丸ｺﾞｼｯｸM-PRO"/>
            </a:endParaRPr>
          </a:p>
        </p:txBody>
      </p:sp>
      <p:sp>
        <p:nvSpPr>
          <p:cNvPr id="12" name="AutoShape 18">
            <a:extLst>
              <a:ext uri="{FF2B5EF4-FFF2-40B4-BE49-F238E27FC236}">
                <a16:creationId xmlns:a16="http://schemas.microsoft.com/office/drawing/2014/main" id="{00000000-0008-0000-0000-00000E000000}"/>
              </a:ext>
            </a:extLst>
          </p:cNvPr>
          <p:cNvSpPr>
            <a:spLocks noGrp="1" noRot="1" noMove="1" noResize="1" noEditPoints="1" noAdjustHandles="1" noChangeArrowheads="1" noChangeShapeType="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８月の旬の食材を活用し、販促提案をしよう</a:t>
            </a:r>
          </a:p>
        </p:txBody>
      </p:sp>
      <p:sp>
        <p:nvSpPr>
          <p:cNvPr id="13" name="Text Box 1049">
            <a:extLst>
              <a:ext uri="{FF2B5EF4-FFF2-40B4-BE49-F238E27FC236}">
                <a16:creationId xmlns:a16="http://schemas.microsoft.com/office/drawing/2014/main" id="{00000000-0008-0000-0000-00000F000000}"/>
              </a:ext>
            </a:extLst>
          </p:cNvPr>
          <p:cNvSpPr txBox="1">
            <a:spLocks noGrp="1" noRot="1" noMove="1" noResize="1" noEditPoints="1" noAdjustHandles="1" noChangeArrowheads="1" noChangeShapeType="1"/>
          </p:cNvSpPr>
          <p:nvPr/>
        </p:nvSpPr>
        <p:spPr bwMode="auto">
          <a:xfrm>
            <a:off x="3072228" y="326978"/>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a:solidFill>
                  <a:schemeClr val="accent2">
                    <a:lumMod val="75000"/>
                  </a:schemeClr>
                </a:solidFill>
                <a:latin typeface="HGS創英ﾌﾟﾚｾﾞﾝｽEB"/>
                <a:ea typeface="HGS創英ﾌﾟﾚｾﾞﾝｽEB"/>
                <a:cs typeface="Meiryo UI" panose="020B0604030504040204" pitchFamily="50" charset="-128"/>
              </a:rPr>
              <a:t>お盆前後に大きく変わる人の動き・嗜好に注意</a:t>
            </a:r>
            <a:endParaRPr lang="en-US" altLang="ja-JP" sz="4000" b="1">
              <a:solidFill>
                <a:schemeClr val="accent2">
                  <a:lumMod val="75000"/>
                </a:schemeClr>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a:solidFill>
                  <a:srgbClr val="FFC000"/>
                </a:solidFill>
                <a:latin typeface="メイリオ"/>
                <a:ea typeface="メイリオ"/>
              </a:rPr>
              <a:t>〜</a:t>
            </a:r>
            <a:r>
              <a:rPr lang="ja-JP" altLang="en-US" sz="2400" b="1">
                <a:solidFill>
                  <a:srgbClr val="FFC000"/>
                </a:solidFill>
                <a:latin typeface="メイリオ"/>
                <a:ea typeface="メイリオ"/>
              </a:rPr>
              <a:t>臨機応変な対応を心掛けよう！ </a:t>
            </a:r>
            <a:r>
              <a:rPr lang="en-US" altLang="ja-JP" sz="2400" b="1">
                <a:solidFill>
                  <a:srgbClr val="FFC000"/>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a:ln>
                <a:noFill/>
              </a:ln>
              <a:solidFill>
                <a:srgbClr val="FFC000"/>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14" name="AutoShape 18">
            <a:extLst>
              <a:ext uri="{FF2B5EF4-FFF2-40B4-BE49-F238E27FC236}">
                <a16:creationId xmlns:a16="http://schemas.microsoft.com/office/drawing/2014/main" id="{00000000-0008-0000-0000-000010000000}"/>
              </a:ext>
            </a:extLst>
          </p:cNvPr>
          <p:cNvSpPr>
            <a:spLocks noGrp="1" noRot="1" noMove="1" noResize="1" noEditPoints="1" noAdjustHandles="1" noChangeArrowheads="1" noChangeShapeType="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８月</a:t>
            </a:r>
            <a:r>
              <a:rPr lang="ja-JP" altLang="en-US" sz="140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a:solidFill>
                <a:sysClr val="windowText" lastClr="000000"/>
              </a:solidFill>
              <a:latin typeface="Freestyle Script" panose="030804020302050B0404" pitchFamily="66" charset="0"/>
              <a:ea typeface="HG丸ｺﾞｼｯｸM-PRO" panose="020F0600000000000000" pitchFamily="50" charset="-128"/>
            </a:endParaRPr>
          </a:p>
        </p:txBody>
      </p:sp>
      <p:sp>
        <p:nvSpPr>
          <p:cNvPr id="15" name="AutoShape 66">
            <a:extLst>
              <a:ext uri="{FF2B5EF4-FFF2-40B4-BE49-F238E27FC236}">
                <a16:creationId xmlns:a16="http://schemas.microsoft.com/office/drawing/2014/main" id="{00000000-0008-0000-0000-000011000000}"/>
              </a:ext>
            </a:extLst>
          </p:cNvPr>
          <p:cNvSpPr>
            <a:spLocks noGrp="1" noRot="1" noMove="1" noResize="1" noEditPoints="1" noAdjustHandles="1" noChangeArrowheads="1" noChangeShapeType="1"/>
          </p:cNvSpPr>
          <p:nvPr/>
        </p:nvSpPr>
        <p:spPr bwMode="auto">
          <a:xfrm>
            <a:off x="6282341" y="9710484"/>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a:solidFill>
                  <a:srgbClr val="000000"/>
                </a:solidFill>
                <a:latin typeface="HG丸ｺﾞｼｯｸM-PRO"/>
                <a:ea typeface="HG丸ｺﾞｼｯｸM-PRO"/>
              </a:rPr>
              <a:t>《</a:t>
            </a:r>
            <a:r>
              <a:rPr lang="ja-JP" altLang="en-US" sz="1400" i="0" strike="noStrike">
                <a:solidFill>
                  <a:srgbClr val="000000"/>
                </a:solidFill>
                <a:latin typeface="HG丸ｺﾞｼｯｸM-PRO"/>
                <a:ea typeface="HG丸ｺﾞｼｯｸM-PRO"/>
              </a:rPr>
              <a:t>水産物</a:t>
            </a:r>
            <a:r>
              <a:rPr lang="en-US" altLang="ja-JP" sz="1400" i="0" strike="noStrike">
                <a:solidFill>
                  <a:srgbClr val="000000"/>
                </a:solidFill>
                <a:latin typeface="HG丸ｺﾞｼｯｸM-PRO"/>
                <a:ea typeface="HG丸ｺﾞｼｯｸM-PRO"/>
              </a:rPr>
              <a:t>》</a:t>
            </a:r>
          </a:p>
          <a:p>
            <a:pPr rtl="1">
              <a:lnSpc>
                <a:spcPts val="1600"/>
              </a:lnSpc>
              <a:defRPr sz="1000"/>
            </a:pPr>
            <a:r>
              <a:rPr lang="ja-JP" altLang="en-US" sz="1400">
                <a:solidFill>
                  <a:srgbClr val="000000"/>
                </a:solidFill>
                <a:latin typeface="HG丸ｺﾞｼｯｸM-PRO" pitchFamily="50" charset="-128"/>
                <a:ea typeface="HG丸ｺﾞｼｯｸM-PRO" pitchFamily="50" charset="-128"/>
              </a:rPr>
              <a:t>キス、スズキ</a:t>
            </a:r>
            <a:endParaRPr lang="en-US" altLang="ja-JP" sz="1400" i="0" strike="noStrike">
              <a:solidFill>
                <a:srgbClr val="000000"/>
              </a:solidFill>
              <a:latin typeface="HG丸ｺﾞｼｯｸM-PRO" pitchFamily="50" charset="-128"/>
              <a:ea typeface="HG丸ｺﾞｼｯｸM-PRO" pitchFamily="50" charset="-128"/>
            </a:endParaRPr>
          </a:p>
          <a:p>
            <a:pPr rtl="1">
              <a:lnSpc>
                <a:spcPts val="1600"/>
              </a:lnSpc>
              <a:defRPr sz="1000"/>
            </a:pPr>
            <a:endParaRPr lang="en-US" altLang="ja-JP" sz="1400" i="0" strike="noStrike">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a:solidFill>
                  <a:srgbClr val="000000"/>
                </a:solidFill>
                <a:latin typeface="HG丸ｺﾞｼｯｸM-PRO" pitchFamily="50" charset="-128"/>
                <a:ea typeface="HG丸ｺﾞｼｯｸM-PRO" pitchFamily="50" charset="-128"/>
              </a:rPr>
              <a:t>《</a:t>
            </a:r>
            <a:r>
              <a:rPr lang="ja-JP" altLang="en-US" sz="1400" i="0" strike="noStrike">
                <a:solidFill>
                  <a:srgbClr val="000000"/>
                </a:solidFill>
                <a:latin typeface="HG丸ｺﾞｼｯｸM-PRO" pitchFamily="50" charset="-128"/>
                <a:ea typeface="HG丸ｺﾞｼｯｸM-PRO" pitchFamily="50" charset="-128"/>
              </a:rPr>
              <a:t>野菜</a:t>
            </a:r>
            <a:r>
              <a:rPr lang="en-US" altLang="ja-JP" sz="1400" i="0" strike="noStrike">
                <a:solidFill>
                  <a:srgbClr val="000000"/>
                </a:solidFill>
                <a:latin typeface="HG丸ｺﾞｼｯｸM-PRO" pitchFamily="50" charset="-128"/>
                <a:ea typeface="HG丸ｺﾞｼｯｸM-PRO" pitchFamily="50" charset="-128"/>
              </a:rPr>
              <a:t>》</a:t>
            </a:r>
            <a:endParaRPr lang="en-US" altLang="ja-JP" sz="1400" i="0" strike="noStrike">
              <a:latin typeface="HG丸ｺﾞｼｯｸM-PRO" pitchFamily="50" charset="-128"/>
              <a:ea typeface="HG丸ｺﾞｼｯｸM-PRO" pitchFamily="50" charset="-128"/>
            </a:endParaRPr>
          </a:p>
          <a:p>
            <a:pPr algn="l" rtl="1">
              <a:lnSpc>
                <a:spcPts val="1600"/>
              </a:lnSpc>
              <a:defRPr sz="1000"/>
            </a:pPr>
            <a:r>
              <a:rPr lang="ja-JP" altLang="en-US" sz="1400" i="0" strike="noStrike">
                <a:latin typeface="HG丸ｺﾞｼｯｸM-PRO"/>
                <a:ea typeface="HG丸ｺﾞｼｯｸM-PRO"/>
              </a:rPr>
              <a:t>ズッキーニ、シシトウ</a:t>
            </a:r>
            <a:endParaRPr lang="en-US" altLang="ja-JP" sz="1400" i="0" strike="noStrike">
              <a:latin typeface="HG丸ｺﾞｼｯｸM-PRO"/>
              <a:ea typeface="HG丸ｺﾞｼｯｸM-PRO"/>
            </a:endParaRPr>
          </a:p>
        </p:txBody>
      </p:sp>
      <p:sp>
        <p:nvSpPr>
          <p:cNvPr id="16" name="AutoShape 66">
            <a:extLst>
              <a:ext uri="{FF2B5EF4-FFF2-40B4-BE49-F238E27FC236}">
                <a16:creationId xmlns:a16="http://schemas.microsoft.com/office/drawing/2014/main" id="{00000000-0008-0000-0000-000012000000}"/>
              </a:ext>
            </a:extLst>
          </p:cNvPr>
          <p:cNvSpPr>
            <a:spLocks noGrp="1" noRot="1" noMove="1" noResize="1" noEditPoints="1" noAdjustHandles="1" noChangeArrowheads="1" noChangeShapeType="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a:latin typeface="HG丸ｺﾞｼｯｸM-PRO"/>
                <a:ea typeface="HG丸ｺﾞｼｯｸM-PRO"/>
              </a:rPr>
              <a:t>●</a:t>
            </a:r>
            <a:r>
              <a:rPr lang="ja-JP" altLang="en-US" sz="1400" u="none" strike="noStrike">
                <a:solidFill>
                  <a:schemeClr val="tx1"/>
                </a:solidFill>
                <a:effectLst/>
                <a:latin typeface="Meiryo UI"/>
                <a:ea typeface="Meiryo UI"/>
              </a:rPr>
              <a:t>土用の丑</a:t>
            </a:r>
            <a:r>
              <a:rPr lang="ja-JP" altLang="en-US" sz="1400">
                <a:latin typeface="HG丸ｺﾞｼｯｸM-PRO"/>
                <a:ea typeface="HG丸ｺﾞｼｯｸM-PRO"/>
              </a:rPr>
              <a:t>レシピ</a:t>
            </a: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r>
              <a:rPr lang="en-US" altLang="ja-JP" sz="1400" u="none" strike="noStrike" dirty="0">
                <a:solidFill>
                  <a:schemeClr val="tx1"/>
                </a:solidFill>
                <a:effectLst/>
                <a:latin typeface="HG丸ｺﾞｼｯｸM-PRO"/>
                <a:ea typeface="HG丸ｺﾞｼｯｸM-PRO"/>
              </a:rPr>
              <a:t>⚫︎</a:t>
            </a:r>
            <a:r>
              <a:rPr lang="ja-JP" altLang="en-US" sz="1400" u="none" strike="noStrike">
                <a:solidFill>
                  <a:schemeClr val="tx1"/>
                </a:solidFill>
                <a:effectLst/>
                <a:latin typeface="HG丸ｺﾞｼｯｸM-PRO"/>
                <a:ea typeface="HG丸ｺﾞｼｯｸM-PRO"/>
              </a:rPr>
              <a:t>夏祭り</a:t>
            </a:r>
            <a:r>
              <a:rPr lang="ja-JP" altLang="en-US" sz="1400">
                <a:latin typeface="HG丸ｺﾞｼｯｸM-PRO"/>
                <a:ea typeface="HG丸ｺﾞｼｯｸM-PRO"/>
              </a:rPr>
              <a:t>レシピ</a:t>
            </a: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p:txBody>
      </p:sp>
      <p:sp>
        <p:nvSpPr>
          <p:cNvPr id="18" name="AutoShape 1">
            <a:extLst>
              <a:ext uri="{FF2B5EF4-FFF2-40B4-BE49-F238E27FC236}">
                <a16:creationId xmlns:a16="http://schemas.microsoft.com/office/drawing/2014/main" id="{00000000-0008-0000-0000-000014000000}"/>
              </a:ext>
            </a:extLst>
          </p:cNvPr>
          <p:cNvSpPr>
            <a:spLocks noGrp="1" noRot="1" noMove="1" noResize="1" noEditPoints="1" noAdjustHandles="1" noChangeArrowheads="1" noChangeShapeType="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レーム 19">
            <a:extLst>
              <a:ext uri="{FF2B5EF4-FFF2-40B4-BE49-F238E27FC236}">
                <a16:creationId xmlns:a16="http://schemas.microsoft.com/office/drawing/2014/main" id="{00000000-0008-0000-0000-000016000000}"/>
              </a:ext>
            </a:extLst>
          </p:cNvPr>
          <p:cNvSpPr>
            <a:spLocks noGrp="1" noRot="1" noMove="1" noResize="1" noEditPoints="1" noAdjustHandles="1" noChangeArrowheads="1" noChangeShapeType="1"/>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フレーム 20">
            <a:extLst>
              <a:ext uri="{FF2B5EF4-FFF2-40B4-BE49-F238E27FC236}">
                <a16:creationId xmlns:a16="http://schemas.microsoft.com/office/drawing/2014/main" id="{00000000-0008-0000-0000-000017000000}"/>
              </a:ext>
            </a:extLst>
          </p:cNvPr>
          <p:cNvSpPr>
            <a:spLocks noGrp="1" noRot="1" noMove="1" noResize="1" noEditPoints="1" noAdjustHandles="1" noChangeArrowheads="1" noChangeShapeType="1"/>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2" name="フレーム 21">
            <a:extLst>
              <a:ext uri="{FF2B5EF4-FFF2-40B4-BE49-F238E27FC236}">
                <a16:creationId xmlns:a16="http://schemas.microsoft.com/office/drawing/2014/main" id="{00000000-0008-0000-0000-000018000000}"/>
              </a:ext>
            </a:extLst>
          </p:cNvPr>
          <p:cNvSpPr>
            <a:spLocks noGrp="1" noRot="1" noMove="1" noResize="1" noEditPoints="1" noAdjustHandles="1" noChangeArrowheads="1" noChangeShapeType="1"/>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3" name="AutoShape 9">
            <a:extLst>
              <a:ext uri="{FF2B5EF4-FFF2-40B4-BE49-F238E27FC236}">
                <a16:creationId xmlns:a16="http://schemas.microsoft.com/office/drawing/2014/main" id="{00000000-0008-0000-0000-000019000000}"/>
              </a:ext>
            </a:extLst>
          </p:cNvPr>
          <p:cNvSpPr>
            <a:spLocks noGrp="1" noRot="1" noMove="1" noResize="1" noEditPoints="1" noAdjustHandles="1" noChangeArrowheads="1" noChangeShapeType="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８月の売れ筋商品</a:t>
            </a:r>
          </a:p>
        </p:txBody>
      </p:sp>
      <p:sp>
        <p:nvSpPr>
          <p:cNvPr id="24" name="Text Box 89">
            <a:extLst>
              <a:ext uri="{FF2B5EF4-FFF2-40B4-BE49-F238E27FC236}">
                <a16:creationId xmlns:a16="http://schemas.microsoft.com/office/drawing/2014/main" id="{00000000-0008-0000-0000-00001A000000}"/>
              </a:ext>
            </a:extLst>
          </p:cNvPr>
          <p:cNvSpPr txBox="1">
            <a:spLocks noGrp="1" noRot="1" noMove="1" noResize="1" noEditPoints="1" noAdjustHandles="1" noChangeArrowheads="1" noChangeShapeType="1"/>
          </p:cNvSpPr>
          <p:nvPr/>
        </p:nvSpPr>
        <p:spPr bwMode="auto">
          <a:xfrm>
            <a:off x="16657633" y="776656"/>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2800" b="1" i="0" strike="noStrike" cap="none" spc="0">
                <a:ln>
                  <a:noFill/>
                </a:ln>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i="0" strike="noStrike" cap="none" spc="0" dirty="0">
                <a:ln>
                  <a:noFill/>
                </a:ln>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2800" b="1" i="0" strike="noStrike" cap="none" spc="0">
                <a:ln>
                  <a:noFill/>
                </a:ln>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p>
        </p:txBody>
      </p:sp>
      <p:pic>
        <p:nvPicPr>
          <p:cNvPr id="27" name="図 26">
            <a:extLst>
              <a:ext uri="{FF2B5EF4-FFF2-40B4-BE49-F238E27FC236}">
                <a16:creationId xmlns:a16="http://schemas.microsoft.com/office/drawing/2014/main" id="{00000000-0008-0000-0000-00001D000000}"/>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3162571" y="13616559"/>
            <a:ext cx="1870575" cy="640640"/>
          </a:xfrm>
          <a:prstGeom prst="rect">
            <a:avLst/>
          </a:prstGeom>
        </p:spPr>
      </p:pic>
      <p:pic>
        <p:nvPicPr>
          <p:cNvPr id="28" name="図 27">
            <a:extLst>
              <a:ext uri="{FF2B5EF4-FFF2-40B4-BE49-F238E27FC236}">
                <a16:creationId xmlns:a16="http://schemas.microsoft.com/office/drawing/2014/main" id="{00000000-0008-0000-0000-00001E00000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a:ext>
            </a:extLst>
          </a:blip>
          <a:stretch>
            <a:fillRect/>
          </a:stretch>
        </p:blipFill>
        <p:spPr>
          <a:xfrm>
            <a:off x="14992241" y="13833826"/>
            <a:ext cx="1894435" cy="214500"/>
          </a:xfrm>
          <a:prstGeom prst="rect">
            <a:avLst/>
          </a:prstGeom>
        </p:spPr>
      </p:pic>
      <p:sp>
        <p:nvSpPr>
          <p:cNvPr id="32" name="AutoShape 1">
            <a:extLst>
              <a:ext uri="{FF2B5EF4-FFF2-40B4-BE49-F238E27FC236}">
                <a16:creationId xmlns:a16="http://schemas.microsoft.com/office/drawing/2014/main" id="{00000000-0008-0000-0000-000024000000}"/>
              </a:ext>
            </a:extLst>
          </p:cNvPr>
          <p:cNvSpPr>
            <a:spLocks noGrp="1" noRot="1" noMove="1" noResize="1" noEditPoints="1" noAdjustHandles="1" noChangeArrowheads="1" noChangeShapeType="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Text Box 14">
            <a:extLst>
              <a:ext uri="{FF2B5EF4-FFF2-40B4-BE49-F238E27FC236}">
                <a16:creationId xmlns:a16="http://schemas.microsoft.com/office/drawing/2014/main" id="{00000000-0008-0000-0000-000027000000}"/>
              </a:ext>
            </a:extLst>
          </p:cNvPr>
          <p:cNvSpPr txBox="1">
            <a:spLocks noGrp="1" noRot="1" noMove="1" noResize="1" noEditPoints="1" noAdjustHandles="1" noChangeArrowheads="1" noChangeShapeType="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 Box 14">
            <a:extLst>
              <a:ext uri="{FF2B5EF4-FFF2-40B4-BE49-F238E27FC236}">
                <a16:creationId xmlns:a16="http://schemas.microsoft.com/office/drawing/2014/main" id="{00000000-0008-0000-0000-000028000000}"/>
              </a:ext>
            </a:extLst>
          </p:cNvPr>
          <p:cNvSpPr txBox="1">
            <a:spLocks noGrp="1" noRot="1" noMove="1" noResize="1" noEditPoints="1" noAdjustHandles="1" noChangeArrowheads="1" noChangeShapeType="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a:effectLst/>
                <a:latin typeface="+mn-lt"/>
                <a:ea typeface="+mn-ea"/>
                <a:cs typeface="+mn-cs"/>
              </a:rPr>
              <a:t>TEL</a:t>
            </a:r>
            <a:r>
              <a:rPr lang="ja-JP" altLang="en-US" sz="2400" b="1" i="0" baseline="0">
                <a:effectLst/>
                <a:latin typeface="+mn-lt"/>
                <a:ea typeface="+mn-ea"/>
                <a:cs typeface="+mn-cs"/>
              </a:rPr>
              <a:t>：</a:t>
            </a:r>
            <a:r>
              <a:rPr lang="ja-JP" altLang="ja-JP" sz="2400" b="1" i="0" baseline="0">
                <a:effectLst/>
                <a:latin typeface="+mn-lt"/>
                <a:ea typeface="+mn-ea"/>
                <a:cs typeface="+mn-cs"/>
              </a:rPr>
              <a:t> </a:t>
            </a:r>
            <a:endParaRPr lang="ja-JP" altLang="ja-JP" sz="4000">
              <a:effectLst/>
            </a:endParaRPr>
          </a:p>
        </p:txBody>
      </p:sp>
      <p:sp>
        <p:nvSpPr>
          <p:cNvPr id="37" name="角丸四角形 36">
            <a:extLst>
              <a:ext uri="{FF2B5EF4-FFF2-40B4-BE49-F238E27FC236}">
                <a16:creationId xmlns:a16="http://schemas.microsoft.com/office/drawing/2014/main" id="{00000000-0008-0000-0000-000029000000}"/>
              </a:ext>
            </a:extLst>
          </p:cNvPr>
          <p:cNvSpPr>
            <a:spLocks noGrp="1" noRot="1" noMove="1" noResize="1" noEditPoints="1" noAdjustHandles="1" noChangeArrowheads="1" noChangeShapeType="1"/>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a:p>
          <a:p>
            <a:r>
              <a:rPr kumimoji="1" lang="ja-JP" altLang="en-US" sz="800"/>
              <a:t>　「ダイキン</a:t>
            </a:r>
            <a:r>
              <a:rPr kumimoji="1" lang="en-US" altLang="ja-JP" sz="800"/>
              <a:t>AIR</a:t>
            </a:r>
            <a:r>
              <a:rPr kumimoji="1" lang="ja-JP" altLang="en-US" sz="800"/>
              <a:t>カレンダー」を参照させて頂いております。　　　　　　　　　　　　　　　　　　　　　　</a:t>
            </a:r>
            <a:endParaRPr kumimoji="1" lang="en-US" altLang="ja-JP" sz="800"/>
          </a:p>
          <a:p>
            <a:r>
              <a:rPr kumimoji="1" lang="ja-JP" altLang="en-US" sz="800"/>
              <a:t>　　　　　　　</a:t>
            </a:r>
            <a:r>
              <a:rPr kumimoji="1" lang="en-US" altLang="ja-JP" sz="800"/>
              <a:t>https://</a:t>
            </a:r>
            <a:r>
              <a:rPr kumimoji="1" lang="en-US" altLang="ja-JP" sz="800" err="1"/>
              <a:t>www.daikin.co.jp</a:t>
            </a:r>
            <a:r>
              <a:rPr kumimoji="1" lang="en-US" altLang="ja-JP" sz="800"/>
              <a:t>/</a:t>
            </a:r>
            <a:r>
              <a:rPr kumimoji="1" lang="en-US" altLang="ja-JP" sz="800" err="1"/>
              <a:t>otenki</a:t>
            </a:r>
            <a:r>
              <a:rPr kumimoji="1" lang="en-US" altLang="ja-JP" sz="800"/>
              <a:t>/</a:t>
            </a:r>
            <a:r>
              <a:rPr kumimoji="1" lang="en-US" altLang="ja-JP" sz="800" err="1"/>
              <a:t>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9"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a:ext>
            </a:extLst>
          </a:blip>
          <a:srcRect/>
          <a:stretch>
            <a:fillRect/>
          </a:stretch>
        </p:blipFill>
        <p:spPr bwMode="auto">
          <a:xfrm>
            <a:off x="306117" y="73641"/>
            <a:ext cx="2183610" cy="724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 name="図 70">
            <a:extLst>
              <a:ext uri="{FF2B5EF4-FFF2-40B4-BE49-F238E27FC236}">
                <a16:creationId xmlns:a16="http://schemas.microsoft.com/office/drawing/2014/main" id="{A5042A86-07AF-2556-3FA4-FA47D28C4F9E}"/>
              </a:ext>
            </a:extLst>
          </p:cNvPr>
          <p:cNvPicPr>
            <a:picLocks noGrp="1" noRot="1" noChangeAspect="1" noMove="1" noResize="1" noEditPoints="1" noAdjustHandles="1" noChangeArrowheads="1" noChangeShapeType="1" noCrop="1"/>
          </p:cNvPicPr>
          <p:nvPr/>
        </p:nvPicPr>
        <p:blipFill rotWithShape="1">
          <a:blip r:embed="rId6" cstate="print">
            <a:extLst>
              <a:ext uri="{28A0092B-C50C-407E-A947-70E740481C1C}">
                <a14:useLocalDpi xmlns:a14="http://schemas.microsoft.com/office/drawing/2010/main"/>
              </a:ext>
            </a:extLst>
          </a:blip>
          <a:srcRect/>
          <a:stretch/>
        </p:blipFill>
        <p:spPr>
          <a:xfrm>
            <a:off x="18139224" y="14748430"/>
            <a:ext cx="2930244" cy="45719"/>
          </a:xfrm>
          <a:prstGeom prst="rect">
            <a:avLst/>
          </a:prstGeom>
        </p:spPr>
      </p:pic>
      <p:pic>
        <p:nvPicPr>
          <p:cNvPr id="104" name="図 103">
            <a:extLst>
              <a:ext uri="{FF2B5EF4-FFF2-40B4-BE49-F238E27FC236}">
                <a16:creationId xmlns:a16="http://schemas.microsoft.com/office/drawing/2014/main" id="{88F60654-66A0-72E7-2A2F-2315C6CED622}"/>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2665511" y="2069257"/>
            <a:ext cx="288059" cy="288059"/>
          </a:xfrm>
          <a:prstGeom prst="rect">
            <a:avLst/>
          </a:prstGeom>
        </p:spPr>
      </p:pic>
      <p:pic>
        <p:nvPicPr>
          <p:cNvPr id="73" name="図 72">
            <a:extLst>
              <a:ext uri="{FF2B5EF4-FFF2-40B4-BE49-F238E27FC236}">
                <a16:creationId xmlns:a16="http://schemas.microsoft.com/office/drawing/2014/main" id="{22C6210A-0A6D-5465-5E07-A427B986E2F0}"/>
              </a:ext>
            </a:extLst>
          </p:cNvPr>
          <p:cNvPicPr>
            <a:picLocks noGrp="1" noRot="1" noChangeAspect="1" noMove="1" noResize="1" noEditPoints="1" noAdjustHandles="1" noChangeArrowheads="1" noChangeShapeType="1" noCrop="1"/>
          </p:cNvPicPr>
          <p:nvPr/>
        </p:nvPicPr>
        <p:blipFill rotWithShape="1">
          <a:blip r:embed="rId8" cstate="print">
            <a:extLst>
              <a:ext uri="{28A0092B-C50C-407E-A947-70E740481C1C}">
                <a14:useLocalDpi xmlns:a14="http://schemas.microsoft.com/office/drawing/2010/main"/>
              </a:ext>
            </a:extLst>
          </a:blip>
          <a:srcRect/>
          <a:stretch/>
        </p:blipFill>
        <p:spPr>
          <a:xfrm>
            <a:off x="15498146" y="1977822"/>
            <a:ext cx="337754" cy="314325"/>
          </a:xfrm>
          <a:prstGeom prst="rect">
            <a:avLst/>
          </a:prstGeom>
        </p:spPr>
      </p:pic>
      <p:sp>
        <p:nvSpPr>
          <p:cNvPr id="2" name="AutoShape 1">
            <a:extLst>
              <a:ext uri="{FF2B5EF4-FFF2-40B4-BE49-F238E27FC236}">
                <a16:creationId xmlns:a16="http://schemas.microsoft.com/office/drawing/2014/main" id="{AA5A6CE0-C2C4-B466-E7E8-B83A06F9191E}"/>
              </a:ext>
            </a:extLst>
          </p:cNvPr>
          <p:cNvSpPr>
            <a:spLocks noGrp="1" noRot="1" noMove="1" noResize="1" noEditPoints="1" noAdjustHandles="1" noChangeArrowheads="1" noChangeShapeType="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a:solidFill>
                  <a:schemeClr val="tx1"/>
                </a:solidFill>
                <a:latin typeface="Meiryo UI" panose="020B0604030504040204" pitchFamily="50" charset="-128"/>
                <a:ea typeface="Meiryo UI" panose="020B0604030504040204" pitchFamily="50" charset="-128"/>
                <a:cs typeface="Meiryo UI" panose="020B0604030504040204" pitchFamily="50" charset="-128"/>
              </a:rPr>
              <a:t>「お盆」に合わせた</a:t>
            </a:r>
            <a:endParaRPr lang="en-US" altLang="ja-JP" sz="1500" b="1" i="0" strike="noStrike">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6" name="図 85">
            <a:extLst>
              <a:ext uri="{FF2B5EF4-FFF2-40B4-BE49-F238E27FC236}">
                <a16:creationId xmlns:a16="http://schemas.microsoft.com/office/drawing/2014/main" id="{5623C02A-ED81-42D3-D82D-9FBFECD60201}"/>
              </a:ext>
            </a:extLst>
          </p:cNvPr>
          <p:cNvPicPr>
            <a:picLocks noGrp="1" noRot="1" noChangeAspect="1" noMove="1" noResize="1" noEditPoints="1" noAdjustHandles="1" noChangeArrowheads="1" noChangeShapeType="1" noCrop="1"/>
          </p:cNvPicPr>
          <p:nvPr/>
        </p:nvPicPr>
        <p:blipFill rotWithShape="1">
          <a:blip r:embed="rId8" cstate="print">
            <a:extLst>
              <a:ext uri="{28A0092B-C50C-407E-A947-70E740481C1C}">
                <a14:useLocalDpi xmlns:a14="http://schemas.microsoft.com/office/drawing/2010/main"/>
              </a:ext>
            </a:extLst>
          </a:blip>
          <a:srcRect/>
          <a:stretch/>
        </p:blipFill>
        <p:spPr>
          <a:xfrm>
            <a:off x="2030029" y="1969827"/>
            <a:ext cx="337754" cy="314325"/>
          </a:xfrm>
          <a:prstGeom prst="rect">
            <a:avLst/>
          </a:prstGeom>
        </p:spPr>
      </p:pic>
      <p:pic>
        <p:nvPicPr>
          <p:cNvPr id="96" name="図 95">
            <a:extLst>
              <a:ext uri="{FF2B5EF4-FFF2-40B4-BE49-F238E27FC236}">
                <a16:creationId xmlns:a16="http://schemas.microsoft.com/office/drawing/2014/main" id="{3E6A258E-B318-B284-89AA-6EEA97A9684F}"/>
              </a:ext>
            </a:extLst>
          </p:cNvPr>
          <p:cNvPicPr>
            <a:picLocks noGrp="1" noRot="1" noChangeAspect="1" noMove="1" noResize="1" noEditPoints="1" noAdjustHandles="1" noChangeArrowheads="1" noChangeShapeType="1" noCrop="1"/>
          </p:cNvPicPr>
          <p:nvPr/>
        </p:nvPicPr>
        <p:blipFill rotWithShape="1">
          <a:blip r:embed="rId8" cstate="print">
            <a:extLst>
              <a:ext uri="{28A0092B-C50C-407E-A947-70E740481C1C}">
                <a14:useLocalDpi xmlns:a14="http://schemas.microsoft.com/office/drawing/2010/main"/>
              </a:ext>
            </a:extLst>
          </a:blip>
          <a:srcRect/>
          <a:stretch/>
        </p:blipFill>
        <p:spPr>
          <a:xfrm>
            <a:off x="10900277" y="1962228"/>
            <a:ext cx="337754" cy="314325"/>
          </a:xfrm>
          <a:prstGeom prst="rect">
            <a:avLst/>
          </a:prstGeom>
        </p:spPr>
      </p:pic>
      <p:pic>
        <p:nvPicPr>
          <p:cNvPr id="97" name="図 96">
            <a:extLst>
              <a:ext uri="{FF2B5EF4-FFF2-40B4-BE49-F238E27FC236}">
                <a16:creationId xmlns:a16="http://schemas.microsoft.com/office/drawing/2014/main" id="{1D72C76E-9FE7-C52D-54BD-850FBE1CD20E}"/>
              </a:ext>
            </a:extLst>
          </p:cNvPr>
          <p:cNvPicPr>
            <a:picLocks noGrp="1" noRot="1" noChangeAspect="1" noMove="1" noResize="1" noEditPoints="1" noAdjustHandles="1" noChangeArrowheads="1" noChangeShapeType="1" noCrop="1"/>
          </p:cNvPicPr>
          <p:nvPr/>
        </p:nvPicPr>
        <p:blipFill rotWithShape="1">
          <a:blip r:embed="rId8" cstate="print">
            <a:extLst>
              <a:ext uri="{28A0092B-C50C-407E-A947-70E740481C1C}">
                <a14:useLocalDpi xmlns:a14="http://schemas.microsoft.com/office/drawing/2010/main"/>
              </a:ext>
            </a:extLst>
          </a:blip>
          <a:srcRect/>
          <a:stretch/>
        </p:blipFill>
        <p:spPr>
          <a:xfrm>
            <a:off x="11500345" y="1962227"/>
            <a:ext cx="337754" cy="314325"/>
          </a:xfrm>
          <a:prstGeom prst="rect">
            <a:avLst/>
          </a:prstGeom>
        </p:spPr>
      </p:pic>
      <p:pic>
        <p:nvPicPr>
          <p:cNvPr id="46" name="図 45">
            <a:extLst>
              <a:ext uri="{FF2B5EF4-FFF2-40B4-BE49-F238E27FC236}">
                <a16:creationId xmlns:a16="http://schemas.microsoft.com/office/drawing/2014/main" id="{148E3896-E933-05EA-B7A0-E499F6F7701D}"/>
              </a:ext>
            </a:extLst>
          </p:cNvPr>
          <p:cNvPicPr>
            <a:picLocks noGrp="1" noRot="1" noChangeAspect="1" noMove="1" noResize="1" noEditPoints="1" noAdjustHandles="1" noChangeArrowheads="1" noChangeShapeType="1" noCrop="1"/>
          </p:cNvPicPr>
          <p:nvPr/>
        </p:nvPicPr>
        <p:blipFill rotWithShape="1">
          <a:blip r:embed="rId8" cstate="print">
            <a:extLst>
              <a:ext uri="{28A0092B-C50C-407E-A947-70E740481C1C}">
                <a14:useLocalDpi xmlns:a14="http://schemas.microsoft.com/office/drawing/2010/main"/>
              </a:ext>
            </a:extLst>
          </a:blip>
          <a:srcRect/>
          <a:stretch/>
        </p:blipFill>
        <p:spPr>
          <a:xfrm>
            <a:off x="5626613" y="1966005"/>
            <a:ext cx="337754" cy="314325"/>
          </a:xfrm>
          <a:prstGeom prst="rect">
            <a:avLst/>
          </a:prstGeom>
        </p:spPr>
      </p:pic>
      <p:pic>
        <p:nvPicPr>
          <p:cNvPr id="49" name="図 48">
            <a:extLst>
              <a:ext uri="{FF2B5EF4-FFF2-40B4-BE49-F238E27FC236}">
                <a16:creationId xmlns:a16="http://schemas.microsoft.com/office/drawing/2014/main" id="{1C836ADC-A022-2FFD-2186-E342127BC89B}"/>
              </a:ext>
            </a:extLst>
          </p:cNvPr>
          <p:cNvPicPr>
            <a:picLocks noGrp="1" noRot="1" noChangeAspect="1" noMove="1" noResize="1" noEditPoints="1" noAdjustHandles="1" noChangeArrowheads="1" noChangeShapeType="1" noCrop="1"/>
          </p:cNvPicPr>
          <p:nvPr/>
        </p:nvPicPr>
        <p:blipFill>
          <a:blip r:embed="rId9" cstate="screen">
            <a:extLst>
              <a:ext uri="{28A0092B-C50C-407E-A947-70E740481C1C}">
                <a14:useLocalDpi xmlns:a14="http://schemas.microsoft.com/office/drawing/2010/main"/>
              </a:ext>
            </a:extLst>
          </a:blip>
          <a:stretch>
            <a:fillRect/>
          </a:stretch>
        </p:blipFill>
        <p:spPr>
          <a:xfrm>
            <a:off x="6846854" y="2052911"/>
            <a:ext cx="242575" cy="245526"/>
          </a:xfrm>
          <a:prstGeom prst="rect">
            <a:avLst/>
          </a:prstGeom>
        </p:spPr>
      </p:pic>
      <p:pic>
        <p:nvPicPr>
          <p:cNvPr id="51" name="図 50">
            <a:extLst>
              <a:ext uri="{FF2B5EF4-FFF2-40B4-BE49-F238E27FC236}">
                <a16:creationId xmlns:a16="http://schemas.microsoft.com/office/drawing/2014/main" id="{988206E9-C54B-C753-91F2-5FF64E064953}"/>
              </a:ext>
            </a:extLst>
          </p:cNvPr>
          <p:cNvPicPr>
            <a:picLocks noGrp="1" noRot="1" noChangeAspect="1" noMove="1" noResize="1" noEditPoints="1" noAdjustHandles="1" noChangeArrowheads="1" noChangeShapeType="1" noCrop="1"/>
          </p:cNvPicPr>
          <p:nvPr/>
        </p:nvPicPr>
        <p:blipFill>
          <a:blip r:embed="rId9" cstate="screen">
            <a:extLst>
              <a:ext uri="{28A0092B-C50C-407E-A947-70E740481C1C}">
                <a14:useLocalDpi xmlns:a14="http://schemas.microsoft.com/office/drawing/2010/main"/>
              </a:ext>
            </a:extLst>
          </a:blip>
          <a:stretch>
            <a:fillRect/>
          </a:stretch>
        </p:blipFill>
        <p:spPr>
          <a:xfrm>
            <a:off x="7993994" y="2054974"/>
            <a:ext cx="242575" cy="245526"/>
          </a:xfrm>
          <a:prstGeom prst="rect">
            <a:avLst/>
          </a:prstGeom>
        </p:spPr>
      </p:pic>
      <p:pic>
        <p:nvPicPr>
          <p:cNvPr id="54" name="図 53">
            <a:extLst>
              <a:ext uri="{FF2B5EF4-FFF2-40B4-BE49-F238E27FC236}">
                <a16:creationId xmlns:a16="http://schemas.microsoft.com/office/drawing/2014/main" id="{72C43E4C-C0CF-2B7B-0427-DA9C4A2BA7CD}"/>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9170472" y="2054972"/>
            <a:ext cx="288059" cy="288059"/>
          </a:xfrm>
          <a:prstGeom prst="rect">
            <a:avLst/>
          </a:prstGeom>
        </p:spPr>
      </p:pic>
      <p:pic>
        <p:nvPicPr>
          <p:cNvPr id="57" name="図 56">
            <a:extLst>
              <a:ext uri="{FF2B5EF4-FFF2-40B4-BE49-F238E27FC236}">
                <a16:creationId xmlns:a16="http://schemas.microsoft.com/office/drawing/2014/main" id="{B0AB89E7-B1E8-AB7C-A7A9-F616D9878372}"/>
              </a:ext>
            </a:extLst>
          </p:cNvPr>
          <p:cNvPicPr>
            <a:picLocks noGrp="1" noRot="1" noChangeAspect="1" noMove="1" noResize="1" noEditPoints="1" noAdjustHandles="1" noChangeArrowheads="1" noChangeShapeType="1" noCrop="1"/>
          </p:cNvPicPr>
          <p:nvPr/>
        </p:nvPicPr>
        <p:blipFill rotWithShape="1">
          <a:blip r:embed="rId8" cstate="print">
            <a:extLst>
              <a:ext uri="{28A0092B-C50C-407E-A947-70E740481C1C}">
                <a14:useLocalDpi xmlns:a14="http://schemas.microsoft.com/office/drawing/2010/main"/>
              </a:ext>
            </a:extLst>
          </a:blip>
          <a:srcRect/>
          <a:stretch/>
        </p:blipFill>
        <p:spPr>
          <a:xfrm>
            <a:off x="9717632" y="1969827"/>
            <a:ext cx="337754" cy="314325"/>
          </a:xfrm>
          <a:prstGeom prst="rect">
            <a:avLst/>
          </a:prstGeom>
        </p:spPr>
      </p:pic>
      <p:pic>
        <p:nvPicPr>
          <p:cNvPr id="58" name="図 57">
            <a:extLst>
              <a:ext uri="{FF2B5EF4-FFF2-40B4-BE49-F238E27FC236}">
                <a16:creationId xmlns:a16="http://schemas.microsoft.com/office/drawing/2014/main" id="{94DD3D0B-7275-B40A-B6CF-AF8C62EA6590}"/>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12069959" y="2069258"/>
            <a:ext cx="288059" cy="288059"/>
          </a:xfrm>
          <a:prstGeom prst="rect">
            <a:avLst/>
          </a:prstGeom>
        </p:spPr>
      </p:pic>
      <p:pic>
        <p:nvPicPr>
          <p:cNvPr id="63" name="図 62">
            <a:extLst>
              <a:ext uri="{FF2B5EF4-FFF2-40B4-BE49-F238E27FC236}">
                <a16:creationId xmlns:a16="http://schemas.microsoft.com/office/drawing/2014/main" id="{703C305A-5AD9-0CA7-92E8-B6475916872E}"/>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16171092" y="2069258"/>
            <a:ext cx="288059" cy="288059"/>
          </a:xfrm>
          <a:prstGeom prst="rect">
            <a:avLst/>
          </a:prstGeom>
        </p:spPr>
      </p:pic>
      <p:pic>
        <p:nvPicPr>
          <p:cNvPr id="69" name="図 68">
            <a:extLst>
              <a:ext uri="{FF2B5EF4-FFF2-40B4-BE49-F238E27FC236}">
                <a16:creationId xmlns:a16="http://schemas.microsoft.com/office/drawing/2014/main" id="{44094206-EB9C-8400-6ECE-B722A5B5A220}"/>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17914166" y="2069257"/>
            <a:ext cx="288059" cy="288059"/>
          </a:xfrm>
          <a:prstGeom prst="rect">
            <a:avLst/>
          </a:prstGeom>
        </p:spPr>
      </p:pic>
      <p:pic>
        <p:nvPicPr>
          <p:cNvPr id="78" name="図 77">
            <a:extLst>
              <a:ext uri="{FF2B5EF4-FFF2-40B4-BE49-F238E27FC236}">
                <a16:creationId xmlns:a16="http://schemas.microsoft.com/office/drawing/2014/main" id="{CA2ACF60-22AC-35F8-2CF0-B5D793F65D5B}"/>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20843104" y="2054970"/>
            <a:ext cx="288059" cy="288059"/>
          </a:xfrm>
          <a:prstGeom prst="rect">
            <a:avLst/>
          </a:prstGeom>
        </p:spPr>
      </p:pic>
      <p:pic>
        <p:nvPicPr>
          <p:cNvPr id="17" name="図 16">
            <a:extLst>
              <a:ext uri="{FF2B5EF4-FFF2-40B4-BE49-F238E27FC236}">
                <a16:creationId xmlns:a16="http://schemas.microsoft.com/office/drawing/2014/main" id="{227DC6B8-1C1E-C9D0-BE87-E11DB9F5529B}"/>
              </a:ext>
            </a:extLst>
          </p:cNvPr>
          <p:cNvPicPr>
            <a:picLocks noGrp="1" noRot="1" noChangeAspect="1" noMove="1" noResize="1" noEditPoints="1" noAdjustHandles="1" noChangeArrowheads="1" noChangeShapeType="1" noCrop="1"/>
          </p:cNvPicPr>
          <p:nvPr/>
        </p:nvPicPr>
        <p:blipFill rotWithShape="1">
          <a:blip r:embed="rId8" cstate="print">
            <a:extLst>
              <a:ext uri="{28A0092B-C50C-407E-A947-70E740481C1C}">
                <a14:useLocalDpi xmlns:a14="http://schemas.microsoft.com/office/drawing/2010/main"/>
              </a:ext>
            </a:extLst>
          </a:blip>
          <a:srcRect/>
          <a:stretch/>
        </p:blipFill>
        <p:spPr>
          <a:xfrm>
            <a:off x="1403728" y="1969827"/>
            <a:ext cx="337754" cy="314325"/>
          </a:xfrm>
          <a:prstGeom prst="rect">
            <a:avLst/>
          </a:prstGeom>
        </p:spPr>
      </p:pic>
      <p:pic>
        <p:nvPicPr>
          <p:cNvPr id="33" name="図 32">
            <a:extLst>
              <a:ext uri="{FF2B5EF4-FFF2-40B4-BE49-F238E27FC236}">
                <a16:creationId xmlns:a16="http://schemas.microsoft.com/office/drawing/2014/main" id="{3717C71E-E49B-C956-1ADC-C06F7661E744}"/>
              </a:ext>
            </a:extLst>
          </p:cNvPr>
          <p:cNvPicPr>
            <a:picLocks noGrp="1" noRot="1" noChangeAspect="1" noMove="1" noResize="1" noEditPoints="1" noAdjustHandles="1" noChangeArrowheads="1" noChangeShapeType="1" noCrop="1"/>
          </p:cNvPicPr>
          <p:nvPr/>
        </p:nvPicPr>
        <p:blipFill rotWithShape="1">
          <a:blip r:embed="rId8" cstate="print">
            <a:extLst>
              <a:ext uri="{28A0092B-C50C-407E-A947-70E740481C1C}">
                <a14:useLocalDpi xmlns:a14="http://schemas.microsoft.com/office/drawing/2010/main"/>
              </a:ext>
            </a:extLst>
          </a:blip>
          <a:srcRect/>
          <a:stretch/>
        </p:blipFill>
        <p:spPr>
          <a:xfrm>
            <a:off x="3245054" y="1969827"/>
            <a:ext cx="337754" cy="314325"/>
          </a:xfrm>
          <a:prstGeom prst="rect">
            <a:avLst/>
          </a:prstGeom>
        </p:spPr>
      </p:pic>
      <p:pic>
        <p:nvPicPr>
          <p:cNvPr id="39" name="図 38">
            <a:extLst>
              <a:ext uri="{FF2B5EF4-FFF2-40B4-BE49-F238E27FC236}">
                <a16:creationId xmlns:a16="http://schemas.microsoft.com/office/drawing/2014/main" id="{CD79F41A-623C-5A28-6E63-7CE8DACC1568}"/>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3842958" y="2056731"/>
            <a:ext cx="288059" cy="288059"/>
          </a:xfrm>
          <a:prstGeom prst="rect">
            <a:avLst/>
          </a:prstGeom>
        </p:spPr>
      </p:pic>
      <p:pic>
        <p:nvPicPr>
          <p:cNvPr id="42" name="図 41">
            <a:extLst>
              <a:ext uri="{FF2B5EF4-FFF2-40B4-BE49-F238E27FC236}">
                <a16:creationId xmlns:a16="http://schemas.microsoft.com/office/drawing/2014/main" id="{CD32ABB7-E595-01E5-1002-793C98153047}"/>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4456733" y="2056731"/>
            <a:ext cx="288059" cy="288059"/>
          </a:xfrm>
          <a:prstGeom prst="rect">
            <a:avLst/>
          </a:prstGeom>
        </p:spPr>
      </p:pic>
      <p:pic>
        <p:nvPicPr>
          <p:cNvPr id="47" name="図 46">
            <a:extLst>
              <a:ext uri="{FF2B5EF4-FFF2-40B4-BE49-F238E27FC236}">
                <a16:creationId xmlns:a16="http://schemas.microsoft.com/office/drawing/2014/main" id="{2862BD1D-0816-6DFF-4EBE-71D7A13F2672}"/>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5045456" y="2056731"/>
            <a:ext cx="288059" cy="288059"/>
          </a:xfrm>
          <a:prstGeom prst="rect">
            <a:avLst/>
          </a:prstGeom>
        </p:spPr>
      </p:pic>
      <p:pic>
        <p:nvPicPr>
          <p:cNvPr id="53" name="図 52">
            <a:extLst>
              <a:ext uri="{FF2B5EF4-FFF2-40B4-BE49-F238E27FC236}">
                <a16:creationId xmlns:a16="http://schemas.microsoft.com/office/drawing/2014/main" id="{93A17FA0-0127-6C40-30DC-AF4641109F26}"/>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6222903" y="2069257"/>
            <a:ext cx="288059" cy="288059"/>
          </a:xfrm>
          <a:prstGeom prst="rect">
            <a:avLst/>
          </a:prstGeom>
        </p:spPr>
      </p:pic>
      <p:pic>
        <p:nvPicPr>
          <p:cNvPr id="55" name="図 54">
            <a:extLst>
              <a:ext uri="{FF2B5EF4-FFF2-40B4-BE49-F238E27FC236}">
                <a16:creationId xmlns:a16="http://schemas.microsoft.com/office/drawing/2014/main" id="{33F7A482-4572-D8E6-9135-9A9E3E90696F}"/>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7400350" y="2044205"/>
            <a:ext cx="288059" cy="288059"/>
          </a:xfrm>
          <a:prstGeom prst="rect">
            <a:avLst/>
          </a:prstGeom>
        </p:spPr>
      </p:pic>
      <p:pic>
        <p:nvPicPr>
          <p:cNvPr id="60" name="図 59">
            <a:extLst>
              <a:ext uri="{FF2B5EF4-FFF2-40B4-BE49-F238E27FC236}">
                <a16:creationId xmlns:a16="http://schemas.microsoft.com/office/drawing/2014/main" id="{B00D27A5-0564-3F49-3044-5AB4C6F36A68}"/>
              </a:ext>
            </a:extLst>
          </p:cNvPr>
          <p:cNvPicPr>
            <a:picLocks noGrp="1" noRot="1" noChangeAspect="1" noMove="1" noResize="1" noEditPoints="1" noAdjustHandles="1" noChangeArrowheads="1" noChangeShapeType="1" noCrop="1"/>
          </p:cNvPicPr>
          <p:nvPr/>
        </p:nvPicPr>
        <p:blipFill>
          <a:blip r:embed="rId9" cstate="screen">
            <a:extLst>
              <a:ext uri="{28A0092B-C50C-407E-A947-70E740481C1C}">
                <a14:useLocalDpi xmlns:a14="http://schemas.microsoft.com/office/drawing/2010/main"/>
              </a:ext>
            </a:extLst>
          </a:blip>
          <a:stretch>
            <a:fillRect/>
          </a:stretch>
        </p:blipFill>
        <p:spPr>
          <a:xfrm>
            <a:off x="8620295" y="2067500"/>
            <a:ext cx="242575" cy="245526"/>
          </a:xfrm>
          <a:prstGeom prst="rect">
            <a:avLst/>
          </a:prstGeom>
        </p:spPr>
      </p:pic>
      <p:pic>
        <p:nvPicPr>
          <p:cNvPr id="66" name="図 65">
            <a:extLst>
              <a:ext uri="{FF2B5EF4-FFF2-40B4-BE49-F238E27FC236}">
                <a16:creationId xmlns:a16="http://schemas.microsoft.com/office/drawing/2014/main" id="{541E547A-AFC1-BF7C-1C36-C9AAEE5BC060}"/>
              </a:ext>
            </a:extLst>
          </p:cNvPr>
          <p:cNvPicPr>
            <a:picLocks noGrp="1" noRot="1" noChangeAspect="1" noMove="1" noResize="1" noEditPoints="1" noAdjustHandles="1" noChangeArrowheads="1" noChangeShapeType="1" noCrop="1"/>
          </p:cNvPicPr>
          <p:nvPr/>
        </p:nvPicPr>
        <p:blipFill>
          <a:blip r:embed="rId9" cstate="screen">
            <a:extLst>
              <a:ext uri="{28A0092B-C50C-407E-A947-70E740481C1C}">
                <a14:useLocalDpi xmlns:a14="http://schemas.microsoft.com/office/drawing/2010/main"/>
              </a:ext>
            </a:extLst>
          </a:blip>
          <a:stretch>
            <a:fillRect/>
          </a:stretch>
        </p:blipFill>
        <p:spPr>
          <a:xfrm>
            <a:off x="10373939" y="2054974"/>
            <a:ext cx="242575" cy="245526"/>
          </a:xfrm>
          <a:prstGeom prst="rect">
            <a:avLst/>
          </a:prstGeom>
        </p:spPr>
      </p:pic>
      <p:pic>
        <p:nvPicPr>
          <p:cNvPr id="67" name="図 66">
            <a:extLst>
              <a:ext uri="{FF2B5EF4-FFF2-40B4-BE49-F238E27FC236}">
                <a16:creationId xmlns:a16="http://schemas.microsoft.com/office/drawing/2014/main" id="{6BDC0D0D-34D5-C006-3168-8C8BC18233E5}"/>
              </a:ext>
            </a:extLst>
          </p:cNvPr>
          <p:cNvPicPr>
            <a:picLocks noGrp="1" noRot="1" noChangeAspect="1" noMove="1" noResize="1" noEditPoints="1" noAdjustHandles="1" noChangeArrowheads="1" noChangeShapeType="1" noCrop="1"/>
          </p:cNvPicPr>
          <p:nvPr/>
        </p:nvPicPr>
        <p:blipFill rotWithShape="1">
          <a:blip r:embed="rId8" cstate="print">
            <a:extLst>
              <a:ext uri="{28A0092B-C50C-407E-A947-70E740481C1C}">
                <a14:useLocalDpi xmlns:a14="http://schemas.microsoft.com/office/drawing/2010/main"/>
              </a:ext>
            </a:extLst>
          </a:blip>
          <a:srcRect/>
          <a:stretch/>
        </p:blipFill>
        <p:spPr>
          <a:xfrm>
            <a:off x="12652740" y="1974753"/>
            <a:ext cx="337754" cy="314325"/>
          </a:xfrm>
          <a:prstGeom prst="rect">
            <a:avLst/>
          </a:prstGeom>
        </p:spPr>
      </p:pic>
      <p:pic>
        <p:nvPicPr>
          <p:cNvPr id="68" name="図 67">
            <a:extLst>
              <a:ext uri="{FF2B5EF4-FFF2-40B4-BE49-F238E27FC236}">
                <a16:creationId xmlns:a16="http://schemas.microsoft.com/office/drawing/2014/main" id="{0025884A-4949-FA44-3E39-7573334D53D5}"/>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13260269" y="2044205"/>
            <a:ext cx="288059" cy="288059"/>
          </a:xfrm>
          <a:prstGeom prst="rect">
            <a:avLst/>
          </a:prstGeom>
        </p:spPr>
      </p:pic>
      <p:pic>
        <p:nvPicPr>
          <p:cNvPr id="70" name="図 69">
            <a:extLst>
              <a:ext uri="{FF2B5EF4-FFF2-40B4-BE49-F238E27FC236}">
                <a16:creationId xmlns:a16="http://schemas.microsoft.com/office/drawing/2014/main" id="{75C96B77-FFE3-A22B-9A15-BED18970D5FD}"/>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13861181" y="2069258"/>
            <a:ext cx="288059" cy="288059"/>
          </a:xfrm>
          <a:prstGeom prst="rect">
            <a:avLst/>
          </a:prstGeom>
        </p:spPr>
      </p:pic>
      <p:pic>
        <p:nvPicPr>
          <p:cNvPr id="76" name="図 75">
            <a:extLst>
              <a:ext uri="{FF2B5EF4-FFF2-40B4-BE49-F238E27FC236}">
                <a16:creationId xmlns:a16="http://schemas.microsoft.com/office/drawing/2014/main" id="{7AF59C5E-C08F-EF79-2DB7-7DA84888076B}"/>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14425092" y="2054970"/>
            <a:ext cx="288059" cy="288059"/>
          </a:xfrm>
          <a:prstGeom prst="rect">
            <a:avLst/>
          </a:prstGeom>
        </p:spPr>
      </p:pic>
      <p:pic>
        <p:nvPicPr>
          <p:cNvPr id="79" name="図 78">
            <a:extLst>
              <a:ext uri="{FF2B5EF4-FFF2-40B4-BE49-F238E27FC236}">
                <a16:creationId xmlns:a16="http://schemas.microsoft.com/office/drawing/2014/main" id="{EBFD33F1-B87D-896C-33E1-2862B5A729CE}"/>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15001289" y="2054970"/>
            <a:ext cx="288059" cy="288059"/>
          </a:xfrm>
          <a:prstGeom prst="rect">
            <a:avLst/>
          </a:prstGeom>
        </p:spPr>
      </p:pic>
      <p:pic>
        <p:nvPicPr>
          <p:cNvPr id="81" name="図 80">
            <a:extLst>
              <a:ext uri="{FF2B5EF4-FFF2-40B4-BE49-F238E27FC236}">
                <a16:creationId xmlns:a16="http://schemas.microsoft.com/office/drawing/2014/main" id="{58A4E762-060A-B1A2-F845-09C765A9DF8C}"/>
              </a:ext>
            </a:extLst>
          </p:cNvPr>
          <p:cNvPicPr>
            <a:picLocks noGrp="1" noRot="1" noChangeAspect="1" noMove="1" noResize="1" noEditPoints="1" noAdjustHandles="1" noChangeArrowheads="1" noChangeShapeType="1" noCrop="1"/>
          </p:cNvPicPr>
          <p:nvPr/>
        </p:nvPicPr>
        <p:blipFill>
          <a:blip r:embed="rId9" cstate="screen">
            <a:extLst>
              <a:ext uri="{28A0092B-C50C-407E-A947-70E740481C1C}">
                <a14:useLocalDpi xmlns:a14="http://schemas.microsoft.com/office/drawing/2010/main"/>
              </a:ext>
            </a:extLst>
          </a:blip>
          <a:stretch>
            <a:fillRect/>
          </a:stretch>
        </p:blipFill>
        <p:spPr>
          <a:xfrm>
            <a:off x="16763748" y="2054974"/>
            <a:ext cx="242575" cy="245526"/>
          </a:xfrm>
          <a:prstGeom prst="rect">
            <a:avLst/>
          </a:prstGeom>
        </p:spPr>
      </p:pic>
      <p:pic>
        <p:nvPicPr>
          <p:cNvPr id="82" name="図 81">
            <a:extLst>
              <a:ext uri="{FF2B5EF4-FFF2-40B4-BE49-F238E27FC236}">
                <a16:creationId xmlns:a16="http://schemas.microsoft.com/office/drawing/2014/main" id="{E084819A-7CAB-FA4C-1C1B-C02728B835C4}"/>
              </a:ext>
            </a:extLst>
          </p:cNvPr>
          <p:cNvPicPr>
            <a:picLocks noGrp="1" noRot="1" noChangeAspect="1" noMove="1" noResize="1" noEditPoints="1" noAdjustHandles="1" noChangeArrowheads="1" noChangeShapeType="1" noCrop="1"/>
          </p:cNvPicPr>
          <p:nvPr/>
        </p:nvPicPr>
        <p:blipFill>
          <a:blip r:embed="rId9" cstate="screen">
            <a:extLst>
              <a:ext uri="{28A0092B-C50C-407E-A947-70E740481C1C}">
                <a14:useLocalDpi xmlns:a14="http://schemas.microsoft.com/office/drawing/2010/main"/>
              </a:ext>
            </a:extLst>
          </a:blip>
          <a:stretch>
            <a:fillRect/>
          </a:stretch>
        </p:blipFill>
        <p:spPr>
          <a:xfrm>
            <a:off x="17339945" y="2042448"/>
            <a:ext cx="242575" cy="245526"/>
          </a:xfrm>
          <a:prstGeom prst="rect">
            <a:avLst/>
          </a:prstGeom>
        </p:spPr>
      </p:pic>
      <p:pic>
        <p:nvPicPr>
          <p:cNvPr id="83" name="図 82">
            <a:extLst>
              <a:ext uri="{FF2B5EF4-FFF2-40B4-BE49-F238E27FC236}">
                <a16:creationId xmlns:a16="http://schemas.microsoft.com/office/drawing/2014/main" id="{902C9F0F-4A23-80E0-3667-4837E1D96863}"/>
              </a:ext>
            </a:extLst>
          </p:cNvPr>
          <p:cNvPicPr>
            <a:picLocks noGrp="1" noRot="1" noChangeAspect="1" noMove="1" noResize="1" noEditPoints="1" noAdjustHandles="1" noChangeArrowheads="1" noChangeShapeType="1" noCrop="1"/>
          </p:cNvPicPr>
          <p:nvPr/>
        </p:nvPicPr>
        <p:blipFill>
          <a:blip r:embed="rId9" cstate="screen">
            <a:extLst>
              <a:ext uri="{28A0092B-C50C-407E-A947-70E740481C1C}">
                <a14:useLocalDpi xmlns:a14="http://schemas.microsoft.com/office/drawing/2010/main"/>
              </a:ext>
            </a:extLst>
          </a:blip>
          <a:stretch>
            <a:fillRect/>
          </a:stretch>
        </p:blipFill>
        <p:spPr>
          <a:xfrm>
            <a:off x="18520159" y="2054974"/>
            <a:ext cx="242575" cy="245526"/>
          </a:xfrm>
          <a:prstGeom prst="rect">
            <a:avLst/>
          </a:prstGeom>
        </p:spPr>
      </p:pic>
      <p:pic>
        <p:nvPicPr>
          <p:cNvPr id="84" name="図 83">
            <a:extLst>
              <a:ext uri="{FF2B5EF4-FFF2-40B4-BE49-F238E27FC236}">
                <a16:creationId xmlns:a16="http://schemas.microsoft.com/office/drawing/2014/main" id="{873ADFD6-B09F-0BEF-1A86-735A91D74EB1}"/>
              </a:ext>
            </a:extLst>
          </p:cNvPr>
          <p:cNvPicPr>
            <a:picLocks noGrp="1" noRot="1" noChangeAspect="1" noMove="1" noResize="1" noEditPoints="1" noAdjustHandles="1" noChangeArrowheads="1" noChangeShapeType="1" noCrop="1"/>
          </p:cNvPicPr>
          <p:nvPr/>
        </p:nvPicPr>
        <p:blipFill>
          <a:blip r:embed="rId9" cstate="screen">
            <a:extLst>
              <a:ext uri="{28A0092B-C50C-407E-A947-70E740481C1C}">
                <a14:useLocalDpi xmlns:a14="http://schemas.microsoft.com/office/drawing/2010/main"/>
              </a:ext>
            </a:extLst>
          </a:blip>
          <a:stretch>
            <a:fillRect/>
          </a:stretch>
        </p:blipFill>
        <p:spPr>
          <a:xfrm>
            <a:off x="19105495" y="2042448"/>
            <a:ext cx="242575" cy="245526"/>
          </a:xfrm>
          <a:prstGeom prst="rect">
            <a:avLst/>
          </a:prstGeom>
        </p:spPr>
      </p:pic>
      <p:pic>
        <p:nvPicPr>
          <p:cNvPr id="85" name="図 84">
            <a:extLst>
              <a:ext uri="{FF2B5EF4-FFF2-40B4-BE49-F238E27FC236}">
                <a16:creationId xmlns:a16="http://schemas.microsoft.com/office/drawing/2014/main" id="{36E5086A-AAD4-761F-DC3D-1C8ADBA8C453}"/>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19655284" y="2069257"/>
            <a:ext cx="288059" cy="288059"/>
          </a:xfrm>
          <a:prstGeom prst="rect">
            <a:avLst/>
          </a:prstGeom>
        </p:spPr>
      </p:pic>
      <p:pic>
        <p:nvPicPr>
          <p:cNvPr id="88" name="図 87">
            <a:extLst>
              <a:ext uri="{FF2B5EF4-FFF2-40B4-BE49-F238E27FC236}">
                <a16:creationId xmlns:a16="http://schemas.microsoft.com/office/drawing/2014/main" id="{C27FC18E-5AB6-9134-C868-3B8B6B05A691}"/>
              </a:ext>
            </a:extLst>
          </p:cNvPr>
          <p:cNvPicPr>
            <a:picLocks noGrp="1" noRot="1" noChangeAspect="1" noMove="1" noResize="1" noEditPoints="1" noAdjustHandles="1" noChangeArrowheads="1" noChangeShapeType="1" noCrop="1"/>
          </p:cNvPicPr>
          <p:nvPr/>
        </p:nvPicPr>
        <p:blipFill>
          <a:blip r:embed="rId9" cstate="screen">
            <a:extLst>
              <a:ext uri="{28A0092B-C50C-407E-A947-70E740481C1C}">
                <a14:useLocalDpi xmlns:a14="http://schemas.microsoft.com/office/drawing/2010/main"/>
              </a:ext>
            </a:extLst>
          </a:blip>
          <a:stretch>
            <a:fillRect/>
          </a:stretch>
        </p:blipFill>
        <p:spPr>
          <a:xfrm>
            <a:off x="20248631" y="2042448"/>
            <a:ext cx="242575" cy="245526"/>
          </a:xfrm>
          <a:prstGeom prst="rect">
            <a:avLst/>
          </a:prstGeom>
        </p:spPr>
      </p:pic>
      <p:pic>
        <p:nvPicPr>
          <p:cNvPr id="91" name="図 90">
            <a:extLst>
              <a:ext uri="{FF2B5EF4-FFF2-40B4-BE49-F238E27FC236}">
                <a16:creationId xmlns:a16="http://schemas.microsoft.com/office/drawing/2014/main" id="{92B34E9F-F183-40C6-826F-BB94668E2CC6}"/>
              </a:ext>
            </a:extLst>
          </p:cNvPr>
          <p:cNvPicPr>
            <a:picLocks noGrp="1" noRot="1" noChangeAspect="1" noMove="1" noResize="1" noEditPoints="1" noAdjustHandles="1" noChangeArrowheads="1" noChangeShapeType="1" noCrop="1"/>
          </p:cNvPicPr>
          <p:nvPr/>
        </p:nvPicPr>
        <p:blipFill rotWithShape="1">
          <a:blip r:embed="rId10" cstate="hqprint">
            <a:extLst>
              <a:ext uri="{28A0092B-C50C-407E-A947-70E740481C1C}">
                <a14:useLocalDpi xmlns:a14="http://schemas.microsoft.com/office/drawing/2010/main"/>
              </a:ext>
            </a:extLst>
          </a:blip>
          <a:srcRect/>
          <a:stretch/>
        </p:blipFill>
        <p:spPr>
          <a:xfrm>
            <a:off x="19453122" y="125088"/>
            <a:ext cx="1833098" cy="1428882"/>
          </a:xfrm>
          <a:prstGeom prst="rect">
            <a:avLst/>
          </a:prstGeom>
        </p:spPr>
      </p:pic>
      <p:pic>
        <p:nvPicPr>
          <p:cNvPr id="94" name="図 93">
            <a:extLst>
              <a:ext uri="{FF2B5EF4-FFF2-40B4-BE49-F238E27FC236}">
                <a16:creationId xmlns:a16="http://schemas.microsoft.com/office/drawing/2014/main" id="{2FB0176D-D8AF-E44A-9583-4AC8B85E44DD}"/>
              </a:ext>
            </a:extLst>
          </p:cNvPr>
          <p:cNvPicPr>
            <a:picLocks noGrp="1" noRot="1" noChangeAspect="1" noMove="1" noResize="1" noEditPoints="1" noAdjustHandles="1" noChangeArrowheads="1" noChangeShapeType="1" noCrop="1"/>
          </p:cNvPicPr>
          <p:nvPr/>
        </p:nvPicPr>
        <p:blipFill rotWithShape="1">
          <a:blip r:embed="rId11" cstate="hqprint">
            <a:extLst>
              <a:ext uri="{28A0092B-C50C-407E-A947-70E740481C1C}">
                <a14:useLocalDpi xmlns:a14="http://schemas.microsoft.com/office/drawing/2010/main"/>
              </a:ext>
            </a:extLst>
          </a:blip>
          <a:srcRect/>
          <a:stretch/>
        </p:blipFill>
        <p:spPr>
          <a:xfrm>
            <a:off x="60957" y="2268268"/>
            <a:ext cx="1282385" cy="974955"/>
          </a:xfrm>
          <a:prstGeom prst="rect">
            <a:avLst/>
          </a:prstGeom>
        </p:spPr>
      </p:pic>
      <p:pic>
        <p:nvPicPr>
          <p:cNvPr id="98" name="図 97">
            <a:extLst>
              <a:ext uri="{FF2B5EF4-FFF2-40B4-BE49-F238E27FC236}">
                <a16:creationId xmlns:a16="http://schemas.microsoft.com/office/drawing/2014/main" id="{BE237EBF-E633-9FA4-FFBF-178107B060F5}"/>
              </a:ext>
            </a:extLst>
          </p:cNvPr>
          <p:cNvPicPr>
            <a:picLocks noGrp="1" noRot="1" noChangeAspect="1" noMove="1" noResize="1" noEditPoints="1" noAdjustHandles="1" noChangeArrowheads="1" noChangeShapeType="1" noCrop="1"/>
          </p:cNvPicPr>
          <p:nvPr/>
        </p:nvPicPr>
        <p:blipFill rotWithShape="1">
          <a:blip r:embed="rId12" cstate="hqprint">
            <a:extLst>
              <a:ext uri="{28A0092B-C50C-407E-A947-70E740481C1C}">
                <a14:useLocalDpi xmlns:a14="http://schemas.microsoft.com/office/drawing/2010/main"/>
              </a:ext>
            </a:extLst>
          </a:blip>
          <a:srcRect/>
          <a:stretch/>
        </p:blipFill>
        <p:spPr>
          <a:xfrm>
            <a:off x="113619" y="8133265"/>
            <a:ext cx="1103336" cy="1641203"/>
          </a:xfrm>
          <a:prstGeom prst="rect">
            <a:avLst/>
          </a:prstGeom>
        </p:spPr>
      </p:pic>
      <p:pic>
        <p:nvPicPr>
          <p:cNvPr id="101" name="図 100">
            <a:extLst>
              <a:ext uri="{FF2B5EF4-FFF2-40B4-BE49-F238E27FC236}">
                <a16:creationId xmlns:a16="http://schemas.microsoft.com/office/drawing/2014/main" id="{2AD71A0D-4F20-A1B4-3EEA-E53710ECD27A}"/>
              </a:ext>
            </a:extLst>
          </p:cNvPr>
          <p:cNvPicPr>
            <a:picLocks noGrp="1" noRot="1" noChangeAspect="1" noMove="1" noResize="1" noEditPoints="1" noAdjustHandles="1" noChangeArrowheads="1" noChangeShapeType="1" noCrop="1"/>
          </p:cNvPicPr>
          <p:nvPr/>
        </p:nvPicPr>
        <p:blipFill rotWithShape="1">
          <a:blip r:embed="rId13" cstate="hqprint">
            <a:extLst>
              <a:ext uri="{28A0092B-C50C-407E-A947-70E740481C1C}">
                <a14:useLocalDpi xmlns:a14="http://schemas.microsoft.com/office/drawing/2010/main"/>
              </a:ext>
            </a:extLst>
          </a:blip>
          <a:srcRect/>
          <a:stretch/>
        </p:blipFill>
        <p:spPr>
          <a:xfrm>
            <a:off x="396154" y="12307177"/>
            <a:ext cx="749441" cy="1255956"/>
          </a:xfrm>
          <a:prstGeom prst="rect">
            <a:avLst/>
          </a:prstGeom>
        </p:spPr>
      </p:pic>
      <p:pic>
        <p:nvPicPr>
          <p:cNvPr id="105" name="図 104">
            <a:extLst>
              <a:ext uri="{FF2B5EF4-FFF2-40B4-BE49-F238E27FC236}">
                <a16:creationId xmlns:a16="http://schemas.microsoft.com/office/drawing/2014/main" id="{A6021EA0-7C4F-D483-ED3D-4699721E26EB}"/>
              </a:ext>
            </a:extLst>
          </p:cNvPr>
          <p:cNvPicPr>
            <a:picLocks noGrp="1" noRot="1" noChangeAspect="1" noMove="1" noResize="1" noEditPoints="1" noAdjustHandles="1" noChangeArrowheads="1" noChangeShapeType="1" noCrop="1"/>
          </p:cNvPicPr>
          <p:nvPr/>
        </p:nvPicPr>
        <p:blipFill rotWithShape="1">
          <a:blip r:embed="rId14" cstate="hqprint">
            <a:extLst>
              <a:ext uri="{28A0092B-C50C-407E-A947-70E740481C1C}">
                <a14:useLocalDpi xmlns:a14="http://schemas.microsoft.com/office/drawing/2010/main"/>
              </a:ext>
            </a:extLst>
          </a:blip>
          <a:srcRect/>
          <a:stretch/>
        </p:blipFill>
        <p:spPr>
          <a:xfrm>
            <a:off x="1558871" y="14048326"/>
            <a:ext cx="912581" cy="990667"/>
          </a:xfrm>
          <a:prstGeom prst="rect">
            <a:avLst/>
          </a:prstGeom>
        </p:spPr>
      </p:pic>
      <p:pic>
        <p:nvPicPr>
          <p:cNvPr id="107" name="図 106">
            <a:extLst>
              <a:ext uri="{FF2B5EF4-FFF2-40B4-BE49-F238E27FC236}">
                <a16:creationId xmlns:a16="http://schemas.microsoft.com/office/drawing/2014/main" id="{BFAE3068-46CA-6C51-11B3-5C7513E91EF1}"/>
              </a:ext>
            </a:extLst>
          </p:cNvPr>
          <p:cNvPicPr>
            <a:picLocks noGrp="1" noRot="1" noChangeAspect="1" noMove="1" noResize="1" noEditPoints="1" noAdjustHandles="1" noChangeArrowheads="1" noChangeShapeType="1" noCrop="1"/>
          </p:cNvPicPr>
          <p:nvPr/>
        </p:nvPicPr>
        <p:blipFill rotWithShape="1">
          <a:blip r:embed="rId15" cstate="hqprint">
            <a:extLst>
              <a:ext uri="{28A0092B-C50C-407E-A947-70E740481C1C}">
                <a14:useLocalDpi xmlns:a14="http://schemas.microsoft.com/office/drawing/2010/main"/>
              </a:ext>
            </a:extLst>
          </a:blip>
          <a:srcRect/>
          <a:stretch/>
        </p:blipFill>
        <p:spPr>
          <a:xfrm>
            <a:off x="5597830" y="12632174"/>
            <a:ext cx="810767" cy="668962"/>
          </a:xfrm>
          <a:prstGeom prst="rect">
            <a:avLst/>
          </a:prstGeom>
        </p:spPr>
      </p:pic>
      <p:pic>
        <p:nvPicPr>
          <p:cNvPr id="110" name="図 109">
            <a:extLst>
              <a:ext uri="{FF2B5EF4-FFF2-40B4-BE49-F238E27FC236}">
                <a16:creationId xmlns:a16="http://schemas.microsoft.com/office/drawing/2014/main" id="{176CC0EE-CC98-B9B3-7492-E78BA16C4130}"/>
              </a:ext>
            </a:extLst>
          </p:cNvPr>
          <p:cNvPicPr>
            <a:picLocks noGrp="1" noRot="1" noChangeAspect="1" noMove="1" noResize="1" noEditPoints="1" noAdjustHandles="1" noChangeArrowheads="1" noChangeShapeType="1" noCrop="1"/>
          </p:cNvPicPr>
          <p:nvPr/>
        </p:nvPicPr>
        <p:blipFill rotWithShape="1">
          <a:blip r:embed="rId16" cstate="hqprint">
            <a:extLst>
              <a:ext uri="{28A0092B-C50C-407E-A947-70E740481C1C}">
                <a14:useLocalDpi xmlns:a14="http://schemas.microsoft.com/office/drawing/2010/main"/>
              </a:ext>
            </a:extLst>
          </a:blip>
          <a:srcRect/>
          <a:stretch/>
        </p:blipFill>
        <p:spPr>
          <a:xfrm>
            <a:off x="9544321" y="14205221"/>
            <a:ext cx="1295681" cy="808653"/>
          </a:xfrm>
          <a:prstGeom prst="rect">
            <a:avLst/>
          </a:prstGeom>
        </p:spPr>
      </p:pic>
      <p:pic>
        <p:nvPicPr>
          <p:cNvPr id="112" name="図 111">
            <a:extLst>
              <a:ext uri="{FF2B5EF4-FFF2-40B4-BE49-F238E27FC236}">
                <a16:creationId xmlns:a16="http://schemas.microsoft.com/office/drawing/2014/main" id="{8B913FCC-8620-21A0-E089-4601201FC0CE}"/>
              </a:ext>
            </a:extLst>
          </p:cNvPr>
          <p:cNvPicPr>
            <a:picLocks noGrp="1" noRot="1" noChangeAspect="1" noMove="1" noResize="1" noEditPoints="1" noAdjustHandles="1" noChangeArrowheads="1" noChangeShapeType="1" noCrop="1"/>
          </p:cNvPicPr>
          <p:nvPr/>
        </p:nvPicPr>
        <p:blipFill rotWithShape="1">
          <a:blip r:embed="rId17" cstate="hqprint">
            <a:extLst>
              <a:ext uri="{28A0092B-C50C-407E-A947-70E740481C1C}">
                <a14:useLocalDpi xmlns:a14="http://schemas.microsoft.com/office/drawing/2010/main"/>
              </a:ext>
            </a:extLst>
          </a:blip>
          <a:srcRect/>
          <a:stretch/>
        </p:blipFill>
        <p:spPr>
          <a:xfrm>
            <a:off x="13388259" y="14861117"/>
            <a:ext cx="7772400" cy="490516"/>
          </a:xfrm>
          <a:prstGeom prst="rect">
            <a:avLst/>
          </a:prstGeom>
        </p:spPr>
      </p:pic>
      <p:pic>
        <p:nvPicPr>
          <p:cNvPr id="19" name="図 18">
            <a:extLst>
              <a:ext uri="{FF2B5EF4-FFF2-40B4-BE49-F238E27FC236}">
                <a16:creationId xmlns:a16="http://schemas.microsoft.com/office/drawing/2014/main" id="{017F2507-DDCD-2C55-4016-8D5F9B54647F}"/>
              </a:ext>
            </a:extLst>
          </p:cNvPr>
          <p:cNvPicPr>
            <a:picLocks noGrp="1" noRot="1" noChangeAspect="1" noMove="1" noResize="1" noEditPoints="1" noAdjustHandles="1" noChangeArrowheads="1" noChangeShapeType="1" noCrop="1"/>
          </p:cNvPicPr>
          <p:nvPr/>
        </p:nvPicPr>
        <p:blipFill>
          <a:blip r:embed="rId18" cstate="print">
            <a:extLst>
              <a:ext uri="{28A0092B-C50C-407E-A947-70E740481C1C}">
                <a14:useLocalDpi xmlns:a14="http://schemas.microsoft.com/office/drawing/2010/main"/>
              </a:ext>
            </a:extLst>
          </a:blip>
          <a:stretch>
            <a:fillRect/>
          </a:stretch>
        </p:blipFill>
        <p:spPr>
          <a:xfrm>
            <a:off x="5090238" y="3332668"/>
            <a:ext cx="1415258" cy="1412994"/>
          </a:xfrm>
          <a:prstGeom prst="rect">
            <a:avLst/>
          </a:prstGeom>
        </p:spPr>
      </p:pic>
      <p:pic>
        <p:nvPicPr>
          <p:cNvPr id="26" name="図 25">
            <a:extLst>
              <a:ext uri="{FF2B5EF4-FFF2-40B4-BE49-F238E27FC236}">
                <a16:creationId xmlns:a16="http://schemas.microsoft.com/office/drawing/2014/main" id="{AA6DCB63-1EA6-9625-2D8A-29A4D278B230}"/>
              </a:ext>
            </a:extLst>
          </p:cNvPr>
          <p:cNvPicPr>
            <a:picLocks noGrp="1" noRot="1" noChangeAspect="1" noMove="1" noResize="1" noEditPoints="1" noAdjustHandles="1" noChangeArrowheads="1" noChangeShapeType="1" noCrop="1"/>
          </p:cNvPicPr>
          <p:nvPr/>
        </p:nvPicPr>
        <p:blipFill>
          <a:blip r:embed="rId19" cstate="print">
            <a:extLst>
              <a:ext uri="{28A0092B-C50C-407E-A947-70E740481C1C}">
                <a14:useLocalDpi xmlns:a14="http://schemas.microsoft.com/office/drawing/2010/main"/>
              </a:ext>
            </a:extLst>
          </a:blip>
          <a:stretch>
            <a:fillRect/>
          </a:stretch>
        </p:blipFill>
        <p:spPr>
          <a:xfrm>
            <a:off x="11620458" y="3315217"/>
            <a:ext cx="1491365" cy="1118524"/>
          </a:xfrm>
          <a:prstGeom prst="rect">
            <a:avLst/>
          </a:prstGeom>
        </p:spPr>
      </p:pic>
      <p:pic>
        <p:nvPicPr>
          <p:cNvPr id="34" name="図 33">
            <a:extLst>
              <a:ext uri="{FF2B5EF4-FFF2-40B4-BE49-F238E27FC236}">
                <a16:creationId xmlns:a16="http://schemas.microsoft.com/office/drawing/2014/main" id="{CCB3231D-8DCA-BE02-EAF3-74E072131B57}"/>
              </a:ext>
            </a:extLst>
          </p:cNvPr>
          <p:cNvPicPr>
            <a:picLocks noGrp="1" noRot="1" noChangeAspect="1" noMove="1" noResize="1" noEditPoints="1" noAdjustHandles="1" noChangeArrowheads="1" noChangeShapeType="1" noCrop="1"/>
          </p:cNvPicPr>
          <p:nvPr/>
        </p:nvPicPr>
        <p:blipFill>
          <a:blip r:embed="rId20" cstate="print">
            <a:extLst>
              <a:ext uri="{28A0092B-C50C-407E-A947-70E740481C1C}">
                <a14:useLocalDpi xmlns:a14="http://schemas.microsoft.com/office/drawing/2010/main"/>
              </a:ext>
            </a:extLst>
          </a:blip>
          <a:stretch>
            <a:fillRect/>
          </a:stretch>
        </p:blipFill>
        <p:spPr>
          <a:xfrm>
            <a:off x="18156230" y="3589216"/>
            <a:ext cx="907587" cy="793387"/>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6821" y="12083863"/>
            <a:ext cx="9583490" cy="2882514"/>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00000000-0008-0000-0100-00000E000000}"/>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5" name="Oval 1">
            <a:extLst>
              <a:ext uri="{FF2B5EF4-FFF2-40B4-BE49-F238E27FC236}">
                <a16:creationId xmlns:a16="http://schemas.microsoft.com/office/drawing/2014/main" id="{00000000-0008-0000-0100-0000A0000000}"/>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b="1">
                <a:latin typeface="HG丸ｺﾞｼｯｸM-PRO" panose="020F0600000000000000" pitchFamily="50" charset="-128"/>
                <a:ea typeface="HG丸ｺﾞｼｯｸM-PRO" panose="020F0600000000000000" pitchFamily="50" charset="-128"/>
                <a:cs typeface="ヒラギノ角ゴ ProN W6"/>
              </a:rPr>
              <a:t>キスの天ぷら</a:t>
            </a:r>
            <a:endParaRPr lang="en-US" altLang="ja-JP" b="1">
              <a:latin typeface="HG丸ｺﾞｼｯｸM-PRO" panose="020F0600000000000000" pitchFamily="50" charset="-128"/>
              <a:ea typeface="HG丸ｺﾞｼｯｸM-PRO" panose="020F0600000000000000" pitchFamily="50" charset="-128"/>
              <a:cs typeface="ヒラギノ角ゴ ProN W6"/>
            </a:endParaRPr>
          </a:p>
        </p:txBody>
      </p:sp>
      <p:sp>
        <p:nvSpPr>
          <p:cNvPr id="56" name="AutoShape 2">
            <a:extLst>
              <a:ext uri="{FF2B5EF4-FFF2-40B4-BE49-F238E27FC236}">
                <a16:creationId xmlns:a16="http://schemas.microsoft.com/office/drawing/2014/main" id="{00000000-0008-0000-0100-0000A1000000}"/>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外はサクサク、中はフワフワ</a:t>
            </a:r>
            <a:endParaRPr lang="en-US" altLang="ja-JP" sz="1400" b="1">
              <a:latin typeface="HG丸ｺﾞｼｯｸM-PRO"/>
              <a:ea typeface="HG丸ｺﾞｼｯｸM-PRO"/>
              <a:cs typeface="HG丸ｺﾞｼｯｸM-PRO"/>
            </a:endParaRPr>
          </a:p>
        </p:txBody>
      </p:sp>
      <p:sp>
        <p:nvSpPr>
          <p:cNvPr id="57" name="Oval 5">
            <a:extLst>
              <a:ext uri="{FF2B5EF4-FFF2-40B4-BE49-F238E27FC236}">
                <a16:creationId xmlns:a16="http://schemas.microsoft.com/office/drawing/2014/main" id="{00000000-0008-0000-0100-0000A2000000}"/>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ズッキーニのラタトゥイユ</a:t>
            </a:r>
            <a:endParaRPr lang="en-US" altLang="ja-JP" sz="1800" b="1">
              <a:latin typeface="HG丸ｺﾞｼｯｸM-PRO" panose="020F0600000000000000" pitchFamily="50" charset="-128"/>
              <a:ea typeface="HG丸ｺﾞｼｯｸM-PRO" panose="020F0600000000000000" pitchFamily="50" charset="-128"/>
            </a:endParaRPr>
          </a:p>
        </p:txBody>
      </p:sp>
      <p:sp>
        <p:nvSpPr>
          <p:cNvPr id="58" name="AutoShape 2">
            <a:extLst>
              <a:ext uri="{FF2B5EF4-FFF2-40B4-BE49-F238E27FC236}">
                <a16:creationId xmlns:a16="http://schemas.microsoft.com/office/drawing/2014/main" id="{00000000-0008-0000-0100-0000A3000000}"/>
              </a:ext>
            </a:extLst>
          </p:cNvPr>
          <p:cNvSpPr>
            <a:spLocks noChangeArrowheads="1"/>
          </p:cNvSpPr>
          <p:nvPr/>
        </p:nvSpPr>
        <p:spPr bwMode="auto">
          <a:xfrm>
            <a:off x="4860863" y="2602351"/>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MaruGothicMPRO"/>
                <a:ea typeface="HGMaruGothicMPRO"/>
                <a:cs typeface="HG丸ｺﾞｼｯｸM-PRO"/>
              </a:rPr>
              <a:t>冷やして食べてもおいしい</a:t>
            </a:r>
          </a:p>
        </p:txBody>
      </p:sp>
      <p:sp>
        <p:nvSpPr>
          <p:cNvPr id="59" name="AutoShape 9">
            <a:extLst>
              <a:ext uri="{FF2B5EF4-FFF2-40B4-BE49-F238E27FC236}">
                <a16:creationId xmlns:a16="http://schemas.microsoft.com/office/drawing/2014/main" id="{00000000-0008-0000-0100-0000A4000000}"/>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１：ズッキーニ、ナスは３</a:t>
            </a:r>
            <a:r>
              <a:rPr lang="ja-JP" altLang="en" sz="1050" dirty="0">
                <a:latin typeface="HGMaruGothicMPRO" panose="020F0600000000000000" pitchFamily="34" charset="-128"/>
                <a:ea typeface="HGMaruGothicMPRO" panose="020F0600000000000000" pitchFamily="34" charset="-128"/>
                <a:cs typeface="HG丸ｺﾞｼｯｸM-PRO"/>
              </a:rPr>
              <a:t>ｃｍ</a:t>
            </a:r>
            <a:r>
              <a:rPr lang="ja-JP" altLang="en-US" sz="1050" dirty="0">
                <a:latin typeface="HGMaruGothicMPRO" panose="020F0600000000000000" pitchFamily="34" charset="-128"/>
                <a:ea typeface="HGMaruGothicMPRO" panose="020F0600000000000000" pitchFamily="34" charset="-128"/>
                <a:cs typeface="HG丸ｺﾞｼｯｸM-PRO"/>
              </a:rPr>
              <a:t>幅の半月切り、パプリカは乱切り、</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玉ネギはくし切り、ニンニクはみじん切りにする。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２：フライパンにオリーブオイルを弱火で熱し、</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玉ネギ、ニンニクを入れ、炒める。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panose="020F0600000000000000" pitchFamily="34" charset="-128"/>
                <a:ea typeface="HGMaruGothicMPRO" panose="020F0600000000000000" pitchFamily="34" charset="-128"/>
                <a:cs typeface="HG丸ｺﾞｼｯｸM-PRO"/>
              </a:rPr>
              <a:t>３：</a:t>
            </a:r>
            <a:r>
              <a:rPr lang="ja-JP" altLang="en-US" sz="1050" dirty="0">
                <a:latin typeface="HGMaruGothicMPRO"/>
                <a:ea typeface="HGMaruGothicMPRO"/>
                <a:cs typeface="HG丸ｺﾞｼｯｸM-PRO"/>
              </a:rPr>
              <a:t>ズッキーニ、ナス、パプリカを加えて炒める</a:t>
            </a:r>
            <a:r>
              <a:rPr lang="ja-JP" altLang="en-US" sz="1050" dirty="0">
                <a:latin typeface="HGMaruGothicMPRO"/>
                <a:ea typeface="HGMaruGothicMPRO"/>
              </a:rPr>
              <a:t>。</a:t>
            </a:r>
            <a:endParaRPr lang="en-US" altLang="ja-JP" sz="1050" dirty="0">
              <a:latin typeface="HGMaruGothicMPRO"/>
              <a:ea typeface="HGMaruGothicMPRO"/>
            </a:endParaRPr>
          </a:p>
          <a:p>
            <a:pPr rtl="1">
              <a:lnSpc>
                <a:spcPts val="1600"/>
              </a:lnSpc>
              <a:defRPr sz="1000"/>
            </a:pP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4</a:t>
            </a:r>
            <a:r>
              <a:rPr lang="ja-JP" altLang="en-US" sz="1050" dirty="0">
                <a:latin typeface="HGMaruGothicMPRO" panose="020F0600000000000000" pitchFamily="34" charset="-128"/>
                <a:ea typeface="HGMaruGothicMPRO" panose="020F0600000000000000" pitchFamily="34" charset="-128"/>
                <a:cs typeface="HG丸ｺﾞｼｯｸM-PRO"/>
              </a:rPr>
              <a:t>：トマト缶と固形ブイヨンを加え、弱火で２０分ほど煮る。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rPr>
              <a:t>：塩、こしょうで味を整える。</a:t>
            </a:r>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60" name="AutoShape 6">
            <a:extLst>
              <a:ext uri="{FF2B5EF4-FFF2-40B4-BE49-F238E27FC236}">
                <a16:creationId xmlns:a16="http://schemas.microsoft.com/office/drawing/2014/main" id="{00000000-0008-0000-0100-0000A5000000}"/>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MaruGothicMPRO" panose="020F0600000000000000" pitchFamily="34" charset="-128"/>
                <a:ea typeface="HGMaruGothicMPRO" panose="020F0600000000000000" pitchFamily="34" charset="-128"/>
                <a:cs typeface="ヒラギノ角ゴ ProN W6"/>
              </a:rPr>
              <a:t>キス</a:t>
            </a:r>
            <a:endParaRPr lang="ja-JP" altLang="en-US" sz="1800" b="1" i="0">
              <a:latin typeface="HGMaruGothicMPRO" panose="020F0600000000000000" pitchFamily="34" charset="-128"/>
              <a:ea typeface="HGMaruGothicMPRO" panose="020F0600000000000000" pitchFamily="34" charset="-128"/>
              <a:cs typeface="ヒラギノ角ゴ ProN W6"/>
            </a:endParaRPr>
          </a:p>
        </p:txBody>
      </p:sp>
      <p:sp>
        <p:nvSpPr>
          <p:cNvPr id="61" name="AutoShape 4">
            <a:extLst>
              <a:ext uri="{FF2B5EF4-FFF2-40B4-BE49-F238E27FC236}">
                <a16:creationId xmlns:a16="http://schemas.microsoft.com/office/drawing/2014/main" id="{00000000-0008-0000-0100-0000A6000000}"/>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１：キスの表面の水気をペーパーで拭き取り、</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表面に小麦粉</a:t>
            </a:r>
            <a:r>
              <a:rPr lang="en-US" altLang="ja-JP" sz="1050" dirty="0">
                <a:latin typeface="HGMaruGothicMPRO" panose="020F0600000000000000" pitchFamily="34" charset="-128"/>
                <a:ea typeface="HGMaruGothicMPRO" panose="020F0600000000000000" pitchFamily="34" charset="-128"/>
                <a:cs typeface="HG丸ｺﾞｼｯｸM-PRO"/>
              </a:rPr>
              <a:t>(</a:t>
            </a:r>
            <a:r>
              <a:rPr lang="ja-JP" altLang="en-US" sz="1050" dirty="0">
                <a:latin typeface="HGMaruGothicMPRO" panose="020F0600000000000000" pitchFamily="34" charset="-128"/>
                <a:ea typeface="HGMaruGothicMPRO" panose="020F0600000000000000" pitchFamily="34" charset="-128"/>
                <a:cs typeface="HG丸ｺﾞｼｯｸM-PRO"/>
              </a:rPr>
              <a:t>分量外</a:t>
            </a:r>
            <a:r>
              <a:rPr lang="en-US" altLang="ja-JP" sz="1050" dirty="0">
                <a:latin typeface="HGMaruGothicMPRO" panose="020F0600000000000000" pitchFamily="34" charset="-128"/>
                <a:ea typeface="HGMaruGothicMPRO" panose="020F0600000000000000" pitchFamily="34" charset="-128"/>
                <a:cs typeface="HG丸ｺﾞｼｯｸM-PRO"/>
              </a:rPr>
              <a:t>)</a:t>
            </a:r>
            <a:r>
              <a:rPr lang="ja-JP" altLang="en-US" sz="1050" dirty="0">
                <a:latin typeface="HGMaruGothicMPRO" panose="020F0600000000000000" pitchFamily="34" charset="-128"/>
                <a:ea typeface="HGMaruGothicMPRO" panose="020F0600000000000000" pitchFamily="34" charset="-128"/>
                <a:cs typeface="HG丸ｺﾞｼｯｸM-PRO"/>
              </a:rPr>
              <a:t>をまぶす。</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２：卵と水を混ぜ、小麦粉を少しずつ加え混ぜ、天ぷらの衣をつくる。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３：キスを天ぷらの衣につける。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４：鍋に天ぷら油を入れて</a:t>
            </a:r>
            <a:r>
              <a:rPr lang="en-US" altLang="ja-JP" sz="1050" dirty="0">
                <a:latin typeface="HGMaruGothicMPRO" panose="020F0600000000000000" pitchFamily="34" charset="-128"/>
                <a:ea typeface="HGMaruGothicMPRO" panose="020F0600000000000000" pitchFamily="34" charset="-128"/>
                <a:cs typeface="HG丸ｺﾞｼｯｸM-PRO"/>
              </a:rPr>
              <a:t>180℃</a:t>
            </a:r>
            <a:r>
              <a:rPr lang="ja-JP" altLang="en-US" sz="1050" dirty="0">
                <a:latin typeface="HGMaruGothicMPRO" panose="020F0600000000000000" pitchFamily="34" charset="-128"/>
                <a:ea typeface="HGMaruGothicMPRO" panose="020F0600000000000000" pitchFamily="34" charset="-128"/>
                <a:cs typeface="HG丸ｺﾞｼｯｸM-PRO"/>
              </a:rPr>
              <a:t>に熱し、キスを揚げる。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５：</a:t>
            </a:r>
            <a:r>
              <a:rPr lang="ja-JP" altLang="en-US" sz="1050" dirty="0">
                <a:latin typeface="HGMaruGothicMPRO"/>
                <a:ea typeface="HGMaruGothicMPRO"/>
                <a:cs typeface="HG丸ｺﾞｼｯｸM-PRO"/>
              </a:rPr>
              <a:t>器に盛り付け、スダチと塩を付けて食べる。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p:txBody>
      </p:sp>
      <p:sp>
        <p:nvSpPr>
          <p:cNvPr id="62" name="AutoShape 10">
            <a:extLst>
              <a:ext uri="{FF2B5EF4-FFF2-40B4-BE49-F238E27FC236}">
                <a16:creationId xmlns:a16="http://schemas.microsoft.com/office/drawing/2014/main" id="{00000000-0008-0000-0100-0000A7000000}"/>
              </a:ext>
            </a:extLst>
          </p:cNvPr>
          <p:cNvSpPr>
            <a:spLocks noChangeArrowheads="1"/>
          </p:cNvSpPr>
          <p:nvPr/>
        </p:nvSpPr>
        <p:spPr bwMode="auto">
          <a:xfrm>
            <a:off x="4860861" y="3015448"/>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a:solidFill>
                  <a:srgbClr val="000000"/>
                </a:solidFill>
                <a:latin typeface="HGMaruGothicMPRO"/>
                <a:ea typeface="HGMaruGothicMPRO"/>
                <a:cs typeface="HG丸ｺﾞｼｯｸM-PRO"/>
              </a:rPr>
              <a:t>《</a:t>
            </a:r>
            <a:r>
              <a:rPr lang="ja-JP" altLang="en-US" sz="1200" b="1" i="0" strike="noStrike">
                <a:solidFill>
                  <a:srgbClr val="000000"/>
                </a:solidFill>
                <a:latin typeface="HGMaruGothicMPRO"/>
                <a:ea typeface="HGMaruGothicMPRO"/>
                <a:cs typeface="HG丸ｺﾞｼｯｸM-PRO"/>
              </a:rPr>
              <a:t>材料：</a:t>
            </a:r>
            <a:r>
              <a:rPr lang="ja-JP" altLang="en-US" sz="1200" b="1" i="0" strike="noStrike">
                <a:latin typeface="HGMaruGothicMPRO"/>
                <a:ea typeface="HGMaruGothicMPRO"/>
                <a:cs typeface="HG丸ｺﾞｼｯｸM-PRO"/>
              </a:rPr>
              <a:t>２人前</a:t>
            </a:r>
            <a:r>
              <a:rPr lang="en-US" altLang="ja-JP" sz="1200" b="1" i="0" strike="noStrike">
                <a:solidFill>
                  <a:srgbClr val="000000"/>
                </a:solidFill>
                <a:latin typeface="HGMaruGothicMPRO"/>
                <a:ea typeface="HGMaruGothicMPRO"/>
                <a:cs typeface="HG丸ｺﾞｼｯｸM-PRO"/>
              </a:rPr>
              <a:t>》</a:t>
            </a:r>
            <a:endParaRPr lang="en-US" altLang="ja-JP" sz="120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a:latin typeface="HGMaruGothicMPRO"/>
                <a:ea typeface="HGMaruGothicMPRO"/>
                <a:cs typeface="HG丸ｺﾞｼｯｸM-PRO"/>
              </a:rPr>
              <a:t>ズッキーニ　 </a:t>
            </a:r>
            <a:r>
              <a:rPr lang="en-US" altLang="ja-JP" sz="1050">
                <a:latin typeface="HGMaruGothicMPRO"/>
                <a:ea typeface="HGMaruGothicMPRO"/>
                <a:cs typeface="HG丸ｺﾞｼｯｸM-PRO"/>
              </a:rPr>
              <a:t>1</a:t>
            </a:r>
            <a:r>
              <a:rPr lang="ja-JP" altLang="en-US" sz="1050">
                <a:latin typeface="HGMaruGothicMPRO"/>
                <a:ea typeface="HGMaruGothicMPRO"/>
                <a:cs typeface="HG丸ｺﾞｼｯｸM-PRO"/>
              </a:rPr>
              <a:t>本</a:t>
            </a:r>
            <a:endParaRPr lang="en-US" altLang="ja-JP" sz="105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ナス　２本　　パプリカ（黄）　</a:t>
            </a:r>
            <a:r>
              <a:rPr lang="en-US" altLang="ja-JP" sz="1050">
                <a:latin typeface="HGMaruGothicMPRO"/>
                <a:ea typeface="HGMaruGothicMPRO"/>
                <a:cs typeface="HG丸ｺﾞｼｯｸM-PRO"/>
              </a:rPr>
              <a:t>1</a:t>
            </a:r>
            <a:r>
              <a:rPr lang="ja-JP" altLang="en-US" sz="1050">
                <a:latin typeface="HGMaruGothicMPRO"/>
                <a:ea typeface="HGMaruGothicMPRO"/>
                <a:cs typeface="HG丸ｺﾞｼｯｸM-PRO"/>
              </a:rPr>
              <a:t>個</a:t>
            </a:r>
            <a:endParaRPr lang="en-US" altLang="ja-JP" sz="105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玉ネギ　１個</a:t>
            </a:r>
            <a:endParaRPr lang="en-US" altLang="ja-JP" sz="105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ニンニク　大</a:t>
            </a:r>
            <a:r>
              <a:rPr lang="en-US" altLang="ja-JP" sz="1050">
                <a:latin typeface="HGMaruGothicMPRO"/>
                <a:ea typeface="HGMaruGothicMPRO"/>
                <a:cs typeface="HG丸ｺﾞｼｯｸM-PRO"/>
              </a:rPr>
              <a:t>1</a:t>
            </a:r>
            <a:r>
              <a:rPr lang="ja-JP" altLang="en-US" sz="1050">
                <a:latin typeface="HGMaruGothicMPRO"/>
                <a:ea typeface="HGMaruGothicMPRO"/>
                <a:cs typeface="HG丸ｺﾞｼｯｸM-PRO"/>
              </a:rPr>
              <a:t>片　　</a:t>
            </a:r>
            <a:endParaRPr lang="en-US" altLang="ja-JP" sz="1050">
              <a:latin typeface="HGMaruGothicMPRO"/>
              <a:ea typeface="HGMaruGothicMPRO"/>
              <a:cs typeface="HG丸ｺﾞｼｯｸM-PRO"/>
            </a:endParaRPr>
          </a:p>
          <a:p>
            <a:pPr rtl="1">
              <a:lnSpc>
                <a:spcPts val="1600"/>
              </a:lnSpc>
              <a:defRPr sz="1000"/>
            </a:pPr>
            <a:r>
              <a:rPr lang="ja-JP" altLang="en-US" sz="1050">
                <a:latin typeface="HGMaruGothicMPRO"/>
                <a:ea typeface="HGMaruGothicMPRO"/>
              </a:rPr>
              <a:t>オリーブオイル　大さじ１</a:t>
            </a:r>
            <a:endParaRPr lang="en-US" altLang="ja-JP" sz="1050">
              <a:latin typeface="HGMaruGothicMPRO"/>
              <a:ea typeface="HGMaruGothicMPRO"/>
            </a:endParaRPr>
          </a:p>
          <a:p>
            <a:pPr rtl="1">
              <a:lnSpc>
                <a:spcPts val="1600"/>
              </a:lnSpc>
              <a:defRPr sz="1000"/>
            </a:pPr>
            <a:r>
              <a:rPr lang="ja-JP" altLang="en-US" sz="1050">
                <a:latin typeface="HGMaruGothicMPRO"/>
                <a:ea typeface="HGMaruGothicMPRO"/>
                <a:cs typeface="HG丸ｺﾞｼｯｸM-PRO"/>
              </a:rPr>
              <a:t>トマト缶　１缶</a:t>
            </a:r>
            <a:endParaRPr lang="en-US" altLang="ja-JP" sz="105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固形ブイヨン　１個</a:t>
            </a:r>
            <a:endParaRPr lang="en-US" altLang="ja-JP" sz="105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塩・こしょう　各適量</a:t>
            </a:r>
            <a:endParaRPr lang="en-US" altLang="ja-JP" sz="1050">
              <a:latin typeface="HGMaruGothicMPRO"/>
              <a:ea typeface="HGMaruGothicMPRO"/>
              <a:cs typeface="HG丸ｺﾞｼｯｸM-PRO"/>
            </a:endParaRPr>
          </a:p>
        </p:txBody>
      </p:sp>
      <p:sp>
        <p:nvSpPr>
          <p:cNvPr id="63" name="Text Box 89">
            <a:extLst>
              <a:ext uri="{FF2B5EF4-FFF2-40B4-BE49-F238E27FC236}">
                <a16:creationId xmlns:a16="http://schemas.microsoft.com/office/drawing/2014/main" id="{00000000-0008-0000-0100-0000A8000000}"/>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a:solidFill>
                  <a:schemeClr val="accent1">
                    <a:lumMod val="75000"/>
                  </a:schemeClr>
                </a:solidFill>
                <a:latin typeface="メイリオ" panose="020B0604030504040204" pitchFamily="50" charset="-128"/>
                <a:ea typeface="メイリオ" panose="020B0604030504040204" pitchFamily="50" charset="-128"/>
              </a:rPr>
              <a:t>〈2024</a:t>
            </a:r>
            <a:r>
              <a:rPr lang="ja-JP" altLang="en-US" sz="2400" b="1" i="0" strike="noStrike">
                <a:solidFill>
                  <a:schemeClr val="accent1">
                    <a:lumMod val="75000"/>
                  </a:schemeClr>
                </a:solidFill>
                <a:latin typeface="メイリオ" panose="020B0604030504040204" pitchFamily="50" charset="-128"/>
                <a:ea typeface="メイリオ" panose="020B0604030504040204" pitchFamily="50" charset="-128"/>
              </a:rPr>
              <a:t>年８月版</a:t>
            </a:r>
            <a:r>
              <a:rPr lang="en-US" altLang="ja-JP" sz="2400" b="1" i="0" strike="noStrike">
                <a:solidFill>
                  <a:schemeClr val="accent1">
                    <a:lumMod val="75000"/>
                  </a:schemeClr>
                </a:solidFill>
                <a:latin typeface="メイリオ" panose="020B0604030504040204" pitchFamily="50" charset="-128"/>
                <a:ea typeface="メイリオ" panose="020B0604030504040204" pitchFamily="50" charset="-128"/>
              </a:rPr>
              <a:t>〉</a:t>
            </a:r>
          </a:p>
        </p:txBody>
      </p:sp>
      <p:sp>
        <p:nvSpPr>
          <p:cNvPr id="65" name="Text Box 1833">
            <a:extLst>
              <a:ext uri="{FF2B5EF4-FFF2-40B4-BE49-F238E27FC236}">
                <a16:creationId xmlns:a16="http://schemas.microsoft.com/office/drawing/2014/main" id="{00000000-0008-0000-0100-0000AA000000}"/>
              </a:ext>
            </a:extLst>
          </p:cNvPr>
          <p:cNvSpPr txBox="1">
            <a:spLocks noChangeArrowheads="1"/>
          </p:cNvSpPr>
          <p:nvPr/>
        </p:nvSpPr>
        <p:spPr bwMode="auto">
          <a:xfrm>
            <a:off x="10489226" y="277416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a:effectLst/>
                <a:latin typeface="HGMaruGothicMPRO"/>
                <a:ea typeface="HGMaruGothicMPRO"/>
              </a:rPr>
              <a:t>　キスは、タンパク質、ビタミン</a:t>
            </a:r>
            <a:r>
              <a:rPr lang="en" altLang="ja-JP" sz="1050" b="0" i="0">
                <a:effectLst/>
                <a:latin typeface="HGMaruGothicMPRO"/>
                <a:ea typeface="HGMaruGothicMPRO"/>
              </a:rPr>
              <a:t>B1</a:t>
            </a:r>
            <a:r>
              <a:rPr lang="ja-JP" altLang="en-US" sz="1050" b="0" i="0">
                <a:effectLst/>
                <a:latin typeface="HGMaruGothicMPRO"/>
                <a:ea typeface="HGMaruGothicMPRO"/>
              </a:rPr>
              <a:t>、</a:t>
            </a:r>
            <a:r>
              <a:rPr lang="en" altLang="ja-JP" sz="1050" b="0" i="0">
                <a:effectLst/>
                <a:latin typeface="HGMaruGothicMPRO"/>
                <a:ea typeface="HGMaruGothicMPRO"/>
              </a:rPr>
              <a:t>B</a:t>
            </a:r>
            <a:r>
              <a:rPr lang="en-US" altLang="ja-JP" sz="1050" b="0" i="0">
                <a:effectLst/>
                <a:latin typeface="HGMaruGothicMPRO"/>
                <a:ea typeface="HGMaruGothicMPRO"/>
              </a:rPr>
              <a:t>6</a:t>
            </a:r>
            <a:r>
              <a:rPr lang="ja-JP" altLang="en-US" sz="1050" b="0" i="0">
                <a:effectLst/>
                <a:latin typeface="HGMaruGothicMPRO"/>
                <a:ea typeface="HGMaruGothicMPRO"/>
              </a:rPr>
              <a:t>、</a:t>
            </a:r>
            <a:r>
              <a:rPr lang="en-US" altLang="ja-JP" sz="1050" b="0" i="0">
                <a:effectLst/>
                <a:latin typeface="HGMaruGothicMPRO"/>
                <a:ea typeface="HGMaruGothicMPRO"/>
              </a:rPr>
              <a:t>B12</a:t>
            </a:r>
            <a:r>
              <a:rPr lang="ja-JP" altLang="en-US" sz="1050" b="0" i="0">
                <a:effectLst/>
                <a:latin typeface="HGMaruGothicMPRO"/>
                <a:ea typeface="HGMaruGothicMPRO"/>
              </a:rPr>
              <a:t>、ビタミン</a:t>
            </a:r>
            <a:r>
              <a:rPr lang="en-US" altLang="ja-JP" sz="1050" b="0" i="0">
                <a:effectLst/>
                <a:latin typeface="HGMaruGothicMPRO"/>
                <a:ea typeface="HGMaruGothicMPRO"/>
              </a:rPr>
              <a:t>D</a:t>
            </a:r>
            <a:r>
              <a:rPr lang="ja-JP" altLang="en-US" sz="1050" b="0" i="0">
                <a:effectLst/>
                <a:latin typeface="HGMaruGothicMPRO"/>
                <a:ea typeface="HGMaruGothicMPRO"/>
              </a:rPr>
              <a:t>、</a:t>
            </a:r>
            <a:r>
              <a:rPr lang="en" altLang="ja-JP" sz="1050" b="0" i="0">
                <a:effectLst/>
                <a:latin typeface="HGMaruGothicMPRO"/>
                <a:ea typeface="HGMaruGothicMPRO"/>
              </a:rPr>
              <a:t> </a:t>
            </a:r>
            <a:r>
              <a:rPr lang="ja-JP" altLang="en-US" sz="1050" b="0" i="0">
                <a:effectLst/>
                <a:latin typeface="HGMaruGothicMPRO"/>
                <a:ea typeface="HGMaruGothicMPRO"/>
              </a:rPr>
              <a:t>ナイアシン等を多く含む。ビタミン</a:t>
            </a:r>
            <a:r>
              <a:rPr lang="en-US" altLang="ja-JP" sz="1050" b="0" i="0">
                <a:effectLst/>
                <a:latin typeface="HGMaruGothicMPRO"/>
                <a:ea typeface="HGMaruGothicMPRO"/>
              </a:rPr>
              <a:t>B12</a:t>
            </a:r>
            <a:r>
              <a:rPr lang="ja-JP" altLang="en-US" sz="1050" b="0" i="0">
                <a:effectLst/>
                <a:latin typeface="HGMaruGothicMPRO"/>
                <a:ea typeface="HGMaruGothicMPRO"/>
              </a:rPr>
              <a:t>は体内でタンパク質の合成や、脂質の代謝に関わっている。また、葉酸と共に正常な赤血球の生成を助けることで、悪性貧血を防ぐ働きもある。</a:t>
            </a:r>
            <a:endParaRPr lang="en-US" altLang="ja-JP" sz="1050" b="0" i="0">
              <a:effectLst/>
              <a:latin typeface="HGMaruGothicMPRO"/>
              <a:ea typeface="HGMaruGothicMPRO"/>
            </a:endParaRPr>
          </a:p>
          <a:p>
            <a:r>
              <a:rPr lang="ja-JP" altLang="en-US" sz="1050">
                <a:latin typeface="HGMaruGothicMPRO"/>
                <a:ea typeface="HGMaruGothicMPRO"/>
              </a:rPr>
              <a:t>　また、</a:t>
            </a:r>
            <a:r>
              <a:rPr lang="en-US" altLang="ja-JP" sz="1050">
                <a:latin typeface="HGMaruGothicMPRO"/>
                <a:ea typeface="HGMaruGothicMPRO"/>
              </a:rPr>
              <a:t>EPA</a:t>
            </a:r>
            <a:r>
              <a:rPr lang="ja-JP" altLang="en-US" sz="1050">
                <a:latin typeface="HGMaruGothicMPRO"/>
                <a:ea typeface="HGMaruGothicMPRO"/>
              </a:rPr>
              <a:t>はコレステロールや中性脂肪を減らし、</a:t>
            </a:r>
            <a:r>
              <a:rPr lang="en-US" altLang="ja-JP" sz="1050">
                <a:latin typeface="HGMaruGothicMPRO"/>
                <a:ea typeface="HGMaruGothicMPRO"/>
              </a:rPr>
              <a:t>DHA</a:t>
            </a:r>
            <a:r>
              <a:rPr lang="ja-JP" altLang="en-US" sz="1050">
                <a:latin typeface="HGMaruGothicMPRO"/>
                <a:ea typeface="HGMaruGothicMPRO"/>
              </a:rPr>
              <a:t>は脳の働きを高める。キスは、高タンパクで低脂肪・低カロリーの白身魚なので高齢者やダイエット中の方にもオススメの食材だ。</a:t>
            </a:r>
            <a:endParaRPr lang="en-US" altLang="ja-JP" sz="1050">
              <a:latin typeface="HGMaruGothicMPRO"/>
              <a:ea typeface="HGMaruGothicMPRO"/>
            </a:endParaRPr>
          </a:p>
        </p:txBody>
      </p:sp>
      <p:sp>
        <p:nvSpPr>
          <p:cNvPr id="66" name="Text Box 1049">
            <a:extLst>
              <a:ext uri="{FF2B5EF4-FFF2-40B4-BE49-F238E27FC236}">
                <a16:creationId xmlns:a16="http://schemas.microsoft.com/office/drawing/2014/main" id="{00000000-0008-0000-0100-0000AB000000}"/>
              </a:ext>
            </a:extLst>
          </p:cNvPr>
          <p:cNvSpPr txBox="1">
            <a:spLocks noChangeArrowheads="1"/>
          </p:cNvSpPr>
          <p:nvPr/>
        </p:nvSpPr>
        <p:spPr bwMode="auto">
          <a:xfrm>
            <a:off x="3208335" y="94609"/>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2300" b="1">
                <a:solidFill>
                  <a:schemeClr val="accent2">
                    <a:lumMod val="75000"/>
                  </a:schemeClr>
                </a:solidFill>
                <a:latin typeface="メイリオ"/>
                <a:ea typeface="メイリオ"/>
              </a:rPr>
              <a:t>８月</a:t>
            </a:r>
            <a:r>
              <a:rPr lang="ja-JP" altLang="en-US" sz="2300" b="1" i="0" u="none" strike="noStrike" baseline="0">
                <a:solidFill>
                  <a:schemeClr val="accent2">
                    <a:lumMod val="75000"/>
                  </a:schemeClr>
                </a:solidFill>
                <a:latin typeface="メイリオ"/>
                <a:ea typeface="メイリオ"/>
              </a:rPr>
              <a:t>･</a:t>
            </a:r>
            <a:r>
              <a:rPr lang="ja-JP" altLang="en-US" sz="2300" b="1">
                <a:solidFill>
                  <a:schemeClr val="accent2">
                    <a:lumMod val="75000"/>
                  </a:schemeClr>
                </a:solidFill>
                <a:latin typeface="メイリオ"/>
                <a:ea typeface="メイリオ"/>
              </a:rPr>
              <a:t>･･旬の</a:t>
            </a:r>
            <a:r>
              <a:rPr lang="ja-JP" altLang="en-US" sz="2300" b="1" i="0" u="none" strike="noStrike" baseline="0">
                <a:solidFill>
                  <a:schemeClr val="accent2">
                    <a:lumMod val="75000"/>
                  </a:schemeClr>
                </a:solidFill>
                <a:latin typeface="メイリオ"/>
                <a:ea typeface="メイリオ"/>
              </a:rPr>
              <a:t>食材が盛りだくさん！ 行事や記念日に絡めた販促活動を展開しましょう！</a:t>
            </a:r>
          </a:p>
          <a:p>
            <a:pPr algn="ctr">
              <a:lnSpc>
                <a:spcPts val="3400"/>
              </a:lnSpc>
              <a:defRPr sz="1000"/>
            </a:pPr>
            <a:r>
              <a:rPr lang="ja-JP" altLang="en-US" sz="2300" b="1" i="0" u="none" strike="noStrike" baseline="0">
                <a:solidFill>
                  <a:schemeClr val="accent4"/>
                </a:solidFill>
                <a:latin typeface="メイリオ"/>
                <a:ea typeface="メイリオ"/>
              </a:rPr>
              <a:t>地域情報の収集と情報を活かした販売を！</a:t>
            </a:r>
          </a:p>
        </p:txBody>
      </p:sp>
      <p:pic>
        <p:nvPicPr>
          <p:cNvPr id="68" name="図 67">
            <a:extLst>
              <a:ext uri="{FF2B5EF4-FFF2-40B4-BE49-F238E27FC236}">
                <a16:creationId xmlns:a16="http://schemas.microsoft.com/office/drawing/2014/main" id="{00000000-0008-0000-0100-0000AD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69" name="図 68">
            <a:extLst>
              <a:ext uri="{FF2B5EF4-FFF2-40B4-BE49-F238E27FC236}">
                <a16:creationId xmlns:a16="http://schemas.microsoft.com/office/drawing/2014/main" id="{00000000-0008-0000-0100-0000AE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71" name="テキスト ボックス 175">
            <a:extLst>
              <a:ext uri="{FF2B5EF4-FFF2-40B4-BE49-F238E27FC236}">
                <a16:creationId xmlns:a16="http://schemas.microsoft.com/office/drawing/2014/main" id="{00000000-0008-0000-0100-0000B0000000}"/>
              </a:ext>
            </a:extLst>
          </p:cNvPr>
          <p:cNvSpPr txBox="1"/>
          <p:nvPr/>
        </p:nvSpPr>
        <p:spPr bwMode="auto">
          <a:xfrm>
            <a:off x="10377785" y="9456751"/>
            <a:ext cx="9815260"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ja-JP" altLang="en-US" dirty="0">
                <a:effectLst/>
                <a:latin typeface="HGMaruGothicMPRO" panose="020F0600000000000000" pitchFamily="34" charset="-128"/>
                <a:ea typeface="HGMaruGothicMPRO" panose="020F0600000000000000" pitchFamily="34" charset="-128"/>
              </a:rPr>
              <a:t>イベント盛りだくさんの</a:t>
            </a:r>
            <a:r>
              <a:rPr lang="en-US" altLang="ja-JP" dirty="0">
                <a:effectLst/>
                <a:latin typeface="HGMaruGothicMPRO" panose="020F0600000000000000" pitchFamily="34" charset="-128"/>
                <a:ea typeface="HGMaruGothicMPRO" panose="020F0600000000000000" pitchFamily="34" charset="-128"/>
              </a:rPr>
              <a:t>8</a:t>
            </a:r>
            <a:r>
              <a:rPr lang="ja-JP" altLang="en-US" dirty="0">
                <a:effectLst/>
                <a:latin typeface="HGMaruGothicMPRO" panose="020F0600000000000000" pitchFamily="34" charset="-128"/>
                <a:ea typeface="HGMaruGothicMPRO" panose="020F0600000000000000" pitchFamily="34" charset="-128"/>
              </a:rPr>
              <a:t>月。</a:t>
            </a:r>
            <a:r>
              <a:rPr lang="en-US" altLang="ja-JP" dirty="0">
                <a:effectLst/>
                <a:latin typeface="HGMaruGothicMPRO" panose="020F0600000000000000" pitchFamily="34" charset="-128"/>
                <a:ea typeface="HGMaruGothicMPRO" panose="020F0600000000000000" pitchFamily="34" charset="-128"/>
              </a:rPr>
              <a:t>15</a:t>
            </a:r>
            <a:r>
              <a:rPr lang="ja-JP" altLang="en-US" dirty="0">
                <a:effectLst/>
                <a:latin typeface="HGMaruGothicMPRO" panose="020F0600000000000000" pitchFamily="34" charset="-128"/>
                <a:ea typeface="HGMaruGothicMPRO" panose="020F0600000000000000" pitchFamily="34" charset="-128"/>
              </a:rPr>
              <a:t>日の旧盆前後には特に人の動きや嗜好が大きく変わる。</a:t>
            </a:r>
            <a:r>
              <a:rPr lang="en-US" altLang="ja-JP" dirty="0">
                <a:effectLst/>
                <a:latin typeface="HGMaruGothicMPRO" panose="020F0600000000000000" pitchFamily="34" charset="-128"/>
                <a:ea typeface="HGMaruGothicMPRO" panose="020F0600000000000000" pitchFamily="34" charset="-128"/>
              </a:rPr>
              <a:t>8</a:t>
            </a:r>
            <a:r>
              <a:rPr lang="ja-JP" altLang="en-US" dirty="0">
                <a:effectLst/>
                <a:latin typeface="HGMaruGothicMPRO" panose="020F0600000000000000" pitchFamily="34" charset="-128"/>
                <a:ea typeface="HGMaruGothicMPRO" panose="020F0600000000000000" pitchFamily="34" charset="-128"/>
              </a:rPr>
              <a:t>月上旬には各地で花火大会や夏祭りなどが企画され、多くの人が動くが、お盆を過ぎると人の動きが不活発になる。</a:t>
            </a:r>
            <a:endParaRPr lang="en-US" altLang="ja-JP" dirty="0">
              <a:effectLst/>
              <a:latin typeface="HGMaruGothicMPRO" panose="020F0600000000000000" pitchFamily="34" charset="-128"/>
              <a:ea typeface="HGMaruGothicMPRO" panose="020F0600000000000000" pitchFamily="34" charset="-128"/>
            </a:endParaRPr>
          </a:p>
          <a:p>
            <a:r>
              <a:rPr lang="ja-JP" altLang="en-US" dirty="0">
                <a:latin typeface="HGMaruGothicMPRO" panose="020F0600000000000000" pitchFamily="34" charset="-128"/>
                <a:ea typeface="HGMaruGothicMPRO" panose="020F0600000000000000" pitchFamily="34" charset="-128"/>
              </a:rPr>
              <a:t>　</a:t>
            </a:r>
            <a:r>
              <a:rPr lang="ja-JP" altLang="en-US" dirty="0">
                <a:effectLst/>
                <a:latin typeface="HGMaruGothicMPRO" panose="020F0600000000000000" pitchFamily="34" charset="-128"/>
                <a:ea typeface="HGMaruGothicMPRO" panose="020F0600000000000000" pitchFamily="34" charset="-128"/>
              </a:rPr>
              <a:t>この頃になると、それまでの暑さや天候が負担となって体調を崩しやすい。旧盆終了後は、秋の売場への変更のスピードがオペレーション上では重要。残暑が厳しいからといって、いつまでも夏物を抱えていると売れ残る可能性が高い。</a:t>
            </a:r>
            <a:endParaRPr lang="en-US" altLang="ja-JP" dirty="0">
              <a:effectLst/>
              <a:latin typeface="HGMaruGothicMPRO" panose="020F0600000000000000" pitchFamily="34" charset="-128"/>
              <a:ea typeface="HGMaruGothicMPRO" panose="020F0600000000000000" pitchFamily="34" charset="-128"/>
            </a:endParaRPr>
          </a:p>
          <a:p>
            <a:r>
              <a:rPr lang="ja-JP" altLang="en-US" dirty="0">
                <a:latin typeface="HGMaruGothicMPRO" panose="020F0600000000000000" pitchFamily="34" charset="-128"/>
                <a:ea typeface="HGMaruGothicMPRO" panose="020F0600000000000000" pitchFamily="34" charset="-128"/>
              </a:rPr>
              <a:t>　</a:t>
            </a:r>
            <a:r>
              <a:rPr lang="ja-JP" altLang="en-US" dirty="0">
                <a:effectLst/>
                <a:latin typeface="HGMaruGothicMPRO" panose="020F0600000000000000" pitchFamily="34" charset="-128"/>
                <a:ea typeface="HGMaruGothicMPRO" panose="020F0600000000000000" pitchFamily="34" charset="-128"/>
              </a:rPr>
              <a:t>置いておいてもよい夏商材と切り替えが必要な商材の見極めを早急に行い、売場の変更をスムーズに実施することで、お客の嗜好変化に対応できるようになる。</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◆盛夏商品</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連日</a:t>
            </a:r>
            <a:r>
              <a:rPr lang="en-US" altLang="ja-JP" dirty="0">
                <a:effectLst/>
                <a:latin typeface="HGMaruGothicMPRO" panose="020F0600000000000000" pitchFamily="34" charset="-128"/>
                <a:ea typeface="HGMaruGothicMPRO" panose="020F0600000000000000" pitchFamily="34" charset="-128"/>
              </a:rPr>
              <a:t>30℃</a:t>
            </a:r>
            <a:r>
              <a:rPr lang="ja-JP" altLang="en-US" dirty="0">
                <a:effectLst/>
                <a:latin typeface="HGMaruGothicMPRO" panose="020F0600000000000000" pitchFamily="34" charset="-128"/>
                <a:ea typeface="HGMaruGothicMPRO" panose="020F0600000000000000" pitchFamily="34" charset="-128"/>
              </a:rPr>
              <a:t>を超える真夏日が続き、盛夏商品の需要が高まる</a:t>
            </a:r>
            <a:r>
              <a:rPr lang="ja-JP" altLang="en-US">
                <a:effectLst/>
                <a:latin typeface="HGMaruGothicMPRO" panose="020F0600000000000000" pitchFamily="34" charset="-128"/>
                <a:ea typeface="HGMaruGothicMPRO" panose="020F0600000000000000" pitchFamily="34" charset="-128"/>
              </a:rPr>
              <a:t>。アイスクリームなどの氷菓商品の</a:t>
            </a:r>
            <a:r>
              <a:rPr lang="ja-JP" altLang="en-US" dirty="0">
                <a:effectLst/>
                <a:latin typeface="HGMaruGothicMPRO" panose="020F0600000000000000" pitchFamily="34" charset="-128"/>
                <a:ea typeface="HGMaruGothicMPRO" panose="020F0600000000000000" pitchFamily="34" charset="-128"/>
              </a:rPr>
              <a:t>売り込みはお盆前が最後のチャンス。週末とお盆休みが続き、大勢で集まる機会が増えるため、パックや大型サイズの商品を多めに用意する。</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a:t>
            </a:r>
            <a:r>
              <a:rPr lang="ja-JP" altLang="en-US" b="1" dirty="0">
                <a:latin typeface="HGMaruGothicMPRO" panose="020F0600000000000000" pitchFamily="34" charset="-128"/>
                <a:ea typeface="HGMaruGothicMPRO" panose="020F0600000000000000" pitchFamily="34" charset="-128"/>
              </a:rPr>
              <a:t>秋季商品</a:t>
            </a:r>
            <a:endParaRPr lang="en-US" altLang="ja-JP" b="1" dirty="0">
              <a:latin typeface="HGMaruGothicMPRO" panose="020F0600000000000000" pitchFamily="34" charset="-128"/>
              <a:ea typeface="HGMaruGothicMPRO" panose="020F0600000000000000" pitchFamily="34" charset="-128"/>
            </a:endParaRPr>
          </a:p>
          <a:p>
            <a:r>
              <a:rPr lang="ja-JP" altLang="en-US" dirty="0">
                <a:latin typeface="HGMaruGothicMPRO" panose="020F0600000000000000" pitchFamily="34" charset="-128"/>
                <a:ea typeface="HGMaruGothicMPRO" panose="020F0600000000000000" pitchFamily="34" charset="-128"/>
              </a:rPr>
              <a:t>　涼しさを感じられる夜間や、前日より気温が大きく低下した日は秋季商品を売り込もう。秋限定オリジナルスイーツ、</a:t>
            </a:r>
            <a:r>
              <a:rPr lang="ja-JP" altLang="en-US">
                <a:latin typeface="HGMaruGothicMPRO" panose="020F0600000000000000" pitchFamily="34" charset="-128"/>
                <a:ea typeface="HGMaruGothicMPRO" panose="020F0600000000000000" pitchFamily="34" charset="-128"/>
              </a:rPr>
              <a:t>コーヒー、秋</a:t>
            </a:r>
            <a:r>
              <a:rPr lang="ja-JP" altLang="en-US" dirty="0">
                <a:latin typeface="HGMaruGothicMPRO" panose="020F0600000000000000" pitchFamily="34" charset="-128"/>
                <a:ea typeface="HGMaruGothicMPRO" panose="020F0600000000000000" pitchFamily="34" charset="-128"/>
              </a:rPr>
              <a:t>限定おでん、秋限定ビール、ホット系商品、キノコ・サンマなど秋の旬の食材を使った商品などを</a:t>
            </a:r>
            <a:r>
              <a:rPr lang="en" altLang="ja-JP" dirty="0">
                <a:latin typeface="HGMaruGothicMPRO" panose="020F0600000000000000" pitchFamily="34" charset="-128"/>
                <a:ea typeface="HGMaruGothicMPRO" panose="020F0600000000000000" pitchFamily="34" charset="-128"/>
              </a:rPr>
              <a:t>PR</a:t>
            </a:r>
            <a:r>
              <a:rPr lang="ja-JP" altLang="en" dirty="0">
                <a:latin typeface="HGMaruGothicMPRO" panose="020F0600000000000000" pitchFamily="34" charset="-128"/>
                <a:ea typeface="HGMaruGothicMPRO" panose="020F0600000000000000" pitchFamily="34" charset="-128"/>
              </a:rPr>
              <a:t>。</a:t>
            </a:r>
            <a:endParaRPr lang="ja-JP" altLang="en-US" dirty="0">
              <a:latin typeface="HGMaruGothicMPRO" panose="020F0600000000000000" pitchFamily="34" charset="-128"/>
              <a:ea typeface="HGMaruGothicMPRO" panose="020F0600000000000000" pitchFamily="34" charset="-128"/>
            </a:endParaRPr>
          </a:p>
        </p:txBody>
      </p:sp>
      <p:sp>
        <p:nvSpPr>
          <p:cNvPr id="72" name="テキスト ボックス 177">
            <a:extLst>
              <a:ext uri="{FF2B5EF4-FFF2-40B4-BE49-F238E27FC236}">
                <a16:creationId xmlns:a16="http://schemas.microsoft.com/office/drawing/2014/main" id="{00000000-0008-0000-0100-0000B2000000}"/>
              </a:ext>
            </a:extLst>
          </p:cNvPr>
          <p:cNvSpPr txBox="1"/>
          <p:nvPr/>
        </p:nvSpPr>
        <p:spPr bwMode="auto">
          <a:xfrm>
            <a:off x="10884669" y="8649563"/>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８月</a:t>
            </a:r>
            <a:r>
              <a:rPr lang="ja-JP" altLang="en-US" sz="3200">
                <a:solidFill>
                  <a:schemeClr val="tx1"/>
                </a:solidFill>
                <a:latin typeface="HG創英角ｺﾞｼｯｸUB"/>
                <a:ea typeface="HG創英角ｺﾞｼｯｸUB"/>
                <a:cs typeface="HG創英角ｺﾞｼｯｸUB"/>
              </a:rPr>
              <a:t>の販促ポイント</a:t>
            </a:r>
          </a:p>
        </p:txBody>
      </p:sp>
      <p:sp>
        <p:nvSpPr>
          <p:cNvPr id="75" name="テキスト ボックス 180">
            <a:extLst>
              <a:ext uri="{FF2B5EF4-FFF2-40B4-BE49-F238E27FC236}">
                <a16:creationId xmlns:a16="http://schemas.microsoft.com/office/drawing/2014/main" id="{00000000-0008-0000-0100-0000B5000000}"/>
              </a:ext>
            </a:extLst>
          </p:cNvPr>
          <p:cNvSpPr txBox="1"/>
          <p:nvPr/>
        </p:nvSpPr>
        <p:spPr bwMode="auto">
          <a:xfrm>
            <a:off x="569797" y="13140830"/>
            <a:ext cx="6011410" cy="1260067"/>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effectLst/>
                <a:latin typeface="HGMaruGothicMPRO" panose="020F0600000000000000" pitchFamily="34" charset="-128"/>
                <a:ea typeface="HGMaruGothicMPRO" panose="020F0600000000000000" pitchFamily="34" charset="-128"/>
              </a:rPr>
              <a:t>　二十四節気の一つで、暑さが和らぐ頃。今年は</a:t>
            </a:r>
            <a:r>
              <a:rPr lang="en-US" altLang="ja-JP" sz="1050">
                <a:effectLst/>
                <a:latin typeface="HGMaruGothicMPRO" panose="020F0600000000000000" pitchFamily="34" charset="-128"/>
                <a:ea typeface="HGMaruGothicMPRO" panose="020F0600000000000000" pitchFamily="34" charset="-128"/>
              </a:rPr>
              <a:t>8</a:t>
            </a:r>
            <a:r>
              <a:rPr lang="ja-JP" altLang="en-US" sz="1050">
                <a:effectLst/>
                <a:latin typeface="HGMaruGothicMPRO" panose="020F0600000000000000" pitchFamily="34" charset="-128"/>
                <a:ea typeface="HGMaruGothicMPRO" panose="020F0600000000000000" pitchFamily="34" charset="-128"/>
              </a:rPr>
              <a:t>月</a:t>
            </a:r>
            <a:r>
              <a:rPr lang="en-US" altLang="ja-JP" sz="1050">
                <a:effectLst/>
                <a:latin typeface="HGMaruGothicMPRO" panose="020F0600000000000000" pitchFamily="34" charset="-128"/>
                <a:ea typeface="HGMaruGothicMPRO" panose="020F0600000000000000" pitchFamily="34" charset="-128"/>
              </a:rPr>
              <a:t>2</a:t>
            </a:r>
            <a:r>
              <a:rPr lang="ja-JP" altLang="en-US" sz="1050">
                <a:effectLst/>
                <a:latin typeface="HGMaruGothicMPRO" panose="020F0600000000000000" pitchFamily="34" charset="-128"/>
                <a:ea typeface="HGMaruGothicMPRO" panose="020F0600000000000000" pitchFamily="34" charset="-128"/>
              </a:rPr>
              <a:t>２日。夏バテ防止のスタミナメニュー、スパイシーメニューに加え、初秋の旬の味を薦める。サンマは旬のはしりの見せ筋商品としてそろえる。また、この頃は台風の接近・上陸も増えるため、防災用品、非常食の準備セールも同時展開する。</a:t>
            </a:r>
            <a:endParaRPr lang="en-US" altLang="ja-JP" sz="1050">
              <a:effectLst/>
              <a:latin typeface="HGMaruGothicMPRO" panose="020F0600000000000000" pitchFamily="34" charset="-128"/>
              <a:ea typeface="HGMaruGothicMPRO" panose="020F0600000000000000" pitchFamily="34" charset="-128"/>
            </a:endParaRPr>
          </a:p>
          <a:p>
            <a:endParaRPr lang="en-US" altLang="ja-JP" sz="1050">
              <a:latin typeface="HGMaruGothicMPRO" panose="020F0600000000000000" pitchFamily="34" charset="-128"/>
              <a:ea typeface="HGMaruGothicMPRO" panose="020F0600000000000000" pitchFamily="34" charset="-128"/>
            </a:endParaRPr>
          </a:p>
          <a:p>
            <a:r>
              <a:rPr lang="en-US" altLang="ja-JP" sz="1050">
                <a:effectLst/>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重点メニュー</a:t>
            </a:r>
            <a:r>
              <a:rPr lang="en-US" altLang="ja-JP" sz="1050">
                <a:effectLst/>
                <a:latin typeface="HGMaruGothicMPRO" panose="020F0600000000000000" pitchFamily="34" charset="-128"/>
                <a:ea typeface="HGMaruGothicMPRO" panose="020F0600000000000000" pitchFamily="34" charset="-128"/>
              </a:rPr>
              <a:t>】</a:t>
            </a:r>
          </a:p>
          <a:p>
            <a:r>
              <a:rPr lang="en-US" altLang="ja-JP" sz="1050">
                <a:effectLst/>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青果</a:t>
            </a:r>
            <a:r>
              <a:rPr lang="en-US" altLang="ja-JP" sz="1050">
                <a:effectLst/>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オクラ、ゴーヤー、モロヘイヤ、</a:t>
            </a:r>
            <a:r>
              <a:rPr lang="en-US" altLang="ja-JP" sz="1050">
                <a:effectLst/>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鮮魚</a:t>
            </a:r>
            <a:r>
              <a:rPr lang="en-US" altLang="ja-JP" sz="1050">
                <a:effectLst/>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サンマ、</a:t>
            </a:r>
            <a:r>
              <a:rPr lang="en-US" altLang="ja-JP" sz="1050">
                <a:effectLst/>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精肉</a:t>
            </a:r>
            <a:r>
              <a:rPr lang="en-US" altLang="ja-JP" sz="1050">
                <a:effectLst/>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しょうが焼き用、冷しゃぶ用、豚足、</a:t>
            </a:r>
            <a:r>
              <a:rPr lang="en-US" altLang="ja-JP" sz="1050">
                <a:effectLst/>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惣菜</a:t>
            </a:r>
            <a:r>
              <a:rPr lang="en-US" altLang="ja-JP" sz="1050">
                <a:effectLst/>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うな丼、焼き肉丼、</a:t>
            </a:r>
            <a:r>
              <a:rPr lang="en-US" altLang="ja-JP" sz="1050">
                <a:effectLst/>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日配</a:t>
            </a:r>
            <a:r>
              <a:rPr lang="en-US" altLang="ja-JP" sz="1050">
                <a:effectLst/>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キムチ、納豆、おでん、</a:t>
            </a:r>
            <a:r>
              <a:rPr lang="en-US" altLang="ja-JP" sz="1050">
                <a:effectLst/>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グロサリー</a:t>
            </a:r>
            <a:r>
              <a:rPr lang="en-US" altLang="ja-JP" sz="1050">
                <a:effectLst/>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中華惣菜のもと、韓国惣菜のもと、カレー類、</a:t>
            </a:r>
            <a:r>
              <a:rPr lang="en-US" altLang="ja-JP" sz="1050">
                <a:effectLst/>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菓子</a:t>
            </a:r>
            <a:r>
              <a:rPr lang="en-US" altLang="ja-JP" sz="1050">
                <a:effectLst/>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塩あめ、干し梅</a:t>
            </a:r>
          </a:p>
        </p:txBody>
      </p:sp>
      <p:sp>
        <p:nvSpPr>
          <p:cNvPr id="77" name="AutoShape 6">
            <a:extLst>
              <a:ext uri="{FF2B5EF4-FFF2-40B4-BE49-F238E27FC236}">
                <a16:creationId xmlns:a16="http://schemas.microsoft.com/office/drawing/2014/main" id="{00000000-0008-0000-0100-0000B7000000}"/>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丸ｺﾞｼｯｸM-PRO" panose="020F0600000000000000" pitchFamily="50" charset="-128"/>
                <a:ea typeface="HG丸ｺﾞｼｯｸM-PRO" panose="020F0600000000000000" pitchFamily="50" charset="-128"/>
                <a:cs typeface="ヒラギノ角ゴ ProN W6"/>
              </a:rPr>
              <a:t>ズッキーニ</a:t>
            </a:r>
          </a:p>
        </p:txBody>
      </p:sp>
      <p:sp>
        <p:nvSpPr>
          <p:cNvPr id="80" name="AutoShape 10">
            <a:extLst>
              <a:ext uri="{FF2B5EF4-FFF2-40B4-BE49-F238E27FC236}">
                <a16:creationId xmlns:a16="http://schemas.microsoft.com/office/drawing/2014/main" id="{00000000-0008-0000-0100-0000BA000000}"/>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rPr>
              <a:t>キス（背開きしたもの）　６匹</a:t>
            </a:r>
            <a:endParaRPr lang="en-US" altLang="ja-JP" sz="1050" dirty="0">
              <a:latin typeface="HGMaruGothicMPRO"/>
              <a:ea typeface="HGMaruGothicMPRO"/>
            </a:endParaRPr>
          </a:p>
          <a:p>
            <a:pPr rtl="1">
              <a:lnSpc>
                <a:spcPts val="1600"/>
              </a:lnSpc>
              <a:defRPr sz="1000"/>
            </a:pPr>
            <a:r>
              <a:rPr lang="ja-JP" altLang="en-US" sz="1050">
                <a:latin typeface="HGMaruGothicMPRO"/>
                <a:ea typeface="HGMaruGothicMPRO"/>
                <a:cs typeface="HG丸ｺﾞｼｯｸM-PRO"/>
              </a:rPr>
              <a:t>卵　１個　</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水　１カップ</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小麦粉　１カップ</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天ぷら油　適量</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スダチ　</a:t>
            </a:r>
            <a:r>
              <a:rPr lang="en-US" altLang="ja-JP" sz="1050" dirty="0">
                <a:latin typeface="HGMaruGothicMPRO"/>
                <a:ea typeface="HGMaruGothicMPRO"/>
                <a:cs typeface="HG丸ｺﾞｼｯｸM-PRO"/>
              </a:rPr>
              <a:t>1/2</a:t>
            </a:r>
            <a:r>
              <a:rPr lang="ja-JP" altLang="en-US" sz="1050">
                <a:latin typeface="HGMaruGothicMPRO"/>
                <a:ea typeface="HGMaruGothicMPRO"/>
                <a:cs typeface="HG丸ｺﾞｼｯｸM-PRO"/>
              </a:rPr>
              <a:t>個</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塩　適量</a:t>
            </a: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endParaRPr lang="en-US" altLang="ja-JP" sz="1050" b="0" i="0" dirty="0">
              <a:effectLst/>
              <a:latin typeface="HGMaruGothicMPRO"/>
              <a:ea typeface="HGMaruGothicMPRO"/>
            </a:endParaRPr>
          </a:p>
          <a:p>
            <a:pPr rtl="1">
              <a:lnSpc>
                <a:spcPts val="1600"/>
              </a:lnSpc>
              <a:defRPr sz="1000"/>
            </a:pPr>
            <a:endParaRPr lang="en-US" altLang="ja-JP" sz="1050" dirty="0">
              <a:latin typeface="HGMaruGothicMPRO" panose="020F0600000000000000" pitchFamily="34" charset="-128"/>
              <a:ea typeface="HGMaruGothicMPRO" panose="020F0600000000000000" pitchFamily="34" charset="-128"/>
            </a:endParaRPr>
          </a:p>
        </p:txBody>
      </p:sp>
      <p:sp>
        <p:nvSpPr>
          <p:cNvPr id="83" name="AutoShape 16">
            <a:extLst>
              <a:ext uri="{FF2B5EF4-FFF2-40B4-BE49-F238E27FC236}">
                <a16:creationId xmlns:a16="http://schemas.microsoft.com/office/drawing/2014/main" id="{00000000-0008-0000-0100-0000CB000000}"/>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84" name="図 83">
            <a:extLst>
              <a:ext uri="{FF2B5EF4-FFF2-40B4-BE49-F238E27FC236}">
                <a16:creationId xmlns:a16="http://schemas.microsoft.com/office/drawing/2014/main" id="{00000000-0008-0000-0100-0000CC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2702" y="1156652"/>
            <a:ext cx="6249547" cy="674557"/>
          </a:xfrm>
          <a:prstGeom prst="rect">
            <a:avLst/>
          </a:prstGeom>
          <a:effectLst/>
        </p:spPr>
      </p:pic>
      <p:sp>
        <p:nvSpPr>
          <p:cNvPr id="85" name="AutoShape 17">
            <a:extLst>
              <a:ext uri="{FF2B5EF4-FFF2-40B4-BE49-F238E27FC236}">
                <a16:creationId xmlns:a16="http://schemas.microsoft.com/office/drawing/2014/main" id="{00000000-0008-0000-0100-0000CD000000}"/>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86" name="図 85">
            <a:extLst>
              <a:ext uri="{FF2B5EF4-FFF2-40B4-BE49-F238E27FC236}">
                <a16:creationId xmlns:a16="http://schemas.microsoft.com/office/drawing/2014/main" id="{00000000-0008-0000-0100-0000CE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82500" y="1079060"/>
            <a:ext cx="6300568" cy="714779"/>
          </a:xfrm>
          <a:prstGeom prst="rect">
            <a:avLst/>
          </a:prstGeom>
          <a:effectLst/>
        </p:spPr>
      </p:pic>
      <p:pic>
        <p:nvPicPr>
          <p:cNvPr id="51"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2186" y="187078"/>
            <a:ext cx="2183610" cy="724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Text Box 1833">
            <a:extLst>
              <a:ext uri="{FF2B5EF4-FFF2-40B4-BE49-F238E27FC236}">
                <a16:creationId xmlns:a16="http://schemas.microsoft.com/office/drawing/2014/main" id="{334580AE-CCBE-F44F-AA8A-56C6B83A700F}"/>
              </a:ext>
            </a:extLst>
          </p:cNvPr>
          <p:cNvSpPr txBox="1">
            <a:spLocks noChangeArrowheads="1"/>
          </p:cNvSpPr>
          <p:nvPr/>
        </p:nvSpPr>
        <p:spPr bwMode="auto">
          <a:xfrm>
            <a:off x="15682351" y="2774165"/>
            <a:ext cx="4870431"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050" i="0" dirty="0">
                <a:effectLst/>
                <a:latin typeface="HGMaruGothicMPRO" panose="020F0600000000000000" pitchFamily="34" charset="-128"/>
                <a:ea typeface="HGMaruGothicMPRO" panose="020F0600000000000000" pitchFamily="34" charset="-128"/>
              </a:rPr>
              <a:t>　ズッキーニは、カリウム、ビタミン</a:t>
            </a:r>
            <a:r>
              <a:rPr lang="en-US" altLang="ja-JP" sz="1050" i="0" dirty="0">
                <a:effectLst/>
                <a:latin typeface="HGMaruGothicMPRO" panose="020F0600000000000000" pitchFamily="34" charset="-128"/>
                <a:ea typeface="HGMaruGothicMPRO" panose="020F0600000000000000" pitchFamily="34" charset="-128"/>
              </a:rPr>
              <a:t>C</a:t>
            </a:r>
            <a:r>
              <a:rPr lang="ja-JP" altLang="en-US" sz="1050" i="0" dirty="0">
                <a:effectLst/>
                <a:latin typeface="HGMaruGothicMPRO" panose="020F0600000000000000" pitchFamily="34" charset="-128"/>
                <a:ea typeface="HGMaruGothicMPRO" panose="020F0600000000000000" pitchFamily="34" charset="-128"/>
              </a:rPr>
              <a:t>、</a:t>
            </a:r>
            <a:r>
              <a:rPr lang="el-GR" altLang="ja-JP" sz="1050" i="0" dirty="0">
                <a:effectLst/>
                <a:latin typeface="HGMaruGothicMPRO" panose="020F0600000000000000" pitchFamily="34" charset="-128"/>
                <a:ea typeface="HGMaruGothicMPRO" panose="020F0600000000000000" pitchFamily="34" charset="-128"/>
              </a:rPr>
              <a:t> β</a:t>
            </a:r>
            <a:r>
              <a:rPr lang="en-US" altLang="ja-JP"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カロテン、ビタミン</a:t>
            </a:r>
            <a:r>
              <a:rPr lang="en" altLang="ja-JP" sz="1050" i="0" dirty="0">
                <a:effectLst/>
                <a:latin typeface="HGMaruGothicMPRO" panose="020F0600000000000000" pitchFamily="34" charset="-128"/>
                <a:ea typeface="HGMaruGothicMPRO" panose="020F0600000000000000" pitchFamily="34" charset="-128"/>
              </a:rPr>
              <a:t>B</a:t>
            </a:r>
            <a:r>
              <a:rPr lang="ja-JP" altLang="en-US" sz="1050" i="0" dirty="0">
                <a:effectLst/>
                <a:latin typeface="HGMaruGothicMPRO" panose="020F0600000000000000" pitchFamily="34" charset="-128"/>
                <a:ea typeface="HGMaruGothicMPRO" panose="020F0600000000000000" pitchFamily="34" charset="-128"/>
              </a:rPr>
              <a:t>群、食物繊維、カルシウム、マグネシウムなどを多く含む。カリウムにはナトリウムを排泄する役割があり、むくみを防いだり高血圧を予防したりする効果がある。カリウム不足は夏バテの原因の一つとも考えられており、夏バテ予防に欠かせない野菜だ。</a:t>
            </a:r>
            <a:endParaRPr lang="en-US" altLang="ja-JP" sz="1050" i="0" dirty="0">
              <a:effectLst/>
              <a:latin typeface="HGMaruGothicMPRO" panose="020F0600000000000000" pitchFamily="34" charset="-128"/>
              <a:ea typeface="HGMaruGothicMPRO" panose="020F0600000000000000" pitchFamily="34" charset="-128"/>
            </a:endParaRPr>
          </a:p>
          <a:p>
            <a:pPr algn="l"/>
            <a:r>
              <a:rPr lang="ja-JP" altLang="en-US" sz="1050" dirty="0">
                <a:latin typeface="HGMaruGothicMPRO" panose="020F0600000000000000" pitchFamily="34" charset="-128"/>
                <a:ea typeface="HGMaruGothicMPRO" panose="020F0600000000000000" pitchFamily="34" charset="-128"/>
              </a:rPr>
              <a:t>　</a:t>
            </a:r>
            <a:r>
              <a:rPr lang="el-GR" altLang="ja-JP" sz="1050" dirty="0">
                <a:latin typeface="HGMaruGothicMPRO" panose="020F0600000000000000" pitchFamily="34" charset="-128"/>
                <a:ea typeface="HGMaruGothicMPRO" panose="020F0600000000000000" pitchFamily="34" charset="-128"/>
              </a:rPr>
              <a:t> </a:t>
            </a:r>
            <a:r>
              <a:rPr lang="ja-JP" altLang="en-US" sz="1050" dirty="0">
                <a:latin typeface="HGMaruGothicMPRO" panose="020F0600000000000000" pitchFamily="34" charset="-128"/>
                <a:ea typeface="HGMaruGothicMPRO" panose="020F0600000000000000" pitchFamily="34" charset="-128"/>
              </a:rPr>
              <a:t>また、</a:t>
            </a:r>
            <a:r>
              <a:rPr lang="el-GR" altLang="ja-JP" sz="1050" dirty="0">
                <a:latin typeface="HGMaruGothicMPRO" panose="020F0600000000000000" pitchFamily="34" charset="-128"/>
                <a:ea typeface="HGMaruGothicMPRO" panose="020F0600000000000000" pitchFamily="34" charset="-128"/>
              </a:rPr>
              <a:t>β-</a:t>
            </a:r>
            <a:r>
              <a:rPr lang="ja-JP" altLang="en-US" sz="1050" dirty="0">
                <a:latin typeface="HGMaruGothicMPRO" panose="020F0600000000000000" pitchFamily="34" charset="-128"/>
                <a:ea typeface="HGMaruGothicMPRO" panose="020F0600000000000000" pitchFamily="34" charset="-128"/>
              </a:rPr>
              <a:t>カロテンは、体内でビタミン</a:t>
            </a:r>
            <a:r>
              <a:rPr lang="en" altLang="ja-JP" sz="1050" dirty="0">
                <a:latin typeface="HGMaruGothicMPRO" panose="020F0600000000000000" pitchFamily="34" charset="-128"/>
                <a:ea typeface="HGMaruGothicMPRO" panose="020F0600000000000000" pitchFamily="34" charset="-128"/>
              </a:rPr>
              <a:t>A</a:t>
            </a:r>
            <a:r>
              <a:rPr lang="ja-JP" altLang="en-US" sz="1050" dirty="0">
                <a:latin typeface="HGMaruGothicMPRO" panose="020F0600000000000000" pitchFamily="34" charset="-128"/>
                <a:ea typeface="HGMaruGothicMPRO" panose="020F0600000000000000" pitchFamily="34" charset="-128"/>
              </a:rPr>
              <a:t>に変換され、活性酸素の抑制や老化防止にも効果がある。</a:t>
            </a:r>
            <a:endParaRPr lang="en-US" altLang="ja-JP" sz="1050" i="0" dirty="0">
              <a:effectLst/>
              <a:latin typeface="HGMaruGothicMPRO" panose="020F0600000000000000" pitchFamily="34" charset="-128"/>
              <a:ea typeface="HGMaruGothicMPRO" panose="020F0600000000000000" pitchFamily="34" charset="-128"/>
            </a:endParaRPr>
          </a:p>
        </p:txBody>
      </p:sp>
      <p:sp>
        <p:nvSpPr>
          <p:cNvPr id="70" name="Text Box 1833">
            <a:extLst>
              <a:ext uri="{FF2B5EF4-FFF2-40B4-BE49-F238E27FC236}">
                <a16:creationId xmlns:a16="http://schemas.microsoft.com/office/drawing/2014/main" id="{BCA1059A-00EE-9646-AABA-E2F91C1A789D}"/>
              </a:ext>
            </a:extLst>
          </p:cNvPr>
          <p:cNvSpPr txBox="1">
            <a:spLocks noChangeArrowheads="1"/>
          </p:cNvSpPr>
          <p:nvPr/>
        </p:nvSpPr>
        <p:spPr bwMode="auto">
          <a:xfrm>
            <a:off x="10489226" y="4714781"/>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latin typeface="HGMaruGothicMPRO"/>
                <a:ea typeface="HGMaruGothicMPRO"/>
              </a:rPr>
              <a:t>　目が澄んでいて、うろこがたくさん付いているものを選ぶと良い。また、透明感があって、赤みを感じるもの、身が締まっているものが新鮮だ。</a:t>
            </a:r>
            <a:endParaRPr lang="ja-JP">
              <a:latin typeface="HGMaruGothicMPRO"/>
              <a:ea typeface="HGMaruGothicMPRO"/>
            </a:endParaRPr>
          </a:p>
        </p:txBody>
      </p:sp>
      <p:sp>
        <p:nvSpPr>
          <p:cNvPr id="74" name="Text Box 1833">
            <a:extLst>
              <a:ext uri="{FF2B5EF4-FFF2-40B4-BE49-F238E27FC236}">
                <a16:creationId xmlns:a16="http://schemas.microsoft.com/office/drawing/2014/main" id="{1A0DCEAA-3A71-6540-B5DC-810D02DA82B1}"/>
              </a:ext>
            </a:extLst>
          </p:cNvPr>
          <p:cNvSpPr txBox="1">
            <a:spLocks noChangeArrowheads="1"/>
          </p:cNvSpPr>
          <p:nvPr/>
        </p:nvSpPr>
        <p:spPr bwMode="auto">
          <a:xfrm>
            <a:off x="12319815" y="4227573"/>
            <a:ext cx="2120416"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キスの選び方</a:t>
            </a:r>
            <a:endParaRPr lang="en-US" altLang="ja-JP" sz="1400">
              <a:solidFill>
                <a:schemeClr val="accent2"/>
              </a:solidFill>
              <a:latin typeface="HGPSoeiKakugothicUB"/>
              <a:ea typeface="HGPSoeiKakugothicUB"/>
            </a:endParaRPr>
          </a:p>
        </p:txBody>
      </p:sp>
      <p:sp>
        <p:nvSpPr>
          <p:cNvPr id="78" name="Text Box 1833">
            <a:extLst>
              <a:ext uri="{FF2B5EF4-FFF2-40B4-BE49-F238E27FC236}">
                <a16:creationId xmlns:a16="http://schemas.microsoft.com/office/drawing/2014/main" id="{92544DC6-9430-314B-BBD0-AE4DC67E9B0F}"/>
              </a:ext>
            </a:extLst>
          </p:cNvPr>
          <p:cNvSpPr txBox="1">
            <a:spLocks noChangeArrowheads="1"/>
          </p:cNvSpPr>
          <p:nvPr/>
        </p:nvSpPr>
        <p:spPr bwMode="auto">
          <a:xfrm>
            <a:off x="17155767" y="4228568"/>
            <a:ext cx="2120417"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ズッキーニの保存方法</a:t>
            </a:r>
          </a:p>
        </p:txBody>
      </p:sp>
      <p:sp>
        <p:nvSpPr>
          <p:cNvPr id="79" name="Text Box 1833">
            <a:extLst>
              <a:ext uri="{FF2B5EF4-FFF2-40B4-BE49-F238E27FC236}">
                <a16:creationId xmlns:a16="http://schemas.microsoft.com/office/drawing/2014/main" id="{2C488ED4-B3B6-6C48-B9FC-7BC288773E9B}"/>
              </a:ext>
            </a:extLst>
          </p:cNvPr>
          <p:cNvSpPr txBox="1">
            <a:spLocks noChangeArrowheads="1"/>
          </p:cNvSpPr>
          <p:nvPr/>
        </p:nvSpPr>
        <p:spPr bwMode="auto">
          <a:xfrm>
            <a:off x="15682351" y="4663434"/>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latin typeface="HGMaruGothicMPRO"/>
                <a:ea typeface="HGMaruGothicMPRO"/>
              </a:rPr>
              <a:t>　ズッキーニは温度が低過ぎると傷みやすくなるため、夏以外は切らずにそのままキッチンペーパーや新聞紙などに包んで、冷暗所に置こう。乾燥を防ぐことで、みずみずしいズッキーニの食感をキープすることができる。使いかけのズッキーニはしっかりとラップで包んで野菜室に入れ、早めに使うこと。</a:t>
            </a:r>
            <a:endParaRPr lang="en-US" altLang="ja-JP" sz="1050">
              <a:latin typeface="HGMaruGothicMPRO"/>
              <a:ea typeface="HGMaruGothicMPRO"/>
            </a:endParaRPr>
          </a:p>
        </p:txBody>
      </p:sp>
      <p:sp>
        <p:nvSpPr>
          <p:cNvPr id="48" name="テキスト ボックス 178">
            <a:extLst>
              <a:ext uri="{FF2B5EF4-FFF2-40B4-BE49-F238E27FC236}">
                <a16:creationId xmlns:a16="http://schemas.microsoft.com/office/drawing/2014/main" id="{B7DC92E2-D173-ED4F-8C60-78521D559D17}"/>
              </a:ext>
            </a:extLst>
          </p:cNvPr>
          <p:cNvSpPr txBox="1"/>
          <p:nvPr/>
        </p:nvSpPr>
        <p:spPr bwMode="auto">
          <a:xfrm>
            <a:off x="417824" y="8667674"/>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dirty="0">
                <a:latin typeface="HG創英角ｺﾞｼｯｸUB"/>
                <a:ea typeface="HG創英角ｺﾞｼｯｸUB"/>
                <a:cs typeface="HG創英角ｺﾞｼｯｸUB"/>
              </a:rPr>
              <a:t>発酵の日（８</a:t>
            </a:r>
            <a:r>
              <a:rPr lang="en-US" altLang="ja-JP" sz="2800" dirty="0">
                <a:latin typeface="HG創英角ｺﾞｼｯｸUB"/>
                <a:ea typeface="HG創英角ｺﾞｼｯｸUB"/>
                <a:cs typeface="HG創英角ｺﾞｼｯｸUB"/>
              </a:rPr>
              <a:t>/</a:t>
            </a:r>
            <a:r>
              <a:rPr lang="ja-JP" altLang="en-US" sz="2800" dirty="0">
                <a:latin typeface="HG創英角ｺﾞｼｯｸUB"/>
                <a:ea typeface="HG創英角ｺﾞｼｯｸUB"/>
                <a:cs typeface="HG創英角ｺﾞｼｯｸUB"/>
              </a:rPr>
              <a:t>５）</a:t>
            </a:r>
            <a:endParaRPr lang="en-US" altLang="ja-JP" sz="2800" dirty="0">
              <a:latin typeface="HG創英角ｺﾞｼｯｸUB"/>
              <a:ea typeface="HG創英角ｺﾞｼｯｸUB"/>
              <a:cs typeface="HG創英角ｺﾞｼｯｸUB"/>
            </a:endParaRPr>
          </a:p>
        </p:txBody>
      </p:sp>
      <p:sp>
        <p:nvSpPr>
          <p:cNvPr id="50" name="テキスト ボックス 171">
            <a:extLst>
              <a:ext uri="{FF2B5EF4-FFF2-40B4-BE49-F238E27FC236}">
                <a16:creationId xmlns:a16="http://schemas.microsoft.com/office/drawing/2014/main" id="{D30FBF0C-4C0F-974E-878E-A26E7F1F360F}"/>
              </a:ext>
            </a:extLst>
          </p:cNvPr>
          <p:cNvSpPr txBox="1"/>
          <p:nvPr/>
        </p:nvSpPr>
        <p:spPr bwMode="auto">
          <a:xfrm>
            <a:off x="315151" y="9419260"/>
            <a:ext cx="6633881" cy="120434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日本の伝統的な食文化で</a:t>
            </a:r>
            <a:r>
              <a:rPr lang="ja-JP" altLang="en-US" sz="1050">
                <a:effectLst/>
                <a:latin typeface="HGMaruGothicMPRO" panose="020F0600000000000000" pitchFamily="34" charset="-128"/>
                <a:ea typeface="HGMaruGothicMPRO" panose="020F0600000000000000" pitchFamily="34" charset="-128"/>
              </a:rPr>
              <a:t>ある</a:t>
            </a:r>
            <a:r>
              <a:rPr lang="ja-JP" altLang="en-US" sz="1050">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味噌、</a:t>
            </a:r>
            <a:r>
              <a:rPr lang="ja-JP" altLang="en-US" sz="1050" dirty="0">
                <a:effectLst/>
                <a:latin typeface="HGMaruGothicMPRO" panose="020F0600000000000000" pitchFamily="34" charset="-128"/>
                <a:ea typeface="HGMaruGothicMPRO" panose="020F0600000000000000" pitchFamily="34" charset="-128"/>
              </a:rPr>
              <a:t>しょうゆなどの発酵食品の</a:t>
            </a:r>
            <a:r>
              <a:rPr lang="ja-JP" altLang="en-US" sz="1050">
                <a:effectLst/>
                <a:latin typeface="HGMaruGothicMPRO" panose="020F0600000000000000" pitchFamily="34" charset="-128"/>
                <a:ea typeface="HGMaruGothicMPRO" panose="020F0600000000000000" pitchFamily="34" charset="-128"/>
              </a:rPr>
              <a:t>良さを更に</a:t>
            </a:r>
            <a:r>
              <a:rPr lang="ja-JP" altLang="en-US" sz="1050" dirty="0">
                <a:effectLst/>
                <a:latin typeface="HGMaruGothicMPRO" panose="020F0600000000000000" pitchFamily="34" charset="-128"/>
                <a:ea typeface="HGMaruGothicMPRO" panose="020F0600000000000000" pitchFamily="34" charset="-128"/>
              </a:rPr>
              <a:t>広めるために、</a:t>
            </a:r>
            <a:r>
              <a:rPr lang="en-US" altLang="ja-JP" sz="1050" dirty="0">
                <a:effectLst/>
                <a:latin typeface="HGMaruGothicMPRO" panose="020F0600000000000000" pitchFamily="34" charset="-128"/>
                <a:ea typeface="HGMaruGothicMPRO" panose="020F0600000000000000" pitchFamily="34" charset="-128"/>
              </a:rPr>
              <a:t>8</a:t>
            </a:r>
            <a:r>
              <a:rPr lang="ja-JP" altLang="en-US" sz="1050" dirty="0">
                <a:effectLst/>
                <a:latin typeface="HGMaruGothicMPRO" panose="020F0600000000000000" pitchFamily="34" charset="-128"/>
                <a:ea typeface="HGMaruGothicMPRO" panose="020F0600000000000000" pitchFamily="34" charset="-128"/>
              </a:rPr>
              <a:t>・</a:t>
            </a:r>
            <a:r>
              <a:rPr lang="en-US" altLang="ja-JP" sz="1050" dirty="0">
                <a:effectLst/>
                <a:latin typeface="HGMaruGothicMPRO" panose="020F0600000000000000" pitchFamily="34" charset="-128"/>
                <a:ea typeface="HGMaruGothicMPRO" panose="020F0600000000000000" pitchFamily="34" charset="-128"/>
              </a:rPr>
              <a:t>5</a:t>
            </a:r>
            <a:r>
              <a:rPr lang="ja-JP" altLang="en-US" sz="1050" dirty="0">
                <a:effectLst/>
                <a:latin typeface="HGMaruGothicMPRO" panose="020F0600000000000000" pitchFamily="34" charset="-128"/>
                <a:ea typeface="HGMaruGothicMPRO" panose="020F0600000000000000" pitchFamily="34" charset="-128"/>
              </a:rPr>
              <a:t>を発酵と読む語呂合わせからマルコメ株式会社が制定した。発酵食品や、発酵食品を使用した商品は幅広い。店舗全体で発酵食品フェアを展開し、レシピを添えて訴求する。</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b="1"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重点メニュー</a:t>
            </a:r>
            <a:r>
              <a:rPr lang="en-US" altLang="ja-JP" sz="1050" b="1" dirty="0">
                <a:effectLst/>
                <a:latin typeface="HGMaruGothicMPRO" panose="020F0600000000000000" pitchFamily="34" charset="-128"/>
                <a:ea typeface="HGMaruGothicMPRO" panose="020F0600000000000000" pitchFamily="34" charset="-128"/>
              </a:rPr>
              <a:t>】</a:t>
            </a:r>
          </a:p>
          <a:p>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青果</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漬物用商材、</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鮮魚</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塩辛、かす漬け、みりん干し、</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精肉</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みそ漬け肉、</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日配</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納豆、テンペ、漬物、キムチ、パン、ヨーグルト、チーズ、発酵バター、ナタデココ、</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グロサリー</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ウーロン茶、紅茶、甘酒、酢、</a:t>
            </a:r>
            <a:r>
              <a:rPr lang="ja-JP" altLang="en-US" sz="1050">
                <a:effectLst/>
                <a:latin typeface="HGMaruGothicMPRO" panose="020F0600000000000000" pitchFamily="34" charset="-128"/>
                <a:ea typeface="HGMaruGothicMPRO" panose="020F0600000000000000" pitchFamily="34" charset="-128"/>
              </a:rPr>
              <a:t>みりん、味噌、</a:t>
            </a:r>
            <a:r>
              <a:rPr lang="ja-JP" altLang="en-US" sz="1050" dirty="0">
                <a:effectLst/>
                <a:latin typeface="HGMaruGothicMPRO" panose="020F0600000000000000" pitchFamily="34" charset="-128"/>
                <a:ea typeface="HGMaruGothicMPRO" panose="020F0600000000000000" pitchFamily="34" charset="-128"/>
              </a:rPr>
              <a:t>しょうゆ、かつお節、ピクルス、ペッパーソース、ナンプラー、コチュジャン、豆板醤、</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酒類</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ビール、ワイン、日本酒</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販促のポイント</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関連商品を集合陳列、あるいは各部門の売場で</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発酵の日セール」の統一</a:t>
            </a:r>
            <a:r>
              <a:rPr lang="en" altLang="ja-JP" sz="1050" dirty="0">
                <a:effectLst/>
                <a:latin typeface="HGMaruGothicMPRO" panose="020F0600000000000000" pitchFamily="34" charset="-128"/>
                <a:ea typeface="HGMaruGothicMPRO" panose="020F0600000000000000" pitchFamily="34" charset="-128"/>
              </a:rPr>
              <a:t>POP</a:t>
            </a:r>
            <a:r>
              <a:rPr lang="ja-JP" altLang="en-US" sz="1050" dirty="0">
                <a:effectLst/>
                <a:latin typeface="HGMaruGothicMPRO" panose="020F0600000000000000" pitchFamily="34" charset="-128"/>
                <a:ea typeface="HGMaruGothicMPRO" panose="020F0600000000000000" pitchFamily="34" charset="-128"/>
              </a:rPr>
              <a:t>を使用し、部門間の相乗効果が上がるように展開する。また、発酵食品の栄養価、腸内環境の改善効果などを健康志向の消費者に訴求する。</a:t>
            </a:r>
            <a:endParaRPr lang="en-US" altLang="ja-JP" sz="1050" dirty="0">
              <a:effectLst/>
              <a:latin typeface="HGMaruGothicMPRO" panose="020F0600000000000000" pitchFamily="34" charset="-128"/>
              <a:ea typeface="HGMaruGothicMPRO" panose="020F0600000000000000" pitchFamily="34" charset="-128"/>
            </a:endParaRPr>
          </a:p>
        </p:txBody>
      </p:sp>
      <p:sp>
        <p:nvSpPr>
          <p:cNvPr id="4" name="テキスト ボックス 178">
            <a:extLst>
              <a:ext uri="{FF2B5EF4-FFF2-40B4-BE49-F238E27FC236}">
                <a16:creationId xmlns:a16="http://schemas.microsoft.com/office/drawing/2014/main" id="{2CE32673-1F9F-7AAF-736E-3E5AF9EE39A2}"/>
              </a:ext>
            </a:extLst>
          </p:cNvPr>
          <p:cNvSpPr txBox="1"/>
          <p:nvPr/>
        </p:nvSpPr>
        <p:spPr bwMode="auto">
          <a:xfrm>
            <a:off x="2472773" y="12381846"/>
            <a:ext cx="3015810" cy="77284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処暑（８</a:t>
            </a:r>
            <a:r>
              <a:rPr lang="en-US" altLang="ja-JP" sz="280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２２）</a:t>
            </a:r>
            <a:endParaRPr lang="en-US" altLang="ja-JP" sz="2800">
              <a:latin typeface="HG創英角ｺﾞｼｯｸUB"/>
              <a:ea typeface="HG創英角ｺﾞｼｯｸUB"/>
              <a:cs typeface="HG創英角ｺﾞｼｯｸUB"/>
            </a:endParaRPr>
          </a:p>
        </p:txBody>
      </p:sp>
      <p:pic>
        <p:nvPicPr>
          <p:cNvPr id="5" name="図 4">
            <a:extLst>
              <a:ext uri="{FF2B5EF4-FFF2-40B4-BE49-F238E27FC236}">
                <a16:creationId xmlns:a16="http://schemas.microsoft.com/office/drawing/2014/main" id="{D93552AC-B57C-9F29-E5ED-C897289951C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t="60441"/>
          <a:stretch/>
        </p:blipFill>
        <p:spPr>
          <a:xfrm>
            <a:off x="10414948" y="11834317"/>
            <a:ext cx="10487580" cy="3111564"/>
          </a:xfrm>
          <a:prstGeom prst="rect">
            <a:avLst/>
          </a:prstGeom>
        </p:spPr>
      </p:pic>
      <p:pic>
        <p:nvPicPr>
          <p:cNvPr id="6" name="図 5">
            <a:extLst>
              <a:ext uri="{FF2B5EF4-FFF2-40B4-BE49-F238E27FC236}">
                <a16:creationId xmlns:a16="http://schemas.microsoft.com/office/drawing/2014/main" id="{0DFDE688-7C8B-18C6-0AF6-9BBA115368E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90776" y="12881268"/>
            <a:ext cx="2569966" cy="1615922"/>
          </a:xfrm>
          <a:prstGeom prst="rect">
            <a:avLst/>
          </a:prstGeom>
        </p:spPr>
      </p:pic>
      <p:pic>
        <p:nvPicPr>
          <p:cNvPr id="8" name="図 7">
            <a:extLst>
              <a:ext uri="{FF2B5EF4-FFF2-40B4-BE49-F238E27FC236}">
                <a16:creationId xmlns:a16="http://schemas.microsoft.com/office/drawing/2014/main" id="{B44954F6-7035-2A3B-A4C3-C719D01A27F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208689" y="8948649"/>
            <a:ext cx="2550748" cy="2689731"/>
          </a:xfrm>
          <a:prstGeom prst="rect">
            <a:avLst/>
          </a:prstGeom>
        </p:spPr>
      </p:pic>
      <p:pic>
        <p:nvPicPr>
          <p:cNvPr id="10" name="図 9">
            <a:extLst>
              <a:ext uri="{FF2B5EF4-FFF2-40B4-BE49-F238E27FC236}">
                <a16:creationId xmlns:a16="http://schemas.microsoft.com/office/drawing/2014/main" id="{73733E9D-3B95-3E73-BF3A-F7BEB31AE30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641847" y="3256151"/>
            <a:ext cx="1684431" cy="1707505"/>
          </a:xfrm>
          <a:prstGeom prst="rect">
            <a:avLst/>
          </a:prstGeom>
        </p:spPr>
      </p:pic>
      <p:pic>
        <p:nvPicPr>
          <p:cNvPr id="13" name="図 12">
            <a:extLst>
              <a:ext uri="{FF2B5EF4-FFF2-40B4-BE49-F238E27FC236}">
                <a16:creationId xmlns:a16="http://schemas.microsoft.com/office/drawing/2014/main" id="{8ECDB3E7-4067-ECB5-B26A-BFA41BEBAA6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8901093" y="1707549"/>
            <a:ext cx="1465824" cy="1099368"/>
          </a:xfrm>
          <a:prstGeom prst="rect">
            <a:avLst/>
          </a:prstGeom>
        </p:spPr>
      </p:pic>
      <p:pic>
        <p:nvPicPr>
          <p:cNvPr id="16" name="図 15">
            <a:extLst>
              <a:ext uri="{FF2B5EF4-FFF2-40B4-BE49-F238E27FC236}">
                <a16:creationId xmlns:a16="http://schemas.microsoft.com/office/drawing/2014/main" id="{0242BE14-922B-3872-A780-F468DDC00C9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3380023" y="1447313"/>
            <a:ext cx="2023505" cy="1517629"/>
          </a:xfrm>
          <a:prstGeom prst="rect">
            <a:avLst/>
          </a:prstGeom>
        </p:spPr>
      </p:pic>
      <p:pic>
        <p:nvPicPr>
          <p:cNvPr id="19" name="図 18">
            <a:extLst>
              <a:ext uri="{FF2B5EF4-FFF2-40B4-BE49-F238E27FC236}">
                <a16:creationId xmlns:a16="http://schemas.microsoft.com/office/drawing/2014/main" id="{7FC8A7DE-41B7-713A-7EF2-AFB73253251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012365" y="3838480"/>
            <a:ext cx="2404464" cy="766250"/>
          </a:xfrm>
          <a:prstGeom prst="rect">
            <a:avLst/>
          </a:prstGeom>
        </p:spPr>
      </p:pic>
      <p:pic>
        <p:nvPicPr>
          <p:cNvPr id="22" name="図 21">
            <a:extLst>
              <a:ext uri="{FF2B5EF4-FFF2-40B4-BE49-F238E27FC236}">
                <a16:creationId xmlns:a16="http://schemas.microsoft.com/office/drawing/2014/main" id="{5F0A8B8A-7219-8B0B-79D8-6F0FB14E7F73}"/>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0286528" y="5554948"/>
            <a:ext cx="2659956" cy="2772593"/>
          </a:xfrm>
          <a:prstGeom prst="rect">
            <a:avLst/>
          </a:prstGeom>
        </p:spPr>
      </p:pic>
      <p:pic>
        <p:nvPicPr>
          <p:cNvPr id="24" name="図 23">
            <a:extLst>
              <a:ext uri="{FF2B5EF4-FFF2-40B4-BE49-F238E27FC236}">
                <a16:creationId xmlns:a16="http://schemas.microsoft.com/office/drawing/2014/main" id="{9C08AF69-F723-D1E9-BB5F-E88EB5256532}"/>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3049055" y="5540302"/>
            <a:ext cx="2564773" cy="2738527"/>
          </a:xfrm>
          <a:prstGeom prst="rect">
            <a:avLst/>
          </a:prstGeom>
        </p:spPr>
      </p:pic>
      <p:pic>
        <p:nvPicPr>
          <p:cNvPr id="27" name="図 26">
            <a:extLst>
              <a:ext uri="{FF2B5EF4-FFF2-40B4-BE49-F238E27FC236}">
                <a16:creationId xmlns:a16="http://schemas.microsoft.com/office/drawing/2014/main" id="{F4023B39-EDCB-0A49-6ECE-092C88D157C2}"/>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5749876" y="5517879"/>
            <a:ext cx="2423781" cy="2738527"/>
          </a:xfrm>
          <a:prstGeom prst="rect">
            <a:avLst/>
          </a:prstGeom>
        </p:spPr>
      </p:pic>
      <p:pic>
        <p:nvPicPr>
          <p:cNvPr id="31" name="図 30">
            <a:extLst>
              <a:ext uri="{FF2B5EF4-FFF2-40B4-BE49-F238E27FC236}">
                <a16:creationId xmlns:a16="http://schemas.microsoft.com/office/drawing/2014/main" id="{96F58EE6-34EC-A6C0-322E-214378B3525C}"/>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18309705" y="5512323"/>
            <a:ext cx="2423781" cy="2734883"/>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5ec32633b1dd6cf5cc5cdec9bfc87748">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3f0da61ec16661147c33282b526e979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2024-05-16T15:00:00+00:00</_x6295__x7a3f__x65e5__x6642_>
    <_x5009__x51fa__x3057__x53ef__x80fd__x65e5_ xmlns="082c5546-8353-48c8-b816-b659d31cb65e" xsi:nil="true"/>
    <_x88dc__x8db3__x8aac__x660e_ xmlns="082c5546-8353-48c8-b816-b659d31cb65e">【MDカレンダー8月】
●お盆前後に大きく変わる人の動き・嗜好に注意
　〜臨機応変な対応を心掛けよう！ 〜
●旬の食材が盛りだくさん！ 行事や記念日に絡めた販促活動を展開しましょう！
　〜地域情報の収集と情報を活かした販売を！〜</_x88dc__x8db3__x8aac__x660e_>
  </documentManagement>
</p:properties>
</file>

<file path=customXml/itemProps1.xml><?xml version="1.0" encoding="utf-8"?>
<ds:datastoreItem xmlns:ds="http://schemas.openxmlformats.org/officeDocument/2006/customXml" ds:itemID="{F2198C16-9E39-473F-834A-972AC308BD57}">
  <ds:schemaRefs>
    <ds:schemaRef ds:uri="http://schemas.microsoft.com/sharepoint/v3/contenttype/forms"/>
  </ds:schemaRefs>
</ds:datastoreItem>
</file>

<file path=customXml/itemProps2.xml><?xml version="1.0" encoding="utf-8"?>
<ds:datastoreItem xmlns:ds="http://schemas.openxmlformats.org/officeDocument/2006/customXml" ds:itemID="{A09CB571-BA17-4C0F-BF05-0C202CC67E50}"/>
</file>

<file path=customXml/itemProps3.xml><?xml version="1.0" encoding="utf-8"?>
<ds:datastoreItem xmlns:ds="http://schemas.openxmlformats.org/officeDocument/2006/customXml" ds:itemID="{FD6C2245-EA20-4F67-80B2-67B6A8944EC1}">
  <ds:schemaRefs>
    <ds:schemaRef ds:uri="97bf2701-4b91-43ab-bb32-c47ccb016379"/>
    <ds:schemaRef ds:uri="a854727d-76ad-4a0b-9938-dee9e4be59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147</TotalTime>
  <Words>2755</Words>
  <Application>Microsoft Macintosh PowerPoint</Application>
  <PresentationFormat>ユーザー設定</PresentationFormat>
  <Paragraphs>360</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HG丸ｺﾞｼｯｸM-PRO</vt:lpstr>
      <vt:lpstr>HG丸ｺﾞｼｯｸM-PRO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MDカレンダー2024年8月</dc:title>
  <dc:creator>畠　肇</dc:creator>
  <cp:lastModifiedBy>ちえみ 植木</cp:lastModifiedBy>
  <cp:revision>5</cp:revision>
  <cp:lastPrinted>2021-09-17T00:08:02Z</cp:lastPrinted>
  <dcterms:created xsi:type="dcterms:W3CDTF">2019-06-14T00:16:28Z</dcterms:created>
  <dcterms:modified xsi:type="dcterms:W3CDTF">2024-05-15T07:55:43Z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