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4"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204"/>
    <a:srgbClr val="FFE1E1"/>
    <a:srgbClr val="FF9900"/>
    <a:srgbClr val="FFE699"/>
    <a:srgbClr val="FF9CB4"/>
    <a:srgbClr val="FDB2AD"/>
    <a:srgbClr val="C55A11"/>
    <a:srgbClr val="ED7CB7"/>
    <a:srgbClr val="E6B4DC"/>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65136-7656-407A-B16F-727E463BEE24}" v="25" dt="2024-05-21T08:08:03.526"/>
    <p1510:client id="{9034A5AB-A92F-416E-9B62-8BBAB1B2E756}" v="6" dt="2024-05-22T07:16:07.91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3978" autoAdjust="0"/>
  </p:normalViewPr>
  <p:slideViewPr>
    <p:cSldViewPr snapToGrid="0">
      <p:cViewPr varScale="1">
        <p:scale>
          <a:sx n="97" d="100"/>
          <a:sy n="97" d="100"/>
        </p:scale>
        <p:origin x="1048" y="256"/>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2024/6/19</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2024/6/19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2024/6/19</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wmf"/><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3.wmf"/><Relationship Id="rId15" Type="http://schemas.openxmlformats.org/officeDocument/2006/relationships/image" Target="../media/image32.jpeg"/><Relationship Id="rId10" Type="http://schemas.openxmlformats.org/officeDocument/2006/relationships/image" Target="../media/image27.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表 41"/>
          <p:cNvGraphicFramePr>
            <a:graphicFrameLocks noGrp="1"/>
          </p:cNvGraphicFramePr>
          <p:nvPr>
            <p:extLst>
              <p:ext uri="{D42A27DB-BD31-4B8C-83A1-F6EECF244321}">
                <p14:modId xmlns:p14="http://schemas.microsoft.com/office/powerpoint/2010/main" val="1719101097"/>
              </p:ext>
            </p:extLst>
          </p:nvPr>
        </p:nvGraphicFramePr>
        <p:xfrm>
          <a:off x="1303557" y="1632899"/>
          <a:ext cx="19946376" cy="6965662"/>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640080">
                  <a:extLst>
                    <a:ext uri="{9D8B030D-6E8A-4147-A177-3AD203B41FA5}">
                      <a16:colId xmlns:a16="http://schemas.microsoft.com/office/drawing/2014/main" val="4127264957"/>
                    </a:ext>
                  </a:extLst>
                </a:gridCol>
                <a:gridCol w="581215">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81215">
                  <a:extLst>
                    <a:ext uri="{9D8B030D-6E8A-4147-A177-3AD203B41FA5}">
                      <a16:colId xmlns:a16="http://schemas.microsoft.com/office/drawing/2014/main" val="778210961"/>
                    </a:ext>
                  </a:extLst>
                </a:gridCol>
                <a:gridCol w="588846">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563678">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81215">
                  <a:extLst>
                    <a:ext uri="{9D8B030D-6E8A-4147-A177-3AD203B41FA5}">
                      <a16:colId xmlns:a16="http://schemas.microsoft.com/office/drawing/2014/main" val="1555751302"/>
                    </a:ext>
                  </a:extLst>
                </a:gridCol>
                <a:gridCol w="580651">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6523">
                  <a:extLst>
                    <a:ext uri="{9D8B030D-6E8A-4147-A177-3AD203B41FA5}">
                      <a16:colId xmlns:a16="http://schemas.microsoft.com/office/drawing/2014/main" val="4189414689"/>
                    </a:ext>
                  </a:extLst>
                </a:gridCol>
                <a:gridCol w="581215">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9/1</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10/1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0">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大安</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algn="l" fontAlgn="auto"/>
                      <a:r>
                        <a:rPr lang="ja-JP" altLang="en-US" sz="1100" u="none" strike="noStrike">
                          <a:solidFill>
                            <a:schemeClr val="tx1"/>
                          </a:solidFill>
                          <a:effectLst/>
                          <a:latin typeface="Meiryo UI"/>
                          <a:ea typeface="Meiryo UI"/>
                        </a:rPr>
                        <a:t>防災用品点検の日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宝くじの日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panose="020B0604030504040204" pitchFamily="50" charset="-128"/>
                          <a:ea typeface="Meiryo UI" panose="020B0604030504040204" pitchFamily="50" charset="-128"/>
                        </a:rPr>
                        <a:t>クエン酸の日</a:t>
                      </a:r>
                      <a:endParaRPr lang="en-US" altLang="ja-JP" sz="110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くしの日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計画と実行の日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生クリームの日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白露（はくろ）</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rtl="0" eaLnBrk="1" fontAlgn="b" latinLnBrk="0" hangingPunct="1"/>
                      <a:r>
                        <a:rPr kumimoji="1" lang="ja-JP" altLang="en-US" sz="1100" u="none" strike="noStrike" kern="1200">
                          <a:solidFill>
                            <a:schemeClr val="tx1"/>
                          </a:solidFill>
                          <a:effectLst/>
                          <a:latin typeface="Meiryo UI"/>
                          <a:ea typeface="Meiryo UI"/>
                          <a:cs typeface="+mn-cs"/>
                        </a:rPr>
                        <a:t>果物の日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栗きんとんの日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牛タンの日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めんの日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マラソンの日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救急医療週間</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コスモスの日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大阪寿司の日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敬老の日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十五夜</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endParaRPr kumimoji="1" lang="en-US" altLang="ja-JP" sz="1100" u="none" strike="noStrike" kern="1200" dirty="0">
                        <a:solidFill>
                          <a:schemeClr val="tx1"/>
                        </a:solidFill>
                        <a:effectLst/>
                        <a:latin typeface="Meiryo UI"/>
                        <a:ea typeface="Meiryo UI"/>
                        <a:cs typeface="+mn-cs"/>
                      </a:endParaRPr>
                    </a:p>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彼岸</a:t>
                      </a:r>
                      <a:r>
                        <a:rPr kumimoji="1" lang="ja-JP" altLang="en-US" sz="1100" u="none" strike="noStrike" kern="1200" dirty="0">
                          <a:solidFill>
                            <a:schemeClr val="tx1"/>
                          </a:solidFill>
                          <a:effectLst/>
                          <a:latin typeface="Meiryo UI"/>
                          <a:ea typeface="Meiryo UI"/>
                          <a:cs typeface="+mn-cs"/>
                        </a:rPr>
                        <a:t>入り</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バスの日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ファッションショーの日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秋分の日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振替休日</a:t>
                      </a:r>
                      <a:endParaRPr kumimoji="1" lang="en-US" altLang="ja-JP" sz="1100" u="none" strike="noStrike" kern="1200" dirty="0">
                        <a:solidFill>
                          <a:schemeClr val="tx1"/>
                        </a:solidFill>
                        <a:effectLst/>
                        <a:latin typeface="Meiryo UI"/>
                        <a:ea typeface="Meiryo UI"/>
                        <a:cs typeface="+mn-cs"/>
                      </a:endParaRPr>
                    </a:p>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テニスの日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清掃の日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主婦休みの日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台風襲来の日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世界観光の日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米の日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洋菓子の日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algn="l" fontAlgn="auto"/>
                      <a:r>
                        <a:rPr lang="ja-JP" altLang="en-US" sz="1100" u="none" strike="noStrike">
                          <a:solidFill>
                            <a:schemeClr val="tx1"/>
                          </a:solidFill>
                          <a:effectLst/>
                          <a:latin typeface="Meiryo UI"/>
                          <a:ea typeface="Meiryo UI"/>
                        </a:rPr>
                        <a:t>くるみの日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コーヒーの日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豆腐の日</a:t>
                      </a:r>
                      <a:endParaRPr lang="ja-JP"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登山の日</a:t>
                      </a:r>
                      <a:endParaRPr kumimoji="1" lang="ja-JP" altLang="en-US" sz="1100" kern="120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イワシの日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7219">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rgbClr val="FF0000"/>
                          </a:solidFill>
                          <a:effectLst/>
                          <a:latin typeface="Meiryo UI"/>
                          <a:ea typeface="Meiryo UI"/>
                        </a:rPr>
                        <a:t>　</a:t>
                      </a:r>
                      <a:endParaRPr lang="ja-JP" altLang="en-US" sz="1100" b="0" i="0" u="none" strike="noStrike">
                        <a:solidFill>
                          <a:srgbClr val="FF0000"/>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防災用品の点検を呼び掛けよう。使用期限切れ、賞味期限切れの商品があれば、買い替えを促そう。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この日にちなみ、くじで商品やクーポン、ポイントなどが当たるキャンペーンを行おう。</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美容に</a:t>
                      </a:r>
                      <a:r>
                        <a:rPr lang="ja-JP" altLang="en-US" sz="1200" b="0" i="0" u="none" strike="noStrike">
                          <a:solidFill>
                            <a:schemeClr val="tx1"/>
                          </a:solidFill>
                          <a:effectLst/>
                          <a:latin typeface="Meiryo UI"/>
                          <a:ea typeface="Meiryo UI"/>
                        </a:rPr>
                        <a:t>良いといわれる</a:t>
                      </a:r>
                      <a:r>
                        <a:rPr lang="ja-JP" altLang="en-US" sz="1200" b="0" i="0" u="none" strike="noStrike" dirty="0">
                          <a:solidFill>
                            <a:schemeClr val="tx1"/>
                          </a:solidFill>
                          <a:effectLst/>
                          <a:latin typeface="Meiryo UI"/>
                          <a:ea typeface="Meiryo UI"/>
                        </a:rPr>
                        <a:t>クエン酸。女性客の多い店舗では、クエン酸を含む</a:t>
                      </a:r>
                      <a:r>
                        <a:rPr lang="ja-JP" altLang="en-US" sz="1200" b="0" i="0" u="none" strike="noStrike">
                          <a:solidFill>
                            <a:schemeClr val="tx1"/>
                          </a:solidFill>
                          <a:effectLst/>
                          <a:latin typeface="Meiryo UI"/>
                          <a:ea typeface="Meiryo UI"/>
                        </a:rPr>
                        <a:t>レモンや柑橘類</a:t>
                      </a:r>
                      <a:r>
                        <a:rPr lang="ja-JP" altLang="en-US" sz="1200" b="0" i="0" u="none" strike="noStrike" dirty="0">
                          <a:solidFill>
                            <a:schemeClr val="tx1"/>
                          </a:solidFill>
                          <a:effectLst/>
                          <a:latin typeface="Meiryo UI"/>
                          <a:ea typeface="Meiryo UI"/>
                        </a:rPr>
                        <a:t>のキャンペーンを提案しよう。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夏の紫外線ダメージは肌だけでなく、髪も受けている。ヘアケア商品をＰＲしよう。販促物で効能を紹介すると効果的。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計画して実行することの大切さを広める目的で制定。この日を機に、売場の見直しを行い、夏季商品の改廃・秋季商品の導入を進めよう。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残暑が厳しいときにはさっぱりした味覚が好まれるが、涼しさを感じるようになったら秋に好まれる濃厚な生クリームやチョコのスイーツを売り込む。</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二十四節気のひとつで、大気が冷え、露ができ始める頃。朝晩の気温が徐々に低下し、肌寒くなるので、ホット系の訴求が高まる。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毎月８日は果物の日。ブドウ、梨、クリ、柿、リンゴなどの秋の果実を使った商品を販促強化しよう。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クリやサツマイモなど、秋の旬の素材を使った商品をＰＲ</a:t>
                      </a:r>
                      <a:r>
                        <a:rPr lang="ja-JP" altLang="en" sz="1200" b="0" i="0" u="none" strike="noStrike" dirty="0">
                          <a:solidFill>
                            <a:schemeClr val="tx1"/>
                          </a:solidFill>
                          <a:effectLst/>
                          <a:latin typeface="Meiryo UI"/>
                          <a:ea typeface="Meiryo UI"/>
                        </a:rPr>
                        <a:t>。</a:t>
                      </a:r>
                      <a:r>
                        <a:rPr lang="ja-JP" altLang="en-US" sz="1200" b="0" i="0" u="none" strike="noStrike" dirty="0">
                          <a:solidFill>
                            <a:schemeClr val="tx1"/>
                          </a:solidFill>
                          <a:effectLst/>
                          <a:latin typeface="Meiryo UI"/>
                          <a:ea typeface="Meiryo UI"/>
                        </a:rPr>
                        <a:t>気温が低下した日や、気温の低い朝晩は秋季商品の売り込みを強化。</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夏バテが続いたり、不安定な気候で体調を崩しやすい時期。この日にちなみ、牛肉やウナギなどのスタミナ食を提案しよう。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11</a:t>
                      </a:r>
                      <a:r>
                        <a:rPr lang="ja-JP" altLang="en-US" sz="1200" b="0" i="0" u="none" strike="noStrike" dirty="0">
                          <a:solidFill>
                            <a:schemeClr val="tx1"/>
                          </a:solidFill>
                          <a:effectLst/>
                          <a:latin typeface="Meiryo UI"/>
                          <a:ea typeface="Meiryo UI"/>
                        </a:rPr>
                        <a:t>日はめんの日。残暑が厳しい日中に</a:t>
                      </a:r>
                      <a:r>
                        <a:rPr lang="ja-JP" altLang="en-US" sz="1200" b="0" i="0" u="none" strike="noStrike">
                          <a:solidFill>
                            <a:schemeClr val="tx1"/>
                          </a:solidFill>
                          <a:effectLst/>
                          <a:latin typeface="Meiryo UI"/>
                          <a:ea typeface="Meiryo UI"/>
                        </a:rPr>
                        <a:t>は冷やしめん、</a:t>
                      </a:r>
                      <a:r>
                        <a:rPr lang="ja-JP" altLang="en-US" sz="1200" b="0" i="0" u="none" strike="noStrike" dirty="0">
                          <a:solidFill>
                            <a:schemeClr val="tx1"/>
                          </a:solidFill>
                          <a:effectLst/>
                          <a:latin typeface="Meiryo UI"/>
                          <a:ea typeface="Meiryo UI"/>
                        </a:rPr>
                        <a:t>気温が低下する朝晩</a:t>
                      </a:r>
                      <a:r>
                        <a:rPr lang="ja-JP" altLang="en-US" sz="1200" b="0" i="0" u="none" strike="noStrike">
                          <a:solidFill>
                            <a:schemeClr val="tx1"/>
                          </a:solidFill>
                          <a:effectLst/>
                          <a:latin typeface="Meiryo UI"/>
                          <a:ea typeface="Meiryo UI"/>
                        </a:rPr>
                        <a:t>は湯掛けめんなど</a:t>
                      </a:r>
                      <a:r>
                        <a:rPr lang="ja-JP" altLang="en-US" sz="1200" b="0" i="0" u="none" strike="noStrike" dirty="0">
                          <a:solidFill>
                            <a:schemeClr val="tx1"/>
                          </a:solidFill>
                          <a:effectLst/>
                          <a:latin typeface="Meiryo UI"/>
                          <a:ea typeface="Meiryo UI"/>
                        </a:rPr>
                        <a:t>の温かい商品をそれぞれ用意する。</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気温が徐々に低下し、スポーツ日和が多くなる。スポーツ飲料などの関連商品が動く。ただし、この時季は天候不順になりやすいので発注量に注意。</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残暑で夏バテを起こしたり、朝晩の気温低下や秋の長雨などによる気候の変化で体調を崩し気味。健康関連商品の訴求が高まる。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コスモスの咲く秋らしい</a:t>
                      </a:r>
                      <a:r>
                        <a:rPr lang="ja-JP" altLang="en-US" sz="1200" b="0" i="0" u="none" strike="noStrike">
                          <a:solidFill>
                            <a:schemeClr val="tx1"/>
                          </a:solidFill>
                          <a:effectLst/>
                          <a:latin typeface="Meiryo UI"/>
                          <a:ea typeface="Meiryo UI"/>
                        </a:rPr>
                        <a:t>季節になる頃。</a:t>
                      </a:r>
                      <a:r>
                        <a:rPr lang="ja-JP" altLang="en-US" sz="1200" b="0" i="0" u="none" strike="noStrike" dirty="0">
                          <a:solidFill>
                            <a:schemeClr val="tx1"/>
                          </a:solidFill>
                          <a:effectLst/>
                          <a:latin typeface="Meiryo UI"/>
                          <a:ea typeface="Meiryo UI"/>
                        </a:rPr>
                        <a:t>残暑が和らぎ、徐々に秋季商品の需要が高まるため、秋の注目商品を中心に売り込む。店内の装飾も秋仕様へ。</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生ものを使わない大阪寿司は高齢者に安心な食べ物として制定。敬老の日を含む３連休は、お祝いのごちそう訴求が高まる。寿司、高級菓子などを多めに用意。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敬老の日当日は、ごちそうなどのお祝い商品を用意。 敬老の日自体を忘れている人もいるため、販促物で ＰＲしよう。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月見団子や和菓子を強化。店内にススキやウサギのオブジェを飾ることで季節感を演出しよう。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kern="1200" dirty="0">
                          <a:solidFill>
                            <a:schemeClr val="tx1"/>
                          </a:solidFill>
                          <a:effectLst/>
                          <a:latin typeface="Meiryo UI"/>
                          <a:ea typeface="Meiryo UI"/>
                          <a:cs typeface="+mn-cs"/>
                        </a:rPr>
                        <a:t>毎月８の付く日は米の日。秋といえば新米。米食をアピールする良い機会。おにぎりや弁当</a:t>
                      </a:r>
                      <a:r>
                        <a:rPr lang="ja-JP" altLang="en-US" sz="1200" b="0" i="0" u="none" strike="noStrike" kern="1200">
                          <a:solidFill>
                            <a:schemeClr val="tx1"/>
                          </a:solidFill>
                          <a:effectLst/>
                          <a:latin typeface="Meiryo UI"/>
                          <a:ea typeface="Meiryo UI"/>
                          <a:cs typeface="+mn-cs"/>
                        </a:rPr>
                        <a:t>のフェアで提案</a:t>
                      </a:r>
                      <a:r>
                        <a:rPr lang="ja-JP" altLang="en-US" sz="1200" b="0" i="0" u="none" strike="noStrike" kern="1200" dirty="0">
                          <a:solidFill>
                            <a:schemeClr val="tx1"/>
                          </a:solidFill>
                          <a:effectLst/>
                          <a:latin typeface="Meiryo UI"/>
                          <a:ea typeface="Meiryo UI"/>
                          <a:cs typeface="+mn-cs"/>
                        </a:rPr>
                        <a:t>。</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秋らしい気候の日には、直接口当たりの冷たくないクレープやシュークリームの販売が伸長する。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翌日から３連休。天気が良ければ、外出する客でにぎわう。移動地では、朝晩がピーク。仕込みの時間や陳列量の工夫をする。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残暑が和らぎ、秋の気候になる。衣替えが行われる頃なので、洗剤、柔軟剤、防虫剤、除湿剤などの関連商品を用意する。</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墓地・霊園近隣では秋のお彼岸対応をする。おはぎ、供え物、線香、ろうそく、ライター、生花などの関連商品を用意。</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u="none" strike="noStrike">
                          <a:solidFill>
                            <a:schemeClr val="tx1"/>
                          </a:solidFill>
                          <a:effectLst/>
                          <a:latin typeface="Meiryo UI"/>
                          <a:ea typeface="Meiryo UI"/>
                        </a:rPr>
                        <a:t>残暑が和らぎ、スポーツをする人が増える。スポーツ飲料、タオル、汗拭きシートなどのスポーツ関連商品を用意する。</a:t>
                      </a:r>
                      <a:endParaRPr lang="en-US" altLang="ja-JP" sz="12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店内のクリンネスを</a:t>
                      </a:r>
                      <a:r>
                        <a:rPr lang="ja-JP" altLang="en-US" sz="1200" b="0" i="0" u="none" strike="noStrike" dirty="0">
                          <a:solidFill>
                            <a:schemeClr val="tx1"/>
                          </a:solidFill>
                          <a:effectLst/>
                          <a:latin typeface="Meiryo UI"/>
                          <a:ea typeface="Meiryo UI"/>
                        </a:rPr>
                        <a:t>強化。台風通過後はごみが散乱したり、窓ガラスの汚れがひどかったりするため注意すること。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日頃頑張っているお母さんに代わって家事をするように販促物で</a:t>
                      </a:r>
                      <a:r>
                        <a:rPr kumimoji="1" lang="ja-JP" altLang="en" sz="1200" u="none" strike="noStrike" kern="1200" dirty="0">
                          <a:solidFill>
                            <a:schemeClr val="tx1"/>
                          </a:solidFill>
                          <a:effectLst/>
                          <a:latin typeface="Meiryo UI"/>
                          <a:ea typeface="Meiryo UI"/>
                          <a:cs typeface="+mn-cs"/>
                        </a:rPr>
                        <a:t>ＰＲ。</a:t>
                      </a:r>
                      <a:r>
                        <a:rPr kumimoji="1" lang="ja-JP" altLang="en-US" sz="1200" u="none" strike="noStrike" kern="1200" dirty="0">
                          <a:solidFill>
                            <a:schemeClr val="tx1"/>
                          </a:solidFill>
                          <a:effectLst/>
                          <a:latin typeface="Meiryo UI"/>
                          <a:ea typeface="Meiryo UI"/>
                          <a:cs typeface="+mn-cs"/>
                        </a:rPr>
                        <a:t>温めるだけでできる簡便な惣菜や、加工食品などを展開。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９月は台風襲来の多い</a:t>
                      </a:r>
                      <a:r>
                        <a:rPr lang="ja-JP" altLang="en-US" sz="1200" b="0" i="0" u="none" strike="noStrike">
                          <a:solidFill>
                            <a:schemeClr val="tx1"/>
                          </a:solidFill>
                          <a:effectLst/>
                          <a:latin typeface="Meiryo UI"/>
                          <a:ea typeface="Meiryo UI"/>
                        </a:rPr>
                        <a:t>月。台風前</a:t>
                      </a:r>
                      <a:r>
                        <a:rPr lang="ja-JP" altLang="en-US" sz="1200" b="0" i="0" u="none" strike="noStrike" dirty="0">
                          <a:solidFill>
                            <a:schemeClr val="tx1"/>
                          </a:solidFill>
                          <a:effectLst/>
                          <a:latin typeface="Meiryo UI"/>
                          <a:ea typeface="Meiryo UI"/>
                        </a:rPr>
                        <a:t>は非常食や防災用品</a:t>
                      </a:r>
                      <a:r>
                        <a:rPr lang="ja-JP" altLang="en-US" sz="1200" b="0" i="0" u="none" strike="noStrike">
                          <a:solidFill>
                            <a:schemeClr val="tx1"/>
                          </a:solidFill>
                          <a:effectLst/>
                          <a:latin typeface="Meiryo UI"/>
                          <a:ea typeface="Meiryo UI"/>
                        </a:rPr>
                        <a:t>、雨具など関連商品を準備しよう。</a:t>
                      </a:r>
                      <a:endParaRPr lang="ja-JP" altLang="en-US"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この日にちなみ、世界のグルメのキャンペーンを展開。中華、イタリアン、カレー、アジアン料理など、まとめてＰＲ</a:t>
                      </a:r>
                      <a:r>
                        <a:rPr lang="ja-JP" altLang="en" sz="1200" b="0" i="0" u="none" strike="noStrike">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18</a:t>
                      </a:r>
                      <a:r>
                        <a:rPr lang="ja-JP" altLang="en-US" sz="1200" b="0" i="0" u="none" strike="noStrike">
                          <a:solidFill>
                            <a:schemeClr val="tx1"/>
                          </a:solidFill>
                          <a:effectLst/>
                          <a:latin typeface="Meiryo UI"/>
                          <a:ea typeface="Meiryo UI"/>
                        </a:rPr>
                        <a:t>日同様、おにぎり、弁当など、新米を使った商品をアピールする。併せて、ご飯に合う汁物、惣菜なども提案しよう。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菓子やチルドデザートを積極的に展開。秋の限定商品や、人気の新商品などをアピールするチャンスだ。</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ナッツ類はアンチエイジングや美容、ストレスに効能があるといわれる。販促物で効能を記してみよう。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ホットコーヒーの消費量が増え始める時季。コーヒーと共に、パンや菓子などプラスワン購入も促そう。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この日にちなみ、低カロリーでヘルシーな豆腐を使った和食料理や菓子の提案をする。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紅葉狩り登山のシーズン到来。登山客の多い地域の店舗では、行楽関連商品以外に、急な天候の変化や、寒さ対策商品を用意する。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秋の旬の素材を使った弁当、惣菜を展開。食欲の秋のシーズンこそ、秋らしい商品をアピールしよう。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rgbClr val="FF0000"/>
                          </a:solidFill>
                          <a:effectLst/>
                          <a:latin typeface="Meiryo UI"/>
                          <a:ea typeface="Meiryo UI"/>
                        </a:rPr>
                        <a:t>　</a:t>
                      </a:r>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4" name="正方形/長方形 3">
            <a:extLst>
              <a:ext uri="{FF2B5EF4-FFF2-40B4-BE49-F238E27FC236}">
                <a16:creationId xmlns:a16="http://schemas.microsoft.com/office/drawing/2014/main" id="{00000000-0008-0000-0000-000002000000}"/>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5" name="AutoShape 9">
            <a:extLst>
              <a:ext uri="{FF2B5EF4-FFF2-40B4-BE49-F238E27FC236}">
                <a16:creationId xmlns:a16="http://schemas.microsoft.com/office/drawing/2014/main" id="{00000000-0008-0000-0000-000003000000}"/>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6" name="AutoShape 66">
            <a:extLst>
              <a:ext uri="{FF2B5EF4-FFF2-40B4-BE49-F238E27FC236}">
                <a16:creationId xmlns:a16="http://schemas.microsoft.com/office/drawing/2014/main" id="{00000000-0008-0000-0000-000008000000}"/>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a:t>
            </a:r>
            <a:r>
              <a:rPr kumimoji="1" lang="ja-JP" altLang="en-US" sz="1400" u="none" strike="noStrike" kern="1200" dirty="0">
                <a:effectLst/>
                <a:latin typeface="HGMaruGothicMPRO" panose="020F0600000000000000" pitchFamily="34" charset="-128"/>
                <a:ea typeface="HGMaruGothicMPRO" panose="020F0600000000000000" pitchFamily="34" charset="-128"/>
              </a:rPr>
              <a:t>防災用品</a:t>
            </a:r>
            <a:endParaRPr kumimoji="1" lang="en-US" altLang="ja-JP" sz="1400" u="none" strike="noStrike" kern="1200" dirty="0">
              <a:effectLst/>
              <a:latin typeface="HGMaruGothicMPRO" panose="020F0600000000000000" pitchFamily="34" charset="-128"/>
              <a:ea typeface="HGMaruGothicMPRO" panose="020F0600000000000000" pitchFamily="34" charset="-128"/>
            </a:endParaRPr>
          </a:p>
          <a:p>
            <a:pPr rtl="1">
              <a:lnSpc>
                <a:spcPts val="1600"/>
              </a:lnSpc>
              <a:defRPr sz="1000"/>
            </a:pPr>
            <a:endParaRPr kumimoji="1" lang="en-US" altLang="ja-JP" sz="1400" dirty="0">
              <a:latin typeface="Meiryo UI"/>
              <a:ea typeface="Meiryo UI"/>
            </a:endParaRPr>
          </a:p>
          <a:p>
            <a:pPr rtl="1">
              <a:lnSpc>
                <a:spcPts val="1600"/>
              </a:lnSpc>
              <a:defRPr sz="1000"/>
            </a:pPr>
            <a:r>
              <a:rPr lang="ja-JP" altLang="en-US" sz="1400" dirty="0">
                <a:latin typeface="HG丸ｺﾞｼｯｸM-PRO"/>
                <a:ea typeface="HG丸ｺﾞｼｯｸM-PRO"/>
              </a:rPr>
              <a:t>●新米</a:t>
            </a:r>
            <a:endParaRPr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●秋の行楽</a:t>
            </a:r>
            <a:endParaRPr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kumimoji="1" lang="ja-JP" altLang="en-US" sz="1400" dirty="0">
                <a:latin typeface="HG丸ｺﾞｼｯｸM-PRO"/>
                <a:ea typeface="HG丸ｺﾞｼｯｸM-PRO"/>
              </a:rPr>
              <a:t>⚫︎敬老の日</a:t>
            </a:r>
            <a:endParaRPr kumimoji="1" lang="en-US" altLang="ja-JP" sz="1400" dirty="0">
              <a:latin typeface="HG丸ｺﾞｼｯｸM-PRO"/>
              <a:ea typeface="HG丸ｺﾞｼｯｸM-PRO"/>
            </a:endParaRPr>
          </a:p>
          <a:p>
            <a:pPr rtl="1">
              <a:lnSpc>
                <a:spcPts val="1600"/>
              </a:lnSpc>
              <a:defRPr sz="1000"/>
            </a:pPr>
            <a:endParaRPr kumimoji="1" lang="en-US" altLang="ja-JP" sz="1400" u="none" strike="noStrike" kern="1200" dirty="0">
              <a:effectLst/>
              <a:latin typeface="HG丸ｺﾞｼｯｸM-PRO"/>
              <a:ea typeface="HG丸ｺﾞｼｯｸM-PRO"/>
            </a:endParaRPr>
          </a:p>
          <a:p>
            <a:pPr rtl="1">
              <a:lnSpc>
                <a:spcPts val="1600"/>
              </a:lnSpc>
              <a:defRPr sz="1000"/>
            </a:pPr>
            <a:r>
              <a:rPr kumimoji="1" lang="ja-JP" altLang="en-US" sz="1400" dirty="0">
                <a:latin typeface="HG丸ｺﾞｼｯｸM-PRO"/>
                <a:ea typeface="HG丸ｺﾞｼｯｸM-PRO"/>
              </a:rPr>
              <a:t>⚫︎お彼岸</a:t>
            </a:r>
            <a:endParaRPr kumimoji="1" lang="en-US" altLang="ja-JP" sz="1400" u="none" strike="noStrike" kern="1200" dirty="0">
              <a:effectLst/>
              <a:latin typeface="Meiryo UI"/>
              <a:ea typeface="Meiryo UI"/>
            </a:endParaRPr>
          </a:p>
        </p:txBody>
      </p:sp>
      <p:sp>
        <p:nvSpPr>
          <p:cNvPr id="7" name="AutoShape 66">
            <a:extLst>
              <a:ext uri="{FF2B5EF4-FFF2-40B4-BE49-F238E27FC236}">
                <a16:creationId xmlns:a16="http://schemas.microsoft.com/office/drawing/2014/main" id="{00000000-0008-0000-0000-000009000000}"/>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カツオの角煮</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i="0" strike="noStrike" dirty="0">
                <a:latin typeface="HG丸ｺﾞｼｯｸM-PRO" panose="020F0600000000000000" pitchFamily="50" charset="-128"/>
                <a:ea typeface="HG丸ｺﾞｼｯｸM-PRO" panose="020F0600000000000000" pitchFamily="50" charset="-128"/>
              </a:rPr>
              <a:t>カツオの漬け丼</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キュウリとミョウガの和え物</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ナスとミョウガのみそ汁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8" name="AutoShape 9">
            <a:extLst>
              <a:ext uri="{FF2B5EF4-FFF2-40B4-BE49-F238E27FC236}">
                <a16:creationId xmlns:a16="http://schemas.microsoft.com/office/drawing/2014/main" id="{00000000-0008-0000-0000-00000A000000}"/>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9" name="AutoShape 9">
            <a:extLst>
              <a:ext uri="{FF2B5EF4-FFF2-40B4-BE49-F238E27FC236}">
                <a16:creationId xmlns:a16="http://schemas.microsoft.com/office/drawing/2014/main" id="{00000000-0008-0000-0000-00000B000000}"/>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秋メニューの提案</a:t>
            </a:r>
          </a:p>
        </p:txBody>
      </p:sp>
      <p:sp>
        <p:nvSpPr>
          <p:cNvPr id="10" name="AutoShape 17">
            <a:extLst>
              <a:ext uri="{FF2B5EF4-FFF2-40B4-BE49-F238E27FC236}">
                <a16:creationId xmlns:a16="http://schemas.microsoft.com/office/drawing/2014/main" id="{00000000-0008-0000-0000-00000C000000}"/>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９月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1" name="AutoShape 18">
            <a:extLst>
              <a:ext uri="{FF2B5EF4-FFF2-40B4-BE49-F238E27FC236}">
                <a16:creationId xmlns:a16="http://schemas.microsoft.com/office/drawing/2014/main" id="{00000000-0008-0000-0000-00000D000000}"/>
              </a:ext>
            </a:extLst>
          </p:cNvPr>
          <p:cNvSpPr>
            <a:spLocks noChangeArrowheads="1"/>
          </p:cNvSpPr>
          <p:nvPr/>
        </p:nvSpPr>
        <p:spPr bwMode="auto">
          <a:xfrm>
            <a:off x="15973048" y="9205819"/>
            <a:ext cx="4716752"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a:latin typeface="HG丸ｺﾞｼｯｸM-PRO"/>
                <a:ea typeface="HG丸ｺﾞｼｯｸM-PRO"/>
              </a:rPr>
              <a:t>９月は、カツオ、ミョウガなど</a:t>
            </a:r>
            <a:r>
              <a:rPr lang="ja-JP" altLang="en-US" sz="1400" dirty="0">
                <a:latin typeface="HG丸ｺﾞｼｯｸM-PRO"/>
                <a:ea typeface="HG丸ｺﾞｼｯｸM-PRO"/>
              </a:rPr>
              <a:t>の旬の食材メニューで売上拡大の提案を！</a:t>
            </a:r>
            <a:endParaRPr lang="en-US" altLang="ja-JP" sz="1400" dirty="0">
              <a:latin typeface="HG丸ｺﾞｼｯｸM-PRO"/>
              <a:ea typeface="HG丸ｺﾞｼｯｸM-PRO"/>
            </a:endParaRPr>
          </a:p>
        </p:txBody>
      </p:sp>
      <p:sp>
        <p:nvSpPr>
          <p:cNvPr id="12" name="AutoShape 18">
            <a:extLst>
              <a:ext uri="{FF2B5EF4-FFF2-40B4-BE49-F238E27FC236}">
                <a16:creationId xmlns:a16="http://schemas.microsoft.com/office/drawing/2014/main" id="{00000000-0008-0000-0000-00000E000000}"/>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９月の旬の食材を活用し、販促提案をしよう</a:t>
            </a:r>
          </a:p>
        </p:txBody>
      </p:sp>
      <p:sp>
        <p:nvSpPr>
          <p:cNvPr id="13" name="Text Box 1049">
            <a:extLst>
              <a:ext uri="{FF2B5EF4-FFF2-40B4-BE49-F238E27FC236}">
                <a16:creationId xmlns:a16="http://schemas.microsoft.com/office/drawing/2014/main" id="{00000000-0008-0000-0000-00000F000000}"/>
              </a:ext>
            </a:extLst>
          </p:cNvPr>
          <p:cNvSpPr txBox="1">
            <a:spLocks noChangeArrowheads="1"/>
          </p:cNvSpPr>
          <p:nvPr/>
        </p:nvSpPr>
        <p:spPr bwMode="auto">
          <a:xfrm>
            <a:off x="3091928" y="434529"/>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5">
                    <a:lumMod val="75000"/>
                  </a:schemeClr>
                </a:solidFill>
                <a:latin typeface="HGS創英ﾌﾟﾚｾﾞﾝｽEB"/>
                <a:ea typeface="HGS創英ﾌﾟﾚｾﾞﾝｽEB"/>
                <a:cs typeface="Meiryo UI" panose="020B0604030504040204" pitchFamily="50" charset="-128"/>
              </a:rPr>
              <a:t>店内の雰囲気を秋モードにチェンジ！</a:t>
            </a:r>
            <a:endParaRPr lang="en-US" altLang="ja-JP" sz="4000" b="1" dirty="0">
              <a:solidFill>
                <a:schemeClr val="accent5">
                  <a:lumMod val="75000"/>
                </a:schemeClr>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rgbClr val="FFC000"/>
                </a:solidFill>
                <a:latin typeface="メイリオ"/>
                <a:ea typeface="メイリオ"/>
              </a:rPr>
              <a:t>〜</a:t>
            </a:r>
            <a:r>
              <a:rPr lang="ja-JP" altLang="en-US" sz="2400" b="1" dirty="0">
                <a:solidFill>
                  <a:srgbClr val="FFC000"/>
                </a:solidFill>
                <a:latin typeface="メイリオ"/>
                <a:ea typeface="メイリオ"/>
              </a:rPr>
              <a:t>新学期開始の情報収集も忘れずに</a:t>
            </a:r>
            <a:r>
              <a:rPr lang="en-US" altLang="ja-JP" sz="2400" b="1" dirty="0">
                <a:solidFill>
                  <a:srgbClr val="FFC000"/>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rgbClr val="FFC000"/>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14" name="AutoShape 18">
            <a:extLst>
              <a:ext uri="{FF2B5EF4-FFF2-40B4-BE49-F238E27FC236}">
                <a16:creationId xmlns:a16="http://schemas.microsoft.com/office/drawing/2014/main" id="{00000000-0008-0000-0000-000010000000}"/>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９月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15" name="AutoShape 66">
            <a:extLst>
              <a:ext uri="{FF2B5EF4-FFF2-40B4-BE49-F238E27FC236}">
                <a16:creationId xmlns:a16="http://schemas.microsoft.com/office/drawing/2014/main" id="{00000000-0008-0000-0000-000011000000}"/>
              </a:ext>
            </a:extLst>
          </p:cNvPr>
          <p:cNvSpPr>
            <a:spLocks noChangeArrowheads="1"/>
          </p:cNvSpPr>
          <p:nvPr/>
        </p:nvSpPr>
        <p:spPr bwMode="auto">
          <a:xfrm>
            <a:off x="6282341" y="9710484"/>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solidFill>
                  <a:srgbClr val="000000"/>
                </a:solidFill>
                <a:latin typeface="HG丸ｺﾞｼｯｸM-PRO" pitchFamily="50" charset="-128"/>
                <a:ea typeface="HG丸ｺﾞｼｯｸM-PRO" pitchFamily="50" charset="-128"/>
              </a:rPr>
              <a:t>カツオ、サンマ</a:t>
            </a: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dirty="0">
                <a:solidFill>
                  <a:srgbClr val="000000"/>
                </a:solidFill>
                <a:latin typeface="HG丸ｺﾞｼｯｸM-PRO" pitchFamily="50" charset="-128"/>
                <a:ea typeface="HG丸ｺﾞｼｯｸM-PRO" pitchFamily="50" charset="-128"/>
              </a:rPr>
              <a:t>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i="0" strike="noStrike" dirty="0">
                <a:latin typeface="HG丸ｺﾞｼｯｸM-PRO"/>
                <a:ea typeface="HG丸ｺﾞｼｯｸM-PRO"/>
              </a:rPr>
              <a:t>ミョウガ、青唐辛子</a:t>
            </a:r>
            <a:endParaRPr lang="en-US" altLang="ja-JP" sz="1400" i="0" strike="noStrike" dirty="0">
              <a:latin typeface="HG丸ｺﾞｼｯｸM-PRO"/>
              <a:ea typeface="HG丸ｺﾞｼｯｸM-PRO"/>
            </a:endParaRPr>
          </a:p>
        </p:txBody>
      </p:sp>
      <p:sp>
        <p:nvSpPr>
          <p:cNvPr id="16" name="AutoShape 66">
            <a:extLst>
              <a:ext uri="{FF2B5EF4-FFF2-40B4-BE49-F238E27FC236}">
                <a16:creationId xmlns:a16="http://schemas.microsoft.com/office/drawing/2014/main" id="{00000000-0008-0000-0000-000012000000}"/>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u="none" strike="noStrike" dirty="0">
                <a:solidFill>
                  <a:schemeClr val="tx1"/>
                </a:solidFill>
                <a:effectLst/>
                <a:latin typeface="HGMaruGothicMPRO" panose="020F0600000000000000" pitchFamily="34" charset="-128"/>
                <a:ea typeface="HGMaruGothicMPRO" panose="020F0600000000000000" pitchFamily="34" charset="-128"/>
              </a:rPr>
              <a:t>秋の味覚</a:t>
            </a:r>
            <a:r>
              <a:rPr lang="ja-JP" altLang="en-US" sz="1400" dirty="0">
                <a:latin typeface="HGMaruGothicMPRO" panose="020F0600000000000000" pitchFamily="34" charset="-128"/>
                <a:ea typeface="HGMaruGothicMPRO" panose="020F0600000000000000" pitchFamily="34" charset="-128"/>
              </a:rPr>
              <a:t>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r>
              <a:rPr lang="ja-JP" altLang="en-US" sz="1400">
                <a:latin typeface="HG丸ｺﾞｼｯｸM-PRO"/>
                <a:ea typeface="HG丸ｺﾞｼｯｸM-PRO"/>
              </a:rPr>
              <a:t>●</a:t>
            </a:r>
            <a:r>
              <a:rPr lang="ja-JP" altLang="en-US" sz="1400" u="none" strike="noStrike">
                <a:solidFill>
                  <a:schemeClr val="tx1"/>
                </a:solidFill>
                <a:effectLst/>
                <a:latin typeface="HG丸ｺﾞｼｯｸM-PRO"/>
                <a:ea typeface="HG丸ｺﾞｼｯｸM-PRO"/>
              </a:rPr>
              <a:t>敬老</a:t>
            </a:r>
            <a:r>
              <a:rPr lang="ja-JP" altLang="en-US" sz="1400" u="none" strike="noStrike" dirty="0">
                <a:solidFill>
                  <a:schemeClr val="tx1"/>
                </a:solidFill>
                <a:effectLst/>
                <a:latin typeface="HG丸ｺﾞｼｯｸM-PRO"/>
                <a:ea typeface="HG丸ｺﾞｼｯｸM-PRO"/>
              </a:rPr>
              <a:t>の日</a:t>
            </a:r>
            <a:r>
              <a:rPr lang="ja-JP" altLang="en-US" sz="1400" dirty="0">
                <a:latin typeface="HG丸ｺﾞｼｯｸM-PRO"/>
                <a:ea typeface="HG丸ｺﾞｼｯｸM-PRO"/>
              </a:rPr>
              <a:t>レシピ</a:t>
            </a: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a:p>
            <a:pPr rtl="1">
              <a:lnSpc>
                <a:spcPts val="1300"/>
              </a:lnSpc>
              <a:defRPr sz="1000"/>
            </a:pPr>
            <a:endParaRPr lang="en-US" altLang="ja-JP" sz="1400" dirty="0">
              <a:latin typeface="HG丸ｺﾞｼｯｸM-PRO"/>
              <a:ea typeface="HG丸ｺﾞｼｯｸM-PRO"/>
            </a:endParaRPr>
          </a:p>
        </p:txBody>
      </p:sp>
      <p:sp>
        <p:nvSpPr>
          <p:cNvPr id="18" name="AutoShape 1">
            <a:extLst>
              <a:ext uri="{FF2B5EF4-FFF2-40B4-BE49-F238E27FC236}">
                <a16:creationId xmlns:a16="http://schemas.microsoft.com/office/drawing/2014/main" id="{00000000-0008-0000-0000-000014000000}"/>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フレーム 19">
            <a:extLst>
              <a:ext uri="{FF2B5EF4-FFF2-40B4-BE49-F238E27FC236}">
                <a16:creationId xmlns:a16="http://schemas.microsoft.com/office/drawing/2014/main" id="{00000000-0008-0000-0000-000016000000}"/>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フレーム 20">
            <a:extLst>
              <a:ext uri="{FF2B5EF4-FFF2-40B4-BE49-F238E27FC236}">
                <a16:creationId xmlns:a16="http://schemas.microsoft.com/office/drawing/2014/main" id="{00000000-0008-0000-0000-000017000000}"/>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2" name="フレーム 21">
            <a:extLst>
              <a:ext uri="{FF2B5EF4-FFF2-40B4-BE49-F238E27FC236}">
                <a16:creationId xmlns:a16="http://schemas.microsoft.com/office/drawing/2014/main" id="{00000000-0008-0000-0000-000018000000}"/>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3" name="AutoShape 9">
            <a:extLst>
              <a:ext uri="{FF2B5EF4-FFF2-40B4-BE49-F238E27FC236}">
                <a16:creationId xmlns:a16="http://schemas.microsoft.com/office/drawing/2014/main" id="{00000000-0008-0000-0000-000019000000}"/>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９月の売れ筋商品</a:t>
            </a:r>
          </a:p>
        </p:txBody>
      </p:sp>
      <p:sp>
        <p:nvSpPr>
          <p:cNvPr id="24" name="Text Box 89">
            <a:extLst>
              <a:ext uri="{FF2B5EF4-FFF2-40B4-BE49-F238E27FC236}">
                <a16:creationId xmlns:a16="http://schemas.microsoft.com/office/drawing/2014/main" id="{00000000-0008-0000-0000-00001A000000}"/>
              </a:ext>
            </a:extLst>
          </p:cNvPr>
          <p:cNvSpPr txBox="1">
            <a:spLocks noChangeArrowheads="1"/>
          </p:cNvSpPr>
          <p:nvPr/>
        </p:nvSpPr>
        <p:spPr bwMode="auto">
          <a:xfrm>
            <a:off x="16657633" y="776656"/>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〈2024</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2800" b="1" i="0" strike="noStrike" cap="none" spc="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rgbClr val="C00000"/>
                </a:solidFill>
                <a:effectLst/>
                <a:latin typeface="Meiryo UI" panose="020B0604030504040204" pitchFamily="50" charset="-128"/>
                <a:ea typeface="Meiryo UI" panose="020B0604030504040204" pitchFamily="50" charset="-128"/>
                <a:cs typeface="Meiryo UI" panose="020B0604030504040204" pitchFamily="50" charset="-128"/>
              </a:rPr>
              <a:t>〉</a:t>
            </a:r>
          </a:p>
        </p:txBody>
      </p:sp>
      <p:pic>
        <p:nvPicPr>
          <p:cNvPr id="27" name="図 26">
            <a:extLst>
              <a:ext uri="{FF2B5EF4-FFF2-40B4-BE49-F238E27FC236}">
                <a16:creationId xmlns:a16="http://schemas.microsoft.com/office/drawing/2014/main" id="{00000000-0008-0000-0000-00001D0000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2571" y="13616559"/>
            <a:ext cx="1870575" cy="640640"/>
          </a:xfrm>
          <a:prstGeom prst="rect">
            <a:avLst/>
          </a:prstGeom>
        </p:spPr>
      </p:pic>
      <p:pic>
        <p:nvPicPr>
          <p:cNvPr id="28" name="図 27">
            <a:extLst>
              <a:ext uri="{FF2B5EF4-FFF2-40B4-BE49-F238E27FC236}">
                <a16:creationId xmlns:a16="http://schemas.microsoft.com/office/drawing/2014/main" id="{00000000-0008-0000-0000-00001E0000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992241" y="13833826"/>
            <a:ext cx="1894435" cy="214500"/>
          </a:xfrm>
          <a:prstGeom prst="rect">
            <a:avLst/>
          </a:prstGeom>
        </p:spPr>
      </p:pic>
      <p:sp>
        <p:nvSpPr>
          <p:cNvPr id="32" name="AutoShape 1">
            <a:extLst>
              <a:ext uri="{FF2B5EF4-FFF2-40B4-BE49-F238E27FC236}">
                <a16:creationId xmlns:a16="http://schemas.microsoft.com/office/drawing/2014/main" id="{00000000-0008-0000-0000-000024000000}"/>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Text Box 14">
            <a:extLst>
              <a:ext uri="{FF2B5EF4-FFF2-40B4-BE49-F238E27FC236}">
                <a16:creationId xmlns:a16="http://schemas.microsoft.com/office/drawing/2014/main" id="{00000000-0008-0000-0000-000027000000}"/>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Text Box 14">
            <a:extLst>
              <a:ext uri="{FF2B5EF4-FFF2-40B4-BE49-F238E27FC236}">
                <a16:creationId xmlns:a16="http://schemas.microsoft.com/office/drawing/2014/main" id="{00000000-0008-0000-0000-000028000000}"/>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sp>
        <p:nvSpPr>
          <p:cNvPr id="37" name="角丸四角形 36">
            <a:extLst>
              <a:ext uri="{FF2B5EF4-FFF2-40B4-BE49-F238E27FC236}">
                <a16:creationId xmlns:a16="http://schemas.microsoft.com/office/drawing/2014/main" id="{00000000-0008-0000-0000-000029000000}"/>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9"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6117" y="73641"/>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図 70">
            <a:extLst>
              <a:ext uri="{FF2B5EF4-FFF2-40B4-BE49-F238E27FC236}">
                <a16:creationId xmlns:a16="http://schemas.microsoft.com/office/drawing/2014/main" id="{A5042A86-07AF-2556-3FA4-FA47D28C4F9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8139224" y="14748430"/>
            <a:ext cx="2930244" cy="45719"/>
          </a:xfrm>
          <a:prstGeom prst="rect">
            <a:avLst/>
          </a:prstGeom>
        </p:spPr>
      </p:pic>
      <p:pic>
        <p:nvPicPr>
          <p:cNvPr id="104" name="図 103">
            <a:extLst>
              <a:ext uri="{FF2B5EF4-FFF2-40B4-BE49-F238E27FC236}">
                <a16:creationId xmlns:a16="http://schemas.microsoft.com/office/drawing/2014/main" id="{88F60654-66A0-72E7-2A2F-2315C6CED62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29944" y="2054970"/>
            <a:ext cx="288059" cy="288059"/>
          </a:xfrm>
          <a:prstGeom prst="rect">
            <a:avLst/>
          </a:prstGeom>
        </p:spPr>
      </p:pic>
      <p:pic>
        <p:nvPicPr>
          <p:cNvPr id="73" name="図 72">
            <a:extLst>
              <a:ext uri="{FF2B5EF4-FFF2-40B4-BE49-F238E27FC236}">
                <a16:creationId xmlns:a16="http://schemas.microsoft.com/office/drawing/2014/main" id="{22C6210A-0A6D-5465-5E07-A427B986E2F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6702677" y="1980001"/>
            <a:ext cx="337754" cy="314325"/>
          </a:xfrm>
          <a:prstGeom prst="rect">
            <a:avLst/>
          </a:prstGeom>
        </p:spPr>
      </p:pic>
      <p:sp>
        <p:nvSpPr>
          <p:cNvPr id="2" name="AutoShape 1">
            <a:extLst>
              <a:ext uri="{FF2B5EF4-FFF2-40B4-BE49-F238E27FC236}">
                <a16:creationId xmlns:a16="http://schemas.microsoft.com/office/drawing/2014/main" id="{AA5A6CE0-C2C4-B466-E7E8-B83A06F9191E}"/>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秋の味覚</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6" name="図 95">
            <a:extLst>
              <a:ext uri="{FF2B5EF4-FFF2-40B4-BE49-F238E27FC236}">
                <a16:creationId xmlns:a16="http://schemas.microsoft.com/office/drawing/2014/main" id="{3E6A258E-B318-B284-89AA-6EEA97A9684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0900277" y="1962228"/>
            <a:ext cx="337754" cy="314325"/>
          </a:xfrm>
          <a:prstGeom prst="rect">
            <a:avLst/>
          </a:prstGeom>
        </p:spPr>
      </p:pic>
      <p:pic>
        <p:nvPicPr>
          <p:cNvPr id="97" name="図 96">
            <a:extLst>
              <a:ext uri="{FF2B5EF4-FFF2-40B4-BE49-F238E27FC236}">
                <a16:creationId xmlns:a16="http://schemas.microsoft.com/office/drawing/2014/main" id="{1D72C76E-9FE7-C52D-54BD-850FBE1CD20E}"/>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7878020" y="1969826"/>
            <a:ext cx="337754" cy="314325"/>
          </a:xfrm>
          <a:prstGeom prst="rect">
            <a:avLst/>
          </a:prstGeom>
        </p:spPr>
      </p:pic>
      <p:pic>
        <p:nvPicPr>
          <p:cNvPr id="49" name="図 48">
            <a:extLst>
              <a:ext uri="{FF2B5EF4-FFF2-40B4-BE49-F238E27FC236}">
                <a16:creationId xmlns:a16="http://schemas.microsoft.com/office/drawing/2014/main" id="{1C836ADC-A022-2FFD-2186-E342127BC89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068413" y="2076236"/>
            <a:ext cx="242575" cy="245526"/>
          </a:xfrm>
          <a:prstGeom prst="rect">
            <a:avLst/>
          </a:prstGeom>
        </p:spPr>
      </p:pic>
      <p:pic>
        <p:nvPicPr>
          <p:cNvPr id="51" name="図 50">
            <a:extLst>
              <a:ext uri="{FF2B5EF4-FFF2-40B4-BE49-F238E27FC236}">
                <a16:creationId xmlns:a16="http://schemas.microsoft.com/office/drawing/2014/main" id="{988206E9-C54B-C753-91F2-5FF64E06495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264926" y="2054974"/>
            <a:ext cx="242575" cy="245526"/>
          </a:xfrm>
          <a:prstGeom prst="rect">
            <a:avLst/>
          </a:prstGeom>
        </p:spPr>
      </p:pic>
      <p:pic>
        <p:nvPicPr>
          <p:cNvPr id="54" name="図 53">
            <a:extLst>
              <a:ext uri="{FF2B5EF4-FFF2-40B4-BE49-F238E27FC236}">
                <a16:creationId xmlns:a16="http://schemas.microsoft.com/office/drawing/2014/main" id="{72C43E4C-C0CF-2B7B-0427-DA9C4A2BA7C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71842" y="2069256"/>
            <a:ext cx="288059" cy="288059"/>
          </a:xfrm>
          <a:prstGeom prst="rect">
            <a:avLst/>
          </a:prstGeom>
        </p:spPr>
      </p:pic>
      <p:pic>
        <p:nvPicPr>
          <p:cNvPr id="57" name="図 56">
            <a:extLst>
              <a:ext uri="{FF2B5EF4-FFF2-40B4-BE49-F238E27FC236}">
                <a16:creationId xmlns:a16="http://schemas.microsoft.com/office/drawing/2014/main" id="{B0AB89E7-B1E8-AB7C-A7A9-F616D9878372}"/>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152282" y="1979382"/>
            <a:ext cx="337754" cy="314325"/>
          </a:xfrm>
          <a:prstGeom prst="rect">
            <a:avLst/>
          </a:prstGeom>
        </p:spPr>
      </p:pic>
      <p:pic>
        <p:nvPicPr>
          <p:cNvPr id="58" name="図 57">
            <a:extLst>
              <a:ext uri="{FF2B5EF4-FFF2-40B4-BE49-F238E27FC236}">
                <a16:creationId xmlns:a16="http://schemas.microsoft.com/office/drawing/2014/main" id="{94DD3D0B-7275-B40A-B6CF-AF8C62EA65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66724" y="2056173"/>
            <a:ext cx="288059" cy="288059"/>
          </a:xfrm>
          <a:prstGeom prst="rect">
            <a:avLst/>
          </a:prstGeom>
        </p:spPr>
      </p:pic>
      <p:pic>
        <p:nvPicPr>
          <p:cNvPr id="63" name="図 62">
            <a:extLst>
              <a:ext uri="{FF2B5EF4-FFF2-40B4-BE49-F238E27FC236}">
                <a16:creationId xmlns:a16="http://schemas.microsoft.com/office/drawing/2014/main" id="{703C305A-5AD9-0CA7-92E8-B647591687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171092" y="2069258"/>
            <a:ext cx="288059" cy="288059"/>
          </a:xfrm>
          <a:prstGeom prst="rect">
            <a:avLst/>
          </a:prstGeom>
        </p:spPr>
      </p:pic>
      <p:pic>
        <p:nvPicPr>
          <p:cNvPr id="69" name="図 68">
            <a:extLst>
              <a:ext uri="{FF2B5EF4-FFF2-40B4-BE49-F238E27FC236}">
                <a16:creationId xmlns:a16="http://schemas.microsoft.com/office/drawing/2014/main" id="{44094206-EB9C-8400-6ECE-B722A5B5A2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321859" y="2069256"/>
            <a:ext cx="288059" cy="288059"/>
          </a:xfrm>
          <a:prstGeom prst="rect">
            <a:avLst/>
          </a:prstGeom>
        </p:spPr>
      </p:pic>
      <p:pic>
        <p:nvPicPr>
          <p:cNvPr id="17" name="図 16">
            <a:extLst>
              <a:ext uri="{FF2B5EF4-FFF2-40B4-BE49-F238E27FC236}">
                <a16:creationId xmlns:a16="http://schemas.microsoft.com/office/drawing/2014/main" id="{227DC6B8-1C1E-C9D0-BE87-E11DB9F5529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036274" y="1993847"/>
            <a:ext cx="337754" cy="314325"/>
          </a:xfrm>
          <a:prstGeom prst="rect">
            <a:avLst/>
          </a:prstGeom>
        </p:spPr>
      </p:pic>
      <p:pic>
        <p:nvPicPr>
          <p:cNvPr id="33" name="図 32">
            <a:extLst>
              <a:ext uri="{FF2B5EF4-FFF2-40B4-BE49-F238E27FC236}">
                <a16:creationId xmlns:a16="http://schemas.microsoft.com/office/drawing/2014/main" id="{3717C71E-E49B-C956-1ADC-C06F7661E74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436200" y="1969827"/>
            <a:ext cx="337754" cy="314325"/>
          </a:xfrm>
          <a:prstGeom prst="rect">
            <a:avLst/>
          </a:prstGeom>
        </p:spPr>
      </p:pic>
      <p:pic>
        <p:nvPicPr>
          <p:cNvPr id="39" name="図 38">
            <a:extLst>
              <a:ext uri="{FF2B5EF4-FFF2-40B4-BE49-F238E27FC236}">
                <a16:creationId xmlns:a16="http://schemas.microsoft.com/office/drawing/2014/main" id="{CD79F41A-623C-5A28-6E63-7CE8DACC156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683769" y="2069257"/>
            <a:ext cx="288059" cy="288059"/>
          </a:xfrm>
          <a:prstGeom prst="rect">
            <a:avLst/>
          </a:prstGeom>
        </p:spPr>
      </p:pic>
      <p:pic>
        <p:nvPicPr>
          <p:cNvPr id="42" name="図 41">
            <a:extLst>
              <a:ext uri="{FF2B5EF4-FFF2-40B4-BE49-F238E27FC236}">
                <a16:creationId xmlns:a16="http://schemas.microsoft.com/office/drawing/2014/main" id="{CD32ABB7-E595-01E5-1002-793C981530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64378" y="2069435"/>
            <a:ext cx="288059" cy="288059"/>
          </a:xfrm>
          <a:prstGeom prst="rect">
            <a:avLst/>
          </a:prstGeom>
        </p:spPr>
      </p:pic>
      <p:pic>
        <p:nvPicPr>
          <p:cNvPr id="53" name="図 52">
            <a:extLst>
              <a:ext uri="{FF2B5EF4-FFF2-40B4-BE49-F238E27FC236}">
                <a16:creationId xmlns:a16="http://schemas.microsoft.com/office/drawing/2014/main" id="{93A17FA0-0127-6C40-30DC-AF4641109F2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22903" y="2069257"/>
            <a:ext cx="288059" cy="288059"/>
          </a:xfrm>
          <a:prstGeom prst="rect">
            <a:avLst/>
          </a:prstGeom>
        </p:spPr>
      </p:pic>
      <p:pic>
        <p:nvPicPr>
          <p:cNvPr id="55" name="図 54">
            <a:extLst>
              <a:ext uri="{FF2B5EF4-FFF2-40B4-BE49-F238E27FC236}">
                <a16:creationId xmlns:a16="http://schemas.microsoft.com/office/drawing/2014/main" id="{33F7A482-4572-D8E6-9135-9A9E3E90696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820854" y="2056530"/>
            <a:ext cx="288059" cy="288059"/>
          </a:xfrm>
          <a:prstGeom prst="rect">
            <a:avLst/>
          </a:prstGeom>
        </p:spPr>
      </p:pic>
      <p:pic>
        <p:nvPicPr>
          <p:cNvPr id="60" name="図 59">
            <a:extLst>
              <a:ext uri="{FF2B5EF4-FFF2-40B4-BE49-F238E27FC236}">
                <a16:creationId xmlns:a16="http://schemas.microsoft.com/office/drawing/2014/main" id="{B00D27A5-0564-3F49-3044-5AB4C6F36A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5582" y="2067849"/>
            <a:ext cx="242575" cy="245526"/>
          </a:xfrm>
          <a:prstGeom prst="rect">
            <a:avLst/>
          </a:prstGeom>
        </p:spPr>
      </p:pic>
      <p:pic>
        <p:nvPicPr>
          <p:cNvPr id="66" name="図 65">
            <a:extLst>
              <a:ext uri="{FF2B5EF4-FFF2-40B4-BE49-F238E27FC236}">
                <a16:creationId xmlns:a16="http://schemas.microsoft.com/office/drawing/2014/main" id="{541E547A-AFC1-BF7C-1C36-C9AAEE5BC06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86665" y="2069257"/>
            <a:ext cx="242575" cy="245526"/>
          </a:xfrm>
          <a:prstGeom prst="rect">
            <a:avLst/>
          </a:prstGeom>
        </p:spPr>
      </p:pic>
      <p:pic>
        <p:nvPicPr>
          <p:cNvPr id="67" name="図 66">
            <a:extLst>
              <a:ext uri="{FF2B5EF4-FFF2-40B4-BE49-F238E27FC236}">
                <a16:creationId xmlns:a16="http://schemas.microsoft.com/office/drawing/2014/main" id="{6BDC0D0D-34D5-C006-3168-8C8BC18233E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4370215" y="1986171"/>
            <a:ext cx="337754" cy="314325"/>
          </a:xfrm>
          <a:prstGeom prst="rect">
            <a:avLst/>
          </a:prstGeom>
        </p:spPr>
      </p:pic>
      <p:pic>
        <p:nvPicPr>
          <p:cNvPr id="68" name="図 67">
            <a:extLst>
              <a:ext uri="{FF2B5EF4-FFF2-40B4-BE49-F238E27FC236}">
                <a16:creationId xmlns:a16="http://schemas.microsoft.com/office/drawing/2014/main" id="{0025884A-4949-FA44-3E39-7573334D53D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45073" y="2069256"/>
            <a:ext cx="288059" cy="288059"/>
          </a:xfrm>
          <a:prstGeom prst="rect">
            <a:avLst/>
          </a:prstGeom>
        </p:spPr>
      </p:pic>
      <p:pic>
        <p:nvPicPr>
          <p:cNvPr id="70" name="図 69">
            <a:extLst>
              <a:ext uri="{FF2B5EF4-FFF2-40B4-BE49-F238E27FC236}">
                <a16:creationId xmlns:a16="http://schemas.microsoft.com/office/drawing/2014/main" id="{75C96B77-FFE3-A22B-9A15-BED18970D5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098705" y="2077822"/>
            <a:ext cx="288059" cy="288059"/>
          </a:xfrm>
          <a:prstGeom prst="rect">
            <a:avLst/>
          </a:prstGeom>
        </p:spPr>
      </p:pic>
      <p:pic>
        <p:nvPicPr>
          <p:cNvPr id="76" name="図 75">
            <a:extLst>
              <a:ext uri="{FF2B5EF4-FFF2-40B4-BE49-F238E27FC236}">
                <a16:creationId xmlns:a16="http://schemas.microsoft.com/office/drawing/2014/main" id="{7AF59C5E-C08F-EF79-2DB7-7DA84888076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672632" y="2077822"/>
            <a:ext cx="288059" cy="288059"/>
          </a:xfrm>
          <a:prstGeom prst="rect">
            <a:avLst/>
          </a:prstGeom>
        </p:spPr>
      </p:pic>
      <p:pic>
        <p:nvPicPr>
          <p:cNvPr id="81" name="図 80">
            <a:extLst>
              <a:ext uri="{FF2B5EF4-FFF2-40B4-BE49-F238E27FC236}">
                <a16:creationId xmlns:a16="http://schemas.microsoft.com/office/drawing/2014/main" id="{58A4E762-060A-B1A2-F845-09C765A9DF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24514" y="2054970"/>
            <a:ext cx="242575" cy="245526"/>
          </a:xfrm>
          <a:prstGeom prst="rect">
            <a:avLst/>
          </a:prstGeom>
        </p:spPr>
      </p:pic>
      <p:pic>
        <p:nvPicPr>
          <p:cNvPr id="82" name="図 81">
            <a:extLst>
              <a:ext uri="{FF2B5EF4-FFF2-40B4-BE49-F238E27FC236}">
                <a16:creationId xmlns:a16="http://schemas.microsoft.com/office/drawing/2014/main" id="{E084819A-7CAB-FA4C-1C1B-C02728B835C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1518304" y="2077796"/>
            <a:ext cx="242575" cy="245526"/>
          </a:xfrm>
          <a:prstGeom prst="rect">
            <a:avLst/>
          </a:prstGeom>
        </p:spPr>
      </p:pic>
      <p:pic>
        <p:nvPicPr>
          <p:cNvPr id="83" name="図 82">
            <a:extLst>
              <a:ext uri="{FF2B5EF4-FFF2-40B4-BE49-F238E27FC236}">
                <a16:creationId xmlns:a16="http://schemas.microsoft.com/office/drawing/2014/main" id="{902C9F0F-4A23-80E0-3667-4837E1D9686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253294" y="2069256"/>
            <a:ext cx="242575" cy="245526"/>
          </a:xfrm>
          <a:prstGeom prst="rect">
            <a:avLst/>
          </a:prstGeom>
        </p:spPr>
      </p:pic>
      <p:pic>
        <p:nvPicPr>
          <p:cNvPr id="84" name="図 83">
            <a:extLst>
              <a:ext uri="{FF2B5EF4-FFF2-40B4-BE49-F238E27FC236}">
                <a16:creationId xmlns:a16="http://schemas.microsoft.com/office/drawing/2014/main" id="{873ADFD6-B09F-0BEF-1A86-735A91D74EB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9084938" y="2048181"/>
            <a:ext cx="242575" cy="245526"/>
          </a:xfrm>
          <a:prstGeom prst="rect">
            <a:avLst/>
          </a:prstGeom>
        </p:spPr>
      </p:pic>
      <p:pic>
        <p:nvPicPr>
          <p:cNvPr id="85" name="図 84">
            <a:extLst>
              <a:ext uri="{FF2B5EF4-FFF2-40B4-BE49-F238E27FC236}">
                <a16:creationId xmlns:a16="http://schemas.microsoft.com/office/drawing/2014/main" id="{36E5086A-AAD4-761F-DC3D-1C8ADBA8C45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655284" y="2069257"/>
            <a:ext cx="288059" cy="288059"/>
          </a:xfrm>
          <a:prstGeom prst="rect">
            <a:avLst/>
          </a:prstGeom>
        </p:spPr>
      </p:pic>
      <p:pic>
        <p:nvPicPr>
          <p:cNvPr id="88" name="図 87">
            <a:extLst>
              <a:ext uri="{FF2B5EF4-FFF2-40B4-BE49-F238E27FC236}">
                <a16:creationId xmlns:a16="http://schemas.microsoft.com/office/drawing/2014/main" id="{C27FC18E-5AB6-9134-C868-3B8B6B05A69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3876416" y="2090522"/>
            <a:ext cx="242575" cy="245526"/>
          </a:xfrm>
          <a:prstGeom prst="rect">
            <a:avLst/>
          </a:prstGeom>
        </p:spPr>
      </p:pic>
      <p:pic>
        <p:nvPicPr>
          <p:cNvPr id="3" name="図 2">
            <a:extLst>
              <a:ext uri="{FF2B5EF4-FFF2-40B4-BE49-F238E27FC236}">
                <a16:creationId xmlns:a16="http://schemas.microsoft.com/office/drawing/2014/main" id="{6836EB3B-13B3-9917-3ED8-E849D30CCC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981699" y="2080728"/>
            <a:ext cx="242575" cy="245526"/>
          </a:xfrm>
          <a:prstGeom prst="rect">
            <a:avLst/>
          </a:prstGeom>
        </p:spPr>
      </p:pic>
      <p:pic>
        <p:nvPicPr>
          <p:cNvPr id="25" name="図 24">
            <a:extLst>
              <a:ext uri="{FF2B5EF4-FFF2-40B4-BE49-F238E27FC236}">
                <a16:creationId xmlns:a16="http://schemas.microsoft.com/office/drawing/2014/main" id="{493A5000-F910-7081-A524-BC496338F8F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574127" y="2067849"/>
            <a:ext cx="242575" cy="245526"/>
          </a:xfrm>
          <a:prstGeom prst="rect">
            <a:avLst/>
          </a:prstGeom>
        </p:spPr>
      </p:pic>
      <p:pic>
        <p:nvPicPr>
          <p:cNvPr id="29" name="図 28">
            <a:extLst>
              <a:ext uri="{FF2B5EF4-FFF2-40B4-BE49-F238E27FC236}">
                <a16:creationId xmlns:a16="http://schemas.microsoft.com/office/drawing/2014/main" id="{320AF403-8D50-03CD-B964-23967C3A8FD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8458995" y="2067849"/>
            <a:ext cx="242575" cy="245526"/>
          </a:xfrm>
          <a:prstGeom prst="rect">
            <a:avLst/>
          </a:prstGeom>
        </p:spPr>
      </p:pic>
      <p:pic>
        <p:nvPicPr>
          <p:cNvPr id="30" name="図 29">
            <a:extLst>
              <a:ext uri="{FF2B5EF4-FFF2-40B4-BE49-F238E27FC236}">
                <a16:creationId xmlns:a16="http://schemas.microsoft.com/office/drawing/2014/main" id="{2D9DC83B-A4B7-4293-5568-99937433926D}"/>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206940" y="1997588"/>
            <a:ext cx="337754" cy="314325"/>
          </a:xfrm>
          <a:prstGeom prst="rect">
            <a:avLst/>
          </a:prstGeom>
        </p:spPr>
      </p:pic>
      <p:pic>
        <p:nvPicPr>
          <p:cNvPr id="31" name="図 30">
            <a:extLst>
              <a:ext uri="{FF2B5EF4-FFF2-40B4-BE49-F238E27FC236}">
                <a16:creationId xmlns:a16="http://schemas.microsoft.com/office/drawing/2014/main" id="{56F9B81D-C2BF-BED4-F83C-914DF5A56FE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0775766" y="1982705"/>
            <a:ext cx="337754" cy="314325"/>
          </a:xfrm>
          <a:prstGeom prst="rect">
            <a:avLst/>
          </a:prstGeom>
        </p:spPr>
      </p:pic>
      <p:pic>
        <p:nvPicPr>
          <p:cNvPr id="40" name="図 39">
            <a:extLst>
              <a:ext uri="{FF2B5EF4-FFF2-40B4-BE49-F238E27FC236}">
                <a16:creationId xmlns:a16="http://schemas.microsoft.com/office/drawing/2014/main" id="{2A0211D4-AB1E-6CA6-FAB8-D99F8891BD8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9604346" y="73641"/>
            <a:ext cx="1746950" cy="1402457"/>
          </a:xfrm>
          <a:prstGeom prst="rect">
            <a:avLst/>
          </a:prstGeom>
        </p:spPr>
      </p:pic>
      <p:pic>
        <p:nvPicPr>
          <p:cNvPr id="45" name="図 44">
            <a:extLst>
              <a:ext uri="{FF2B5EF4-FFF2-40B4-BE49-F238E27FC236}">
                <a16:creationId xmlns:a16="http://schemas.microsoft.com/office/drawing/2014/main" id="{E8C64E10-41AF-4F14-711E-9F6B94AE4578}"/>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12068" y="2480740"/>
            <a:ext cx="1372324" cy="1033833"/>
          </a:xfrm>
          <a:prstGeom prst="rect">
            <a:avLst/>
          </a:prstGeom>
        </p:spPr>
      </p:pic>
      <p:pic>
        <p:nvPicPr>
          <p:cNvPr id="50" name="図 49">
            <a:extLst>
              <a:ext uri="{FF2B5EF4-FFF2-40B4-BE49-F238E27FC236}">
                <a16:creationId xmlns:a16="http://schemas.microsoft.com/office/drawing/2014/main" id="{8F28C291-9C15-9701-3FC6-83257E66410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64535" y="8312735"/>
            <a:ext cx="1309545" cy="1637900"/>
          </a:xfrm>
          <a:prstGeom prst="rect">
            <a:avLst/>
          </a:prstGeom>
        </p:spPr>
      </p:pic>
      <p:pic>
        <p:nvPicPr>
          <p:cNvPr id="56" name="図 55">
            <a:extLst>
              <a:ext uri="{FF2B5EF4-FFF2-40B4-BE49-F238E27FC236}">
                <a16:creationId xmlns:a16="http://schemas.microsoft.com/office/drawing/2014/main" id="{20E44443-E763-B75B-D6E6-0224006CA5F7}"/>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29175" y="11832151"/>
            <a:ext cx="1180264" cy="1784408"/>
          </a:xfrm>
          <a:prstGeom prst="rect">
            <a:avLst/>
          </a:prstGeom>
        </p:spPr>
      </p:pic>
      <p:pic>
        <p:nvPicPr>
          <p:cNvPr id="61" name="図 60">
            <a:extLst>
              <a:ext uri="{FF2B5EF4-FFF2-40B4-BE49-F238E27FC236}">
                <a16:creationId xmlns:a16="http://schemas.microsoft.com/office/drawing/2014/main" id="{05E01CEB-6330-4F90-0C64-666DAEA6CFC0}"/>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609649" y="14319453"/>
            <a:ext cx="1059400" cy="665482"/>
          </a:xfrm>
          <a:prstGeom prst="rect">
            <a:avLst/>
          </a:prstGeom>
        </p:spPr>
      </p:pic>
      <p:pic>
        <p:nvPicPr>
          <p:cNvPr id="64" name="図 63">
            <a:extLst>
              <a:ext uri="{FF2B5EF4-FFF2-40B4-BE49-F238E27FC236}">
                <a16:creationId xmlns:a16="http://schemas.microsoft.com/office/drawing/2014/main" id="{DE04B4FF-F9FF-A4CD-0A21-157876DACAC3}"/>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5581088" y="12612046"/>
            <a:ext cx="937408" cy="859274"/>
          </a:xfrm>
          <a:prstGeom prst="rect">
            <a:avLst/>
          </a:prstGeom>
        </p:spPr>
      </p:pic>
      <p:pic>
        <p:nvPicPr>
          <p:cNvPr id="72" name="図 71">
            <a:extLst>
              <a:ext uri="{FF2B5EF4-FFF2-40B4-BE49-F238E27FC236}">
                <a16:creationId xmlns:a16="http://schemas.microsoft.com/office/drawing/2014/main" id="{50D3D88A-C3B9-AFF1-A054-253B6B94AC92}"/>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9490036" y="13930849"/>
            <a:ext cx="967979" cy="1195639"/>
          </a:xfrm>
          <a:prstGeom prst="rect">
            <a:avLst/>
          </a:prstGeom>
        </p:spPr>
      </p:pic>
      <p:pic>
        <p:nvPicPr>
          <p:cNvPr id="75" name="図 74">
            <a:extLst>
              <a:ext uri="{FF2B5EF4-FFF2-40B4-BE49-F238E27FC236}">
                <a16:creationId xmlns:a16="http://schemas.microsoft.com/office/drawing/2014/main" id="{C3E47E06-88B5-F84F-F7CB-CE51CB2C289F}"/>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13121174" y="14893890"/>
            <a:ext cx="2307154" cy="389717"/>
          </a:xfrm>
          <a:prstGeom prst="rect">
            <a:avLst/>
          </a:prstGeom>
        </p:spPr>
      </p:pic>
      <p:pic>
        <p:nvPicPr>
          <p:cNvPr id="92" name="図 91">
            <a:extLst>
              <a:ext uri="{FF2B5EF4-FFF2-40B4-BE49-F238E27FC236}">
                <a16:creationId xmlns:a16="http://schemas.microsoft.com/office/drawing/2014/main" id="{FC64A251-0BA5-5FB9-1816-50B93816697E}"/>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15294391" y="14789833"/>
            <a:ext cx="2299726" cy="456685"/>
          </a:xfrm>
          <a:prstGeom prst="rect">
            <a:avLst/>
          </a:prstGeom>
        </p:spPr>
      </p:pic>
      <p:pic>
        <p:nvPicPr>
          <p:cNvPr id="93" name="図 92">
            <a:extLst>
              <a:ext uri="{FF2B5EF4-FFF2-40B4-BE49-F238E27FC236}">
                <a16:creationId xmlns:a16="http://schemas.microsoft.com/office/drawing/2014/main" id="{6D47C965-AD56-1727-281A-EA0F4D4E8343}"/>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17412455" y="14893889"/>
            <a:ext cx="2307154" cy="389717"/>
          </a:xfrm>
          <a:prstGeom prst="rect">
            <a:avLst/>
          </a:prstGeom>
        </p:spPr>
      </p:pic>
      <p:pic>
        <p:nvPicPr>
          <p:cNvPr id="95" name="図 94">
            <a:extLst>
              <a:ext uri="{FF2B5EF4-FFF2-40B4-BE49-F238E27FC236}">
                <a16:creationId xmlns:a16="http://schemas.microsoft.com/office/drawing/2014/main" id="{77B5BA9C-059B-7C33-0AA9-19621BE03C8B}"/>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19604346" y="14789833"/>
            <a:ext cx="1884054" cy="427103"/>
          </a:xfrm>
          <a:prstGeom prst="rect">
            <a:avLst/>
          </a:prstGeom>
        </p:spPr>
      </p:pic>
      <p:pic>
        <p:nvPicPr>
          <p:cNvPr id="100" name="図 99">
            <a:extLst>
              <a:ext uri="{FF2B5EF4-FFF2-40B4-BE49-F238E27FC236}">
                <a16:creationId xmlns:a16="http://schemas.microsoft.com/office/drawing/2014/main" id="{132B11FF-23D6-FCF8-4FFE-B05FCFA9EFC4}"/>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t="8624" b="7789"/>
          <a:stretch/>
        </p:blipFill>
        <p:spPr>
          <a:xfrm>
            <a:off x="4987501" y="3519230"/>
            <a:ext cx="1658735" cy="1039869"/>
          </a:xfrm>
          <a:prstGeom prst="rect">
            <a:avLst/>
          </a:prstGeom>
        </p:spPr>
      </p:pic>
      <p:pic>
        <p:nvPicPr>
          <p:cNvPr id="103" name="図 102">
            <a:extLst>
              <a:ext uri="{FF2B5EF4-FFF2-40B4-BE49-F238E27FC236}">
                <a16:creationId xmlns:a16="http://schemas.microsoft.com/office/drawing/2014/main" id="{19884F20-1F1F-A50D-3DA1-8436583EF73A}"/>
              </a:ext>
            </a:extLst>
          </p:cNvPr>
          <p:cNvPicPr>
            <a:picLocks noChangeAspect="1"/>
          </p:cNvPicPr>
          <p:nvPr/>
        </p:nvPicPr>
        <p:blipFill rotWithShape="1">
          <a:blip r:embed="rId21" cstate="print">
            <a:extLst>
              <a:ext uri="{28A0092B-C50C-407E-A947-70E740481C1C}">
                <a14:useLocalDpi xmlns:a14="http://schemas.microsoft.com/office/drawing/2010/main"/>
              </a:ext>
            </a:extLst>
          </a:blip>
          <a:srcRect t="9555" b="20482"/>
          <a:stretch/>
        </p:blipFill>
        <p:spPr>
          <a:xfrm>
            <a:off x="11276745" y="3512158"/>
            <a:ext cx="1658735" cy="1160498"/>
          </a:xfrm>
          <a:prstGeom prst="rect">
            <a:avLst/>
          </a:prstGeom>
        </p:spPr>
      </p:pic>
      <p:pic>
        <p:nvPicPr>
          <p:cNvPr id="108" name="図 107">
            <a:extLst>
              <a:ext uri="{FF2B5EF4-FFF2-40B4-BE49-F238E27FC236}">
                <a16:creationId xmlns:a16="http://schemas.microsoft.com/office/drawing/2014/main" id="{280DDD42-CB22-3483-50B3-DB2F38588F4E}"/>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18458995" y="3491342"/>
            <a:ext cx="1402454" cy="1112409"/>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6821" y="12083863"/>
            <a:ext cx="9583490" cy="2882514"/>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00000000-0008-0000-0100-00000E000000}"/>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55" name="Oval 1">
            <a:extLst>
              <a:ext uri="{FF2B5EF4-FFF2-40B4-BE49-F238E27FC236}">
                <a16:creationId xmlns:a16="http://schemas.microsoft.com/office/drawing/2014/main" id="{00000000-0008-0000-0100-0000A0000000}"/>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b="1">
                <a:latin typeface="HG丸ｺﾞｼｯｸM-PRO" panose="020F0600000000000000" pitchFamily="50" charset="-128"/>
                <a:ea typeface="HG丸ｺﾞｼｯｸM-PRO" panose="020F0600000000000000" pitchFamily="50" charset="-128"/>
                <a:cs typeface="ヒラギノ角ゴ ProN W6"/>
              </a:rPr>
              <a:t>カツオの角煮</a:t>
            </a:r>
            <a:endParaRPr lang="en-US" altLang="ja-JP" b="1" dirty="0">
              <a:latin typeface="HG丸ｺﾞｼｯｸM-PRO" panose="020F0600000000000000" pitchFamily="50" charset="-128"/>
              <a:ea typeface="HG丸ｺﾞｼｯｸM-PRO" panose="020F0600000000000000" pitchFamily="50" charset="-128"/>
              <a:cs typeface="ヒラギノ角ゴ ProN W6"/>
            </a:endParaRPr>
          </a:p>
        </p:txBody>
      </p:sp>
      <p:sp>
        <p:nvSpPr>
          <p:cNvPr id="56" name="AutoShape 2">
            <a:extLst>
              <a:ext uri="{FF2B5EF4-FFF2-40B4-BE49-F238E27FC236}">
                <a16:creationId xmlns:a16="http://schemas.microsoft.com/office/drawing/2014/main" id="{00000000-0008-0000-0100-0000A1000000}"/>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ご飯のおかずやお酒のつまみにぴったり</a:t>
            </a:r>
            <a:endParaRPr lang="en-US" altLang="ja-JP" sz="1400" b="1" dirty="0">
              <a:latin typeface="HG丸ｺﾞｼｯｸM-PRO"/>
              <a:ea typeface="HG丸ｺﾞｼｯｸM-PRO"/>
              <a:cs typeface="HG丸ｺﾞｼｯｸM-PRO"/>
            </a:endParaRPr>
          </a:p>
        </p:txBody>
      </p:sp>
      <p:sp>
        <p:nvSpPr>
          <p:cNvPr id="57" name="Oval 5">
            <a:extLst>
              <a:ext uri="{FF2B5EF4-FFF2-40B4-BE49-F238E27FC236}">
                <a16:creationId xmlns:a16="http://schemas.microsoft.com/office/drawing/2014/main" id="{00000000-0008-0000-0100-0000A2000000}"/>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ナスとミョウガのみそ汁</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58" name="AutoShape 2">
            <a:extLst>
              <a:ext uri="{FF2B5EF4-FFF2-40B4-BE49-F238E27FC236}">
                <a16:creationId xmlns:a16="http://schemas.microsoft.com/office/drawing/2014/main" id="{00000000-0008-0000-0100-0000A3000000}"/>
              </a:ext>
            </a:extLst>
          </p:cNvPr>
          <p:cNvSpPr>
            <a:spLocks noChangeArrowheads="1"/>
          </p:cNvSpPr>
          <p:nvPr/>
        </p:nvSpPr>
        <p:spPr bwMode="auto">
          <a:xfrm>
            <a:off x="4860863" y="2602351"/>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MaruGothicMPRO"/>
                <a:ea typeface="HGMaruGothicMPRO"/>
                <a:cs typeface="HG丸ｺﾞｼｯｸM-PRO"/>
              </a:rPr>
              <a:t>冷やして食べてもおいしい</a:t>
            </a:r>
          </a:p>
        </p:txBody>
      </p:sp>
      <p:sp>
        <p:nvSpPr>
          <p:cNvPr id="59" name="AutoShape 9">
            <a:extLst>
              <a:ext uri="{FF2B5EF4-FFF2-40B4-BE49-F238E27FC236}">
                <a16:creationId xmlns:a16="http://schemas.microsoft.com/office/drawing/2014/main" id="{00000000-0008-0000-0100-0000A4000000}"/>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１：ナスはヘタを切り落とし、</a:t>
            </a:r>
            <a:r>
              <a:rPr lang="en-US" altLang="ja-JP" sz="1050" dirty="0">
                <a:latin typeface="HGMaruGothicMPRO" panose="020F0600000000000000" pitchFamily="34" charset="-128"/>
                <a:ea typeface="HGMaruGothicMPRO" panose="020F0600000000000000" pitchFamily="34" charset="-128"/>
                <a:cs typeface="HG丸ｺﾞｼｯｸM-PRO"/>
              </a:rPr>
              <a:t>1</a:t>
            </a:r>
            <a:r>
              <a:rPr lang="en" altLang="ja-JP" sz="1050" dirty="0">
                <a:latin typeface="HGMaruGothicMPRO" panose="020F0600000000000000" pitchFamily="34" charset="-128"/>
                <a:ea typeface="HGMaruGothicMPRO" panose="020F0600000000000000" pitchFamily="34" charset="-128"/>
                <a:cs typeface="HG丸ｺﾞｼｯｸM-PRO"/>
              </a:rPr>
              <a:t>cm</a:t>
            </a:r>
            <a:r>
              <a:rPr lang="ja-JP" altLang="en-US" sz="1050" dirty="0">
                <a:latin typeface="HGMaruGothicMPRO" panose="020F0600000000000000" pitchFamily="34" charset="-128"/>
                <a:ea typeface="HGMaruGothicMPRO" panose="020F0600000000000000" pitchFamily="34" charset="-128"/>
                <a:cs typeface="HG丸ｺﾞｼｯｸM-PRO"/>
              </a:rPr>
              <a:t>幅のいちょう切りにした後、</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水に</a:t>
            </a:r>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分ほどさらしてから水気を切る。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２：ミョウガは斜めにせん切りにする。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青ネギは小口切りにする</a:t>
            </a:r>
            <a:r>
              <a:rPr lang="ja-JP" altLang="en-US" sz="1050" dirty="0">
                <a:latin typeface="HGMaruGothicMPRO"/>
                <a:ea typeface="HGMaruGothicMPRO"/>
              </a:rPr>
              <a:t>。</a:t>
            </a:r>
            <a:endParaRPr lang="en-US" altLang="ja-JP" sz="1050" dirty="0">
              <a:latin typeface="HGMaruGothicMPRO"/>
              <a:ea typeface="HGMaruGothic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：鍋に出汁とナスを入れて沸騰させ、アクを取る。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：みそを溶き加え、火を止めてからミョウガ、</a:t>
            </a:r>
            <a:r>
              <a:rPr lang="ja-JP" altLang="en-US" sz="1050" dirty="0">
                <a:latin typeface="HGMaruGothicMPRO"/>
                <a:ea typeface="HGMaruGothicMPRO"/>
                <a:cs typeface="HG丸ｺﾞｼｯｸM-PRO"/>
              </a:rPr>
              <a:t>青ネギを加える。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６：</a:t>
            </a:r>
            <a:r>
              <a:rPr lang="ja-JP" altLang="en-US" sz="1050" dirty="0">
                <a:latin typeface="HGMaruGothicMPRO"/>
                <a:ea typeface="HGMaruGothicMPRO"/>
                <a:cs typeface="HG丸ｺﾞｼｯｸM-PRO"/>
              </a:rPr>
              <a:t>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60" name="AutoShape 6">
            <a:extLst>
              <a:ext uri="{FF2B5EF4-FFF2-40B4-BE49-F238E27FC236}">
                <a16:creationId xmlns:a16="http://schemas.microsoft.com/office/drawing/2014/main" id="{00000000-0008-0000-0100-0000A5000000}"/>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a:latin typeface="HGMaruGothicMPRO" panose="020F0600000000000000" pitchFamily="34" charset="-128"/>
                <a:ea typeface="HGMaruGothicMPRO" panose="020F0600000000000000" pitchFamily="34" charset="-128"/>
                <a:cs typeface="ヒラギノ角ゴ ProN W6"/>
              </a:rPr>
              <a:t>カツオ</a:t>
            </a:r>
            <a:endParaRPr lang="ja-JP" altLang="en-US" sz="1800" b="1" i="0">
              <a:latin typeface="HGMaruGothicMPRO" panose="020F0600000000000000" pitchFamily="34" charset="-128"/>
              <a:ea typeface="HGMaruGothicMPRO" panose="020F0600000000000000" pitchFamily="34" charset="-128"/>
              <a:cs typeface="ヒラギノ角ゴ ProN W6"/>
            </a:endParaRPr>
          </a:p>
        </p:txBody>
      </p:sp>
      <p:sp>
        <p:nvSpPr>
          <p:cNvPr id="61" name="AutoShape 4">
            <a:extLst>
              <a:ext uri="{FF2B5EF4-FFF2-40B4-BE49-F238E27FC236}">
                <a16:creationId xmlns:a16="http://schemas.microsoft.com/office/drawing/2014/main" id="{00000000-0008-0000-0100-0000A6000000}"/>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１：カツオは一口大に切り、ショウガは皮をむいてせん切りにする。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２：鍋にお湯（分量外）を沸かし中火でカツオを</a:t>
            </a:r>
            <a:r>
              <a:rPr lang="en-US" altLang="ja-JP" sz="1050" dirty="0">
                <a:latin typeface="HGMaruGothicMPRO" panose="020F0600000000000000" pitchFamily="34" charset="-128"/>
                <a:ea typeface="HGMaruGothicMPRO" panose="020F0600000000000000" pitchFamily="34" charset="-128"/>
                <a:cs typeface="HG丸ｺﾞｼｯｸM-PRO"/>
              </a:rPr>
              <a:t>1</a:t>
            </a:r>
            <a:r>
              <a:rPr lang="ja-JP" altLang="en-US" sz="1050" dirty="0">
                <a:latin typeface="HGMaruGothicMPRO" panose="020F0600000000000000" pitchFamily="34" charset="-128"/>
                <a:ea typeface="HGMaruGothicMPRO" panose="020F0600000000000000" pitchFamily="34" charset="-128"/>
                <a:cs typeface="HG丸ｺﾞｼｯｸM-PRO"/>
              </a:rPr>
              <a:t>分間ほど茹でる。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３：鍋に</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と</a:t>
            </a:r>
            <a:r>
              <a:rPr lang="ja-JP" altLang="en-US" sz="1050" dirty="0">
                <a:latin typeface="HGMaruGothicMPRO" panose="020F0600000000000000" pitchFamily="34" charset="-128"/>
                <a:ea typeface="HGMaruGothicMPRO" panose="020F0600000000000000" pitchFamily="34" charset="-128"/>
                <a:cs typeface="HG丸ｺﾞｼｯｸM-PRO"/>
              </a:rPr>
              <a:t>ショウガ</a:t>
            </a:r>
            <a:r>
              <a:rPr lang="ja-JP" altLang="en-US" sz="1050" dirty="0">
                <a:latin typeface="HGMaruGothicMPRO"/>
                <a:ea typeface="HGMaruGothicMPRO"/>
                <a:cs typeface="HG丸ｺﾞｼｯｸM-PRO"/>
              </a:rPr>
              <a:t>を入れて、中火で煮詰める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４：カツオを加えて煮汁にとろみが出るまで中火で煮詰める。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５：</a:t>
            </a:r>
            <a:r>
              <a:rPr lang="ja-JP" altLang="en-US" sz="1050" dirty="0">
                <a:latin typeface="HGMaruGothicMPRO"/>
                <a:ea typeface="HGMaruGothicMPRO"/>
                <a:cs typeface="HG丸ｺﾞｼｯｸM-PRO"/>
              </a:rPr>
              <a:t>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p:txBody>
      </p:sp>
      <p:sp>
        <p:nvSpPr>
          <p:cNvPr id="62" name="AutoShape 10">
            <a:extLst>
              <a:ext uri="{FF2B5EF4-FFF2-40B4-BE49-F238E27FC236}">
                <a16:creationId xmlns:a16="http://schemas.microsoft.com/office/drawing/2014/main" id="{00000000-0008-0000-0100-0000A7000000}"/>
              </a:ext>
            </a:extLst>
          </p:cNvPr>
          <p:cNvSpPr>
            <a:spLocks noChangeArrowheads="1"/>
          </p:cNvSpPr>
          <p:nvPr/>
        </p:nvSpPr>
        <p:spPr bwMode="auto">
          <a:xfrm>
            <a:off x="4860861" y="3015448"/>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i="0" strike="noStrike" dirty="0">
                <a:latin typeface="HGMaruGothicMPRO"/>
                <a:ea typeface="HGMaruGothicMPRO"/>
                <a:cs typeface="HG丸ｺﾞｼｯｸM-PRO"/>
              </a:rPr>
              <a:t>２人前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ナス　 </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本</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ミョウガ　２個</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青ネギ　少々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出汁　４００</a:t>
            </a:r>
            <a:r>
              <a:rPr lang="en-US" altLang="ja-JP" sz="1050" dirty="0">
                <a:latin typeface="HGMaruGothicMPRO"/>
                <a:ea typeface="HGMaruGothicMPRO"/>
                <a:cs typeface="HG丸ｺﾞｼｯｸM-PRO"/>
              </a:rPr>
              <a:t>ml</a:t>
            </a:r>
          </a:p>
          <a:p>
            <a:pPr rtl="1">
              <a:lnSpc>
                <a:spcPts val="1600"/>
              </a:lnSpc>
              <a:defRPr sz="1000"/>
            </a:pPr>
            <a:r>
              <a:rPr lang="ja-JP" altLang="en-US" sz="1050" dirty="0">
                <a:latin typeface="HGMaruGothicMPRO"/>
                <a:ea typeface="HGMaruGothicMPRO"/>
                <a:cs typeface="HG丸ｺﾞｼｯｸM-PRO"/>
              </a:rPr>
              <a:t>みそ　大さじ２</a:t>
            </a: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p:txBody>
      </p:sp>
      <p:sp>
        <p:nvSpPr>
          <p:cNvPr id="63" name="Text Box 89">
            <a:extLst>
              <a:ext uri="{FF2B5EF4-FFF2-40B4-BE49-F238E27FC236}">
                <a16:creationId xmlns:a16="http://schemas.microsoft.com/office/drawing/2014/main" id="{00000000-0008-0000-0100-0000A8000000}"/>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tx2">
                    <a:lumMod val="75000"/>
                  </a:schemeClr>
                </a:solidFill>
                <a:latin typeface="メイリオ" panose="020B0604030504040204" pitchFamily="50" charset="-128"/>
                <a:ea typeface="メイリオ" panose="020B0604030504040204" pitchFamily="50" charset="-128"/>
              </a:rPr>
              <a:t>〈2024</a:t>
            </a:r>
            <a:r>
              <a:rPr lang="ja-JP" altLang="en-US" sz="2400" b="1" i="0" strike="noStrike">
                <a:solidFill>
                  <a:schemeClr val="tx2">
                    <a:lumMod val="75000"/>
                  </a:schemeClr>
                </a:solidFill>
                <a:latin typeface="メイリオ" panose="020B0604030504040204" pitchFamily="50" charset="-128"/>
                <a:ea typeface="メイリオ" panose="020B0604030504040204" pitchFamily="50" charset="-128"/>
              </a:rPr>
              <a:t>年９月版</a:t>
            </a:r>
            <a:r>
              <a:rPr lang="en-US" altLang="ja-JP" sz="2400" b="1" i="0" strike="noStrike" dirty="0">
                <a:solidFill>
                  <a:schemeClr val="tx2">
                    <a:lumMod val="75000"/>
                  </a:schemeClr>
                </a:solidFill>
                <a:latin typeface="メイリオ" panose="020B0604030504040204" pitchFamily="50" charset="-128"/>
                <a:ea typeface="メイリオ" panose="020B0604030504040204" pitchFamily="50" charset="-128"/>
              </a:rPr>
              <a:t>〉</a:t>
            </a:r>
          </a:p>
        </p:txBody>
      </p:sp>
      <p:sp>
        <p:nvSpPr>
          <p:cNvPr id="65" name="Text Box 1833">
            <a:extLst>
              <a:ext uri="{FF2B5EF4-FFF2-40B4-BE49-F238E27FC236}">
                <a16:creationId xmlns:a16="http://schemas.microsoft.com/office/drawing/2014/main" id="{00000000-0008-0000-0100-0000AA000000}"/>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カツオは、タンパク質、ビタミン</a:t>
            </a:r>
            <a:r>
              <a:rPr lang="en-US" altLang="ja-JP" sz="1050" b="0" i="0" dirty="0">
                <a:effectLst/>
                <a:latin typeface="HGMaruGothicMPRO"/>
                <a:ea typeface="HGMaruGothicMPRO"/>
              </a:rPr>
              <a:t>B2</a:t>
            </a:r>
            <a:r>
              <a:rPr lang="ja-JP" altLang="en-US" sz="1050" b="0" i="0" dirty="0">
                <a:effectLst/>
                <a:latin typeface="HGMaruGothicMPRO"/>
                <a:ea typeface="HGMaruGothicMPRO"/>
              </a:rPr>
              <a:t>・</a:t>
            </a:r>
            <a:r>
              <a:rPr lang="en-US" altLang="ja-JP" sz="1050" b="0" i="0" dirty="0">
                <a:effectLst/>
                <a:latin typeface="HGMaruGothicMPRO"/>
                <a:ea typeface="HGMaruGothicMPRO"/>
              </a:rPr>
              <a:t>B6</a:t>
            </a:r>
            <a:r>
              <a:rPr lang="ja-JP" altLang="en-US" sz="1050" b="0" i="0" dirty="0">
                <a:effectLst/>
                <a:latin typeface="HGMaruGothicMPRO"/>
                <a:ea typeface="HGMaruGothicMPRO"/>
              </a:rPr>
              <a:t>・</a:t>
            </a:r>
            <a:r>
              <a:rPr lang="en" altLang="ja-JP" sz="1050" b="0" i="0" dirty="0">
                <a:effectLst/>
                <a:latin typeface="HGMaruGothicMPRO"/>
                <a:ea typeface="HGMaruGothicMPRO"/>
              </a:rPr>
              <a:t>B12</a:t>
            </a:r>
            <a:r>
              <a:rPr lang="ja-JP" altLang="en-US" sz="1050" b="0" i="0" dirty="0">
                <a:effectLst/>
                <a:latin typeface="HGMaruGothicMPRO"/>
                <a:ea typeface="HGMaruGothicMPRO"/>
              </a:rPr>
              <a:t>、ビタミン</a:t>
            </a:r>
            <a:r>
              <a:rPr lang="en-US" altLang="ja-JP" sz="1050" b="0" i="0" dirty="0">
                <a:effectLst/>
                <a:latin typeface="HGMaruGothicMPRO"/>
                <a:ea typeface="HGMaruGothicMPRO"/>
              </a:rPr>
              <a:t>D</a:t>
            </a:r>
            <a:r>
              <a:rPr lang="ja-JP" altLang="en-US" sz="1050" b="0" i="0" dirty="0">
                <a:effectLst/>
                <a:latin typeface="HGMaruGothicMPRO"/>
                <a:ea typeface="HGMaruGothicMPRO"/>
              </a:rPr>
              <a:t>、</a:t>
            </a:r>
            <a:r>
              <a:rPr lang="en" altLang="ja-JP" sz="1050" b="0" i="0" dirty="0">
                <a:effectLst/>
                <a:latin typeface="HGMaruGothicMPRO"/>
                <a:ea typeface="HGMaruGothicMPRO"/>
              </a:rPr>
              <a:t> DHA</a:t>
            </a:r>
            <a:r>
              <a:rPr lang="ja-JP" altLang="en-US" sz="1050" dirty="0">
                <a:latin typeface="HGMaruGothicMPRO"/>
                <a:ea typeface="HGMaruGothicMPRO"/>
              </a:rPr>
              <a:t>、</a:t>
            </a:r>
            <a:r>
              <a:rPr lang="en" altLang="ja-JP" sz="1050" b="0" i="0" dirty="0">
                <a:effectLst/>
                <a:latin typeface="HGMaruGothicMPRO"/>
                <a:ea typeface="HGMaruGothicMPRO"/>
              </a:rPr>
              <a:t>EPA</a:t>
            </a:r>
            <a:r>
              <a:rPr lang="ja-JP" altLang="en-US" sz="1050" b="0" i="0" dirty="0">
                <a:effectLst/>
                <a:latin typeface="HGMaruGothicMPRO"/>
                <a:ea typeface="HGMaruGothicMPRO"/>
              </a:rPr>
              <a:t>、</a:t>
            </a:r>
            <a:r>
              <a:rPr lang="ja-JP" altLang="en-US" sz="1050" dirty="0">
                <a:latin typeface="HGMaruGothicMPRO"/>
                <a:ea typeface="HGMaruGothicMPRO"/>
              </a:rPr>
              <a:t>カリウム、鉄分</a:t>
            </a:r>
            <a:r>
              <a:rPr lang="ja-JP" altLang="en-US" sz="1050" b="0" i="0" dirty="0">
                <a:effectLst/>
                <a:latin typeface="HGMaruGothicMPRO"/>
                <a:ea typeface="HGMaruGothicMPRO"/>
              </a:rPr>
              <a:t>等を多く含む。ビタミン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は、細胞の</a:t>
            </a:r>
            <a:r>
              <a:rPr lang="en" altLang="ja-JP" sz="1050" b="0" i="0" dirty="0">
                <a:effectLst/>
                <a:latin typeface="HGMaruGothicMPRO"/>
                <a:ea typeface="HGMaruGothicMPRO"/>
              </a:rPr>
              <a:t>DNA</a:t>
            </a:r>
            <a:r>
              <a:rPr lang="ja-JP" altLang="en-US" sz="1050" b="0" i="0" dirty="0">
                <a:effectLst/>
                <a:latin typeface="HGMaruGothicMPRO"/>
                <a:ea typeface="HGMaruGothicMPRO"/>
              </a:rPr>
              <a:t>の生成を助けるとともに、神経および血液細胞を健康に保つ役割がある。</a:t>
            </a:r>
            <a:endParaRPr lang="en-US" altLang="ja-JP" sz="1050" b="0" i="0" dirty="0">
              <a:effectLst/>
              <a:latin typeface="HGMaruGothicMPRO"/>
              <a:ea typeface="HGMaruGothicMPRO"/>
            </a:endParaRPr>
          </a:p>
          <a:p>
            <a:r>
              <a:rPr lang="ja-JP" altLang="en-US" sz="1050" dirty="0">
                <a:latin typeface="HGMaruGothicMPRO"/>
                <a:ea typeface="HGMaruGothicMPRO"/>
              </a:rPr>
              <a:t>　</a:t>
            </a:r>
            <a:r>
              <a:rPr lang="ja-JP" altLang="en-US" sz="1050" b="0" i="0" dirty="0">
                <a:effectLst/>
                <a:latin typeface="HGMaruGothicMPRO"/>
                <a:ea typeface="HGMaruGothicMPRO"/>
              </a:rPr>
              <a:t>また、 青魚に多い</a:t>
            </a:r>
            <a:r>
              <a:rPr lang="en-US" altLang="ja-JP" sz="1050" b="0" i="0" dirty="0">
                <a:effectLst/>
                <a:latin typeface="HGMaruGothicMPRO"/>
                <a:ea typeface="HGMaruGothicMPRO"/>
              </a:rPr>
              <a:t>DHA</a:t>
            </a:r>
            <a:r>
              <a:rPr lang="ja-JP" altLang="en-US" sz="1050" b="0" i="0" dirty="0">
                <a:effectLst/>
                <a:latin typeface="HGMaruGothicMPRO"/>
                <a:ea typeface="HGMaruGothicMPRO"/>
              </a:rPr>
              <a:t>や</a:t>
            </a:r>
            <a:r>
              <a:rPr lang="en-US" altLang="ja-JP" sz="1050" b="0" i="0" dirty="0">
                <a:effectLst/>
                <a:latin typeface="HGMaruGothicMPRO"/>
                <a:ea typeface="HGMaruGothicMPRO"/>
              </a:rPr>
              <a:t>EPA</a:t>
            </a:r>
            <a:r>
              <a:rPr lang="ja-JP" altLang="en-US" sz="1050" b="0" i="0" dirty="0">
                <a:effectLst/>
                <a:latin typeface="HGMaruGothicMPRO"/>
                <a:ea typeface="HGMaruGothicMPRO"/>
              </a:rPr>
              <a:t>は脂肪酸の中でもオメガ３脂肪酸に分類される成分であり、秋に獲れる「戻りガツオ」は脂が乗り、オメガ</a:t>
            </a:r>
            <a:r>
              <a:rPr lang="en-US" altLang="ja-JP" sz="1050" b="0" i="0" dirty="0">
                <a:effectLst/>
                <a:latin typeface="HGMaruGothicMPRO"/>
                <a:ea typeface="HGMaruGothicMPRO"/>
              </a:rPr>
              <a:t>3</a:t>
            </a:r>
            <a:r>
              <a:rPr lang="ja-JP" altLang="en-US" sz="1050" b="0" i="0" dirty="0">
                <a:effectLst/>
                <a:latin typeface="HGMaruGothicMPRO"/>
                <a:ea typeface="HGMaruGothicMPRO"/>
              </a:rPr>
              <a:t>が多く含まれている。オメガ３は、血中の中性脂肪値の低下や不整脈の予防、血栓防止の効果があり、生活習慣病を予防するため、積極的に取り入れたい栄養素だ。</a:t>
            </a:r>
            <a:endParaRPr lang="en-US" altLang="ja-JP" sz="1050" b="0" i="0" dirty="0">
              <a:effectLst/>
              <a:latin typeface="HGMaruGothicMPRO"/>
              <a:ea typeface="HGMaruGothicMPRO"/>
            </a:endParaRPr>
          </a:p>
          <a:p>
            <a:r>
              <a:rPr lang="ja-JP" altLang="en-US" sz="1050" b="0" i="0" dirty="0">
                <a:effectLst/>
                <a:latin typeface="HGMaruGothicMPRO"/>
                <a:ea typeface="HGMaruGothicMPRO"/>
              </a:rPr>
              <a:t>　</a:t>
            </a:r>
            <a:endParaRPr lang="en-US" altLang="ja-JP" sz="1050" dirty="0">
              <a:latin typeface="HGMaruGothicMPRO"/>
              <a:ea typeface="HGMaruGothicMPRO"/>
            </a:endParaRPr>
          </a:p>
        </p:txBody>
      </p:sp>
      <p:sp>
        <p:nvSpPr>
          <p:cNvPr id="66" name="Text Box 1049">
            <a:extLst>
              <a:ext uri="{FF2B5EF4-FFF2-40B4-BE49-F238E27FC236}">
                <a16:creationId xmlns:a16="http://schemas.microsoft.com/office/drawing/2014/main" id="{00000000-0008-0000-0100-0000AB000000}"/>
              </a:ext>
            </a:extLst>
          </p:cNvPr>
          <p:cNvSpPr txBox="1">
            <a:spLocks noChangeArrowheads="1"/>
          </p:cNvSpPr>
          <p:nvPr/>
        </p:nvSpPr>
        <p:spPr bwMode="auto">
          <a:xfrm>
            <a:off x="3208335" y="94609"/>
            <a:ext cx="14561782" cy="1031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a:solidFill>
                  <a:srgbClr val="C00000"/>
                </a:solidFill>
                <a:latin typeface="メイリオ"/>
                <a:ea typeface="メイリオ"/>
              </a:rPr>
              <a:t>９月</a:t>
            </a:r>
            <a:r>
              <a:rPr lang="ja-JP" altLang="en-US" sz="2300" b="1" i="0" u="none" strike="noStrike" baseline="0" dirty="0">
                <a:solidFill>
                  <a:srgbClr val="C00000"/>
                </a:solidFill>
                <a:latin typeface="メイリオ"/>
                <a:ea typeface="メイリオ"/>
              </a:rPr>
              <a:t>･</a:t>
            </a:r>
            <a:r>
              <a:rPr lang="ja-JP" altLang="en-US" sz="2300" b="1" dirty="0">
                <a:solidFill>
                  <a:srgbClr val="C00000"/>
                </a:solidFill>
                <a:latin typeface="メイリオ"/>
                <a:ea typeface="メイリオ"/>
              </a:rPr>
              <a:t>･･旬の</a:t>
            </a:r>
            <a:r>
              <a:rPr lang="ja-JP" altLang="en-US" sz="2300" b="1" i="0" u="none" strike="noStrike" baseline="0" dirty="0">
                <a:solidFill>
                  <a:srgbClr val="C00000"/>
                </a:solidFill>
                <a:latin typeface="メイリオ"/>
                <a:ea typeface="メイリオ"/>
              </a:rPr>
              <a:t>食材が盛りだくさん！ 行事や記念日に絡めた販促活動を展開しましょう！</a:t>
            </a:r>
          </a:p>
          <a:p>
            <a:pPr algn="ctr">
              <a:lnSpc>
                <a:spcPts val="3400"/>
              </a:lnSpc>
              <a:defRPr sz="1000"/>
            </a:pPr>
            <a:r>
              <a:rPr lang="ja-JP" altLang="en-US" sz="2300" b="1" i="0" u="none" strike="noStrike" baseline="0">
                <a:solidFill>
                  <a:schemeClr val="accent4"/>
                </a:solidFill>
                <a:latin typeface="メイリオ"/>
                <a:ea typeface="メイリオ"/>
              </a:rPr>
              <a:t>気候の変化に素早く対応しよう！</a:t>
            </a:r>
            <a:endParaRPr lang="ja-JP" altLang="en-US" sz="2300" b="1" i="0" u="none" strike="noStrike" baseline="0" dirty="0">
              <a:solidFill>
                <a:schemeClr val="accent4"/>
              </a:solidFill>
              <a:latin typeface="メイリオ"/>
              <a:ea typeface="メイリオ"/>
            </a:endParaRPr>
          </a:p>
        </p:txBody>
      </p:sp>
      <p:pic>
        <p:nvPicPr>
          <p:cNvPr id="68" name="図 67">
            <a:extLst>
              <a:ext uri="{FF2B5EF4-FFF2-40B4-BE49-F238E27FC236}">
                <a16:creationId xmlns:a16="http://schemas.microsoft.com/office/drawing/2014/main" id="{00000000-0008-0000-0100-0000AD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69" name="図 68">
            <a:extLst>
              <a:ext uri="{FF2B5EF4-FFF2-40B4-BE49-F238E27FC236}">
                <a16:creationId xmlns:a16="http://schemas.microsoft.com/office/drawing/2014/main" id="{00000000-0008-0000-0100-0000AE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71" name="テキスト ボックス 175">
            <a:extLst>
              <a:ext uri="{FF2B5EF4-FFF2-40B4-BE49-F238E27FC236}">
                <a16:creationId xmlns:a16="http://schemas.microsoft.com/office/drawing/2014/main" id="{00000000-0008-0000-0100-0000B0000000}"/>
              </a:ext>
            </a:extLst>
          </p:cNvPr>
          <p:cNvSpPr txBox="1"/>
          <p:nvPr/>
        </p:nvSpPr>
        <p:spPr bwMode="auto">
          <a:xfrm>
            <a:off x="10377785" y="9456751"/>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季節の変わる９月。前半は秋祭りなど地域のお祭りも多い。個店の地域情報をしっかり集めよう。大学生はまだ夏休みのため、行楽立地は変わらずにぎわう。飲料などの欠品に注意。残暑も厳しいことが予想されるが、彼岸を過ぎたあたりからお客の嗜好はぐっと</a:t>
            </a:r>
            <a:r>
              <a:rPr lang="en-US" altLang="ja-JP" dirty="0">
                <a:effectLst/>
                <a:latin typeface="HGMaruGothicMPRO" panose="020F0600000000000000" pitchFamily="34" charset="-128"/>
                <a:ea typeface="HGMaruGothicMPRO" panose="020F0600000000000000" pitchFamily="34" charset="-128"/>
              </a:rPr>
              <a:t>〝</a:t>
            </a:r>
            <a:r>
              <a:rPr lang="ja-JP" altLang="en-US" dirty="0">
                <a:effectLst/>
                <a:latin typeface="HGMaruGothicMPRO" panose="020F0600000000000000" pitchFamily="34" charset="-128"/>
                <a:ea typeface="HGMaruGothicMPRO" panose="020F0600000000000000" pitchFamily="34" charset="-128"/>
              </a:rPr>
              <a:t>秋</a:t>
            </a:r>
            <a:r>
              <a:rPr lang="en-US" altLang="ja-JP" dirty="0">
                <a:effectLst/>
                <a:latin typeface="HGMaruGothicMPRO" panose="020F0600000000000000" pitchFamily="34" charset="-128"/>
                <a:ea typeface="HGMaruGothicMPRO" panose="020F0600000000000000" pitchFamily="34" charset="-128"/>
              </a:rPr>
              <a:t>〞</a:t>
            </a:r>
            <a:r>
              <a:rPr lang="ja-JP" altLang="en-US" dirty="0">
                <a:effectLst/>
                <a:latin typeface="HGMaruGothicMPRO" panose="020F0600000000000000" pitchFamily="34" charset="-128"/>
                <a:ea typeface="HGMaruGothicMPRO" panose="020F0600000000000000" pitchFamily="34" charset="-128"/>
              </a:rPr>
              <a:t>にシフト。早めに夏物商品を処分し、秋の売場・品揃えに移行することが重要だ。敬老の日当日はできるだけ年配のお客にお祝いの声を掛ける。どのように声を掛けるか、対応をするのかなど敬老の日の取り組みをスタッフ全員で話し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◆防災用品</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１日は「</a:t>
            </a:r>
            <a:r>
              <a:rPr lang="ja-JP" altLang="en-US" sz="1100" u="none" strike="noStrike" dirty="0">
                <a:solidFill>
                  <a:schemeClr val="tx1"/>
                </a:solidFill>
                <a:effectLst/>
                <a:latin typeface="Meiryo UI"/>
                <a:ea typeface="Meiryo UI"/>
              </a:rPr>
              <a:t>防災用品点検の日</a:t>
            </a:r>
            <a:r>
              <a:rPr lang="ja-JP" altLang="en-US" dirty="0">
                <a:effectLst/>
                <a:latin typeface="HGMaruGothicMPRO" panose="020F0600000000000000" pitchFamily="34" charset="-128"/>
                <a:ea typeface="HGMaruGothicMPRO" panose="020F0600000000000000" pitchFamily="34" charset="-128"/>
              </a:rPr>
              <a:t>」。近年の異常気象やゲリラ豪雨、震災などの影響で防災意識は高まっている。賞味期限が気になる非常食などの買い替えを促そう。携帯充電器や常温飲料、缶詰、レトルト食品など店内にある商品に加え、</a:t>
            </a:r>
            <a:r>
              <a:rPr lang="en" altLang="ja-JP" dirty="0">
                <a:effectLst/>
                <a:latin typeface="HGMaruGothicMPRO" panose="020F0600000000000000" pitchFamily="34" charset="-128"/>
                <a:ea typeface="HGMaruGothicMPRO" panose="020F0600000000000000" pitchFamily="34" charset="-128"/>
              </a:rPr>
              <a:t>A</a:t>
            </a:r>
            <a:r>
              <a:rPr lang="ja-JP" altLang="en" dirty="0">
                <a:effectLst/>
                <a:latin typeface="HGMaruGothicMPRO" panose="020F0600000000000000" pitchFamily="34" charset="-128"/>
                <a:ea typeface="HGMaruGothicMPRO" panose="020F0600000000000000" pitchFamily="34" charset="-128"/>
              </a:rPr>
              <a:t>４</a:t>
            </a:r>
            <a:r>
              <a:rPr lang="ja-JP" altLang="en-US" dirty="0">
                <a:effectLst/>
                <a:latin typeface="HGMaruGothicMPRO" panose="020F0600000000000000" pitchFamily="34" charset="-128"/>
                <a:ea typeface="HGMaruGothicMPRO" panose="020F0600000000000000" pitchFamily="34" charset="-128"/>
              </a:rPr>
              <a:t>サイズのバッグに収まるコンパクトな防災セットなどトレンド商品も置くと目を引く。店舗周辺のハザードマップなども掲示し、地域のセーフティステーション的存在をアピール。</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a:latin typeface="HGMaruGothicMPRO" panose="020F0600000000000000" pitchFamily="34" charset="-128"/>
                <a:ea typeface="HGMaruGothicMPRO" panose="020F0600000000000000" pitchFamily="34" charset="-128"/>
                <a:cs typeface="HG丸ｺﾞｼｯｸM-PRO"/>
              </a:rPr>
              <a:t>◆</a:t>
            </a:r>
            <a:r>
              <a:rPr lang="ja-JP" altLang="en-US" b="1">
                <a:latin typeface="HGMaruGothicMPRO" panose="020F0600000000000000" pitchFamily="34" charset="-128"/>
                <a:ea typeface="HGMaruGothicMPRO" panose="020F0600000000000000" pitchFamily="34" charset="-128"/>
              </a:rPr>
              <a:t>敬老の日</a:t>
            </a:r>
            <a:endParaRPr lang="en-US" altLang="ja-JP" b="1" dirty="0">
              <a:latin typeface="HGMaruGothicMPRO" panose="020F0600000000000000" pitchFamily="34" charset="-128"/>
              <a:ea typeface="HGMaruGothicMPRO" panose="020F0600000000000000" pitchFamily="34" charset="-128"/>
            </a:endParaRPr>
          </a:p>
          <a:p>
            <a:r>
              <a:rPr lang="ja-JP" altLang="en-US">
                <a:latin typeface="HGMaruGothicMPRO" panose="020F0600000000000000" pitchFamily="34" charset="-128"/>
                <a:ea typeface="HGMaruGothicMPRO" panose="020F0600000000000000" pitchFamily="34" charset="-128"/>
              </a:rPr>
              <a:t>　秋の連休、敬老の日、彼岸、スポーツイベントなど、催事の多い時期につき、積極的なお知らせ活動をする。敬老の日のギフトでは、おはぎやみたらし団子、どら焼きなどの人気和菓子商品を中心に陳列しよう。</a:t>
            </a:r>
            <a:endParaRPr lang="ja-JP" altLang="en-US" dirty="0">
              <a:latin typeface="HGMaruGothicMPRO" panose="020F0600000000000000" pitchFamily="34" charset="-128"/>
              <a:ea typeface="HGMaruGothicMPRO" panose="020F0600000000000000" pitchFamily="34" charset="-128"/>
            </a:endParaRPr>
          </a:p>
        </p:txBody>
      </p:sp>
      <p:sp>
        <p:nvSpPr>
          <p:cNvPr id="72" name="テキスト ボックス 177">
            <a:extLst>
              <a:ext uri="{FF2B5EF4-FFF2-40B4-BE49-F238E27FC236}">
                <a16:creationId xmlns:a16="http://schemas.microsoft.com/office/drawing/2014/main" id="{00000000-0008-0000-0100-0000B2000000}"/>
              </a:ext>
            </a:extLst>
          </p:cNvPr>
          <p:cNvSpPr txBox="1"/>
          <p:nvPr/>
        </p:nvSpPr>
        <p:spPr bwMode="auto">
          <a:xfrm>
            <a:off x="10884669" y="8649563"/>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９月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75" name="テキスト ボックス 180">
            <a:extLst>
              <a:ext uri="{FF2B5EF4-FFF2-40B4-BE49-F238E27FC236}">
                <a16:creationId xmlns:a16="http://schemas.microsoft.com/office/drawing/2014/main" id="{00000000-0008-0000-0100-0000B5000000}"/>
              </a:ext>
            </a:extLst>
          </p:cNvPr>
          <p:cNvSpPr txBox="1"/>
          <p:nvPr/>
        </p:nvSpPr>
        <p:spPr bwMode="auto">
          <a:xfrm>
            <a:off x="569797" y="13140830"/>
            <a:ext cx="5821171" cy="1260067"/>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秋分の日を中日に前後の</a:t>
            </a:r>
            <a:r>
              <a:rPr lang="en-US" altLang="ja-JP" sz="1050" dirty="0">
                <a:effectLst/>
                <a:latin typeface="HGMaruGothicMPRO" panose="020F0600000000000000" pitchFamily="34" charset="-128"/>
                <a:ea typeface="HGMaruGothicMPRO" panose="020F0600000000000000" pitchFamily="34" charset="-128"/>
              </a:rPr>
              <a:t>3</a:t>
            </a:r>
            <a:r>
              <a:rPr lang="ja-JP" altLang="en-US" sz="1050" dirty="0">
                <a:effectLst/>
                <a:latin typeface="HGMaruGothicMPRO" panose="020F0600000000000000" pitchFamily="34" charset="-128"/>
                <a:ea typeface="HGMaruGothicMPRO" panose="020F0600000000000000" pitchFamily="34" charset="-128"/>
              </a:rPr>
              <a:t>日を合わせた</a:t>
            </a:r>
            <a:r>
              <a:rPr lang="en-US" altLang="ja-JP" sz="1050" dirty="0">
                <a:effectLst/>
                <a:latin typeface="HGMaruGothicMPRO" panose="020F0600000000000000" pitchFamily="34" charset="-128"/>
                <a:ea typeface="HGMaruGothicMPRO" panose="020F0600000000000000" pitchFamily="34" charset="-128"/>
              </a:rPr>
              <a:t>7</a:t>
            </a:r>
            <a:r>
              <a:rPr lang="ja-JP" altLang="en-US" sz="1050" dirty="0">
                <a:effectLst/>
                <a:latin typeface="HGMaruGothicMPRO" panose="020F0600000000000000" pitchFamily="34" charset="-128"/>
                <a:ea typeface="HGMaruGothicMPRO" panose="020F0600000000000000" pitchFamily="34" charset="-128"/>
              </a:rPr>
              <a:t>日間。秋の収穫に対する感謝や祈りが、先祖を敬い、亡くなった人をしのぶ気持ちとつながり大切な行事となった。</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en-US" altLang="ja-JP" sz="1050" dirty="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重点メニュー</a:t>
            </a:r>
            <a:r>
              <a:rPr lang="en-US" altLang="ja-JP" sz="1050"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月見団子、里芋（衣かつぎ）、サツマ</a:t>
            </a:r>
            <a:r>
              <a:rPr lang="ja-JP" altLang="en-US" sz="1050">
                <a:effectLst/>
                <a:latin typeface="HGMaruGothicMPRO" panose="020F0600000000000000" pitchFamily="34" charset="-128"/>
                <a:ea typeface="HGMaruGothicMPRO" panose="020F0600000000000000" pitchFamily="34" charset="-128"/>
              </a:rPr>
              <a:t>芋、</a:t>
            </a:r>
            <a:r>
              <a:rPr lang="ja-JP" altLang="en-US" sz="1050">
                <a:latin typeface="HGMaruGothicMPRO" panose="020F0600000000000000" pitchFamily="34" charset="-128"/>
                <a:ea typeface="HGMaruGothicMPRO" panose="020F0600000000000000" pitchFamily="34" charset="-128"/>
              </a:rPr>
              <a:t>クリ</a:t>
            </a:r>
            <a:r>
              <a:rPr lang="ja-JP" altLang="en-US" sz="1050">
                <a:effectLst/>
                <a:latin typeface="HGMaruGothicMPRO" panose="020F0600000000000000" pitchFamily="34" charset="-128"/>
                <a:ea typeface="HGMaruGothicMPRO" panose="020F0600000000000000" pitchFamily="34" charset="-128"/>
              </a:rPr>
              <a:t>、</a:t>
            </a:r>
            <a:r>
              <a:rPr lang="ja-JP" altLang="en-US" sz="1050" dirty="0">
                <a:effectLst/>
                <a:latin typeface="HGMaruGothicMPRO" panose="020F0600000000000000" pitchFamily="34" charset="-128"/>
                <a:ea typeface="HGMaruGothicMPRO" panose="020F0600000000000000" pitchFamily="34" charset="-128"/>
              </a:rPr>
              <a:t>ブドウ、ナシ、</a:t>
            </a:r>
            <a:r>
              <a:rPr lang="ja-JP" altLang="en-US" sz="1050">
                <a:effectLst/>
                <a:latin typeface="HGMaruGothicMPRO" panose="020F0600000000000000" pitchFamily="34" charset="-128"/>
                <a:ea typeface="HGMaruGothicMPRO" panose="020F0600000000000000" pitchFamily="34" charset="-128"/>
              </a:rPr>
              <a:t>リンゴ、クリご飯</a:t>
            </a:r>
            <a:r>
              <a:rPr lang="ja-JP" altLang="en-US" sz="1050" dirty="0">
                <a:effectLst/>
                <a:latin typeface="HGMaruGothicMPRO" panose="020F0600000000000000" pitchFamily="34" charset="-128"/>
                <a:ea typeface="HGMaruGothicMPRO" panose="020F0600000000000000" pitchFamily="34" charset="-128"/>
              </a:rPr>
              <a:t>、炊き込みご飯、生サンマ、生秋サケ、スジコ、キノコ類、白米、芋煮</a:t>
            </a:r>
          </a:p>
        </p:txBody>
      </p:sp>
      <p:sp>
        <p:nvSpPr>
          <p:cNvPr id="77" name="AutoShape 6">
            <a:extLst>
              <a:ext uri="{FF2B5EF4-FFF2-40B4-BE49-F238E27FC236}">
                <a16:creationId xmlns:a16="http://schemas.microsoft.com/office/drawing/2014/main" id="{00000000-0008-0000-0100-0000B7000000}"/>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ミョウガ</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80" name="AutoShape 10">
            <a:extLst>
              <a:ext uri="{FF2B5EF4-FFF2-40B4-BE49-F238E27FC236}">
                <a16:creationId xmlns:a16="http://schemas.microsoft.com/office/drawing/2014/main" id="{00000000-0008-0000-0100-0000BA000000}"/>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カツオ（切り身）　２</a:t>
            </a:r>
            <a:r>
              <a:rPr lang="ja-JP" altLang="en" sz="1050" dirty="0">
                <a:latin typeface="HGMaruGothicMPRO"/>
                <a:ea typeface="HGMaruGothicMPRO"/>
              </a:rPr>
              <a:t>００ｇ</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ショウガ　</a:t>
            </a:r>
            <a:r>
              <a:rPr lang="ja-JP" altLang="en-US" sz="1050" dirty="0">
                <a:latin typeface="HGMaruGothicMPRO"/>
                <a:ea typeface="HGMaruGothicMPRO"/>
              </a:rPr>
              <a:t>２</a:t>
            </a:r>
            <a:r>
              <a:rPr lang="ja-JP" altLang="en" sz="1050" dirty="0">
                <a:latin typeface="HGMaruGothicMPRO"/>
                <a:ea typeface="HGMaruGothicMPRO"/>
              </a:rPr>
              <a:t>０ｇ</a:t>
            </a:r>
            <a:endParaRPr lang="en-US" altLang="ja-JP" sz="1050" dirty="0">
              <a:latin typeface="HGMaruGothicMPRO"/>
              <a:ea typeface="HGMaruGothic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酒　</a:t>
            </a:r>
            <a:r>
              <a:rPr lang="en-US" altLang="ja-JP" sz="1050" dirty="0">
                <a:latin typeface="HGMaruGothicMPRO"/>
                <a:ea typeface="HGMaruGothicMPRO"/>
                <a:cs typeface="HG丸ｺﾞｼｯｸM-PRO"/>
              </a:rPr>
              <a:t> 50ml</a:t>
            </a:r>
          </a:p>
          <a:p>
            <a:pPr rtl="1">
              <a:lnSpc>
                <a:spcPts val="1600"/>
              </a:lnSpc>
              <a:defRPr sz="1000"/>
            </a:pPr>
            <a:r>
              <a:rPr lang="ja-JP" altLang="en-US" sz="1050" dirty="0">
                <a:latin typeface="HGMaruGothicMPRO"/>
                <a:ea typeface="HGMaruGothicMPRO"/>
                <a:cs typeface="HG丸ｺﾞｼｯｸM-PRO"/>
              </a:rPr>
              <a:t>しょうゆ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みりん　大さじ１と１</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２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水　１００</a:t>
            </a:r>
            <a:r>
              <a:rPr lang="en-US" altLang="ja-JP" sz="1050" dirty="0">
                <a:latin typeface="HGMaruGothicMPRO"/>
                <a:ea typeface="HGMaruGothicMPRO"/>
                <a:cs typeface="HG丸ｺﾞｼｯｸM-PRO"/>
              </a:rPr>
              <a:t>ml</a:t>
            </a: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endParaRPr lang="en-US" altLang="ja-JP" sz="1050" b="0" i="0" dirty="0">
              <a:effectLst/>
              <a:latin typeface="HGMaruGothicMPRO"/>
              <a:ea typeface="HGMaruGothicMPRO"/>
            </a:endParaRPr>
          </a:p>
          <a:p>
            <a:pPr rtl="1">
              <a:lnSpc>
                <a:spcPts val="1600"/>
              </a:lnSpc>
              <a:defRPr sz="1000"/>
            </a:pPr>
            <a:endParaRPr lang="en-US" altLang="ja-JP" sz="1050" dirty="0">
              <a:latin typeface="HGMaruGothicMPRO" panose="020F0600000000000000" pitchFamily="34" charset="-128"/>
              <a:ea typeface="HGMaruGothicMPRO" panose="020F0600000000000000" pitchFamily="34" charset="-128"/>
            </a:endParaRPr>
          </a:p>
        </p:txBody>
      </p:sp>
      <p:sp>
        <p:nvSpPr>
          <p:cNvPr id="83" name="AutoShape 16">
            <a:extLst>
              <a:ext uri="{FF2B5EF4-FFF2-40B4-BE49-F238E27FC236}">
                <a16:creationId xmlns:a16="http://schemas.microsoft.com/office/drawing/2014/main" id="{00000000-0008-0000-0100-0000CB000000}"/>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84" name="図 83">
            <a:extLst>
              <a:ext uri="{FF2B5EF4-FFF2-40B4-BE49-F238E27FC236}">
                <a16:creationId xmlns:a16="http://schemas.microsoft.com/office/drawing/2014/main" id="{00000000-0008-0000-0100-0000CC00000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85" name="AutoShape 17">
            <a:extLst>
              <a:ext uri="{FF2B5EF4-FFF2-40B4-BE49-F238E27FC236}">
                <a16:creationId xmlns:a16="http://schemas.microsoft.com/office/drawing/2014/main" id="{00000000-0008-0000-0100-0000CD000000}"/>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86" name="図 85">
            <a:extLst>
              <a:ext uri="{FF2B5EF4-FFF2-40B4-BE49-F238E27FC236}">
                <a16:creationId xmlns:a16="http://schemas.microsoft.com/office/drawing/2014/main" id="{00000000-0008-0000-0100-0000CE00000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82500" y="1079060"/>
            <a:ext cx="6300568" cy="714779"/>
          </a:xfrm>
          <a:prstGeom prst="rect">
            <a:avLst/>
          </a:prstGeom>
          <a:effectLst/>
        </p:spPr>
      </p:pic>
      <p:pic>
        <p:nvPicPr>
          <p:cNvPr id="51" name="Picture 33" descr="U:\B．販促\販売促進\07．機器画像データ\02．線画（WMF）\00．ロゴ（社名・製品）\営業担当作成チラシ用ロゴWMF\商品カタログ用_テックブランド・タグライン_BR.wmf">
            <a:extLst>
              <a:ext uri="{FF2B5EF4-FFF2-40B4-BE49-F238E27FC236}">
                <a16:creationId xmlns:a16="http://schemas.microsoft.com/office/drawing/2014/main" id="{00000000-0008-0000-0100-0000B6000000}"/>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2186" y="187078"/>
            <a:ext cx="2183610" cy="7245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Text Box 1833">
            <a:extLst>
              <a:ext uri="{FF2B5EF4-FFF2-40B4-BE49-F238E27FC236}">
                <a16:creationId xmlns:a16="http://schemas.microsoft.com/office/drawing/2014/main" id="{334580AE-CCBE-F44F-AA8A-56C6B83A700F}"/>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ja-JP" altLang="en-US" sz="1050" i="0" dirty="0">
                <a:effectLst/>
                <a:latin typeface="HGMaruGothicMPRO" panose="020F0600000000000000" pitchFamily="34" charset="-128"/>
                <a:ea typeface="HGMaruGothicMPRO" panose="020F0600000000000000" pitchFamily="34" charset="-128"/>
              </a:rPr>
              <a:t>　ミョウガは、アントシアニン、</a:t>
            </a:r>
            <a:r>
              <a:rPr lang="el-GR" altLang="ja-JP" sz="1050" i="0" dirty="0">
                <a:effectLst/>
                <a:latin typeface="HGMaruGothicMPRO" panose="020F0600000000000000" pitchFamily="34" charset="-128"/>
                <a:ea typeface="HGMaruGothicMPRO" panose="020F0600000000000000" pitchFamily="34" charset="-128"/>
              </a:rPr>
              <a:t> α-</a:t>
            </a:r>
            <a:r>
              <a:rPr lang="ja-JP" altLang="en-US" sz="1050" i="0" dirty="0">
                <a:effectLst/>
                <a:latin typeface="HGMaruGothicMPRO" panose="020F0600000000000000" pitchFamily="34" charset="-128"/>
                <a:ea typeface="HGMaruGothicMPRO" panose="020F0600000000000000" pitchFamily="34" charset="-128"/>
              </a:rPr>
              <a:t>ピネン、カリウム、食物繊維などを多く含む。</a:t>
            </a:r>
            <a:r>
              <a:rPr lang="el-GR" altLang="ja-JP" sz="1050" i="0" dirty="0">
                <a:effectLst/>
                <a:latin typeface="HGMaruGothicMPRO" panose="020F0600000000000000" pitchFamily="34" charset="-128"/>
                <a:ea typeface="HGMaruGothicMPRO" panose="020F0600000000000000" pitchFamily="34" charset="-128"/>
              </a:rPr>
              <a:t> α-</a:t>
            </a:r>
            <a:r>
              <a:rPr lang="ja-JP" altLang="en-US" sz="1050" i="0" dirty="0">
                <a:effectLst/>
                <a:latin typeface="HGMaruGothicMPRO" panose="020F0600000000000000" pitchFamily="34" charset="-128"/>
                <a:ea typeface="HGMaruGothicMPRO" panose="020F0600000000000000" pitchFamily="34" charset="-128"/>
              </a:rPr>
              <a:t>ピネンは、ミョウガの独特の香りの成分で、リラックス効果や発汗、血行促進、食欲増進などの働きがある。アントシアニンには抗酸化作用があり、動脈硬化やがん、活性酸素の働きを抑えてくれる。また、カリウムはむくみや血圧の上昇につながるナトリウム（塩分）を体外に排出する効能があ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70" name="Text Box 1833">
            <a:extLst>
              <a:ext uri="{FF2B5EF4-FFF2-40B4-BE49-F238E27FC236}">
                <a16:creationId xmlns:a16="http://schemas.microsoft.com/office/drawing/2014/main" id="{BCA1059A-00EE-9646-AABA-E2F91C1A789D}"/>
              </a:ext>
            </a:extLst>
          </p:cNvPr>
          <p:cNvSpPr txBox="1">
            <a:spLocks noChangeArrowheads="1"/>
          </p:cNvSpPr>
          <p:nvPr/>
        </p:nvSpPr>
        <p:spPr bwMode="auto">
          <a:xfrm>
            <a:off x="10489226" y="4660134"/>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身が鮮やかな赤色のもの、血合いがくすみのない赤黒い色のものを選ぶようにしよう。表面が虹色に光っているものは鮮度が落ちているため、避けるようにする。</a:t>
            </a:r>
            <a:endParaRPr lang="ja-JP" dirty="0">
              <a:latin typeface="HGMaruGothicMPRO"/>
              <a:ea typeface="HGMaruGothicMPRO"/>
            </a:endParaRPr>
          </a:p>
        </p:txBody>
      </p:sp>
      <p:sp>
        <p:nvSpPr>
          <p:cNvPr id="74" name="Text Box 1833">
            <a:extLst>
              <a:ext uri="{FF2B5EF4-FFF2-40B4-BE49-F238E27FC236}">
                <a16:creationId xmlns:a16="http://schemas.microsoft.com/office/drawing/2014/main" id="{1A0DCEAA-3A71-6540-B5DC-810D02DA82B1}"/>
              </a:ext>
            </a:extLst>
          </p:cNvPr>
          <p:cNvSpPr txBox="1">
            <a:spLocks noChangeArrowheads="1"/>
          </p:cNvSpPr>
          <p:nvPr/>
        </p:nvSpPr>
        <p:spPr bwMode="auto">
          <a:xfrm>
            <a:off x="11973525" y="4230405"/>
            <a:ext cx="2120416"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カツオの選び方</a:t>
            </a:r>
            <a:r>
              <a:rPr lang="en-US" altLang="ja-JP" sz="1400" dirty="0">
                <a:solidFill>
                  <a:schemeClr val="accent2"/>
                </a:solidFill>
                <a:latin typeface="HGPSoeiKakugothicUB"/>
                <a:ea typeface="HGPSoeiKakugothicUB"/>
              </a:rPr>
              <a:t> </a:t>
            </a:r>
            <a:r>
              <a:rPr lang="ja-JP" altLang="en-US" sz="1400">
                <a:solidFill>
                  <a:schemeClr val="accent2"/>
                </a:solidFill>
                <a:latin typeface="HGPSoeiKakugothicUB"/>
                <a:ea typeface="HGPSoeiKakugothicUB"/>
              </a:rPr>
              <a:t>（切り身）</a:t>
            </a:r>
            <a:endParaRPr lang="en-US" altLang="ja-JP" sz="1400" dirty="0">
              <a:solidFill>
                <a:schemeClr val="accent2"/>
              </a:solidFill>
              <a:latin typeface="HGPSoeiKakugothicUB"/>
              <a:ea typeface="HGPSoeiKakugothicUB"/>
            </a:endParaRPr>
          </a:p>
        </p:txBody>
      </p:sp>
      <p:sp>
        <p:nvSpPr>
          <p:cNvPr id="78" name="Text Box 1833">
            <a:extLst>
              <a:ext uri="{FF2B5EF4-FFF2-40B4-BE49-F238E27FC236}">
                <a16:creationId xmlns:a16="http://schemas.microsoft.com/office/drawing/2014/main" id="{92544DC6-9430-314B-BBD0-AE4DC67E9B0F}"/>
              </a:ext>
            </a:extLst>
          </p:cNvPr>
          <p:cNvSpPr txBox="1">
            <a:spLocks noChangeArrowheads="1"/>
          </p:cNvSpPr>
          <p:nvPr/>
        </p:nvSpPr>
        <p:spPr bwMode="auto">
          <a:xfrm>
            <a:off x="17378766" y="4235698"/>
            <a:ext cx="1477599" cy="236681"/>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ミョウガの保存方法</a:t>
            </a:r>
            <a:endParaRPr lang="ja-JP" altLang="en-US" sz="1400" dirty="0">
              <a:solidFill>
                <a:schemeClr val="accent2"/>
              </a:solidFill>
              <a:latin typeface="HGPSoeiKakugothicUB"/>
              <a:ea typeface="HGPSoeiKakugothicUB"/>
            </a:endParaRPr>
          </a:p>
        </p:txBody>
      </p:sp>
      <p:sp>
        <p:nvSpPr>
          <p:cNvPr id="79" name="Text Box 1833">
            <a:extLst>
              <a:ext uri="{FF2B5EF4-FFF2-40B4-BE49-F238E27FC236}">
                <a16:creationId xmlns:a16="http://schemas.microsoft.com/office/drawing/2014/main" id="{2C488ED4-B3B6-6C48-B9FC-7BC288773E9B}"/>
              </a:ext>
            </a:extLst>
          </p:cNvPr>
          <p:cNvSpPr txBox="1">
            <a:spLocks noChangeArrowheads="1"/>
          </p:cNvSpPr>
          <p:nvPr/>
        </p:nvSpPr>
        <p:spPr bwMode="auto">
          <a:xfrm>
            <a:off x="15682351" y="4663434"/>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冷蔵保存の場合は、湿らせたキッチンペーパーで２～３個ずつ包み、保存袋に入れて冷蔵庫で保存する。冷凍保存の場合は、みじん切りや薄切り、輪切りなどにしてカットし、使いやすい量に小分けにしてラップで包む。冷凍用保存袋に入れて冷凍庫で保存する。</a:t>
            </a:r>
            <a:endParaRPr lang="en-US" altLang="ja-JP" sz="1050" dirty="0">
              <a:latin typeface="HGMaruGothicMPRO"/>
              <a:ea typeface="HGMaruGothicMPRO"/>
            </a:endParaRPr>
          </a:p>
        </p:txBody>
      </p:sp>
      <p:sp>
        <p:nvSpPr>
          <p:cNvPr id="48" name="テキスト ボックス 178">
            <a:extLst>
              <a:ext uri="{FF2B5EF4-FFF2-40B4-BE49-F238E27FC236}">
                <a16:creationId xmlns:a16="http://schemas.microsoft.com/office/drawing/2014/main" id="{B7DC92E2-D173-ED4F-8C60-78521D559D17}"/>
              </a:ext>
            </a:extLst>
          </p:cNvPr>
          <p:cNvSpPr txBox="1"/>
          <p:nvPr/>
        </p:nvSpPr>
        <p:spPr bwMode="auto">
          <a:xfrm>
            <a:off x="372186" y="8930232"/>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十五夜（９</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１７）</a:t>
            </a:r>
            <a:endParaRPr lang="en-US" altLang="ja-JP" sz="2800" dirty="0">
              <a:latin typeface="HG創英角ｺﾞｼｯｸUB"/>
              <a:ea typeface="HG創英角ｺﾞｼｯｸUB"/>
              <a:cs typeface="HG創英角ｺﾞｼｯｸUB"/>
            </a:endParaRPr>
          </a:p>
        </p:txBody>
      </p:sp>
      <p:sp>
        <p:nvSpPr>
          <p:cNvPr id="50" name="テキスト ボックス 171">
            <a:extLst>
              <a:ext uri="{FF2B5EF4-FFF2-40B4-BE49-F238E27FC236}">
                <a16:creationId xmlns:a16="http://schemas.microsoft.com/office/drawing/2014/main" id="{D30FBF0C-4C0F-974E-878E-A26E7F1F360F}"/>
              </a:ext>
            </a:extLst>
          </p:cNvPr>
          <p:cNvSpPr txBox="1"/>
          <p:nvPr/>
        </p:nvSpPr>
        <p:spPr bwMode="auto">
          <a:xfrm>
            <a:off x="330302" y="9728094"/>
            <a:ext cx="6633881" cy="120434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今年の十五夜は</a:t>
            </a:r>
            <a:r>
              <a:rPr lang="ja-JP" altLang="en-US" sz="1050" dirty="0">
                <a:latin typeface="HGMaruGothicMPRO" panose="020F0600000000000000" pitchFamily="34" charset="-128"/>
                <a:ea typeface="HGMaruGothicMPRO" panose="020F0600000000000000" pitchFamily="34" charset="-128"/>
              </a:rPr>
              <a:t>９月</a:t>
            </a:r>
            <a:r>
              <a:rPr lang="en-US" altLang="ja-JP" sz="1050" dirty="0">
                <a:effectLst/>
                <a:latin typeface="HGMaruGothicMPRO" panose="020F0600000000000000" pitchFamily="34" charset="-128"/>
                <a:ea typeface="HGMaruGothicMPRO" panose="020F0600000000000000" pitchFamily="34" charset="-128"/>
              </a:rPr>
              <a:t>1</a:t>
            </a:r>
            <a:r>
              <a:rPr lang="ja-JP" altLang="en-US" sz="1050" dirty="0">
                <a:effectLst/>
                <a:latin typeface="HGMaruGothicMPRO" panose="020F0600000000000000" pitchFamily="34" charset="-128"/>
                <a:ea typeface="HGMaruGothicMPRO" panose="020F0600000000000000" pitchFamily="34" charset="-128"/>
              </a:rPr>
              <a:t>７日。この時季の月が一年で最も美しいとされ、観月をするようになった。「中秋の名月」といわれる。また、古来日本では満月を豊穣の象徴として収穫物を供える信仰があった。「とれたて」「旬」をアピールした売場を展開。土物類（里芋、サツマ芋、ジャガ芋）やキノコ類を味わう秋の味覚</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メニューを提案。鮮魚、精肉部門とクロス訴求し、調味料なども関連販売を</a:t>
            </a:r>
            <a:r>
              <a:rPr lang="ja-JP" altLang="en-US" sz="1050">
                <a:effectLst/>
                <a:latin typeface="HGMaruGothicMPRO" panose="020F0600000000000000" pitchFamily="34" charset="-128"/>
                <a:ea typeface="HGMaruGothicMPRO" panose="020F0600000000000000" pitchFamily="34" charset="-128"/>
              </a:rPr>
              <a:t>行う。</a:t>
            </a:r>
            <a:r>
              <a:rPr lang="ja-JP" altLang="en-US" sz="1050">
                <a:latin typeface="HGMaruGothicMPRO" panose="020F0600000000000000" pitchFamily="34" charset="-128"/>
                <a:ea typeface="HGMaruGothicMPRO" panose="020F0600000000000000" pitchFamily="34" charset="-128"/>
              </a:rPr>
              <a:t>クリ</a:t>
            </a:r>
            <a:r>
              <a:rPr lang="ja-JP" altLang="en-US" sz="1050">
                <a:effectLst/>
                <a:latin typeface="HGMaruGothicMPRO" panose="020F0600000000000000" pitchFamily="34" charset="-128"/>
                <a:ea typeface="HGMaruGothicMPRO" panose="020F0600000000000000" pitchFamily="34" charset="-128"/>
              </a:rPr>
              <a:t>や</a:t>
            </a:r>
            <a:r>
              <a:rPr lang="ja-JP" altLang="en-US" sz="1050" dirty="0">
                <a:effectLst/>
                <a:latin typeface="HGMaruGothicMPRO" panose="020F0600000000000000" pitchFamily="34" charset="-128"/>
                <a:ea typeface="HGMaruGothicMPRO" panose="020F0600000000000000" pitchFamily="34" charset="-128"/>
              </a:rPr>
              <a:t>サツマ芋の和洋菓子も。月見をしながらの家族だんらんを提案。</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b="1" dirty="0">
              <a:latin typeface="HGMaruGothicMPRO" panose="020F0600000000000000" pitchFamily="34" charset="-128"/>
              <a:ea typeface="HGMaruGothicMPRO" panose="020F0600000000000000" pitchFamily="34" charset="-128"/>
            </a:endParaRPr>
          </a:p>
          <a:p>
            <a:r>
              <a:rPr lang="en-US" altLang="ja-JP" sz="1050" b="1" dirty="0">
                <a:effectLst/>
                <a:latin typeface="HGMaruGothicMPRO" panose="020F0600000000000000" pitchFamily="34" charset="-128"/>
                <a:ea typeface="HGMaruGothicMPRO" panose="020F0600000000000000" pitchFamily="34" charset="-128"/>
              </a:rPr>
              <a:t>【</a:t>
            </a:r>
            <a:r>
              <a:rPr lang="ja-JP" altLang="en-US" sz="1050" b="1" dirty="0">
                <a:effectLst/>
                <a:latin typeface="HGMaruGothicMPRO" panose="020F0600000000000000" pitchFamily="34" charset="-128"/>
                <a:ea typeface="HGMaruGothicMPRO" panose="020F0600000000000000" pitchFamily="34" charset="-128"/>
              </a:rPr>
              <a:t>重点メニュー</a:t>
            </a:r>
            <a:r>
              <a:rPr lang="en-US" altLang="ja-JP" sz="1050" b="1" dirty="0">
                <a:effectLst/>
                <a:latin typeface="HGMaruGothicMPRO" panose="020F0600000000000000" pitchFamily="34" charset="-128"/>
                <a:ea typeface="HGMaruGothicMPRO" panose="020F0600000000000000" pitchFamily="34" charset="-128"/>
              </a:rPr>
              <a:t>】</a:t>
            </a:r>
          </a:p>
          <a:p>
            <a:r>
              <a:rPr lang="ja-JP" altLang="en-US" sz="1050" dirty="0">
                <a:effectLst/>
                <a:latin typeface="HGMaruGothicMPRO" panose="020F0600000000000000" pitchFamily="34" charset="-128"/>
                <a:ea typeface="HGMaruGothicMPRO" panose="020F0600000000000000" pitchFamily="34" charset="-128"/>
              </a:rPr>
              <a:t>里芋（衣かつぎ</a:t>
            </a:r>
            <a:r>
              <a:rPr lang="ja-JP" altLang="en-US" sz="1050">
                <a:effectLst/>
                <a:latin typeface="HGMaruGothicMPRO" panose="020F0600000000000000" pitchFamily="34" charset="-128"/>
                <a:ea typeface="HGMaruGothicMPRO" panose="020F0600000000000000" pitchFamily="34" charset="-128"/>
              </a:rPr>
              <a:t>）、クリ、甘グリ、</a:t>
            </a:r>
            <a:r>
              <a:rPr lang="ja-JP" altLang="en-US" sz="1050" dirty="0">
                <a:effectLst/>
                <a:latin typeface="HGMaruGothicMPRO" panose="020F0600000000000000" pitchFamily="34" charset="-128"/>
                <a:ea typeface="HGMaruGothicMPRO" panose="020F0600000000000000" pitchFamily="34" charset="-128"/>
              </a:rPr>
              <a:t>サツマ芋、鶏ひき肉、卵、ウズラの</a:t>
            </a:r>
            <a:r>
              <a:rPr lang="ja-JP" altLang="en-US" sz="1050">
                <a:effectLst/>
                <a:latin typeface="HGMaruGothicMPRO" panose="020F0600000000000000" pitchFamily="34" charset="-128"/>
                <a:ea typeface="HGMaruGothicMPRO" panose="020F0600000000000000" pitchFamily="34" charset="-128"/>
              </a:rPr>
              <a:t>卵、月見</a:t>
            </a:r>
            <a:r>
              <a:rPr lang="ja-JP" altLang="en-US" sz="1050" dirty="0">
                <a:effectLst/>
                <a:latin typeface="HGMaruGothicMPRO" panose="020F0600000000000000" pitchFamily="34" charset="-128"/>
                <a:ea typeface="HGMaruGothicMPRO" panose="020F0600000000000000" pitchFamily="34" charset="-128"/>
              </a:rPr>
              <a:t>団子、月見そば、月見うどん、鶏団子うどん、月見</a:t>
            </a:r>
            <a:r>
              <a:rPr lang="ja-JP" altLang="en-US" sz="1050">
                <a:effectLst/>
                <a:latin typeface="HGMaruGothicMPRO" panose="020F0600000000000000" pitchFamily="34" charset="-128"/>
                <a:ea typeface="HGMaruGothicMPRO" panose="020F0600000000000000" pitchFamily="34" charset="-128"/>
              </a:rPr>
              <a:t>ハンバーグ、クリご飯</a:t>
            </a:r>
            <a:endParaRPr lang="en-US" altLang="ja-JP" sz="1050" dirty="0">
              <a:effectLst/>
              <a:latin typeface="HGMaruGothicMPRO" panose="020F0600000000000000" pitchFamily="34" charset="-128"/>
              <a:ea typeface="HGMaruGothicMPRO" panose="020F0600000000000000" pitchFamily="34" charset="-128"/>
            </a:endParaRPr>
          </a:p>
        </p:txBody>
      </p:sp>
      <p:sp>
        <p:nvSpPr>
          <p:cNvPr id="4" name="テキスト ボックス 178">
            <a:extLst>
              <a:ext uri="{FF2B5EF4-FFF2-40B4-BE49-F238E27FC236}">
                <a16:creationId xmlns:a16="http://schemas.microsoft.com/office/drawing/2014/main" id="{2CE32673-1F9F-7AAF-736E-3E5AF9EE39A2}"/>
              </a:ext>
            </a:extLst>
          </p:cNvPr>
          <p:cNvSpPr txBox="1"/>
          <p:nvPr/>
        </p:nvSpPr>
        <p:spPr bwMode="auto">
          <a:xfrm>
            <a:off x="704088" y="12352867"/>
            <a:ext cx="6101160" cy="772844"/>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お彼岸（９</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１９～９</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２５）</a:t>
            </a:r>
            <a:endParaRPr lang="en-US" altLang="ja-JP" sz="2800" dirty="0">
              <a:latin typeface="HG創英角ｺﾞｼｯｸUB"/>
              <a:ea typeface="HG創英角ｺﾞｼｯｸUB"/>
              <a:cs typeface="HG創英角ｺﾞｼｯｸUB"/>
            </a:endParaRPr>
          </a:p>
        </p:txBody>
      </p:sp>
      <p:pic>
        <p:nvPicPr>
          <p:cNvPr id="7" name="図 6">
            <a:extLst>
              <a:ext uri="{FF2B5EF4-FFF2-40B4-BE49-F238E27FC236}">
                <a16:creationId xmlns:a16="http://schemas.microsoft.com/office/drawing/2014/main" id="{49A2F2BF-9179-F811-5208-4F8555E326C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0167324" y="12097904"/>
            <a:ext cx="10751279" cy="2862113"/>
          </a:xfrm>
          <a:prstGeom prst="rect">
            <a:avLst/>
          </a:prstGeom>
        </p:spPr>
      </p:pic>
      <p:pic>
        <p:nvPicPr>
          <p:cNvPr id="5" name="図 4">
            <a:extLst>
              <a:ext uri="{FF2B5EF4-FFF2-40B4-BE49-F238E27FC236}">
                <a16:creationId xmlns:a16="http://schemas.microsoft.com/office/drawing/2014/main" id="{7858C044-AFEB-9026-3B6F-F391B7903C6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73015" y="8868974"/>
            <a:ext cx="2556586" cy="2556586"/>
          </a:xfrm>
          <a:prstGeom prst="rect">
            <a:avLst/>
          </a:prstGeom>
        </p:spPr>
      </p:pic>
      <p:pic>
        <p:nvPicPr>
          <p:cNvPr id="11" name="図 10">
            <a:extLst>
              <a:ext uri="{FF2B5EF4-FFF2-40B4-BE49-F238E27FC236}">
                <a16:creationId xmlns:a16="http://schemas.microsoft.com/office/drawing/2014/main" id="{02A363B7-D1D4-A2BD-A496-56B304F954E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636358" y="12869126"/>
            <a:ext cx="3094177" cy="1562406"/>
          </a:xfrm>
          <a:prstGeom prst="rect">
            <a:avLst/>
          </a:prstGeom>
        </p:spPr>
      </p:pic>
      <p:pic>
        <p:nvPicPr>
          <p:cNvPr id="14" name="図 13">
            <a:extLst>
              <a:ext uri="{FF2B5EF4-FFF2-40B4-BE49-F238E27FC236}">
                <a16:creationId xmlns:a16="http://schemas.microsoft.com/office/drawing/2014/main" id="{B8BD19E8-75AF-2E9A-46F4-23D8D297524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483168" y="3517124"/>
            <a:ext cx="1861237" cy="1391685"/>
          </a:xfrm>
          <a:prstGeom prst="rect">
            <a:avLst/>
          </a:prstGeom>
        </p:spPr>
      </p:pic>
      <p:pic>
        <p:nvPicPr>
          <p:cNvPr id="17" name="図 16">
            <a:extLst>
              <a:ext uri="{FF2B5EF4-FFF2-40B4-BE49-F238E27FC236}">
                <a16:creationId xmlns:a16="http://schemas.microsoft.com/office/drawing/2014/main" id="{B4550CFA-4733-A58C-CED3-D9AE3112470E}"/>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3503093" y="1781249"/>
            <a:ext cx="1439024" cy="1079268"/>
          </a:xfrm>
          <a:prstGeom prst="rect">
            <a:avLst/>
          </a:prstGeom>
        </p:spPr>
      </p:pic>
      <p:pic>
        <p:nvPicPr>
          <p:cNvPr id="20" name="図 19">
            <a:extLst>
              <a:ext uri="{FF2B5EF4-FFF2-40B4-BE49-F238E27FC236}">
                <a16:creationId xmlns:a16="http://schemas.microsoft.com/office/drawing/2014/main" id="{100098C7-FCED-78FB-0C74-E07F83E001FA}"/>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502559" y="3486139"/>
            <a:ext cx="1861236" cy="1391684"/>
          </a:xfrm>
          <a:prstGeom prst="rect">
            <a:avLst/>
          </a:prstGeom>
        </p:spPr>
      </p:pic>
      <p:pic>
        <p:nvPicPr>
          <p:cNvPr id="23" name="図 22">
            <a:extLst>
              <a:ext uri="{FF2B5EF4-FFF2-40B4-BE49-F238E27FC236}">
                <a16:creationId xmlns:a16="http://schemas.microsoft.com/office/drawing/2014/main" id="{F0178AD5-CB37-80FC-A13C-CAC60141156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522441">
            <a:off x="18866396" y="1617912"/>
            <a:ext cx="689691" cy="1183294"/>
          </a:xfrm>
          <a:prstGeom prst="rect">
            <a:avLst/>
          </a:prstGeom>
        </p:spPr>
      </p:pic>
      <p:pic>
        <p:nvPicPr>
          <p:cNvPr id="26" name="図 25">
            <a:extLst>
              <a:ext uri="{FF2B5EF4-FFF2-40B4-BE49-F238E27FC236}">
                <a16:creationId xmlns:a16="http://schemas.microsoft.com/office/drawing/2014/main" id="{28DC6EB7-EDD6-3152-6777-FC837BF873A6}"/>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0377785" y="5560543"/>
            <a:ext cx="2415494" cy="2738420"/>
          </a:xfrm>
          <a:prstGeom prst="rect">
            <a:avLst/>
          </a:prstGeom>
        </p:spPr>
      </p:pic>
      <p:pic>
        <p:nvPicPr>
          <p:cNvPr id="29" name="図 28">
            <a:extLst>
              <a:ext uri="{FF2B5EF4-FFF2-40B4-BE49-F238E27FC236}">
                <a16:creationId xmlns:a16="http://schemas.microsoft.com/office/drawing/2014/main" id="{6DAD290D-29F3-A74D-EA83-878C49C9208D}"/>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3033733" y="5519931"/>
            <a:ext cx="2415494" cy="2736475"/>
          </a:xfrm>
          <a:prstGeom prst="rect">
            <a:avLst/>
          </a:prstGeom>
        </p:spPr>
      </p:pic>
      <p:pic>
        <p:nvPicPr>
          <p:cNvPr id="32" name="図 31">
            <a:extLst>
              <a:ext uri="{FF2B5EF4-FFF2-40B4-BE49-F238E27FC236}">
                <a16:creationId xmlns:a16="http://schemas.microsoft.com/office/drawing/2014/main" id="{223E215E-5692-E347-2520-4F732654C214}"/>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15747838" y="5519931"/>
            <a:ext cx="2238851" cy="2692400"/>
          </a:xfrm>
          <a:prstGeom prst="rect">
            <a:avLst/>
          </a:prstGeom>
        </p:spPr>
      </p:pic>
      <p:pic>
        <p:nvPicPr>
          <p:cNvPr id="34" name="図 33">
            <a:extLst>
              <a:ext uri="{FF2B5EF4-FFF2-40B4-BE49-F238E27FC236}">
                <a16:creationId xmlns:a16="http://schemas.microsoft.com/office/drawing/2014/main" id="{FC64FECD-A281-A174-BDE9-601E2EACD35C}"/>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18215975" y="5496922"/>
            <a:ext cx="2238851" cy="2736474"/>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2024-05-25T15:00:00+00:00</_x6295__x7a3f__x65e5__x6642_>
    <_x5009__x51fa__x3057__x53ef__x80fd__x65e5_ xmlns="082c5546-8353-48c8-b816-b659d31cb65e" xsi:nil="true"/>
    <_x88dc__x8db3__x8aac__x660e_ xmlns="082c5546-8353-48c8-b816-b659d31cb65e">【MDカレンダー9月】
●店内の雰囲気を秋モードにチェンジ！
　　〜新学期開始の情報収集も忘れずに〜
●旬の食材が盛りだくさん！ 行事や記念日に絡めた販促活動を展開しましょう！
　　〜気候の変化に素早く対応しよう！〜
</_x88dc__x8db3__x8aac__x660e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5ec32633b1dd6cf5cc5cdec9bfc87748">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3f0da61ec16661147c33282b526e979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 ds:uri="082c5546-8353-48c8-b816-b659d31cb65e"/>
  </ds:schemaRefs>
</ds:datastoreItem>
</file>

<file path=customXml/itemProps3.xml><?xml version="1.0" encoding="utf-8"?>
<ds:datastoreItem xmlns:ds="http://schemas.openxmlformats.org/officeDocument/2006/customXml" ds:itemID="{F180C60E-CF46-4897-AC21-B9A564E28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2c5546-8353-48c8-b816-b659d31cb65e"/>
    <ds:schemaRef ds:uri="aae83aea-779d-4262-826f-f47d9f6f21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42069</TotalTime>
  <Words>2671</Words>
  <Application>Microsoft Office PowerPoint</Application>
  <PresentationFormat>ユーザー設定</PresentationFormat>
  <Paragraphs>357</Paragraphs>
  <Slides>2</Slides>
  <Notes>2</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MDカレンダー2024年9月</dc:title>
  <dc:creator>畠　肇</dc:creator>
  <cp:lastModifiedBy>英昭 毛利</cp:lastModifiedBy>
  <cp:revision>694</cp:revision>
  <cp:lastPrinted>2021-09-17T00:08:02Z</cp:lastPrinted>
  <dcterms:created xsi:type="dcterms:W3CDTF">2019-06-14T00:16:28Z</dcterms:created>
  <dcterms:modified xsi:type="dcterms:W3CDTF">2024-06-19T23:17:28Z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