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4"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200"/>
    <a:srgbClr val="ECA434"/>
    <a:srgbClr val="FFD400"/>
    <a:srgbClr val="FFDF91"/>
    <a:srgbClr val="FFE1E1"/>
    <a:srgbClr val="FFE699"/>
    <a:srgbClr val="C60204"/>
    <a:srgbClr val="FF9900"/>
    <a:srgbClr val="FF9CB4"/>
    <a:srgbClr val="FDB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B5134-905E-446B-8BA9-9B613B4F7340}" v="9" dt="2024-06-18T03:35:07.570"/>
    <p1510:client id="{E745C639-F78A-42F0-8739-4E6C4E972D01}" v="3" dt="2024-06-18T03:13:09.54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86434" autoAdjust="0"/>
  </p:normalViewPr>
  <p:slideViewPr>
    <p:cSldViewPr snapToGrid="0">
      <p:cViewPr varScale="1">
        <p:scale>
          <a:sx n="91" d="100"/>
          <a:sy n="91" d="100"/>
        </p:scale>
        <p:origin x="248" y="344"/>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2024/10/14</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2024/10/14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2024/10/14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2024/10/14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2024/10/14</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wmf"/><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3.wmf"/><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表 41"/>
          <p:cNvGraphicFramePr>
            <a:graphicFrameLocks noGrp="1"/>
          </p:cNvGraphicFramePr>
          <p:nvPr>
            <p:extLst>
              <p:ext uri="{D42A27DB-BD31-4B8C-83A1-F6EECF244321}">
                <p14:modId xmlns:p14="http://schemas.microsoft.com/office/powerpoint/2010/main" val="3319097737"/>
              </p:ext>
            </p:extLst>
          </p:nvPr>
        </p:nvGraphicFramePr>
        <p:xfrm>
          <a:off x="1303557" y="1632899"/>
          <a:ext cx="19946376" cy="6962933"/>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640080">
                  <a:extLst>
                    <a:ext uri="{9D8B030D-6E8A-4147-A177-3AD203B41FA5}">
                      <a16:colId xmlns:a16="http://schemas.microsoft.com/office/drawing/2014/main" val="4127264957"/>
                    </a:ext>
                  </a:extLst>
                </a:gridCol>
                <a:gridCol w="581215">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81215">
                  <a:extLst>
                    <a:ext uri="{9D8B030D-6E8A-4147-A177-3AD203B41FA5}">
                      <a16:colId xmlns:a16="http://schemas.microsoft.com/office/drawing/2014/main" val="926341448"/>
                    </a:ext>
                  </a:extLst>
                </a:gridCol>
                <a:gridCol w="565296">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563678">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6523">
                  <a:extLst>
                    <a:ext uri="{9D8B030D-6E8A-4147-A177-3AD203B41FA5}">
                      <a16:colId xmlns:a16="http://schemas.microsoft.com/office/drawing/2014/main" val="4189414689"/>
                    </a:ext>
                  </a:extLst>
                </a:gridCol>
                <a:gridCol w="581215">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2/1</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solidFill>
                      <a:schemeClr val="accent4">
                        <a:lumMod val="20000"/>
                        <a:lumOff val="80000"/>
                      </a:schemeClr>
                    </a:solid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98238">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algn="l" fontAlgn="auto"/>
                      <a:r>
                        <a:rPr lang="ja-JP" altLang="en-US" sz="1100" u="none" strike="noStrike" dirty="0">
                          <a:solidFill>
                            <a:schemeClr val="tx1"/>
                          </a:solidFill>
                          <a:effectLst/>
                          <a:latin typeface="Meiryo UI"/>
                          <a:ea typeface="Meiryo UI"/>
                        </a:rPr>
                        <a:t>元日</a:t>
                      </a:r>
                      <a:endParaRPr lang="en-US" altLang="ja-JP" sz="110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初売り</a:t>
                      </a:r>
                      <a:endParaRPr kumimoji="1" lang="ja-JP" altLang="en-US"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三日とろろ</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みたらし団子の日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小寒（しょうかん）</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lvl="0" algn="l">
                        <a:buNone/>
                      </a:pPr>
                      <a:r>
                        <a:rPr lang="ja-JP" altLang="en-US" sz="1100" b="0" i="0" u="none" strike="noStrike" kern="1200" noProof="0">
                          <a:solidFill>
                            <a:schemeClr val="tx1"/>
                          </a:solidFill>
                          <a:effectLst/>
                          <a:latin typeface="Meiryo UI"/>
                          <a:ea typeface="Meiryo UI"/>
                        </a:rPr>
                        <a:t>官公庁御用始め</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七草がゆ</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rtl="0" eaLnBrk="1" fontAlgn="b" latinLnBrk="0" hangingPunct="1"/>
                      <a:r>
                        <a:rPr kumimoji="1" lang="ja-JP" altLang="en-US" sz="1100" u="none" strike="noStrike" kern="1200">
                          <a:solidFill>
                            <a:schemeClr val="tx1"/>
                          </a:solidFill>
                          <a:effectLst/>
                          <a:latin typeface="Meiryo UI"/>
                          <a:ea typeface="Meiryo UI"/>
                          <a:cs typeface="+mn-cs"/>
                        </a:rPr>
                        <a:t>カレーパンの日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風邪の日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明太子の日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鏡開き</a:t>
                      </a:r>
                      <a:endParaRPr kumimoji="1" lang="en-US" altLang="ja-JP" sz="1100" u="none" strike="noStrike" kern="1200"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スキーの日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成人の日</a:t>
                      </a: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飾り納め、松納め</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手洗いの日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囲炉裏の日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冬の土用（</a:t>
                      </a:r>
                      <a:r>
                        <a:rPr kumimoji="1" lang="en-US" altLang="ja-JP" sz="1100" b="0" i="0" u="none" strike="noStrike" kern="1200" noProof="0" dirty="0">
                          <a:solidFill>
                            <a:schemeClr val="tx1"/>
                          </a:solidFill>
                          <a:effectLst/>
                          <a:latin typeface="Meiryo UI"/>
                          <a:ea typeface="Meiryo UI"/>
                          <a:cs typeface="+mn-cs"/>
                        </a:rPr>
                        <a:t>〜2</a:t>
                      </a:r>
                      <a:r>
                        <a:rPr kumimoji="1" lang="ja-JP" altLang="en-US" sz="1100" b="0" i="0" u="none" strike="noStrike" kern="1200" noProof="0">
                          <a:solidFill>
                            <a:schemeClr val="tx1"/>
                          </a:solidFill>
                          <a:effectLst/>
                          <a:latin typeface="Meiryo UI"/>
                          <a:ea typeface="Meiryo UI"/>
                          <a:cs typeface="+mn-cs"/>
                        </a:rPr>
                        <a:t>月</a:t>
                      </a:r>
                      <a:r>
                        <a:rPr kumimoji="1" lang="en-US" altLang="ja-JP" sz="1100" b="0" i="0" u="none" strike="noStrike" kern="1200" noProof="0" dirty="0">
                          <a:solidFill>
                            <a:schemeClr val="tx1"/>
                          </a:solidFill>
                          <a:effectLst/>
                          <a:latin typeface="Meiryo UI"/>
                          <a:ea typeface="Meiryo UI"/>
                          <a:cs typeface="+mn-cs"/>
                        </a:rPr>
                        <a:t>2</a:t>
                      </a:r>
                      <a:r>
                        <a:rPr kumimoji="1" lang="ja-JP" altLang="en-US" sz="1100" b="0" i="0" u="none" strike="noStrike" kern="1200" noProof="0">
                          <a:solidFill>
                            <a:schemeClr val="tx1"/>
                          </a:solidFill>
                          <a:effectLst/>
                          <a:latin typeface="Meiryo UI"/>
                          <a:ea typeface="Meiryo UI"/>
                          <a:cs typeface="+mn-cs"/>
                        </a:rPr>
                        <a:t>日）</a:t>
                      </a:r>
                      <a:br>
                        <a:rPr kumimoji="1" lang="en-US" altLang="ja-JP" sz="1100" b="0" i="0" u="none" strike="noStrike" kern="1200" noProof="0" dirty="0">
                          <a:solidFill>
                            <a:schemeClr val="tx1"/>
                          </a:solidFill>
                          <a:effectLst/>
                          <a:latin typeface="Meiryo UI"/>
                          <a:ea typeface="Meiryo UI"/>
                          <a:cs typeface="+mn-cs"/>
                        </a:rPr>
                      </a:br>
                      <a:r>
                        <a:rPr kumimoji="1" lang="ja-JP" altLang="en-US" sz="1100" b="0" i="0" u="none" strike="noStrike" kern="1200" noProof="0">
                          <a:solidFill>
                            <a:schemeClr val="tx1"/>
                          </a:solidFill>
                          <a:effectLst/>
                          <a:latin typeface="Meiryo UI"/>
                          <a:ea typeface="Meiryo UI"/>
                          <a:cs typeface="+mn-cs"/>
                        </a:rPr>
                        <a:t>おむすびの日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米食の日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家庭消火器点検の日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大寒（大寒）</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漬物の日</a:t>
                      </a:r>
                      <a:endParaRPr kumimoji="1" lang="ja-JP" altLang="en-US"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カレーライスの日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アーモンドの日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削り節の日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中華まんの日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コラーゲンの日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rgbClr val="FFE1E1"/>
                    </a:solidFill>
                  </a:tcPr>
                </a:tc>
                <a:tc>
                  <a:txBody>
                    <a:bodyPr/>
                    <a:lstStyle/>
                    <a:p>
                      <a:pPr algn="l" fontAlgn="auto"/>
                      <a:r>
                        <a:rPr lang="ja-JP" altLang="en-US" sz="1100" b="0" i="0" u="none" strike="noStrike">
                          <a:solidFill>
                            <a:schemeClr val="tx1"/>
                          </a:solidFill>
                          <a:effectLst/>
                          <a:latin typeface="Meiryo UI"/>
                          <a:ea typeface="Meiryo UI"/>
                        </a:rPr>
                        <a:t>ツナの日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衣類乾燥機の日</a:t>
                      </a:r>
                      <a:endParaRPr lang="ja-JP" altLang="en-US"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肉の日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みその日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菜の日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ニオイの日</a:t>
                      </a:r>
                      <a:endParaRPr lang="ja-JP" altLang="ja-JP" sz="1100" dirty="0">
                        <a:solidFill>
                          <a:schemeClr val="tx1"/>
                        </a:solidFill>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dirty="0">
                          <a:solidFill>
                            <a:schemeClr val="tx1"/>
                          </a:solidFill>
                          <a:effectLst/>
                          <a:latin typeface="Meiryo UI"/>
                          <a:ea typeface="Meiryo UI"/>
                          <a:cs typeface="+mn-cs"/>
                        </a:rPr>
                        <a:t>節分</a:t>
                      </a:r>
                      <a:endParaRPr kumimoji="1" lang="ja-JP" altLang="en-US" sz="1100"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100" u="none" strike="noStrike" dirty="0">
                          <a:solidFill>
                            <a:schemeClr val="tx1"/>
                          </a:solidFill>
                          <a:effectLst/>
                          <a:latin typeface="Meiryo UI"/>
                          <a:ea typeface="Meiryo UI"/>
                        </a:rPr>
                        <a:t>立春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店内を正月一色に変更。「あけましておめでとうございます」の挨拶をし、心を込めた接客を心掛けよう。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正月商品や改廃したい冬季商品は、この機会に初売りセールを行おう。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北関東や東北、中部地方などでは「一年を健康に過ごせるように」という願いを込め１月</a:t>
                      </a:r>
                      <a:r>
                        <a:rPr lang="en-US" altLang="ja-JP" sz="1200" b="0" i="0" u="none" strike="noStrike" dirty="0">
                          <a:solidFill>
                            <a:schemeClr val="tx1"/>
                          </a:solidFill>
                          <a:effectLst/>
                          <a:latin typeface="Meiryo UI"/>
                          <a:ea typeface="Meiryo UI"/>
                        </a:rPr>
                        <a:t>3</a:t>
                      </a:r>
                      <a:r>
                        <a:rPr lang="ja-JP" altLang="en-US" sz="1200" b="0" i="0" u="none" strike="noStrike" dirty="0">
                          <a:solidFill>
                            <a:schemeClr val="tx1"/>
                          </a:solidFill>
                          <a:effectLst/>
                          <a:latin typeface="Meiryo UI"/>
                          <a:ea typeface="Meiryo UI"/>
                        </a:rPr>
                        <a:t>日にと</a:t>
                      </a:r>
                      <a:r>
                        <a:rPr lang="ja-JP" altLang="en-US" sz="1200" b="0" i="0" u="none" strike="noStrike">
                          <a:solidFill>
                            <a:schemeClr val="tx1"/>
                          </a:solidFill>
                          <a:effectLst/>
                          <a:latin typeface="Meiryo UI"/>
                          <a:ea typeface="Meiryo UI"/>
                        </a:rPr>
                        <a:t>ろろを食べる風習がある。ＰＯＰでＰＲしてみよう。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毎月３日、４日、５日はみたらし団子の日。この日にちなみ、</a:t>
                      </a:r>
                      <a:r>
                        <a:rPr lang="ja-JP" altLang="en-US" sz="1200" u="none" strike="noStrike" dirty="0">
                          <a:solidFill>
                            <a:schemeClr val="tx1"/>
                          </a:solidFill>
                          <a:effectLst/>
                          <a:latin typeface="Meiryo UI"/>
                          <a:ea typeface="Meiryo UI"/>
                        </a:rPr>
                        <a:t>みたらし団子を売り込もう。正月に余ったお餅で簡単に</a:t>
                      </a:r>
                      <a:r>
                        <a:rPr lang="ja-JP" altLang="en-US" sz="1200" u="none" strike="noStrike">
                          <a:solidFill>
                            <a:schemeClr val="tx1"/>
                          </a:solidFill>
                          <a:effectLst/>
                          <a:latin typeface="Meiryo UI"/>
                          <a:ea typeface="Meiryo UI"/>
                        </a:rPr>
                        <a:t>みたらし団子が作れることを伝える</a:t>
                      </a:r>
                      <a:r>
                        <a:rPr lang="ja-JP" altLang="en-US" sz="1200" u="none" strike="noStrike" dirty="0">
                          <a:solidFill>
                            <a:schemeClr val="tx1"/>
                          </a:solidFill>
                          <a:effectLst/>
                          <a:latin typeface="Meiryo UI"/>
                          <a:ea typeface="Meiryo UI"/>
                        </a:rPr>
                        <a:t>と良い。</a:t>
                      </a:r>
                      <a:endParaRPr lang="en-US" altLang="ja-JP" sz="12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二十四節気の一つで、寒気が強くなる頃。１月中は常時、風邪・寒冷・乾燥対策アイテム、ホット商品の在庫を多めに持つこと。</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仕事始め。オフィス街では人が戻り始める。新年会需要に注意する。売場を正月から日常モードに徐々に戻していこう。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年末年始の飲み過ぎ、食べ過ぎから胃腸を休めるための風習。万病を除くおまじないという意味もあるので、販促物でいわれを伝えよう。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毎月８日はカレーパンの日。会社、学校が始まり、朝食や、おやつの菓子パン需要が高まる。この時季はチーズ、クリームなどを使った濃厚な商品が売れる。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寒さが厳しい時期につき、風邪をひく人が増える。１月後半のピーク期を前に、風邪予防・健康増進コーナーをつくり、訴求を高める。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明太子のようなピリ辛な珍味、香辛料を使った料理は体を温める効果があり、冬にお薦め。販促物でアピールしよう。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鏡開きにちなみ、ぜんざい、アズキ、きな粉、ゴマ、汁物など、餅に合う商品を提案。簡単なレシピを置くと、より効果的だ。</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週末はスキーやスノーボードを楽しむ人でにぎわう。スキー場や周辺店舗はホット系商品や防寒用品の充実を。</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成人式会場やホテルでは新成人客の利用が増える。酒、たばこ、カイロなどの防寒用品、撮影記録媒体などを多めに持つ。</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正月飾りや松飾りをしまう日。店内に正月商品が残っていないか確認。まだ残っているようであれば、売り切るようにしよう。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200" u="none" strike="noStrike" kern="1200" dirty="0">
                          <a:solidFill>
                            <a:schemeClr val="tx1"/>
                          </a:solidFill>
                          <a:effectLst/>
                          <a:latin typeface="Meiryo UI"/>
                          <a:ea typeface="Meiryo UI"/>
                          <a:cs typeface="+mn-cs"/>
                        </a:rPr>
                        <a:t>風邪</a:t>
                      </a:r>
                      <a:r>
                        <a:rPr kumimoji="1" lang="ja-JP" altLang="en-US" sz="1200" u="none" strike="noStrike" kern="1200">
                          <a:solidFill>
                            <a:schemeClr val="tx1"/>
                          </a:solidFill>
                          <a:effectLst/>
                          <a:latin typeface="Meiryo UI"/>
                          <a:ea typeface="Meiryo UI"/>
                          <a:cs typeface="+mn-cs"/>
                        </a:rPr>
                        <a:t>、インフルエンザの</a:t>
                      </a:r>
                      <a:r>
                        <a:rPr kumimoji="1" lang="ja-JP" altLang="en-US" sz="1200" u="none" strike="noStrike" kern="1200" dirty="0">
                          <a:solidFill>
                            <a:schemeClr val="tx1"/>
                          </a:solidFill>
                          <a:effectLst/>
                          <a:latin typeface="Meiryo UI"/>
                          <a:ea typeface="Meiryo UI"/>
                          <a:cs typeface="+mn-cs"/>
                        </a:rPr>
                        <a:t>流行期。手洗いでの感染予防を販促物などでアピール。風邪の日同様、除菌石けんや予防商品を切らさないよう</a:t>
                      </a:r>
                      <a:r>
                        <a:rPr kumimoji="1" lang="ja-JP" altLang="en-US" sz="1200" u="none" strike="noStrike" kern="1200">
                          <a:solidFill>
                            <a:schemeClr val="tx1"/>
                          </a:solidFill>
                          <a:effectLst/>
                          <a:latin typeface="Meiryo UI"/>
                          <a:ea typeface="Meiryo UI"/>
                          <a:cs typeface="+mn-cs"/>
                        </a:rPr>
                        <a:t>在庫を確認。</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寒さで暖房器具などを使う機会が増え、空気の乾燥とともに火災が起きやすい。この時期は特に火の元や電源周りに注意。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冬の土用は、「ひ」の付く食べ物や赤い食べ物が良いとされる。ウナギ、肉などのスタミナ食も併せて提案しよう。</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kern="1200">
                          <a:solidFill>
                            <a:schemeClr val="tx1"/>
                          </a:solidFill>
                          <a:effectLst/>
                          <a:latin typeface="Meiryo UI"/>
                          <a:ea typeface="Meiryo UI"/>
                          <a:cs typeface="+mn-cs"/>
                        </a:rPr>
                        <a:t>毎月</a:t>
                      </a:r>
                      <a:r>
                        <a:rPr lang="en-US" altLang="ja-JP" sz="1200" b="0" i="0" u="none" strike="noStrike" kern="1200" dirty="0">
                          <a:solidFill>
                            <a:schemeClr val="tx1"/>
                          </a:solidFill>
                          <a:effectLst/>
                          <a:latin typeface="Meiryo UI"/>
                          <a:ea typeface="Meiryo UI"/>
                          <a:cs typeface="+mn-cs"/>
                        </a:rPr>
                        <a:t>18</a:t>
                      </a:r>
                      <a:r>
                        <a:rPr lang="ja-JP" altLang="en-US" sz="1200" b="0" i="0" u="none" strike="noStrike" kern="1200">
                          <a:solidFill>
                            <a:schemeClr val="tx1"/>
                          </a:solidFill>
                          <a:effectLst/>
                          <a:latin typeface="Meiryo UI"/>
                          <a:ea typeface="Meiryo UI"/>
                          <a:cs typeface="+mn-cs"/>
                        </a:rPr>
                        <a:t>日は米食の日。おにぎりや弁当など、米を使った商品をアピール。汁物や飲料とのセット割引も効果的だ。</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この日を機に、スタッフ全員で防災訓練を行う。全員が消火器での消火活動、お客の誘導ができるようにすること。</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二十四節気の一つで、１年で最も寒い頃。客足が鈍い日が続くため発注量に注意。降雪前は食料品の買い占めに注意する。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21</a:t>
                      </a:r>
                      <a:r>
                        <a:rPr lang="ja-JP" altLang="en-US" sz="1200" b="0" i="0" u="none" strike="noStrike">
                          <a:solidFill>
                            <a:schemeClr val="tx1"/>
                          </a:solidFill>
                          <a:effectLst/>
                          <a:latin typeface="Meiryo UI"/>
                          <a:ea typeface="Meiryo UI"/>
                        </a:rPr>
                        <a:t>日は漬物の日。漬物には腸内環境や便秘の改善、免疫力の向上などの効果がある。漬物や発酵食品など、腸に優しい商品をアピールしよう。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カレーや香辛料を使ったアジア料理などを提案。香辛料が利いた料理は、体を温める効果がある。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u="none" strike="noStrike" dirty="0">
                          <a:solidFill>
                            <a:schemeClr val="tx1"/>
                          </a:solidFill>
                          <a:effectLst/>
                          <a:latin typeface="Meiryo UI"/>
                          <a:ea typeface="Meiryo UI"/>
                        </a:rPr>
                        <a:t>アーモンドは、血液をサラサラにする効果があるといわれ、血栓予防にも良い。酒のつまみにもお薦め。</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日本食の調味料の基礎となる削り節。この日にちなみ、削り節を使った和食を提案しよう。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寒い時季に食べたい売れ筋商品の一つ中華まん。定番の肉まんやピザまんなど、週替わりで売りたい変わり種の商品などバラエティ豊かに展開しよう。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冬は空気の乾燥により、肌が老化しやすい。この日にちなみ、乾燥対策商品や美肌サプリメント、栄養剤などをお薦めしよう。</a:t>
                      </a: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ツナには、タンパク質やＤＨＡ</a:t>
                      </a:r>
                      <a:r>
                        <a:rPr lang="ja-JP" altLang="en" sz="1200" b="0" i="0" u="none" strike="noStrike" dirty="0">
                          <a:solidFill>
                            <a:schemeClr val="tx1"/>
                          </a:solidFill>
                          <a:effectLst/>
                          <a:latin typeface="Meiryo UI"/>
                          <a:ea typeface="Meiryo UI"/>
                        </a:rPr>
                        <a:t>・</a:t>
                      </a:r>
                      <a:r>
                        <a:rPr lang="ja-JP" altLang="en-US" sz="1200" b="0" i="0" u="none" strike="noStrike" dirty="0">
                          <a:solidFill>
                            <a:schemeClr val="tx1"/>
                          </a:solidFill>
                          <a:effectLst/>
                          <a:latin typeface="Meiryo UI"/>
                          <a:ea typeface="Meiryo UI"/>
                        </a:rPr>
                        <a:t>ＥＰＡ、鉄分などさまざまな栄養価が含まれている。この日にちなみ関連商品をアピール。</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積雪が多い時期は洗濯物が乾きにくいため、部屋干し洗剤の需要が高まる。また、長靴や傘、レインコートを揃えることも検討してみよう。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肉をはじめ、スタミナ食を展開し、風邪に打ち克つ体づくりを提案しよう。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30</a:t>
                      </a:r>
                      <a:r>
                        <a:rPr lang="ja-JP" altLang="en-US" sz="1200" b="0" i="0" u="none" strike="noStrike" dirty="0">
                          <a:solidFill>
                            <a:schemeClr val="tx1"/>
                          </a:solidFill>
                          <a:effectLst/>
                          <a:latin typeface="Meiryo UI"/>
                          <a:ea typeface="Meiryo UI"/>
                        </a:rPr>
                        <a:t>日はみその</a:t>
                      </a:r>
                      <a:r>
                        <a:rPr lang="ja-JP" altLang="en-US" sz="1200" b="0" i="0" u="none" strike="noStrike">
                          <a:solidFill>
                            <a:schemeClr val="tx1"/>
                          </a:solidFill>
                          <a:effectLst/>
                          <a:latin typeface="Meiryo UI"/>
                          <a:ea typeface="Meiryo UI"/>
                        </a:rPr>
                        <a:t>日。寒さが厳しい時季は、みそ汁、お吸い物、スープ、湯掛け麺など温かい汁物が人気。</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31</a:t>
                      </a:r>
                      <a:r>
                        <a:rPr lang="ja-JP" altLang="en-US" sz="1200" b="0" i="0" u="none" strike="noStrike" dirty="0">
                          <a:solidFill>
                            <a:schemeClr val="tx1"/>
                          </a:solidFill>
                          <a:effectLst/>
                          <a:latin typeface="Meiryo UI"/>
                          <a:ea typeface="Meiryo UI"/>
                        </a:rPr>
                        <a:t>日は菜の日。野菜中心の健康的な食生活を広めることを目的に制定された。１日３５０ｇ以上の野菜を取るよう推奨しよう。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地域によっては雪が降る日が増え、外で洗濯物を干せない日が続く。室内干し洗剤などの用意をしておくこと。</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今年の節分の恵方は西南西。恵方巻きを中心に、子どもの多い立地では、福豆、豆まきセット、鬼の面を用意する。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暦の上では春。寒い日はまだまだ続くが、冬季雑貨商品などは早めに売り切るようにしよう。</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rgbClr val="FF0000"/>
                          </a:solidFill>
                          <a:effectLst/>
                          <a:latin typeface="Meiryo UI"/>
                          <a:ea typeface="Meiryo UI"/>
                        </a:rPr>
                        <a:t>　</a:t>
                      </a:r>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4" name="正方形/長方形 3">
            <a:extLst>
              <a:ext uri="{FF2B5EF4-FFF2-40B4-BE49-F238E27FC236}">
                <a16:creationId xmlns:a16="http://schemas.microsoft.com/office/drawing/2014/main" id="{00000000-0008-0000-0000-000002000000}"/>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5" name="AutoShape 9">
            <a:extLst>
              <a:ext uri="{FF2B5EF4-FFF2-40B4-BE49-F238E27FC236}">
                <a16:creationId xmlns:a16="http://schemas.microsoft.com/office/drawing/2014/main" id="{00000000-0008-0000-0000-000003000000}"/>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6" name="AutoShape 66">
            <a:extLst>
              <a:ext uri="{FF2B5EF4-FFF2-40B4-BE49-F238E27FC236}">
                <a16:creationId xmlns:a16="http://schemas.microsoft.com/office/drawing/2014/main" id="{00000000-0008-0000-0000-000008000000}"/>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dirty="0">
                <a:latin typeface="HG丸ｺﾞｼｯｸM-PRO"/>
                <a:ea typeface="HG丸ｺﾞｼｯｸM-PRO"/>
              </a:rPr>
              <a:t>●お正月</a:t>
            </a:r>
            <a:endParaRPr kumimoji="1" lang="en-US" altLang="ja-JP" sz="1400" u="none" strike="noStrike" kern="1200" dirty="0">
              <a:effectLst/>
              <a:latin typeface="HGMaruGothicMPRO" panose="020F0600000000000000" pitchFamily="34" charset="-128"/>
              <a:ea typeface="HGMaruGothicMPRO" panose="020F0600000000000000" pitchFamily="34" charset="-128"/>
            </a:endParaRPr>
          </a:p>
          <a:p>
            <a:pPr rtl="1">
              <a:lnSpc>
                <a:spcPts val="1600"/>
              </a:lnSpc>
              <a:defRPr sz="1000"/>
            </a:pPr>
            <a:endParaRPr kumimoji="1" lang="en-US" altLang="ja-JP" sz="1400" dirty="0">
              <a:latin typeface="Meiryo UI"/>
              <a:ea typeface="Meiryo UI"/>
            </a:endParaRPr>
          </a:p>
          <a:p>
            <a:pPr rtl="1">
              <a:lnSpc>
                <a:spcPts val="1600"/>
              </a:lnSpc>
              <a:defRPr sz="1000"/>
            </a:pPr>
            <a:r>
              <a:rPr lang="ja-JP" altLang="en-US" sz="1400" dirty="0">
                <a:latin typeface="HG丸ｺﾞｼｯｸM-PRO"/>
                <a:ea typeface="HG丸ｺﾞｼｯｸM-PRO"/>
              </a:rPr>
              <a:t>●成人式</a:t>
            </a:r>
            <a:endParaRPr kumimoji="1" lang="en-US" altLang="ja-JP" sz="1400" dirty="0">
              <a:latin typeface="Meiryo UI"/>
              <a:ea typeface="Meiryo UI"/>
            </a:endParaRPr>
          </a:p>
          <a:p>
            <a:pPr rtl="1">
              <a:lnSpc>
                <a:spcPts val="1600"/>
              </a:lnSpc>
              <a:defRPr sz="1000"/>
            </a:pPr>
            <a:endParaRPr kumimoji="1" lang="en-US" altLang="ja-JP" sz="1400" dirty="0">
              <a:latin typeface="Meiryo UI"/>
              <a:ea typeface="Meiryo UI"/>
            </a:endParaRPr>
          </a:p>
          <a:p>
            <a:pPr rtl="1">
              <a:lnSpc>
                <a:spcPts val="1600"/>
              </a:lnSpc>
              <a:defRPr sz="1000"/>
            </a:pPr>
            <a:r>
              <a:rPr lang="ja-JP" altLang="en-US" sz="1400">
                <a:latin typeface="HG丸ｺﾞｼｯｸM-PRO"/>
                <a:ea typeface="HG丸ｺﾞｼｯｸM-PRO"/>
              </a:rPr>
              <a:t>●七草がゆ</a:t>
            </a:r>
            <a:endParaRPr lang="en-US" altLang="ja-JP" sz="1400" dirty="0">
              <a:latin typeface="HG丸ｺﾞｼｯｸM-PRO"/>
              <a:ea typeface="HG丸ｺﾞｼｯｸM-PRO"/>
            </a:endParaRPr>
          </a:p>
        </p:txBody>
      </p:sp>
      <p:sp>
        <p:nvSpPr>
          <p:cNvPr id="7" name="AutoShape 66">
            <a:extLst>
              <a:ext uri="{FF2B5EF4-FFF2-40B4-BE49-F238E27FC236}">
                <a16:creationId xmlns:a16="http://schemas.microsoft.com/office/drawing/2014/main" id="{00000000-0008-0000-0000-000009000000}"/>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a:latin typeface="HG丸ｺﾞｼｯｸM-PRO" panose="020F0600000000000000" pitchFamily="50" charset="-128"/>
                <a:ea typeface="HG丸ｺﾞｼｯｸM-PRO" panose="020F0600000000000000" pitchFamily="50" charset="-128"/>
              </a:rPr>
              <a:t>イイダコとジャガイモのソテー</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イイダコのアヒージョ</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ミズナのサラダ</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ミズナと厚揚げの煮物</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8" name="AutoShape 9">
            <a:extLst>
              <a:ext uri="{FF2B5EF4-FFF2-40B4-BE49-F238E27FC236}">
                <a16:creationId xmlns:a16="http://schemas.microsoft.com/office/drawing/2014/main" id="{00000000-0008-0000-0000-00000A000000}"/>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9" name="AutoShape 9">
            <a:extLst>
              <a:ext uri="{FF2B5EF4-FFF2-40B4-BE49-F238E27FC236}">
                <a16:creationId xmlns:a16="http://schemas.microsoft.com/office/drawing/2014/main" id="{00000000-0008-0000-0000-00000B000000}"/>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冬メニューの提案</a:t>
            </a:r>
          </a:p>
        </p:txBody>
      </p:sp>
      <p:sp>
        <p:nvSpPr>
          <p:cNvPr id="10" name="AutoShape 17">
            <a:extLst>
              <a:ext uri="{FF2B5EF4-FFF2-40B4-BE49-F238E27FC236}">
                <a16:creationId xmlns:a16="http://schemas.microsoft.com/office/drawing/2014/main" id="{00000000-0008-0000-0000-00000C000000}"/>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1" name="AutoShape 18">
            <a:extLst>
              <a:ext uri="{FF2B5EF4-FFF2-40B4-BE49-F238E27FC236}">
                <a16:creationId xmlns:a16="http://schemas.microsoft.com/office/drawing/2014/main" id="{00000000-0008-0000-0000-00000D000000}"/>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en-US" altLang="ja-JP" sz="1400" dirty="0">
                <a:latin typeface="HG丸ｺﾞｼｯｸM-PRO"/>
                <a:ea typeface="HG丸ｺﾞｼｯｸM-PRO"/>
              </a:rPr>
              <a:t>1</a:t>
            </a:r>
            <a:r>
              <a:rPr lang="ja-JP" altLang="en-US" sz="1400">
                <a:latin typeface="HG丸ｺﾞｼｯｸM-PRO"/>
                <a:ea typeface="HG丸ｺﾞｼｯｸM-PRO"/>
              </a:rPr>
              <a:t>月は、イイダコ、ミズナなど</a:t>
            </a:r>
            <a:r>
              <a:rPr lang="ja-JP" altLang="en-US" sz="1400" dirty="0">
                <a:latin typeface="HG丸ｺﾞｼｯｸM-PRO"/>
                <a:ea typeface="HG丸ｺﾞｼｯｸM-PRO"/>
              </a:rPr>
              <a:t>の旬の食材メニューで売上拡大の提案を！</a:t>
            </a:r>
            <a:endParaRPr lang="en-US" altLang="ja-JP" sz="1400" dirty="0">
              <a:latin typeface="HG丸ｺﾞｼｯｸM-PRO"/>
              <a:ea typeface="HG丸ｺﾞｼｯｸM-PRO"/>
            </a:endParaRPr>
          </a:p>
        </p:txBody>
      </p:sp>
      <p:sp>
        <p:nvSpPr>
          <p:cNvPr id="12" name="AutoShape 18">
            <a:extLst>
              <a:ext uri="{FF2B5EF4-FFF2-40B4-BE49-F238E27FC236}">
                <a16:creationId xmlns:a16="http://schemas.microsoft.com/office/drawing/2014/main" id="{00000000-0008-0000-0000-00000E000000}"/>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a:t>
            </a:r>
            <a:r>
              <a:rPr lang="ja-JP" altLang="en-US" sz="1400">
                <a:latin typeface="HG丸ｺﾞｼｯｸM-PRO" panose="020F0600000000000000" pitchFamily="50" charset="-128"/>
                <a:ea typeface="HG丸ｺﾞｼｯｸM-PRO" panose="020F0600000000000000" pitchFamily="50" charset="-128"/>
              </a:rPr>
              <a:t>月の旬の食材を活用し、販促提案をしよう</a:t>
            </a:r>
          </a:p>
        </p:txBody>
      </p:sp>
      <p:sp>
        <p:nvSpPr>
          <p:cNvPr id="13" name="Text Box 1049">
            <a:extLst>
              <a:ext uri="{FF2B5EF4-FFF2-40B4-BE49-F238E27FC236}">
                <a16:creationId xmlns:a16="http://schemas.microsoft.com/office/drawing/2014/main" id="{00000000-0008-0000-0000-00000F000000}"/>
              </a:ext>
            </a:extLst>
          </p:cNvPr>
          <p:cNvSpPr txBox="1">
            <a:spLocks noChangeArrowheads="1"/>
          </p:cNvSpPr>
          <p:nvPr/>
        </p:nvSpPr>
        <p:spPr bwMode="auto">
          <a:xfrm>
            <a:off x="3091928" y="434529"/>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rgbClr val="ECA434"/>
                </a:solidFill>
                <a:latin typeface="HGS創英ﾌﾟﾚｾﾞﾝｽEB"/>
                <a:ea typeface="HGS創英ﾌﾟﾚｾﾞﾝｽEB"/>
                <a:cs typeface="Meiryo UI" panose="020B0604030504040204" pitchFamily="50" charset="-128"/>
              </a:rPr>
              <a:t>定番催事には</a:t>
            </a:r>
            <a:r>
              <a:rPr lang="en-US" altLang="ja-JP" sz="4000" b="1" dirty="0">
                <a:solidFill>
                  <a:srgbClr val="ECA434"/>
                </a:solidFill>
                <a:latin typeface="HGS創英ﾌﾟﾚｾﾞﾝｽEB"/>
                <a:ea typeface="HGS創英ﾌﾟﾚｾﾞﾝｽEB"/>
                <a:cs typeface="Meiryo UI" panose="020B0604030504040204" pitchFamily="50" charset="-128"/>
              </a:rPr>
              <a:t>〝</a:t>
            </a:r>
            <a:r>
              <a:rPr lang="ja-JP" altLang="en-US" sz="4000" b="1" dirty="0">
                <a:solidFill>
                  <a:srgbClr val="ECA434"/>
                </a:solidFill>
                <a:latin typeface="HGS創英ﾌﾟﾚｾﾞﾝｽEB"/>
                <a:ea typeface="HGS創英ﾌﾟﾚｾﾞﾝｽEB"/>
                <a:cs typeface="Meiryo UI" panose="020B0604030504040204" pitchFamily="50" charset="-128"/>
              </a:rPr>
              <a:t>今年らしさ</a:t>
            </a:r>
            <a:r>
              <a:rPr lang="en-US" altLang="ja-JP" sz="4000" b="1" dirty="0">
                <a:solidFill>
                  <a:srgbClr val="ECA434"/>
                </a:solidFill>
                <a:latin typeface="HGS創英ﾌﾟﾚｾﾞﾝｽEB"/>
                <a:ea typeface="HGS創英ﾌﾟﾚｾﾞﾝｽEB"/>
                <a:cs typeface="Meiryo UI" panose="020B0604030504040204" pitchFamily="50" charset="-128"/>
              </a:rPr>
              <a:t>〞</a:t>
            </a:r>
            <a:r>
              <a:rPr lang="ja-JP" altLang="en-US" sz="4000" b="1" dirty="0">
                <a:solidFill>
                  <a:srgbClr val="ECA434"/>
                </a:solidFill>
                <a:latin typeface="HGS創英ﾌﾟﾚｾﾞﾝｽEB"/>
                <a:ea typeface="HGS創英ﾌﾟﾚｾﾞﾝｽEB"/>
                <a:cs typeface="Meiryo UI" panose="020B0604030504040204" pitchFamily="50" charset="-128"/>
              </a:rPr>
              <a:t>が必須！ </a:t>
            </a:r>
            <a:endParaRPr lang="en-US" altLang="ja-JP" sz="4000" b="1" dirty="0">
              <a:solidFill>
                <a:srgbClr val="ECA434"/>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rgbClr val="E73200"/>
                </a:solidFill>
                <a:latin typeface="メイリオ"/>
                <a:ea typeface="メイリオ"/>
              </a:rPr>
              <a:t>〜</a:t>
            </a:r>
            <a:r>
              <a:rPr lang="ja-JP" altLang="en-US" sz="2400" b="1" dirty="0">
                <a:solidFill>
                  <a:srgbClr val="E73200"/>
                </a:solidFill>
                <a:latin typeface="メイリオ"/>
                <a:ea typeface="メイリオ"/>
              </a:rPr>
              <a:t>催事商品の当たり外れに細心の注意を！ </a:t>
            </a:r>
            <a:r>
              <a:rPr lang="en-US" altLang="ja-JP" sz="2400" b="1" dirty="0">
                <a:solidFill>
                  <a:srgbClr val="E73200"/>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rgbClr val="E73200"/>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14" name="AutoShape 18">
            <a:extLst>
              <a:ext uri="{FF2B5EF4-FFF2-40B4-BE49-F238E27FC236}">
                <a16:creationId xmlns:a16="http://schemas.microsoft.com/office/drawing/2014/main" id="{00000000-0008-0000-0000-000010000000}"/>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15" name="AutoShape 66">
            <a:extLst>
              <a:ext uri="{FF2B5EF4-FFF2-40B4-BE49-F238E27FC236}">
                <a16:creationId xmlns:a16="http://schemas.microsoft.com/office/drawing/2014/main" id="{00000000-0008-0000-0000-000011000000}"/>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dirty="0">
                <a:solidFill>
                  <a:srgbClr val="000000"/>
                </a:solidFill>
                <a:latin typeface="HG丸ｺﾞｼｯｸM-PRO" pitchFamily="50" charset="-128"/>
                <a:ea typeface="HG丸ｺﾞｼｯｸM-PRO" pitchFamily="50" charset="-128"/>
              </a:rPr>
              <a:t>　イイダコ、キンメダイ</a:t>
            </a: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dirty="0">
                <a:solidFill>
                  <a:srgbClr val="000000"/>
                </a:solidFill>
                <a:latin typeface="HG丸ｺﾞｼｯｸM-PRO" pitchFamily="50" charset="-128"/>
                <a:ea typeface="HG丸ｺﾞｼｯｸM-PRO" pitchFamily="50" charset="-128"/>
              </a:rPr>
              <a:t>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dirty="0">
                <a:latin typeface="HG丸ｺﾞｼｯｸM-PRO"/>
                <a:ea typeface="HG丸ｺﾞｼｯｸM-PRO"/>
              </a:rPr>
              <a:t>　ミズナ</a:t>
            </a:r>
            <a:r>
              <a:rPr lang="ja-JP" altLang="en-US" sz="1400" i="0" strike="noStrike" dirty="0">
                <a:latin typeface="HG丸ｺﾞｼｯｸM-PRO"/>
                <a:ea typeface="HG丸ｺﾞｼｯｸM-PRO"/>
              </a:rPr>
              <a:t>、ホウレンソウ</a:t>
            </a:r>
            <a:endParaRPr lang="en-US" altLang="ja-JP" sz="1400" i="0" strike="noStrike" dirty="0">
              <a:latin typeface="HG丸ｺﾞｼｯｸM-PRO"/>
              <a:ea typeface="HG丸ｺﾞｼｯｸM-PRO"/>
            </a:endParaRPr>
          </a:p>
        </p:txBody>
      </p:sp>
      <p:sp>
        <p:nvSpPr>
          <p:cNvPr id="16" name="AutoShape 66">
            <a:extLst>
              <a:ext uri="{FF2B5EF4-FFF2-40B4-BE49-F238E27FC236}">
                <a16:creationId xmlns:a16="http://schemas.microsoft.com/office/drawing/2014/main" id="{00000000-0008-0000-0000-000012000000}"/>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a:latin typeface="HGMaruGothicMPRO" panose="020F0600000000000000" pitchFamily="34" charset="-128"/>
                <a:ea typeface="HGMaruGothicMPRO" panose="020F0600000000000000" pitchFamily="34" charset="-128"/>
              </a:rPr>
              <a:t>鍋料理、おでん</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dirty="0">
                <a:latin typeface="HG丸ｺﾞｼｯｸM-PRO"/>
                <a:ea typeface="HG丸ｺﾞｼｯｸM-PRO"/>
              </a:rPr>
              <a:t>●</a:t>
            </a:r>
            <a:r>
              <a:rPr lang="ja-JP" altLang="en-US" sz="1400" dirty="0">
                <a:latin typeface="HGMaruGothicMPRO" panose="020F0600000000000000" pitchFamily="34" charset="-128"/>
                <a:ea typeface="HGMaruGothicMPRO" panose="020F0600000000000000" pitchFamily="34" charset="-128"/>
              </a:rPr>
              <a:t>七草がゆ</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r>
              <a:rPr lang="ja-JP" altLang="en-US" sz="1400" dirty="0">
                <a:latin typeface="HG丸ｺﾞｼｯｸM-PRO"/>
                <a:ea typeface="HG丸ｺﾞｼｯｸM-PRO"/>
              </a:rPr>
              <a:t>●</a:t>
            </a:r>
            <a:r>
              <a:rPr lang="ja-JP" altLang="en-US" sz="1400" u="none" strike="noStrike">
                <a:solidFill>
                  <a:schemeClr val="tx1"/>
                </a:solidFill>
                <a:effectLst/>
                <a:latin typeface="HG丸ｺﾞｼｯｸM-PRO"/>
                <a:ea typeface="HG丸ｺﾞｼｯｸM-PRO"/>
              </a:rPr>
              <a:t>成人式レシピ</a:t>
            </a:r>
            <a:endParaRPr lang="en-US" altLang="ja-JP" sz="1400" u="none" strike="noStrike" dirty="0">
              <a:solidFill>
                <a:schemeClr val="tx1"/>
              </a:solidFill>
              <a:effectLst/>
              <a:latin typeface="HG丸ｺﾞｼｯｸM-PRO"/>
              <a:ea typeface="HG丸ｺﾞｼｯｸM-PRO"/>
            </a:endParaRPr>
          </a:p>
        </p:txBody>
      </p:sp>
      <p:sp>
        <p:nvSpPr>
          <p:cNvPr id="18" name="AutoShape 1">
            <a:extLst>
              <a:ext uri="{FF2B5EF4-FFF2-40B4-BE49-F238E27FC236}">
                <a16:creationId xmlns:a16="http://schemas.microsoft.com/office/drawing/2014/main" id="{00000000-0008-0000-0000-000014000000}"/>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レーム 19">
            <a:extLst>
              <a:ext uri="{FF2B5EF4-FFF2-40B4-BE49-F238E27FC236}">
                <a16:creationId xmlns:a16="http://schemas.microsoft.com/office/drawing/2014/main" id="{00000000-0008-0000-0000-000016000000}"/>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フレーム 20">
            <a:extLst>
              <a:ext uri="{FF2B5EF4-FFF2-40B4-BE49-F238E27FC236}">
                <a16:creationId xmlns:a16="http://schemas.microsoft.com/office/drawing/2014/main" id="{00000000-0008-0000-0000-000017000000}"/>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2" name="フレーム 21">
            <a:extLst>
              <a:ext uri="{FF2B5EF4-FFF2-40B4-BE49-F238E27FC236}">
                <a16:creationId xmlns:a16="http://schemas.microsoft.com/office/drawing/2014/main" id="{00000000-0008-0000-0000-000018000000}"/>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3" name="AutoShape 9">
            <a:extLst>
              <a:ext uri="{FF2B5EF4-FFF2-40B4-BE49-F238E27FC236}">
                <a16:creationId xmlns:a16="http://schemas.microsoft.com/office/drawing/2014/main" id="{00000000-0008-0000-0000-000019000000}"/>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dirty="0">
                <a:solidFill>
                  <a:schemeClr val="bg1"/>
                </a:solidFill>
                <a:latin typeface="HG丸ｺﾞｼｯｸM-PRO"/>
                <a:ea typeface="HG丸ｺﾞｼｯｸM-PRO"/>
              </a:rPr>
              <a:t>1</a:t>
            </a:r>
            <a:r>
              <a:rPr lang="ja-JP" altLang="en-US" sz="2000" b="1">
                <a:solidFill>
                  <a:schemeClr val="bg1"/>
                </a:solidFill>
                <a:latin typeface="HG丸ｺﾞｼｯｸM-PRO"/>
                <a:ea typeface="HG丸ｺﾞｼｯｸM-PRO"/>
              </a:rPr>
              <a:t>月</a:t>
            </a:r>
            <a:r>
              <a:rPr lang="ja-JP" altLang="en-US" sz="2000" b="1" dirty="0">
                <a:solidFill>
                  <a:schemeClr val="bg1"/>
                </a:solidFill>
                <a:latin typeface="HG丸ｺﾞｼｯｸM-PRO"/>
                <a:ea typeface="HG丸ｺﾞｼｯｸM-PRO"/>
              </a:rPr>
              <a:t>の売れ筋商品</a:t>
            </a:r>
          </a:p>
        </p:txBody>
      </p:sp>
      <p:sp>
        <p:nvSpPr>
          <p:cNvPr id="24" name="Text Box 89">
            <a:extLst>
              <a:ext uri="{FF2B5EF4-FFF2-40B4-BE49-F238E27FC236}">
                <a16:creationId xmlns:a16="http://schemas.microsoft.com/office/drawing/2014/main" id="{00000000-0008-0000-0000-00001A000000}"/>
              </a:ext>
            </a:extLst>
          </p:cNvPr>
          <p:cNvSpPr txBox="1">
            <a:spLocks noChangeArrowheads="1"/>
          </p:cNvSpPr>
          <p:nvPr/>
        </p:nvSpPr>
        <p:spPr bwMode="auto">
          <a:xfrm>
            <a:off x="16657633" y="776656"/>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2800" b="1" i="0" strike="noStrike" cap="none" spc="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800" b="1" i="0" strike="noStrike" cap="none" spc="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p>
        </p:txBody>
      </p:sp>
      <p:pic>
        <p:nvPicPr>
          <p:cNvPr id="27" name="図 26">
            <a:extLst>
              <a:ext uri="{FF2B5EF4-FFF2-40B4-BE49-F238E27FC236}">
                <a16:creationId xmlns:a16="http://schemas.microsoft.com/office/drawing/2014/main" id="{00000000-0008-0000-0000-00001D000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62571" y="13616559"/>
            <a:ext cx="1870575" cy="640640"/>
          </a:xfrm>
          <a:prstGeom prst="rect">
            <a:avLst/>
          </a:prstGeom>
        </p:spPr>
      </p:pic>
      <p:pic>
        <p:nvPicPr>
          <p:cNvPr id="28" name="図 27">
            <a:extLst>
              <a:ext uri="{FF2B5EF4-FFF2-40B4-BE49-F238E27FC236}">
                <a16:creationId xmlns:a16="http://schemas.microsoft.com/office/drawing/2014/main" id="{00000000-0008-0000-0000-00001E0000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992241" y="13833826"/>
            <a:ext cx="1894435" cy="214500"/>
          </a:xfrm>
          <a:prstGeom prst="rect">
            <a:avLst/>
          </a:prstGeom>
        </p:spPr>
      </p:pic>
      <p:sp>
        <p:nvSpPr>
          <p:cNvPr id="32" name="AutoShape 1">
            <a:extLst>
              <a:ext uri="{FF2B5EF4-FFF2-40B4-BE49-F238E27FC236}">
                <a16:creationId xmlns:a16="http://schemas.microsoft.com/office/drawing/2014/main" id="{00000000-0008-0000-0000-000024000000}"/>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Text Box 14">
            <a:extLst>
              <a:ext uri="{FF2B5EF4-FFF2-40B4-BE49-F238E27FC236}">
                <a16:creationId xmlns:a16="http://schemas.microsoft.com/office/drawing/2014/main" id="{00000000-0008-0000-0000-000027000000}"/>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14">
            <a:extLst>
              <a:ext uri="{FF2B5EF4-FFF2-40B4-BE49-F238E27FC236}">
                <a16:creationId xmlns:a16="http://schemas.microsoft.com/office/drawing/2014/main" id="{00000000-0008-0000-0000-000028000000}"/>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dirty="0">
                <a:effectLst/>
                <a:latin typeface="+mn-lt"/>
                <a:ea typeface="+mn-ea"/>
                <a:cs typeface="+mn-cs"/>
              </a:rPr>
              <a:t>TEL</a:t>
            </a:r>
            <a:r>
              <a:rPr lang="ja-JP" altLang="en-US" sz="2400" b="1" i="0" baseline="0" dirty="0">
                <a:effectLst/>
                <a:latin typeface="+mn-lt"/>
                <a:ea typeface="+mn-ea"/>
                <a:cs typeface="+mn-cs"/>
              </a:rPr>
              <a:t>：</a:t>
            </a:r>
            <a:r>
              <a:rPr lang="ja-JP" altLang="ja-JP" sz="2400" b="1" i="0" baseline="0" dirty="0">
                <a:effectLst/>
                <a:latin typeface="+mn-lt"/>
                <a:ea typeface="+mn-ea"/>
                <a:cs typeface="+mn-cs"/>
              </a:rPr>
              <a:t> </a:t>
            </a:r>
            <a:endParaRPr lang="ja-JP" altLang="ja-JP" sz="4000" dirty="0">
              <a:effectLst/>
            </a:endParaRPr>
          </a:p>
        </p:txBody>
      </p:sp>
      <p:sp>
        <p:nvSpPr>
          <p:cNvPr id="37" name="角丸四角形 36">
            <a:extLst>
              <a:ext uri="{FF2B5EF4-FFF2-40B4-BE49-F238E27FC236}">
                <a16:creationId xmlns:a16="http://schemas.microsoft.com/office/drawing/2014/main" id="{00000000-0008-0000-0000-000029000000}"/>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a:t>
            </a:r>
            <a:r>
              <a:rPr kumimoji="1" lang="en-US" altLang="ja-JP" sz="800" dirty="0" err="1"/>
              <a:t>www.daikin.co.jp</a:t>
            </a:r>
            <a:r>
              <a:rPr kumimoji="1" lang="en-US" altLang="ja-JP" sz="800" dirty="0"/>
              <a:t>/</a:t>
            </a:r>
            <a:r>
              <a:rPr kumimoji="1" lang="en-US" altLang="ja-JP" sz="800" dirty="0" err="1"/>
              <a:t>otenki</a:t>
            </a:r>
            <a:r>
              <a:rPr kumimoji="1" lang="en-US" altLang="ja-JP" sz="800" dirty="0"/>
              <a:t>/</a:t>
            </a:r>
            <a:r>
              <a:rPr kumimoji="1" lang="en-US" altLang="ja-JP" sz="800" dirty="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9"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7363" y="305323"/>
            <a:ext cx="2183610" cy="724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 name="図 70">
            <a:extLst>
              <a:ext uri="{FF2B5EF4-FFF2-40B4-BE49-F238E27FC236}">
                <a16:creationId xmlns:a16="http://schemas.microsoft.com/office/drawing/2014/main" id="{A5042A86-07AF-2556-3FA4-FA47D28C4F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139224" y="14748430"/>
            <a:ext cx="2930244" cy="45719"/>
          </a:xfrm>
          <a:prstGeom prst="rect">
            <a:avLst/>
          </a:prstGeom>
        </p:spPr>
      </p:pic>
      <p:sp>
        <p:nvSpPr>
          <p:cNvPr id="2" name="AutoShape 1">
            <a:extLst>
              <a:ext uri="{FF2B5EF4-FFF2-40B4-BE49-F238E27FC236}">
                <a16:creationId xmlns:a16="http://schemas.microsoft.com/office/drawing/2014/main" id="{AA5A6CE0-C2C4-B466-E7E8-B83A06F9191E}"/>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冬の味覚</a:t>
            </a: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a:extLst>
              <a:ext uri="{FF2B5EF4-FFF2-40B4-BE49-F238E27FC236}">
                <a16:creationId xmlns:a16="http://schemas.microsoft.com/office/drawing/2014/main" id="{6E9901F0-116F-5601-9068-FB49DAF3E49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9051075" y="-176957"/>
            <a:ext cx="2638378" cy="1978784"/>
          </a:xfrm>
          <a:prstGeom prst="rect">
            <a:avLst/>
          </a:prstGeom>
        </p:spPr>
      </p:pic>
      <p:pic>
        <p:nvPicPr>
          <p:cNvPr id="39" name="図 38">
            <a:extLst>
              <a:ext uri="{FF2B5EF4-FFF2-40B4-BE49-F238E27FC236}">
                <a16:creationId xmlns:a16="http://schemas.microsoft.com/office/drawing/2014/main" id="{892B2DD4-17F7-3C0F-1A7D-C553A61D69C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53798" y="2444045"/>
            <a:ext cx="1149759" cy="942522"/>
          </a:xfrm>
          <a:prstGeom prst="rect">
            <a:avLst/>
          </a:prstGeom>
        </p:spPr>
      </p:pic>
      <p:pic>
        <p:nvPicPr>
          <p:cNvPr id="42" name="図 41">
            <a:extLst>
              <a:ext uri="{FF2B5EF4-FFF2-40B4-BE49-F238E27FC236}">
                <a16:creationId xmlns:a16="http://schemas.microsoft.com/office/drawing/2014/main" id="{EE417212-3B7B-62F0-A16C-A02D3E68B32F}"/>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120042" y="8701327"/>
            <a:ext cx="1202896" cy="1148105"/>
          </a:xfrm>
          <a:prstGeom prst="rect">
            <a:avLst/>
          </a:prstGeom>
        </p:spPr>
      </p:pic>
      <p:pic>
        <p:nvPicPr>
          <p:cNvPr id="48" name="図 47">
            <a:extLst>
              <a:ext uri="{FF2B5EF4-FFF2-40B4-BE49-F238E27FC236}">
                <a16:creationId xmlns:a16="http://schemas.microsoft.com/office/drawing/2014/main" id="{8094E352-B133-AD15-E5CD-4A147F1D3EBF}"/>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57732" y="12308831"/>
            <a:ext cx="1159162" cy="1542309"/>
          </a:xfrm>
          <a:prstGeom prst="rect">
            <a:avLst/>
          </a:prstGeom>
        </p:spPr>
      </p:pic>
      <p:pic>
        <p:nvPicPr>
          <p:cNvPr id="51" name="図 50">
            <a:extLst>
              <a:ext uri="{FF2B5EF4-FFF2-40B4-BE49-F238E27FC236}">
                <a16:creationId xmlns:a16="http://schemas.microsoft.com/office/drawing/2014/main" id="{AC397A55-3B63-A0B5-F674-CCFFC692EC2F}"/>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513587" y="14135255"/>
            <a:ext cx="1139957" cy="950598"/>
          </a:xfrm>
          <a:prstGeom prst="rect">
            <a:avLst/>
          </a:prstGeom>
        </p:spPr>
      </p:pic>
      <p:pic>
        <p:nvPicPr>
          <p:cNvPr id="55" name="図 54">
            <a:extLst>
              <a:ext uri="{FF2B5EF4-FFF2-40B4-BE49-F238E27FC236}">
                <a16:creationId xmlns:a16="http://schemas.microsoft.com/office/drawing/2014/main" id="{712ADDF1-1F26-C606-E492-937E1CEDF001}"/>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5580316" y="12532478"/>
            <a:ext cx="1372027" cy="788186"/>
          </a:xfrm>
          <a:prstGeom prst="rect">
            <a:avLst/>
          </a:prstGeom>
        </p:spPr>
      </p:pic>
      <p:pic>
        <p:nvPicPr>
          <p:cNvPr id="61" name="図 60">
            <a:extLst>
              <a:ext uri="{FF2B5EF4-FFF2-40B4-BE49-F238E27FC236}">
                <a16:creationId xmlns:a16="http://schemas.microsoft.com/office/drawing/2014/main" id="{AB02A276-D830-72A1-D122-1CDABC3A4C10}"/>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9497685" y="14154527"/>
            <a:ext cx="887292" cy="1069596"/>
          </a:xfrm>
          <a:prstGeom prst="rect">
            <a:avLst/>
          </a:prstGeom>
        </p:spPr>
      </p:pic>
      <p:pic>
        <p:nvPicPr>
          <p:cNvPr id="64" name="図 63">
            <a:extLst>
              <a:ext uri="{FF2B5EF4-FFF2-40B4-BE49-F238E27FC236}">
                <a16:creationId xmlns:a16="http://schemas.microsoft.com/office/drawing/2014/main" id="{4443115A-40F3-00F4-E044-7E3489F91BFE}"/>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3389329" y="15071477"/>
            <a:ext cx="7772400" cy="187229"/>
          </a:xfrm>
          <a:prstGeom prst="rect">
            <a:avLst/>
          </a:prstGeom>
        </p:spPr>
      </p:pic>
      <p:pic>
        <p:nvPicPr>
          <p:cNvPr id="17" name="図 16">
            <a:extLst>
              <a:ext uri="{FF2B5EF4-FFF2-40B4-BE49-F238E27FC236}">
                <a16:creationId xmlns:a16="http://schemas.microsoft.com/office/drawing/2014/main" id="{633862D7-D070-312D-AA92-867CA62459D5}"/>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5218261" y="3429661"/>
            <a:ext cx="1219008" cy="1219008"/>
          </a:xfrm>
          <a:prstGeom prst="rect">
            <a:avLst/>
          </a:prstGeom>
        </p:spPr>
      </p:pic>
      <p:pic>
        <p:nvPicPr>
          <p:cNvPr id="25" name="図 24">
            <a:extLst>
              <a:ext uri="{FF2B5EF4-FFF2-40B4-BE49-F238E27FC236}">
                <a16:creationId xmlns:a16="http://schemas.microsoft.com/office/drawing/2014/main" id="{48F62089-EC61-49B3-194C-136A825FCC9F}"/>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2595350" y="3243154"/>
            <a:ext cx="1502508" cy="1502508"/>
          </a:xfrm>
          <a:prstGeom prst="rect">
            <a:avLst/>
          </a:prstGeom>
        </p:spPr>
      </p:pic>
      <p:pic>
        <p:nvPicPr>
          <p:cNvPr id="29" name="図 28">
            <a:extLst>
              <a:ext uri="{FF2B5EF4-FFF2-40B4-BE49-F238E27FC236}">
                <a16:creationId xmlns:a16="http://schemas.microsoft.com/office/drawing/2014/main" id="{09B54801-7E42-DCB3-7404-99C2B652E69B}"/>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18139224" y="3332668"/>
            <a:ext cx="1156735" cy="1156735"/>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73316" y="11050928"/>
            <a:ext cx="9583490" cy="3949409"/>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00000000-0008-0000-0100-00000E000000}"/>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5" name="Oval 1">
            <a:extLst>
              <a:ext uri="{FF2B5EF4-FFF2-40B4-BE49-F238E27FC236}">
                <a16:creationId xmlns:a16="http://schemas.microsoft.com/office/drawing/2014/main" id="{00000000-0008-0000-0100-0000A0000000}"/>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b="1">
                <a:latin typeface="HG丸ｺﾞｼｯｸM-PRO" panose="020F0600000000000000" pitchFamily="50" charset="-128"/>
                <a:ea typeface="HG丸ｺﾞｼｯｸM-PRO" panose="020F0600000000000000" pitchFamily="50" charset="-128"/>
                <a:cs typeface="ヒラギノ角ゴ ProN W6"/>
              </a:rPr>
              <a:t>イイダコとジャガイモのソテー</a:t>
            </a:r>
            <a:endParaRPr lang="en-US" altLang="ja-JP" b="1" dirty="0">
              <a:latin typeface="HG丸ｺﾞｼｯｸM-PRO" panose="020F0600000000000000" pitchFamily="50" charset="-128"/>
              <a:ea typeface="HG丸ｺﾞｼｯｸM-PRO" panose="020F0600000000000000" pitchFamily="50" charset="-128"/>
              <a:cs typeface="ヒラギノ角ゴ ProN W6"/>
            </a:endParaRPr>
          </a:p>
        </p:txBody>
      </p:sp>
      <p:sp>
        <p:nvSpPr>
          <p:cNvPr id="56" name="AutoShape 2">
            <a:extLst>
              <a:ext uri="{FF2B5EF4-FFF2-40B4-BE49-F238E27FC236}">
                <a16:creationId xmlns:a16="http://schemas.microsoft.com/office/drawing/2014/main" id="{00000000-0008-0000-0100-0000A1000000}"/>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手軽なおつまみ</a:t>
            </a:r>
            <a:endParaRPr lang="en-US" altLang="ja-JP" sz="1400" b="1" dirty="0">
              <a:latin typeface="HG丸ｺﾞｼｯｸM-PRO"/>
              <a:ea typeface="HG丸ｺﾞｼｯｸM-PRO"/>
              <a:cs typeface="HG丸ｺﾞｼｯｸM-PRO"/>
            </a:endParaRPr>
          </a:p>
        </p:txBody>
      </p:sp>
      <p:sp>
        <p:nvSpPr>
          <p:cNvPr id="57" name="Oval 5">
            <a:extLst>
              <a:ext uri="{FF2B5EF4-FFF2-40B4-BE49-F238E27FC236}">
                <a16:creationId xmlns:a16="http://schemas.microsoft.com/office/drawing/2014/main" id="{00000000-0008-0000-0100-0000A2000000}"/>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dirty="0">
                <a:latin typeface="HG丸ｺﾞｼｯｸM-PRO" panose="020F0600000000000000" pitchFamily="50" charset="-128"/>
                <a:ea typeface="HG丸ｺﾞｼｯｸM-PRO" panose="020F0600000000000000" pitchFamily="50" charset="-128"/>
              </a:rPr>
              <a:t>ミズナと厚揚げの煮物</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58" name="AutoShape 2">
            <a:extLst>
              <a:ext uri="{FF2B5EF4-FFF2-40B4-BE49-F238E27FC236}">
                <a16:creationId xmlns:a16="http://schemas.microsoft.com/office/drawing/2014/main" id="{00000000-0008-0000-0100-0000A3000000}"/>
              </a:ext>
            </a:extLst>
          </p:cNvPr>
          <p:cNvSpPr>
            <a:spLocks noChangeArrowheads="1"/>
          </p:cNvSpPr>
          <p:nvPr/>
        </p:nvSpPr>
        <p:spPr bwMode="auto">
          <a:xfrm>
            <a:off x="4860863" y="2602351"/>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ほっとする優しい味わい</a:t>
            </a:r>
            <a:endParaRPr lang="ja-JP" altLang="en-US" sz="1400" b="1" dirty="0">
              <a:latin typeface="HGMaruGothicMPRO"/>
              <a:ea typeface="HGMaruGothicMPRO"/>
              <a:cs typeface="HG丸ｺﾞｼｯｸM-PRO"/>
            </a:endParaRPr>
          </a:p>
        </p:txBody>
      </p:sp>
      <p:sp>
        <p:nvSpPr>
          <p:cNvPr id="59" name="AutoShape 9">
            <a:extLst>
              <a:ext uri="{FF2B5EF4-FFF2-40B4-BE49-F238E27FC236}">
                <a16:creationId xmlns:a16="http://schemas.microsoft.com/office/drawing/2014/main" id="{00000000-0008-0000-0100-0000A4000000}"/>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１：厚揚げは熱湯をかけて油抜きする。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２：ミズナは根元を切り落とし、</a:t>
            </a:r>
            <a:r>
              <a:rPr lang="en-US" altLang="ja-JP" sz="1050" dirty="0">
                <a:latin typeface="HGMaruGothicMPRO" panose="020F0600000000000000" pitchFamily="34" charset="-128"/>
                <a:ea typeface="HGMaruGothicMPRO" panose="020F0600000000000000" pitchFamily="34" charset="-128"/>
                <a:cs typeface="HG丸ｺﾞｼｯｸM-PRO"/>
              </a:rPr>
              <a:t>3</a:t>
            </a:r>
            <a:r>
              <a:rPr lang="en" altLang="ja-JP" sz="1050" dirty="0">
                <a:latin typeface="HGMaruGothicMPRO" panose="020F0600000000000000" pitchFamily="34" charset="-128"/>
                <a:ea typeface="HGMaruGothicMPRO" panose="020F0600000000000000" pitchFamily="34" charset="-128"/>
                <a:cs typeface="HG丸ｺﾞｼｯｸM-PRO"/>
              </a:rPr>
              <a:t>cm</a:t>
            </a:r>
            <a:r>
              <a:rPr lang="ja-JP" altLang="en-US" sz="1050" dirty="0">
                <a:latin typeface="HGMaruGothicMPRO" panose="020F0600000000000000" pitchFamily="34" charset="-128"/>
                <a:ea typeface="HGMaruGothicMPRO" panose="020F0600000000000000" pitchFamily="34" charset="-128"/>
                <a:cs typeface="HG丸ｺﾞｼｯｸM-PRO"/>
              </a:rPr>
              <a:t>幅に切る。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panose="020F0600000000000000" pitchFamily="34" charset="-128"/>
                <a:ea typeface="HGMaruGothicMPRO" panose="020F0600000000000000" pitchFamily="34" charset="-128"/>
                <a:cs typeface="HG丸ｺﾞｼｯｸM-PRO"/>
              </a:rPr>
              <a:t>３：厚揚げは一口大に切る</a:t>
            </a:r>
            <a:r>
              <a:rPr lang="ja-JP" altLang="en-US" sz="1050" dirty="0">
                <a:latin typeface="HGMaruGothicMPRO"/>
                <a:ea typeface="HGMaruGothicMPRO"/>
                <a:cs typeface="HG丸ｺﾞｼｯｸM-PRO"/>
              </a:rPr>
              <a:t>。</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4</a:t>
            </a:r>
            <a:r>
              <a:rPr lang="ja-JP" altLang="en-US" sz="1050" dirty="0">
                <a:latin typeface="HGMaruGothicMPRO" panose="020F0600000000000000" pitchFamily="34" charset="-128"/>
                <a:ea typeface="HGMaruGothicMPRO" panose="020F0600000000000000" pitchFamily="34" charset="-128"/>
                <a:cs typeface="HG丸ｺﾞｼｯｸM-PRO"/>
              </a:rPr>
              <a:t>：鍋に</a:t>
            </a:r>
            <a:r>
              <a:rPr lang="en-US" altLang="ja-JP" sz="1050" dirty="0">
                <a:latin typeface="HGMaruGothicMPRO"/>
                <a:ea typeface="HGMaruGothicMPRO"/>
                <a:cs typeface="HG丸ｺﾞｼｯｸM-PRO"/>
              </a:rPr>
              <a:t>【A】</a:t>
            </a:r>
            <a:r>
              <a:rPr lang="ja-JP" altLang="en-US" sz="1050" dirty="0">
                <a:latin typeface="HGMaruGothicMPRO"/>
                <a:ea typeface="HGMaruGothicMPRO"/>
                <a:cs typeface="HG丸ｺﾞｼｯｸM-PRO"/>
              </a:rPr>
              <a:t>を入れてひと煮立ちさせ、厚揚げを加え弱火で</a:t>
            </a:r>
            <a:r>
              <a:rPr lang="en-US" altLang="ja-JP" sz="1050" dirty="0">
                <a:latin typeface="HGMaruGothicMPRO"/>
                <a:ea typeface="HGMaruGothicMPRO"/>
                <a:cs typeface="HG丸ｺﾞｼｯｸM-PRO"/>
              </a:rPr>
              <a:t>10</a:t>
            </a:r>
            <a:r>
              <a:rPr lang="ja-JP" altLang="en-US" sz="1050" dirty="0">
                <a:latin typeface="HGMaruGothicMPRO"/>
                <a:ea typeface="HGMaruGothicMPRO"/>
                <a:cs typeface="HG丸ｺﾞｼｯｸM-PRO"/>
              </a:rPr>
              <a:t>分ほど煮る</a:t>
            </a:r>
            <a:r>
              <a:rPr lang="ja-JP" altLang="en-US" sz="1050" dirty="0">
                <a:latin typeface="HGMaruGothicMPRO" panose="020F0600000000000000" pitchFamily="34" charset="-128"/>
                <a:ea typeface="HGMaruGothicMPRO" panose="020F0600000000000000" pitchFamily="34" charset="-128"/>
                <a:cs typeface="HG丸ｺﾞｼｯｸM-PRO"/>
              </a:rPr>
              <a:t>。</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a:t>
            </a:r>
            <a:r>
              <a:rPr lang="ja-JP" altLang="en-US" sz="1050" dirty="0">
                <a:latin typeface="HGMaruGothicMPRO"/>
                <a:ea typeface="HGMaruGothicMPRO"/>
                <a:cs typeface="HG丸ｺﾞｼｯｸM-PRO"/>
              </a:rPr>
              <a:t>ミズナを加え</a:t>
            </a:r>
            <a:r>
              <a:rPr lang="en-US" altLang="ja-JP" sz="1050" dirty="0">
                <a:latin typeface="HGMaruGothicMPRO"/>
                <a:ea typeface="HGMaruGothicMPRO"/>
                <a:cs typeface="HG丸ｺﾞｼｯｸM-PRO"/>
              </a:rPr>
              <a:t>2</a:t>
            </a:r>
            <a:r>
              <a:rPr lang="ja-JP" altLang="en-US" sz="1050" dirty="0">
                <a:latin typeface="HGMaruGothicMPRO"/>
                <a:ea typeface="HGMaruGothicMPRO"/>
                <a:cs typeface="HG丸ｺﾞｼｯｸM-PRO"/>
              </a:rPr>
              <a:t>分ほど煮る。</a:t>
            </a:r>
            <a:endParaRPr lang="en-US" altLang="ja-JP" sz="1050" dirty="0">
              <a:latin typeface="HGMaruGothicMPRO"/>
              <a:ea typeface="HGMaruGothicMPRO"/>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６：器に盛り付ける。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60" name="AutoShape 6">
            <a:extLst>
              <a:ext uri="{FF2B5EF4-FFF2-40B4-BE49-F238E27FC236}">
                <a16:creationId xmlns:a16="http://schemas.microsoft.com/office/drawing/2014/main" id="{00000000-0008-0000-0100-0000A5000000}"/>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MaruGothicMPRO" panose="020F0600000000000000" pitchFamily="34" charset="-128"/>
                <a:ea typeface="HGMaruGothicMPRO" panose="020F0600000000000000" pitchFamily="34" charset="-128"/>
                <a:cs typeface="ヒラギノ角ゴ ProN W6"/>
              </a:rPr>
              <a:t>イイダコ</a:t>
            </a:r>
            <a:endParaRPr lang="ja-JP" altLang="en-US" sz="1800" b="1" i="0">
              <a:latin typeface="HGMaruGothicMPRO" panose="020F0600000000000000" pitchFamily="34" charset="-128"/>
              <a:ea typeface="HGMaruGothicMPRO" panose="020F0600000000000000" pitchFamily="34" charset="-128"/>
              <a:cs typeface="ヒラギノ角ゴ ProN W6"/>
            </a:endParaRPr>
          </a:p>
        </p:txBody>
      </p:sp>
      <p:sp>
        <p:nvSpPr>
          <p:cNvPr id="61" name="AutoShape 4">
            <a:extLst>
              <a:ext uri="{FF2B5EF4-FFF2-40B4-BE49-F238E27FC236}">
                <a16:creationId xmlns:a16="http://schemas.microsoft.com/office/drawing/2014/main" id="{00000000-0008-0000-0100-0000A6000000}"/>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MaruGothicMPRO"/>
                <a:ea typeface="HGMaruGothicMPRO"/>
              </a:rPr>
              <a:t>ジャガイモは皮をむき一口大に切り、水にさらした後水気を切る。</a:t>
            </a:r>
            <a:endParaRPr lang="en-US" altLang="ja-JP" sz="1050" dirty="0">
              <a:latin typeface="HGMaruGothicMPRO"/>
              <a:ea typeface="HGMaruGothicMPRO"/>
            </a:endParaRPr>
          </a:p>
          <a:p>
            <a:r>
              <a:rPr lang="ja-JP" altLang="en-US" sz="1050" dirty="0">
                <a:latin typeface="HGMaruGothicMPRO"/>
                <a:ea typeface="HGMaruGothicMPRO"/>
              </a:rPr>
              <a:t>　　耐熱ボウルにジャガイモを入れ、ラップをかけてレンジで加熱す　　</a:t>
            </a:r>
            <a:endParaRPr lang="en-US" altLang="ja-JP" sz="1050" dirty="0">
              <a:latin typeface="HGMaruGothicMPRO"/>
              <a:ea typeface="HGMaruGothicMPRO"/>
            </a:endParaRPr>
          </a:p>
          <a:p>
            <a:r>
              <a:rPr lang="ja-JP" altLang="en-US" sz="1050" dirty="0">
                <a:latin typeface="HGMaruGothicMPRO"/>
                <a:ea typeface="HGMaruGothicMPRO"/>
              </a:rPr>
              <a:t>　　る（</a:t>
            </a:r>
            <a:r>
              <a:rPr lang="en-US" altLang="ja-JP" sz="1050" dirty="0">
                <a:latin typeface="HGMaruGothicMPRO"/>
                <a:ea typeface="HGMaruGothicMPRO"/>
              </a:rPr>
              <a:t>600</a:t>
            </a:r>
            <a:r>
              <a:rPr lang="en" altLang="ja-JP" sz="1050" dirty="0">
                <a:latin typeface="HGMaruGothicMPRO"/>
                <a:ea typeface="HGMaruGothicMPRO"/>
              </a:rPr>
              <a:t>W</a:t>
            </a:r>
            <a:r>
              <a:rPr lang="ja-JP" altLang="en-US" sz="1050" dirty="0">
                <a:latin typeface="HGMaruGothicMPRO"/>
                <a:ea typeface="HGMaruGothicMPRO"/>
              </a:rPr>
              <a:t>で</a:t>
            </a:r>
            <a:r>
              <a:rPr lang="en-US" altLang="ja-JP" sz="1050" dirty="0">
                <a:latin typeface="HGMaruGothicMPRO"/>
                <a:ea typeface="HGMaruGothicMPRO"/>
              </a:rPr>
              <a:t>3</a:t>
            </a:r>
            <a:r>
              <a:rPr lang="ja-JP" altLang="en-US" sz="1050" dirty="0">
                <a:latin typeface="HGMaruGothicMPRO"/>
                <a:ea typeface="HGMaruGothicMPRO"/>
              </a:rPr>
              <a:t>分）</a:t>
            </a:r>
            <a:r>
              <a:rPr lang="ja-JP" altLang="en-US" sz="1050" dirty="0">
                <a:latin typeface="HGMaruGothicMPRO" panose="020F0600000000000000" pitchFamily="34" charset="-128"/>
                <a:ea typeface="HGMaruGothicMPRO" panose="020F0600000000000000" pitchFamily="34" charset="-128"/>
                <a:cs typeface="HG丸ｺﾞｼｯｸM-PRO"/>
              </a:rPr>
              <a:t>。</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２：イイダコはボウルに入れて塩と片栗粉（分量外）を加えてよく揉</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み込み、表面のぬめりと臭みを取り除く。水を何度か</a:t>
            </a:r>
            <a:r>
              <a:rPr lang="ja-JP" altLang="en-US" sz="1050">
                <a:latin typeface="HGMaruGothicMPRO" panose="020F0600000000000000" pitchFamily="34" charset="-128"/>
                <a:ea typeface="HGMaruGothicMPRO" panose="020F0600000000000000" pitchFamily="34" charset="-128"/>
                <a:cs typeface="HG丸ｺﾞｼｯｸM-PRO"/>
              </a:rPr>
              <a:t>入れ替えて　　　　　　　　　　　　　</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　</a:t>
            </a:r>
            <a:r>
              <a:rPr lang="en-US" altLang="ja-JP" sz="1050" dirty="0">
                <a:latin typeface="HGMaruGothicMPRO" panose="020F0600000000000000" pitchFamily="34" charset="-128"/>
                <a:ea typeface="HGMaruGothicMPRO" panose="020F0600000000000000" pitchFamily="34" charset="-128"/>
                <a:cs typeface="HG丸ｺﾞｼｯｸM-PRO"/>
              </a:rPr>
              <a:t>   </a:t>
            </a:r>
            <a:r>
              <a:rPr lang="ja-JP" altLang="en-US" sz="1050">
                <a:latin typeface="HGMaruGothicMPRO" panose="020F0600000000000000" pitchFamily="34" charset="-128"/>
                <a:ea typeface="HGMaruGothicMPRO" panose="020F0600000000000000" pitchFamily="34" charset="-128"/>
                <a:cs typeface="HG丸ｺﾞｼｯｸM-PRO"/>
              </a:rPr>
              <a:t>すすぎ</a:t>
            </a:r>
            <a:r>
              <a:rPr lang="ja-JP" altLang="en-US" sz="1050" dirty="0">
                <a:latin typeface="HGMaruGothicMPRO" panose="020F0600000000000000" pitchFamily="34" charset="-128"/>
                <a:ea typeface="HGMaruGothicMPRO" panose="020F0600000000000000" pitchFamily="34" charset="-128"/>
                <a:cs typeface="HG丸ｺﾞｼｯｸM-PRO"/>
              </a:rPr>
              <a:t>、水気を拭き取り、大きいものは半分に切る。</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３：ニンニクはみじん切りにする。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a:ea typeface="HGMaruGothicMPRO"/>
                <a:cs typeface="HG丸ｺﾞｼｯｸM-PRO"/>
              </a:rPr>
              <a:t>フライパンにオリーブオイル、ニンニクを入れて熱し、</a:t>
            </a:r>
            <a:endParaRPr lang="en-US" altLang="ja-JP" sz="1050" dirty="0">
              <a:latin typeface="HGMaruGothicMPRO"/>
              <a:ea typeface="HGMaruGothicMPRO"/>
              <a:cs typeface="HG丸ｺﾞｼｯｸM-PRO"/>
            </a:endParaRPr>
          </a:p>
          <a:p>
            <a:r>
              <a:rPr lang="ja-JP" altLang="en-US" sz="1050" dirty="0">
                <a:latin typeface="HGMaruGothicMPRO"/>
                <a:ea typeface="HGMaruGothicMPRO"/>
                <a:cs typeface="HG丸ｺﾞｼｯｸM-PRO"/>
              </a:rPr>
              <a:t>　　ジャガイモ、イイダコを加えて焼き色がつくまで炒める。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５</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a:t>
            </a:r>
            <a:r>
              <a:rPr lang="ja-JP" altLang="en-US" sz="1050" dirty="0">
                <a:latin typeface="HGMaruGothicMPRO" panose="020F0600000000000000" pitchFamily="34" charset="-128"/>
                <a:ea typeface="HGMaruGothicMPRO" panose="020F0600000000000000" pitchFamily="34" charset="-128"/>
                <a:cs typeface="HG丸ｺﾞｼｯｸM-PRO"/>
              </a:rPr>
              <a:t>塩、こしょうで調味し、ドライバジルを加え、器に盛り付ける。</a:t>
            </a:r>
            <a:endParaRPr lang="en-US" altLang="ja-JP" sz="1050" i="0" dirty="0">
              <a:effectLst/>
              <a:latin typeface="HGMaruGothicMPRO"/>
              <a:ea typeface="HGMaruGothicMPRO"/>
            </a:endParaRPr>
          </a:p>
        </p:txBody>
      </p:sp>
      <p:sp>
        <p:nvSpPr>
          <p:cNvPr id="62" name="AutoShape 10">
            <a:extLst>
              <a:ext uri="{FF2B5EF4-FFF2-40B4-BE49-F238E27FC236}">
                <a16:creationId xmlns:a16="http://schemas.microsoft.com/office/drawing/2014/main" id="{00000000-0008-0000-0100-0000A7000000}"/>
              </a:ext>
            </a:extLst>
          </p:cNvPr>
          <p:cNvSpPr>
            <a:spLocks noChangeArrowheads="1"/>
          </p:cNvSpPr>
          <p:nvPr/>
        </p:nvSpPr>
        <p:spPr bwMode="auto">
          <a:xfrm>
            <a:off x="4860861" y="3015448"/>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i="0" strike="noStrike" dirty="0">
                <a:latin typeface="HGMaruGothicMPRO"/>
                <a:ea typeface="HGMaruGothicMPRO"/>
                <a:cs typeface="HG丸ｺﾞｼｯｸM-PRO"/>
              </a:rPr>
              <a:t>２人前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ミズナ　</a:t>
            </a:r>
            <a:r>
              <a:rPr lang="en-US" altLang="ja-JP" sz="1050" dirty="0">
                <a:latin typeface="HGMaruGothicMPRO"/>
                <a:ea typeface="HGMaruGothicMPRO"/>
                <a:cs typeface="HG丸ｺﾞｼｯｸM-PRO"/>
              </a:rPr>
              <a:t>200g</a:t>
            </a:r>
          </a:p>
          <a:p>
            <a:pPr rtl="1">
              <a:lnSpc>
                <a:spcPts val="1600"/>
              </a:lnSpc>
              <a:defRPr sz="1000"/>
            </a:pPr>
            <a:r>
              <a:rPr lang="ja-JP" altLang="en-US" sz="1050" dirty="0">
                <a:latin typeface="HGMaruGothicMPRO"/>
                <a:ea typeface="HGMaruGothicMPRO"/>
                <a:cs typeface="HG丸ｺﾞｼｯｸM-PRO"/>
              </a:rPr>
              <a:t>厚揚げ　</a:t>
            </a:r>
            <a:r>
              <a:rPr lang="en-US" altLang="ja-JP" sz="1050" dirty="0">
                <a:latin typeface="HGMaruGothicMPRO"/>
                <a:ea typeface="HGMaruGothicMPRO"/>
                <a:cs typeface="HG丸ｺﾞｼｯｸM-PRO"/>
              </a:rPr>
              <a:t>200g</a:t>
            </a: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出汁　</a:t>
            </a:r>
            <a:r>
              <a:rPr lang="en-US" altLang="ja-JP" sz="1050" dirty="0">
                <a:latin typeface="HGMaruGothicMPRO"/>
                <a:ea typeface="HGMaruGothicMPRO"/>
                <a:cs typeface="HG丸ｺﾞｼｯｸM-PRO"/>
              </a:rPr>
              <a:t>150mL</a:t>
            </a:r>
          </a:p>
          <a:p>
            <a:pPr rtl="1">
              <a:lnSpc>
                <a:spcPts val="1600"/>
              </a:lnSpc>
              <a:defRPr sz="1000"/>
            </a:pPr>
            <a:r>
              <a:rPr lang="ja-JP" altLang="en-US" sz="1050" dirty="0">
                <a:latin typeface="HGMaruGothicMPRO"/>
                <a:ea typeface="HGMaruGothicMPRO"/>
                <a:cs typeface="HG丸ｺﾞｼｯｸM-PRO"/>
              </a:rPr>
              <a:t>しょうゆ　大さじ</a:t>
            </a:r>
            <a:r>
              <a:rPr lang="en-US" altLang="ja-JP" sz="1050" dirty="0">
                <a:latin typeface="HGMaruGothicMPRO"/>
                <a:ea typeface="HGMaruGothicMPRO"/>
                <a:cs typeface="HG丸ｺﾞｼｯｸM-PRO"/>
              </a:rPr>
              <a:t>1</a:t>
            </a:r>
          </a:p>
          <a:p>
            <a:pPr rtl="1">
              <a:lnSpc>
                <a:spcPts val="1600"/>
              </a:lnSpc>
              <a:defRPr sz="1000"/>
            </a:pPr>
            <a:r>
              <a:rPr lang="ja-JP" altLang="en-US" sz="1050" dirty="0">
                <a:latin typeface="HGMaruGothicMPRO"/>
                <a:ea typeface="HGMaruGothicMPRO"/>
                <a:cs typeface="HG丸ｺﾞｼｯｸM-PRO"/>
              </a:rPr>
              <a:t>みりん　大さじ１</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酒　大さじ１</a:t>
            </a:r>
            <a:endParaRPr lang="en-US" altLang="ja-JP" sz="1050" dirty="0">
              <a:latin typeface="HGMaruGothicMPRO"/>
              <a:ea typeface="HGMaruGothicMPRO"/>
              <a:cs typeface="HG丸ｺﾞｼｯｸM-PRO"/>
            </a:endParaRPr>
          </a:p>
        </p:txBody>
      </p:sp>
      <p:sp>
        <p:nvSpPr>
          <p:cNvPr id="63" name="Text Box 89">
            <a:extLst>
              <a:ext uri="{FF2B5EF4-FFF2-40B4-BE49-F238E27FC236}">
                <a16:creationId xmlns:a16="http://schemas.microsoft.com/office/drawing/2014/main" id="{00000000-0008-0000-0100-0000A8000000}"/>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2"/>
                </a:solidFill>
                <a:latin typeface="メイリオ" panose="020B0604030504040204" pitchFamily="50" charset="-128"/>
                <a:ea typeface="メイリオ" panose="020B0604030504040204" pitchFamily="50" charset="-128"/>
              </a:rPr>
              <a:t>〈</a:t>
            </a:r>
            <a:r>
              <a:rPr lang="en-US" altLang="ja-JP" sz="2400" b="1" dirty="0">
                <a:solidFill>
                  <a:schemeClr val="accent2"/>
                </a:solidFill>
                <a:latin typeface="メイリオ" panose="020B0604030504040204" pitchFamily="50" charset="-128"/>
                <a:ea typeface="メイリオ" panose="020B0604030504040204" pitchFamily="50" charset="-128"/>
              </a:rPr>
              <a:t>2025</a:t>
            </a:r>
            <a:r>
              <a:rPr lang="ja-JP" altLang="en-US" sz="2400" b="1" i="0" strike="noStrike" dirty="0">
                <a:solidFill>
                  <a:schemeClr val="accent2"/>
                </a:solidFill>
                <a:latin typeface="メイリオ" panose="020B0604030504040204" pitchFamily="50" charset="-128"/>
                <a:ea typeface="メイリオ" panose="020B0604030504040204" pitchFamily="50" charset="-128"/>
              </a:rPr>
              <a:t>年</a:t>
            </a:r>
            <a:r>
              <a:rPr lang="en-US" altLang="ja-JP" sz="2400" b="1" i="0" strike="noStrike" dirty="0">
                <a:solidFill>
                  <a:schemeClr val="accent2"/>
                </a:solidFill>
                <a:latin typeface="メイリオ" panose="020B0604030504040204" pitchFamily="50" charset="-128"/>
                <a:ea typeface="メイリオ" panose="020B0604030504040204" pitchFamily="50" charset="-128"/>
              </a:rPr>
              <a:t>1</a:t>
            </a:r>
            <a:r>
              <a:rPr lang="ja-JP" altLang="en-US" sz="2400" b="1" i="0" strike="noStrike" dirty="0">
                <a:solidFill>
                  <a:schemeClr val="accent2"/>
                </a:solidFill>
                <a:latin typeface="メイリオ" panose="020B0604030504040204" pitchFamily="50" charset="-128"/>
                <a:ea typeface="メイリオ" panose="020B0604030504040204" pitchFamily="50" charset="-128"/>
              </a:rPr>
              <a:t>月版</a:t>
            </a:r>
            <a:r>
              <a:rPr lang="en-US" altLang="ja-JP" sz="2400" b="1" i="0" strike="noStrike" dirty="0">
                <a:solidFill>
                  <a:schemeClr val="accent2"/>
                </a:solidFill>
                <a:latin typeface="メイリオ" panose="020B0604030504040204" pitchFamily="50" charset="-128"/>
                <a:ea typeface="メイリオ" panose="020B0604030504040204" pitchFamily="50" charset="-128"/>
              </a:rPr>
              <a:t>〉</a:t>
            </a:r>
          </a:p>
        </p:txBody>
      </p:sp>
      <p:sp>
        <p:nvSpPr>
          <p:cNvPr id="65" name="Text Box 1833">
            <a:extLst>
              <a:ext uri="{FF2B5EF4-FFF2-40B4-BE49-F238E27FC236}">
                <a16:creationId xmlns:a16="http://schemas.microsoft.com/office/drawing/2014/main" id="{00000000-0008-0000-0100-0000AA000000}"/>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イイダコには、タンパク質、脂質、炭水化物、ビタミン</a:t>
            </a:r>
            <a:r>
              <a:rPr lang="en" altLang="ja-JP" sz="1050" b="0" i="0" dirty="0">
                <a:effectLst/>
                <a:latin typeface="HGMaruGothicMPRO"/>
                <a:ea typeface="HGMaruGothicMPRO"/>
              </a:rPr>
              <a:t>A</a:t>
            </a:r>
            <a:r>
              <a:rPr lang="ja-JP" altLang="en" sz="1050" b="0" i="0" dirty="0">
                <a:effectLst/>
                <a:latin typeface="HGMaruGothicMPRO"/>
                <a:ea typeface="HGMaruGothicMPRO"/>
              </a:rPr>
              <a:t>、</a:t>
            </a:r>
            <a:r>
              <a:rPr lang="ja-JP" altLang="en-US" sz="1050" b="0" i="0" dirty="0">
                <a:effectLst/>
                <a:latin typeface="HGMaruGothicMPRO"/>
                <a:ea typeface="HGMaruGothicMPRO"/>
              </a:rPr>
              <a:t>ビタミン</a:t>
            </a:r>
            <a:r>
              <a:rPr lang="en" altLang="ja-JP" sz="1050" b="0" i="0" dirty="0">
                <a:effectLst/>
                <a:latin typeface="HGMaruGothicMPRO"/>
                <a:ea typeface="HGMaruGothicMPRO"/>
              </a:rPr>
              <a:t>B</a:t>
            </a:r>
            <a:r>
              <a:rPr lang="ja-JP" altLang="en-US" sz="1050" b="0" i="0" dirty="0">
                <a:effectLst/>
                <a:latin typeface="HGMaruGothicMPRO"/>
                <a:ea typeface="HGMaruGothicMPRO"/>
              </a:rPr>
              <a:t>群、ビタミン</a:t>
            </a:r>
            <a:r>
              <a:rPr lang="en" altLang="ja-JP" sz="1050" b="0" i="0" dirty="0">
                <a:effectLst/>
                <a:latin typeface="HGMaruGothicMPRO"/>
                <a:ea typeface="HGMaruGothicMPRO"/>
              </a:rPr>
              <a:t>C</a:t>
            </a:r>
            <a:r>
              <a:rPr lang="ja-JP" altLang="en" sz="1050" b="0" i="0" dirty="0">
                <a:effectLst/>
                <a:latin typeface="HGMaruGothicMPRO"/>
                <a:ea typeface="HGMaruGothicMPRO"/>
              </a:rPr>
              <a:t>、</a:t>
            </a:r>
            <a:r>
              <a:rPr lang="ja-JP" altLang="en-US" sz="1050" b="0" i="0" dirty="0">
                <a:effectLst/>
                <a:latin typeface="HGMaruGothicMPRO"/>
                <a:ea typeface="HGMaruGothicMPRO"/>
              </a:rPr>
              <a:t>ビタミン</a:t>
            </a:r>
            <a:r>
              <a:rPr lang="en" altLang="ja-JP" sz="1050" b="0" i="0" dirty="0">
                <a:effectLst/>
                <a:latin typeface="HGMaruGothicMPRO"/>
                <a:ea typeface="HGMaruGothicMPRO"/>
              </a:rPr>
              <a:t>E</a:t>
            </a:r>
            <a:r>
              <a:rPr lang="ja-JP" altLang="en" sz="1050" b="0" i="0" dirty="0">
                <a:effectLst/>
                <a:latin typeface="HGMaruGothicMPRO"/>
                <a:ea typeface="HGMaruGothicMPRO"/>
              </a:rPr>
              <a:t>、</a:t>
            </a:r>
            <a:r>
              <a:rPr lang="ja-JP" altLang="en-US" sz="1050" b="0" i="0" dirty="0">
                <a:effectLst/>
                <a:latin typeface="HGMaruGothicMPRO"/>
                <a:ea typeface="HGMaruGothicMPRO"/>
              </a:rPr>
              <a:t>ナトリウム、カリウム、カルシウム、マグネシウム、リン、鉄、亜鉛、銅、マンガンなどの栄養が含まれている。ビタミン</a:t>
            </a:r>
            <a:r>
              <a:rPr lang="en" altLang="ja-JP" sz="1050" b="0" i="0" dirty="0">
                <a:effectLst/>
                <a:latin typeface="HGMaruGothicMPRO"/>
                <a:ea typeface="HGMaruGothicMPRO"/>
              </a:rPr>
              <a:t>E</a:t>
            </a:r>
            <a:r>
              <a:rPr lang="ja-JP" altLang="en-US" sz="1050" b="0" i="0" dirty="0">
                <a:effectLst/>
                <a:latin typeface="HGMaruGothicMPRO"/>
                <a:ea typeface="HGMaruGothicMPRO"/>
              </a:rPr>
              <a:t>は脂溶性のビタミンで、強い抗酸化作用を持っており、細胞膜や血管の老化の予防や、血行促進などの効果がある。低カロリー＆高タンパクで多くの栄養素を含む優秀な食材だ。</a:t>
            </a:r>
            <a:endParaRPr lang="en-US" altLang="ja-JP" sz="1050" dirty="0">
              <a:latin typeface="HGMaruGothicMPRO"/>
              <a:ea typeface="HGMaruGothicMPRO"/>
            </a:endParaRPr>
          </a:p>
        </p:txBody>
      </p:sp>
      <p:sp>
        <p:nvSpPr>
          <p:cNvPr id="66" name="Text Box 1049">
            <a:extLst>
              <a:ext uri="{FF2B5EF4-FFF2-40B4-BE49-F238E27FC236}">
                <a16:creationId xmlns:a16="http://schemas.microsoft.com/office/drawing/2014/main" id="{00000000-0008-0000-0100-0000AB000000}"/>
              </a:ext>
            </a:extLst>
          </p:cNvPr>
          <p:cNvSpPr txBox="1">
            <a:spLocks noChangeArrowheads="1"/>
          </p:cNvSpPr>
          <p:nvPr/>
        </p:nvSpPr>
        <p:spPr bwMode="auto">
          <a:xfrm>
            <a:off x="3262915" y="111249"/>
            <a:ext cx="14561782" cy="103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en-US" altLang="ja-JP" sz="2300" b="1" dirty="0">
                <a:solidFill>
                  <a:schemeClr val="accent6">
                    <a:lumMod val="50000"/>
                  </a:schemeClr>
                </a:solidFill>
                <a:latin typeface="メイリオ"/>
                <a:ea typeface="メイリオ"/>
              </a:rPr>
              <a:t>1</a:t>
            </a:r>
            <a:r>
              <a:rPr lang="ja-JP" altLang="en-US" sz="2300" b="1">
                <a:solidFill>
                  <a:schemeClr val="accent6">
                    <a:lumMod val="50000"/>
                  </a:schemeClr>
                </a:solidFill>
                <a:latin typeface="メイリオ"/>
                <a:ea typeface="メイリオ"/>
              </a:rPr>
              <a:t>月</a:t>
            </a:r>
            <a:r>
              <a:rPr lang="ja-JP" altLang="en-US" sz="2300" b="1" i="0" u="none" strike="noStrike" baseline="0" dirty="0">
                <a:solidFill>
                  <a:schemeClr val="accent6">
                    <a:lumMod val="50000"/>
                  </a:schemeClr>
                </a:solidFill>
                <a:latin typeface="メイリオ"/>
                <a:ea typeface="メイリオ"/>
              </a:rPr>
              <a:t>･</a:t>
            </a:r>
            <a:r>
              <a:rPr lang="ja-JP" altLang="en-US" sz="2300" b="1" dirty="0">
                <a:solidFill>
                  <a:schemeClr val="accent6">
                    <a:lumMod val="50000"/>
                  </a:schemeClr>
                </a:solidFill>
                <a:latin typeface="メイリオ"/>
                <a:ea typeface="メイリオ"/>
              </a:rPr>
              <a:t>･･旬の</a:t>
            </a:r>
            <a:r>
              <a:rPr lang="ja-JP" altLang="en-US" sz="2300" b="1" i="0" u="none" strike="noStrike" baseline="0" dirty="0">
                <a:solidFill>
                  <a:schemeClr val="accent6">
                    <a:lumMod val="50000"/>
                  </a:schemeClr>
                </a:solidFill>
                <a:latin typeface="メイリオ"/>
                <a:ea typeface="メイリオ"/>
              </a:rPr>
              <a:t>食材が盛りだくさん！ 行事や記念日に絡めた販促活動を展開しましょう！</a:t>
            </a:r>
          </a:p>
          <a:p>
            <a:pPr algn="ctr">
              <a:lnSpc>
                <a:spcPts val="3400"/>
              </a:lnSpc>
              <a:defRPr sz="1000"/>
            </a:pPr>
            <a:r>
              <a:rPr lang="en-US" altLang="ja-JP" sz="2300" b="1" i="0" u="none" strike="noStrike" baseline="0" dirty="0">
                <a:solidFill>
                  <a:schemeClr val="accent4">
                    <a:lumMod val="75000"/>
                  </a:schemeClr>
                </a:solidFill>
                <a:latin typeface="メイリオ"/>
                <a:ea typeface="メイリオ"/>
              </a:rPr>
              <a:t>〜</a:t>
            </a:r>
            <a:r>
              <a:rPr lang="ja-JP" altLang="en-US" sz="2300" b="1" i="0" u="none" strike="noStrike" baseline="0">
                <a:solidFill>
                  <a:schemeClr val="accent4">
                    <a:lumMod val="75000"/>
                  </a:schemeClr>
                </a:solidFill>
                <a:latin typeface="メイリオ"/>
                <a:ea typeface="メイリオ"/>
              </a:rPr>
              <a:t> 新年は感謝の励行を！</a:t>
            </a:r>
            <a:r>
              <a:rPr lang="en-US" altLang="ja-JP" sz="2300" b="1" i="0" u="none" strike="noStrike" baseline="0" dirty="0">
                <a:solidFill>
                  <a:schemeClr val="accent4">
                    <a:lumMod val="75000"/>
                  </a:schemeClr>
                </a:solidFill>
                <a:latin typeface="メイリオ"/>
                <a:ea typeface="メイリオ"/>
              </a:rPr>
              <a:t>〜</a:t>
            </a:r>
            <a:endParaRPr lang="ja-JP" altLang="en-US" sz="2300" b="1" i="0" u="none" strike="noStrike" baseline="0" dirty="0">
              <a:solidFill>
                <a:schemeClr val="accent4">
                  <a:lumMod val="75000"/>
                </a:schemeClr>
              </a:solidFill>
              <a:latin typeface="メイリオ"/>
              <a:ea typeface="メイリオ"/>
            </a:endParaRPr>
          </a:p>
        </p:txBody>
      </p:sp>
      <p:pic>
        <p:nvPicPr>
          <p:cNvPr id="68" name="図 67">
            <a:extLst>
              <a:ext uri="{FF2B5EF4-FFF2-40B4-BE49-F238E27FC236}">
                <a16:creationId xmlns:a16="http://schemas.microsoft.com/office/drawing/2014/main" id="{00000000-0008-0000-0100-0000AD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69" name="図 68">
            <a:extLst>
              <a:ext uri="{FF2B5EF4-FFF2-40B4-BE49-F238E27FC236}">
                <a16:creationId xmlns:a16="http://schemas.microsoft.com/office/drawing/2014/main" id="{00000000-0008-0000-0100-0000AE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71" name="テキスト ボックス 175">
            <a:extLst>
              <a:ext uri="{FF2B5EF4-FFF2-40B4-BE49-F238E27FC236}">
                <a16:creationId xmlns:a16="http://schemas.microsoft.com/office/drawing/2014/main" id="{00000000-0008-0000-0100-0000B0000000}"/>
              </a:ext>
            </a:extLst>
          </p:cNvPr>
          <p:cNvSpPr txBox="1"/>
          <p:nvPr/>
        </p:nvSpPr>
        <p:spPr bwMode="auto">
          <a:xfrm>
            <a:off x="10440969" y="9605984"/>
            <a:ext cx="9815260"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ja-JP" altLang="en-US" dirty="0">
                <a:effectLst/>
                <a:latin typeface="HGMaruGothicMPRO" panose="020F0600000000000000" pitchFamily="34" charset="-128"/>
                <a:ea typeface="HGMaruGothicMPRO" panose="020F0600000000000000" pitchFamily="34" charset="-128"/>
              </a:rPr>
              <a:t>年が明けて気分も一新。一年の始まりを気持ちよく迎えられるよう、感じの良い接客と店内のクレンリネスを徹底しよう。正月の売場づくりは、毎日重点商品が変わるため柔軟な売場変更が必要。元日、</a:t>
            </a:r>
            <a:r>
              <a:rPr lang="ja-JP" altLang="en-US">
                <a:effectLst/>
                <a:latin typeface="HGMaruGothicMPRO" panose="020F0600000000000000" pitchFamily="34" charset="-128"/>
                <a:ea typeface="HGMaruGothicMPRO" panose="020F0600000000000000" pitchFamily="34" charset="-128"/>
              </a:rPr>
              <a:t>初詣、仕事</a:t>
            </a:r>
            <a:r>
              <a:rPr lang="ja-JP" altLang="en-US" dirty="0">
                <a:effectLst/>
                <a:latin typeface="HGMaruGothicMPRO" panose="020F0600000000000000" pitchFamily="34" charset="-128"/>
                <a:ea typeface="HGMaruGothicMPRO" panose="020F0600000000000000" pitchFamily="34" charset="-128"/>
              </a:rPr>
              <a:t>始め、短縮授業、３連休、入試など人の動きが活発なため、関連立地は売場づくりや商品展開を積極的に行おう。後半は、気温低下に対応した売場に切り替え、防寒アイテムや風邪対策商品を展開。</a:t>
            </a:r>
            <a:endParaRPr lang="en-US" altLang="ja-JP" dirty="0">
              <a:effectLst/>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endParaRPr lang="en-US" altLang="ja-JP" b="1" dirty="0">
              <a:effectLst/>
              <a:latin typeface="HGMaruGothicMPRO" panose="020F0600000000000000" pitchFamily="34" charset="-128"/>
              <a:ea typeface="HGMaruGothicMPRO" panose="020F0600000000000000" pitchFamily="34" charset="-128"/>
            </a:endParaRPr>
          </a:p>
          <a:p>
            <a:r>
              <a:rPr lang="ja-JP" altLang="en-US" b="1" dirty="0">
                <a:latin typeface="HGMaruGothicMPRO" panose="020F0600000000000000" pitchFamily="34" charset="-128"/>
                <a:ea typeface="HGMaruGothicMPRO" panose="020F0600000000000000" pitchFamily="34" charset="-128"/>
                <a:cs typeface="HG丸ｺﾞｼｯｸM-PRO"/>
              </a:rPr>
              <a:t>◆冬の乾燥対策</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気温の低下で唇や手の乾燥が気になる時季。持ってくるのを忘れた人など緊急需要も高いのが、リップクリームとハンドクリーム。リップクリームは低価格な商品が動くが、高機能商品に</a:t>
            </a:r>
            <a:r>
              <a:rPr lang="en" altLang="ja-JP" dirty="0">
                <a:effectLst/>
                <a:latin typeface="HGMaruGothicMPRO" panose="020F0600000000000000" pitchFamily="34" charset="-128"/>
                <a:ea typeface="HGMaruGothicMPRO" panose="020F0600000000000000" pitchFamily="34" charset="-128"/>
              </a:rPr>
              <a:t>POP</a:t>
            </a:r>
            <a:r>
              <a:rPr lang="ja-JP" altLang="en-US" dirty="0">
                <a:effectLst/>
                <a:latin typeface="HGMaruGothicMPRO" panose="020F0600000000000000" pitchFamily="34" charset="-128"/>
                <a:ea typeface="HGMaruGothicMPRO" panose="020F0600000000000000" pitchFamily="34" charset="-128"/>
              </a:rPr>
              <a:t>を付けアピール。ハンドクリームは香りを確認できるテスターを置く。</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◆成人式対応</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家庭、職場、友人同士のパーティを想定し、お祝いメニューをそろえる。オードブル用の食材、パーティ用菓子類、お酒などを重点訴求する。家でのお祝い需要に、プレミアムビールやスパークリングワインなどを展開しよう。寒い時季はビールが伸びない。代わりに、梅酒や熱かんなど「温めておいしい」商品をコーナー化するのも面白い。さらに、食後のデザートのカットフルーツ類、アイスクリーム類も、ハレの日商材として同時展開したい。</a:t>
            </a:r>
            <a:endParaRPr lang="ja-JP" altLang="en-US" dirty="0">
              <a:latin typeface="HGMaruGothicMPRO" panose="020F0600000000000000" pitchFamily="34" charset="-128"/>
              <a:ea typeface="HGMaruGothicMPRO" panose="020F0600000000000000" pitchFamily="34" charset="-128"/>
            </a:endParaRPr>
          </a:p>
        </p:txBody>
      </p:sp>
      <p:sp>
        <p:nvSpPr>
          <p:cNvPr id="72" name="テキスト ボックス 177">
            <a:extLst>
              <a:ext uri="{FF2B5EF4-FFF2-40B4-BE49-F238E27FC236}">
                <a16:creationId xmlns:a16="http://schemas.microsoft.com/office/drawing/2014/main" id="{00000000-0008-0000-0100-0000B2000000}"/>
              </a:ext>
            </a:extLst>
          </p:cNvPr>
          <p:cNvSpPr txBox="1"/>
          <p:nvPr/>
        </p:nvSpPr>
        <p:spPr bwMode="auto">
          <a:xfrm>
            <a:off x="10939753" y="8773631"/>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１月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75" name="テキスト ボックス 180">
            <a:extLst>
              <a:ext uri="{FF2B5EF4-FFF2-40B4-BE49-F238E27FC236}">
                <a16:creationId xmlns:a16="http://schemas.microsoft.com/office/drawing/2014/main" id="{00000000-0008-0000-0100-0000B5000000}"/>
              </a:ext>
            </a:extLst>
          </p:cNvPr>
          <p:cNvSpPr txBox="1"/>
          <p:nvPr/>
        </p:nvSpPr>
        <p:spPr bwMode="auto">
          <a:xfrm>
            <a:off x="613301" y="12197916"/>
            <a:ext cx="6394386" cy="1260067"/>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a:t>
            </a:r>
            <a:r>
              <a:rPr lang="en-US" altLang="ja-JP" sz="1050" dirty="0">
                <a:effectLst/>
                <a:latin typeface="HGMaruGothicMPRO" panose="020F0600000000000000" pitchFamily="34" charset="-128"/>
                <a:ea typeface="HGMaruGothicMPRO" panose="020F0600000000000000" pitchFamily="34" charset="-128"/>
              </a:rPr>
              <a:t>1960</a:t>
            </a:r>
            <a:r>
              <a:rPr lang="ja-JP" altLang="en-US" sz="1050" dirty="0">
                <a:effectLst/>
                <a:latin typeface="HGMaruGothicMPRO" panose="020F0600000000000000" pitchFamily="34" charset="-128"/>
                <a:ea typeface="HGMaruGothicMPRO" panose="020F0600000000000000" pitchFamily="34" charset="-128"/>
              </a:rPr>
              <a:t>年のこの日、日本皮革研究所（現在の株式会社ニッピのバイオマトリックス研究所）の西原富雄博士がコラーゲンに関する特許を取得したことにちなむ。コラーゲンは体を組成するタンパク質の約</a:t>
            </a:r>
            <a:r>
              <a:rPr lang="en-US" altLang="ja-JP" sz="1050" dirty="0">
                <a:effectLst/>
                <a:latin typeface="HGMaruGothicMPRO" panose="020F0600000000000000" pitchFamily="34" charset="-128"/>
                <a:ea typeface="HGMaruGothicMPRO" panose="020F0600000000000000" pitchFamily="34" charset="-128"/>
              </a:rPr>
              <a:t>30</a:t>
            </a:r>
            <a:r>
              <a:rPr lang="ja-JP" altLang="en-US" sz="1050" dirty="0">
                <a:effectLst/>
                <a:latin typeface="HGMaruGothicMPRO" panose="020F0600000000000000" pitchFamily="34" charset="-128"/>
                <a:ea typeface="HGMaruGothicMPRO" panose="020F0600000000000000" pitchFamily="34" charset="-128"/>
              </a:rPr>
              <a:t>％を占め、皮膚、骨、軟骨、血管、内臓など全身に分布し、主にビタミン</a:t>
            </a:r>
            <a:r>
              <a:rPr lang="en" altLang="ja-JP" sz="1050" dirty="0">
                <a:effectLst/>
                <a:latin typeface="HGMaruGothicMPRO" panose="020F0600000000000000" pitchFamily="34" charset="-128"/>
                <a:ea typeface="HGMaruGothicMPRO" panose="020F0600000000000000" pitchFamily="34" charset="-128"/>
              </a:rPr>
              <a:t>C</a:t>
            </a:r>
            <a:r>
              <a:rPr lang="ja-JP" altLang="en-US" sz="1050" dirty="0">
                <a:effectLst/>
                <a:latin typeface="HGMaruGothicMPRO" panose="020F0600000000000000" pitchFamily="34" charset="-128"/>
                <a:ea typeface="HGMaruGothicMPRO" panose="020F0600000000000000" pitchFamily="34" charset="-128"/>
              </a:rPr>
              <a:t>が不足すると体内でコラーゲンが合成できなくなってしまう。コラーゲンや関連するゼラチンは、健康食品としての有効性は研究中だが、ぷるぷるとした食感なども楽しめるため、ヘルシー志向の女性やシニアを中心に訴求す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重点商品</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牛スジ、牛テール、鶏皮、手羽先、豚バラ、豚足、豚骨スープ、フカヒレ、エイヒレ、ウナギ、エビ、魚のあら、煮こごり、ゼリー</a:t>
            </a:r>
            <a:r>
              <a:rPr lang="ja-JP" altLang="en-US" sz="1050">
                <a:effectLst/>
                <a:latin typeface="HGMaruGothicMPRO" panose="020F0600000000000000" pitchFamily="34" charset="-128"/>
                <a:ea typeface="HGMaruGothicMPRO" panose="020F0600000000000000" pitchFamily="34" charset="-128"/>
              </a:rPr>
              <a:t>寄せ、ゼラチン</a:t>
            </a:r>
            <a:r>
              <a:rPr lang="ja-JP" altLang="en-US" sz="1050" dirty="0">
                <a:effectLst/>
                <a:latin typeface="HGMaruGothicMPRO" panose="020F0600000000000000" pitchFamily="34" charset="-128"/>
                <a:ea typeface="HGMaruGothicMPRO" panose="020F0600000000000000" pitchFamily="34" charset="-128"/>
              </a:rPr>
              <a:t>、ゼリー</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販促ポイント</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コラーゲンを多く含む食品は高カロリーのものが多いと</a:t>
            </a:r>
            <a:r>
              <a:rPr lang="ja-JP" altLang="en-US" sz="1050">
                <a:effectLst/>
                <a:latin typeface="HGMaruGothicMPRO" panose="020F0600000000000000" pitchFamily="34" charset="-128"/>
                <a:ea typeface="HGMaruGothicMPRO" panose="020F0600000000000000" pitchFamily="34" charset="-128"/>
              </a:rPr>
              <a:t>いうマイナス</a:t>
            </a:r>
            <a:r>
              <a:rPr lang="ja-JP" altLang="en-US" sz="1050">
                <a:latin typeface="HGMaruGothicMPRO" panose="020F0600000000000000" pitchFamily="34" charset="-128"/>
                <a:ea typeface="HGMaruGothicMPRO" panose="020F0600000000000000" pitchFamily="34" charset="-128"/>
              </a:rPr>
              <a:t>面</a:t>
            </a:r>
            <a:r>
              <a:rPr lang="ja-JP" altLang="en-US" sz="1050">
                <a:effectLst/>
                <a:latin typeface="HGMaruGothicMPRO" panose="020F0600000000000000" pitchFamily="34" charset="-128"/>
                <a:ea typeface="HGMaruGothicMPRO" panose="020F0600000000000000" pitchFamily="34" charset="-128"/>
              </a:rPr>
              <a:t>も正直に</a:t>
            </a:r>
            <a:r>
              <a:rPr lang="en" altLang="ja-JP" sz="1050" dirty="0">
                <a:effectLst/>
                <a:latin typeface="HGMaruGothicMPRO" panose="020F0600000000000000" pitchFamily="34" charset="-128"/>
                <a:ea typeface="HGMaruGothicMPRO" panose="020F0600000000000000" pitchFamily="34" charset="-128"/>
              </a:rPr>
              <a:t>POP</a:t>
            </a:r>
            <a:r>
              <a:rPr lang="ja-JP" altLang="en-US" sz="1050" dirty="0">
                <a:effectLst/>
                <a:latin typeface="HGMaruGothicMPRO" panose="020F0600000000000000" pitchFamily="34" charset="-128"/>
                <a:ea typeface="HGMaruGothicMPRO" panose="020F0600000000000000" pitchFamily="34" charset="-128"/>
              </a:rPr>
              <a:t>で紹介し、同時に鍋物、おでん、野菜たっぷりのおかずなど栄養バランスを考慮したメニューを提案して買上点数アップを狙う。デザートにキウイフルーツ、イチゴ、かんきつ類などをお薦めしてビタミン</a:t>
            </a:r>
            <a:r>
              <a:rPr lang="ja-JP" altLang="en" sz="1050" dirty="0">
                <a:effectLst/>
                <a:latin typeface="HGMaruGothicMPRO" panose="020F0600000000000000" pitchFamily="34" charset="-128"/>
                <a:ea typeface="HGMaruGothicMPRO" panose="020F0600000000000000" pitchFamily="34" charset="-128"/>
              </a:rPr>
              <a:t>Ｃ</a:t>
            </a:r>
            <a:r>
              <a:rPr lang="ja-JP" altLang="en-US" sz="1050" dirty="0">
                <a:effectLst/>
                <a:latin typeface="HGMaruGothicMPRO" panose="020F0600000000000000" pitchFamily="34" charset="-128"/>
                <a:ea typeface="HGMaruGothicMPRO" panose="020F0600000000000000" pitchFamily="34" charset="-128"/>
              </a:rPr>
              <a:t>を含む食品も関連販売する。</a:t>
            </a:r>
            <a:endParaRPr lang="en-US" altLang="ja-JP" sz="1050" dirty="0">
              <a:latin typeface="HGMaruGothicMPRO" panose="020F0600000000000000" pitchFamily="34" charset="-128"/>
              <a:ea typeface="HGMaruGothicMPRO" panose="020F0600000000000000" pitchFamily="34" charset="-128"/>
            </a:endParaRPr>
          </a:p>
        </p:txBody>
      </p:sp>
      <p:sp>
        <p:nvSpPr>
          <p:cNvPr id="77" name="AutoShape 6">
            <a:extLst>
              <a:ext uri="{FF2B5EF4-FFF2-40B4-BE49-F238E27FC236}">
                <a16:creationId xmlns:a16="http://schemas.microsoft.com/office/drawing/2014/main" id="{00000000-0008-0000-0100-0000B7000000}"/>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丸ｺﾞｼｯｸM-PRO" panose="020F0600000000000000" pitchFamily="50" charset="-128"/>
                <a:ea typeface="HG丸ｺﾞｼｯｸM-PRO" panose="020F0600000000000000" pitchFamily="50" charset="-128"/>
                <a:cs typeface="ヒラギノ角ゴ ProN W6"/>
              </a:rPr>
              <a:t>ミズナ</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80" name="AutoShape 10">
            <a:extLst>
              <a:ext uri="{FF2B5EF4-FFF2-40B4-BE49-F238E27FC236}">
                <a16:creationId xmlns:a16="http://schemas.microsoft.com/office/drawing/2014/main" id="{00000000-0008-0000-0100-0000BA000000}"/>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イイダコ　</a:t>
            </a:r>
            <a:r>
              <a:rPr lang="en-US" altLang="ja-JP" sz="1050" dirty="0">
                <a:latin typeface="HGMaruGothicMPRO"/>
                <a:ea typeface="HGMaruGothicMPRO"/>
              </a:rPr>
              <a:t>200g</a:t>
            </a:r>
          </a:p>
          <a:p>
            <a:pPr rtl="1">
              <a:lnSpc>
                <a:spcPts val="1600"/>
              </a:lnSpc>
              <a:defRPr sz="1000"/>
            </a:pPr>
            <a:r>
              <a:rPr lang="ja-JP" altLang="en-US" sz="1050" dirty="0">
                <a:latin typeface="HGMaruGothicMPRO"/>
                <a:ea typeface="HGMaruGothicMPRO"/>
              </a:rPr>
              <a:t>ジャガイモ　</a:t>
            </a:r>
            <a:r>
              <a:rPr lang="en" altLang="ja-JP" sz="1050" dirty="0">
                <a:latin typeface="HGMaruGothicMPRO"/>
                <a:ea typeface="HGMaruGothicMPRO"/>
              </a:rPr>
              <a:t>2</a:t>
            </a:r>
            <a:r>
              <a:rPr lang="ja-JP" altLang="en-US" sz="1050" dirty="0">
                <a:latin typeface="HGMaruGothicMPRO"/>
                <a:ea typeface="HGMaruGothicMPRO"/>
              </a:rPr>
              <a:t>個</a:t>
            </a:r>
            <a:endParaRPr lang="en" altLang="ja-JP" sz="1050" dirty="0">
              <a:latin typeface="HGMaruGothicMPRO"/>
              <a:ea typeface="HGMaruGothicMPRO"/>
            </a:endParaRPr>
          </a:p>
          <a:p>
            <a:pPr rtl="1">
              <a:lnSpc>
                <a:spcPts val="1600"/>
              </a:lnSpc>
              <a:defRPr sz="1000"/>
            </a:pPr>
            <a:r>
              <a:rPr lang="ja-JP" altLang="en-US" sz="1050" dirty="0">
                <a:latin typeface="HGMaruGothicMPRO"/>
                <a:ea typeface="HGMaruGothicMPRO"/>
              </a:rPr>
              <a:t>ニンニク　１片</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オリーブオイル　大さじ２</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ドライバジル　適量</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塩・こしょう　各適量</a:t>
            </a:r>
            <a:endParaRPr lang="en-US" altLang="ja-JP" sz="1050" dirty="0">
              <a:latin typeface="HGMaruGothicMPRO"/>
              <a:ea typeface="HGMaruGothicMPRO"/>
            </a:endParaRPr>
          </a:p>
        </p:txBody>
      </p:sp>
      <p:sp>
        <p:nvSpPr>
          <p:cNvPr id="83" name="AutoShape 16">
            <a:extLst>
              <a:ext uri="{FF2B5EF4-FFF2-40B4-BE49-F238E27FC236}">
                <a16:creationId xmlns:a16="http://schemas.microsoft.com/office/drawing/2014/main" id="{00000000-0008-0000-0100-0000CB000000}"/>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84" name="図 83">
            <a:extLst>
              <a:ext uri="{FF2B5EF4-FFF2-40B4-BE49-F238E27FC236}">
                <a16:creationId xmlns:a16="http://schemas.microsoft.com/office/drawing/2014/main" id="{00000000-0008-0000-0100-0000CC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85" name="AutoShape 17">
            <a:extLst>
              <a:ext uri="{FF2B5EF4-FFF2-40B4-BE49-F238E27FC236}">
                <a16:creationId xmlns:a16="http://schemas.microsoft.com/office/drawing/2014/main" id="{00000000-0008-0000-0100-0000CD000000}"/>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86" name="図 85">
            <a:extLst>
              <a:ext uri="{FF2B5EF4-FFF2-40B4-BE49-F238E27FC236}">
                <a16:creationId xmlns:a16="http://schemas.microsoft.com/office/drawing/2014/main" id="{00000000-0008-0000-0100-0000CE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82500" y="1079060"/>
            <a:ext cx="6300568" cy="714779"/>
          </a:xfrm>
          <a:prstGeom prst="rect">
            <a:avLst/>
          </a:prstGeom>
          <a:effectLst/>
        </p:spPr>
      </p:pic>
      <p:pic>
        <p:nvPicPr>
          <p:cNvPr id="51"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2186" y="187078"/>
            <a:ext cx="2183610" cy="724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Text Box 1833">
            <a:extLst>
              <a:ext uri="{FF2B5EF4-FFF2-40B4-BE49-F238E27FC236}">
                <a16:creationId xmlns:a16="http://schemas.microsoft.com/office/drawing/2014/main" id="{334580AE-CCBE-F44F-AA8A-56C6B83A700F}"/>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050" i="0" dirty="0">
                <a:effectLst/>
                <a:latin typeface="HGMaruGothicMPRO" panose="020F0600000000000000" pitchFamily="34" charset="-128"/>
                <a:ea typeface="HGMaruGothicMPRO" panose="020F0600000000000000" pitchFamily="34" charset="-128"/>
              </a:rPr>
              <a:t>　</a:t>
            </a:r>
            <a:r>
              <a:rPr lang="ja-JP" altLang="en-US" sz="1050" dirty="0">
                <a:latin typeface="HGMaruGothicMPRO" panose="020F0600000000000000" pitchFamily="34" charset="-128"/>
                <a:ea typeface="HGMaruGothicMPRO" panose="020F0600000000000000" pitchFamily="34" charset="-128"/>
              </a:rPr>
              <a:t>ミズナ</a:t>
            </a:r>
            <a:r>
              <a:rPr lang="ja-JP" altLang="en-US" sz="1050" i="0" dirty="0">
                <a:effectLst/>
                <a:latin typeface="HGMaruGothicMPRO" panose="020F0600000000000000" pitchFamily="34" charset="-128"/>
                <a:ea typeface="HGMaruGothicMPRO" panose="020F0600000000000000" pitchFamily="34" charset="-128"/>
              </a:rPr>
              <a:t>には、</a:t>
            </a:r>
            <a:r>
              <a:rPr lang="el-GR" altLang="ja-JP" sz="1050" i="0" dirty="0">
                <a:effectLst/>
                <a:latin typeface="HGMaruGothicMPRO" panose="020F0600000000000000" pitchFamily="34" charset="-128"/>
                <a:ea typeface="HGMaruGothicMPRO" panose="020F0600000000000000" pitchFamily="34" charset="-128"/>
              </a:rPr>
              <a:t>β</a:t>
            </a:r>
            <a:r>
              <a:rPr lang="el-GR" altLang="ja-JP" sz="1050" i="0" dirty="0">
                <a:solidFill>
                  <a:srgbClr val="FF0000"/>
                </a:solidFill>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カロテン（体内でビタミン</a:t>
            </a:r>
            <a:r>
              <a:rPr lang="en-US" altLang="ja-JP" sz="1050" i="0" dirty="0">
                <a:effectLst/>
                <a:latin typeface="HGMaruGothicMPRO" panose="020F0600000000000000" pitchFamily="34" charset="-128"/>
                <a:ea typeface="HGMaruGothicMPRO" panose="020F0600000000000000" pitchFamily="34" charset="-128"/>
              </a:rPr>
              <a:t>A</a:t>
            </a:r>
            <a:r>
              <a:rPr lang="ja-JP" altLang="en-US" sz="1050" i="0" dirty="0">
                <a:effectLst/>
                <a:latin typeface="HGMaruGothicMPRO" panose="020F0600000000000000" pitchFamily="34" charset="-128"/>
                <a:ea typeface="HGMaruGothicMPRO" panose="020F0600000000000000" pitchFamily="34" charset="-128"/>
              </a:rPr>
              <a:t>に変化）、ビタミン</a:t>
            </a:r>
            <a:r>
              <a:rPr lang="en" altLang="ja-JP" sz="1050" i="0" dirty="0">
                <a:effectLst/>
                <a:latin typeface="HGMaruGothicMPRO" panose="020F0600000000000000" pitchFamily="34" charset="-128"/>
                <a:ea typeface="HGMaruGothicMPRO" panose="020F0600000000000000" pitchFamily="34" charset="-128"/>
              </a:rPr>
              <a:t>C</a:t>
            </a:r>
            <a:r>
              <a:rPr lang="ja-JP" altLang="en"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葉酸、カリウム、カルシウム</a:t>
            </a:r>
            <a:r>
              <a:rPr lang="ja-JP" altLang="en"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食物繊維などが多く含まれる。</a:t>
            </a:r>
            <a:r>
              <a:rPr lang="el-GR" altLang="ja-JP" sz="1050" i="0" dirty="0">
                <a:effectLst/>
                <a:latin typeface="HGMaruGothicMPRO" panose="020F0600000000000000" pitchFamily="34" charset="-128"/>
                <a:ea typeface="HGMaruGothicMPRO" panose="020F0600000000000000" pitchFamily="34" charset="-128"/>
              </a:rPr>
              <a:t>β-</a:t>
            </a:r>
            <a:r>
              <a:rPr lang="ja-JP" altLang="en-US" sz="1050" i="0" dirty="0">
                <a:effectLst/>
                <a:latin typeface="HGMaruGothicMPRO" panose="020F0600000000000000" pitchFamily="34" charset="-128"/>
                <a:ea typeface="HGMaruGothicMPRO" panose="020F0600000000000000" pitchFamily="34" charset="-128"/>
              </a:rPr>
              <a:t>カロテンには老化の原因となる活性酸素を除去する抗酸化作用があり、動脈硬化やがんの予防、免疫機能の低下</a:t>
            </a:r>
            <a:r>
              <a:rPr lang="ja-JP" altLang="en-US" sz="1050" dirty="0">
                <a:latin typeface="HGMaruGothicMPRO" panose="020F0600000000000000" pitchFamily="34" charset="-128"/>
                <a:ea typeface="HGMaruGothicMPRO" panose="020F0600000000000000" pitchFamily="34" charset="-128"/>
              </a:rPr>
              <a:t>防止に役立つ</a:t>
            </a:r>
            <a:r>
              <a:rPr lang="ja-JP" altLang="en-US" sz="1050" i="0" dirty="0">
                <a:effectLst/>
                <a:latin typeface="HGMaruGothicMPRO" panose="020F0600000000000000" pitchFamily="34" charset="-128"/>
                <a:ea typeface="HGMaruGothicMPRO" panose="020F0600000000000000" pitchFamily="34" charset="-128"/>
              </a:rPr>
              <a:t>。また、カルシウムは、骨や歯の構成成分になるほか、細胞の分裂・分化、筋肉収縮、神経興奮の抑制、血液凝固作用の促進などに関与している。カルシウムはビタミン</a:t>
            </a:r>
            <a:r>
              <a:rPr lang="en-US" altLang="ja-JP" sz="1050" i="0" dirty="0">
                <a:effectLst/>
                <a:latin typeface="HGMaruGothicMPRO" panose="020F0600000000000000" pitchFamily="34" charset="-128"/>
                <a:ea typeface="HGMaruGothicMPRO" panose="020F0600000000000000" pitchFamily="34" charset="-128"/>
              </a:rPr>
              <a:t>D</a:t>
            </a:r>
            <a:r>
              <a:rPr lang="ja-JP" altLang="en-US" sz="1050" i="0" dirty="0">
                <a:effectLst/>
                <a:latin typeface="HGMaruGothicMPRO" panose="020F0600000000000000" pitchFamily="34" charset="-128"/>
                <a:ea typeface="HGMaruGothicMPRO" panose="020F0600000000000000" pitchFamily="34" charset="-128"/>
              </a:rPr>
              <a:t>と一緒に摂取すると、より効率よく吸収</a:t>
            </a:r>
            <a:r>
              <a:rPr lang="ja-JP" altLang="en-US" sz="1050" dirty="0">
                <a:latin typeface="HGMaruGothicMPRO" panose="020F0600000000000000" pitchFamily="34" charset="-128"/>
                <a:ea typeface="HGMaruGothicMPRO" panose="020F0600000000000000" pitchFamily="34" charset="-128"/>
              </a:rPr>
              <a:t>される。</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70" name="Text Box 1833">
            <a:extLst>
              <a:ext uri="{FF2B5EF4-FFF2-40B4-BE49-F238E27FC236}">
                <a16:creationId xmlns:a16="http://schemas.microsoft.com/office/drawing/2014/main" id="{BCA1059A-00EE-9646-AABA-E2F91C1A789D}"/>
              </a:ext>
            </a:extLst>
          </p:cNvPr>
          <p:cNvSpPr txBox="1">
            <a:spLocks noChangeArrowheads="1"/>
          </p:cNvSpPr>
          <p:nvPr/>
        </p:nvSpPr>
        <p:spPr bwMode="auto">
          <a:xfrm>
            <a:off x="10489225" y="4425064"/>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茹でた後に冷凍</a:t>
            </a:r>
            <a:r>
              <a:rPr lang="ja-JP" altLang="en-US" sz="1050">
                <a:latin typeface="HGMaruGothicMPRO"/>
                <a:ea typeface="HGMaruGothicMPRO"/>
              </a:rPr>
              <a:t>保存、または、生</a:t>
            </a:r>
            <a:r>
              <a:rPr lang="ja-JP" altLang="en-US" sz="1050" dirty="0">
                <a:latin typeface="HGMaruGothicMPRO"/>
                <a:ea typeface="HGMaruGothicMPRO"/>
              </a:rPr>
              <a:t>タコを冷凍保存する２種類の方法がある。下茹でしたタコは必ず熱を冷まして表面の水分を拭き取り、保存袋の空気を抜いて保存するのがポイント。生タコを冷凍保存する場合は、洗わず、さばかずに、そのまま保存袋に入れて冷凍する。イイダコは冷凍保存しても味の劣化がほとんどなく、長期保存できる。</a:t>
            </a:r>
            <a:endParaRPr lang="en-US" altLang="ja-JP" sz="1050" dirty="0">
              <a:latin typeface="HGMaruGothicMPRO"/>
              <a:ea typeface="HGMaruGothicMPRO"/>
            </a:endParaRPr>
          </a:p>
        </p:txBody>
      </p:sp>
      <p:sp>
        <p:nvSpPr>
          <p:cNvPr id="74" name="Text Box 1833">
            <a:extLst>
              <a:ext uri="{FF2B5EF4-FFF2-40B4-BE49-F238E27FC236}">
                <a16:creationId xmlns:a16="http://schemas.microsoft.com/office/drawing/2014/main" id="{1A0DCEAA-3A71-6540-B5DC-810D02DA82B1}"/>
              </a:ext>
            </a:extLst>
          </p:cNvPr>
          <p:cNvSpPr txBox="1">
            <a:spLocks noChangeArrowheads="1"/>
          </p:cNvSpPr>
          <p:nvPr/>
        </p:nvSpPr>
        <p:spPr bwMode="auto">
          <a:xfrm>
            <a:off x="12299267" y="4022022"/>
            <a:ext cx="1599613"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イイダコの保存方法</a:t>
            </a:r>
            <a:endParaRPr lang="en-US" altLang="ja-JP" sz="1400" dirty="0">
              <a:solidFill>
                <a:schemeClr val="accent2"/>
              </a:solidFill>
              <a:latin typeface="HGPSoeiKakugothicUB"/>
              <a:ea typeface="HGPSoeiKakugothicUB"/>
            </a:endParaRPr>
          </a:p>
        </p:txBody>
      </p:sp>
      <p:sp>
        <p:nvSpPr>
          <p:cNvPr id="78" name="Text Box 1833">
            <a:extLst>
              <a:ext uri="{FF2B5EF4-FFF2-40B4-BE49-F238E27FC236}">
                <a16:creationId xmlns:a16="http://schemas.microsoft.com/office/drawing/2014/main" id="{92544DC6-9430-314B-BBD0-AE4DC67E9B0F}"/>
              </a:ext>
            </a:extLst>
          </p:cNvPr>
          <p:cNvSpPr txBox="1">
            <a:spLocks noChangeArrowheads="1"/>
          </p:cNvSpPr>
          <p:nvPr/>
        </p:nvSpPr>
        <p:spPr bwMode="auto">
          <a:xfrm>
            <a:off x="17373640" y="4017015"/>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ミズナの</a:t>
            </a:r>
            <a:r>
              <a:rPr lang="ja-JP" altLang="en-US" sz="1400" dirty="0">
                <a:solidFill>
                  <a:schemeClr val="accent2"/>
                </a:solidFill>
                <a:latin typeface="HGPSoeiKakugothicUB"/>
                <a:ea typeface="HGPSoeiKakugothicUB"/>
              </a:rPr>
              <a:t>保存方法</a:t>
            </a:r>
          </a:p>
        </p:txBody>
      </p:sp>
      <p:sp>
        <p:nvSpPr>
          <p:cNvPr id="79" name="Text Box 1833">
            <a:extLst>
              <a:ext uri="{FF2B5EF4-FFF2-40B4-BE49-F238E27FC236}">
                <a16:creationId xmlns:a16="http://schemas.microsoft.com/office/drawing/2014/main" id="{2C488ED4-B3B6-6C48-B9FC-7BC288773E9B}"/>
              </a:ext>
            </a:extLst>
          </p:cNvPr>
          <p:cNvSpPr txBox="1">
            <a:spLocks noChangeArrowheads="1"/>
          </p:cNvSpPr>
          <p:nvPr/>
        </p:nvSpPr>
        <p:spPr bwMode="auto">
          <a:xfrm>
            <a:off x="15682351" y="4425253"/>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ミズナは洗わずキッチンペーパーに包み、根の部分だけ水で湿らせる。乾燥を防ぐため、保存袋に入れて冷蔵すると</a:t>
            </a:r>
            <a:r>
              <a:rPr lang="en-US" altLang="ja-JP" sz="1050" dirty="0">
                <a:latin typeface="HGMaruGothicMPRO"/>
                <a:ea typeface="HGMaruGothicMPRO"/>
              </a:rPr>
              <a:t>2</a:t>
            </a:r>
            <a:r>
              <a:rPr lang="ja-JP" altLang="en-US" sz="1050" dirty="0">
                <a:latin typeface="HGMaruGothicMPRO"/>
                <a:ea typeface="HGMaruGothicMPRO"/>
              </a:rPr>
              <a:t>週間ほど保存可能だ。また、食べやすいサイズにカットし、水気を拭き取った後、保存袋に入れ空気を抜いて冷凍保存することで１カ月ほど保存が可能。</a:t>
            </a:r>
            <a:endParaRPr lang="en-US" altLang="ja-JP" sz="1050" dirty="0">
              <a:latin typeface="HGMaruGothicMPRO"/>
              <a:ea typeface="HGMaruGothicMPRO"/>
            </a:endParaRPr>
          </a:p>
        </p:txBody>
      </p:sp>
      <p:sp>
        <p:nvSpPr>
          <p:cNvPr id="48" name="テキスト ボックス 178">
            <a:extLst>
              <a:ext uri="{FF2B5EF4-FFF2-40B4-BE49-F238E27FC236}">
                <a16:creationId xmlns:a16="http://schemas.microsoft.com/office/drawing/2014/main" id="{B7DC92E2-D173-ED4F-8C60-78521D559D17}"/>
              </a:ext>
            </a:extLst>
          </p:cNvPr>
          <p:cNvSpPr txBox="1"/>
          <p:nvPr/>
        </p:nvSpPr>
        <p:spPr bwMode="auto">
          <a:xfrm>
            <a:off x="400366" y="8622078"/>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七草がゆ（１</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７）</a:t>
            </a:r>
            <a:endParaRPr lang="en-US" altLang="ja-JP" sz="2800" dirty="0">
              <a:latin typeface="HG創英角ｺﾞｼｯｸUB"/>
              <a:ea typeface="HG創英角ｺﾞｼｯｸUB"/>
              <a:cs typeface="HG創英角ｺﾞｼｯｸUB"/>
            </a:endParaRPr>
          </a:p>
        </p:txBody>
      </p:sp>
      <p:sp>
        <p:nvSpPr>
          <p:cNvPr id="50" name="テキスト ボックス 171">
            <a:extLst>
              <a:ext uri="{FF2B5EF4-FFF2-40B4-BE49-F238E27FC236}">
                <a16:creationId xmlns:a16="http://schemas.microsoft.com/office/drawing/2014/main" id="{D30FBF0C-4C0F-974E-878E-A26E7F1F360F}"/>
              </a:ext>
            </a:extLst>
          </p:cNvPr>
          <p:cNvSpPr txBox="1"/>
          <p:nvPr/>
        </p:nvSpPr>
        <p:spPr bwMode="auto">
          <a:xfrm>
            <a:off x="347776" y="9410968"/>
            <a:ext cx="6633881" cy="170709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１年の健康を祈って、セリ、ナズナ、ゴギョウ、ハコベラ、ホトケノザ、スズナ（カブ）、スズシロ（大根）の七草を食べる日。生やフリーズドライの七草セットと併せて、正月のごちそう続きや風邪のシーズンに対する「胃腸いたわりメニュー」として、レトルトの粥、雑炊、餅、リゾットなどをはじめ、消化に良いものを訴求したい。</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rPr>
              <a:t>　</a:t>
            </a:r>
            <a:r>
              <a:rPr lang="ja-JP" altLang="en-US" sz="1050" dirty="0">
                <a:effectLst/>
                <a:latin typeface="HGMaruGothicMPRO" panose="020F0600000000000000" pitchFamily="34" charset="-128"/>
                <a:ea typeface="HGMaruGothicMPRO" panose="020F0600000000000000" pitchFamily="34" charset="-128"/>
              </a:rPr>
              <a:t>消化に良いものとしては、鮮魚では白身の魚、精肉では鶏のささみ、赤身のヒレなどがある。惣菜では揚げたり、炒めたりしたものではなく、煮込んだものを集約して、目立つように１カ所でコーナー展開する。</a:t>
            </a:r>
            <a:endParaRPr lang="en-US" altLang="ja-JP" sz="1050" dirty="0">
              <a:effectLst/>
              <a:latin typeface="HGMaruGothicMPRO" panose="020F0600000000000000" pitchFamily="34" charset="-128"/>
              <a:ea typeface="HGMaruGothicMPRO" panose="020F0600000000000000" pitchFamily="34" charset="-128"/>
            </a:endParaRPr>
          </a:p>
        </p:txBody>
      </p:sp>
      <p:sp>
        <p:nvSpPr>
          <p:cNvPr id="4" name="テキスト ボックス 178">
            <a:extLst>
              <a:ext uri="{FF2B5EF4-FFF2-40B4-BE49-F238E27FC236}">
                <a16:creationId xmlns:a16="http://schemas.microsoft.com/office/drawing/2014/main" id="{2CE32673-1F9F-7AAF-736E-3E5AF9EE39A2}"/>
              </a:ext>
            </a:extLst>
          </p:cNvPr>
          <p:cNvSpPr txBox="1"/>
          <p:nvPr/>
        </p:nvSpPr>
        <p:spPr bwMode="auto">
          <a:xfrm>
            <a:off x="645444" y="11319722"/>
            <a:ext cx="6670141" cy="7728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コラーゲンの日（１</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２６）</a:t>
            </a:r>
            <a:endParaRPr lang="en-US" altLang="ja-JP" sz="2800" dirty="0">
              <a:latin typeface="HG創英角ｺﾞｼｯｸUB"/>
              <a:ea typeface="HG創英角ｺﾞｼｯｸUB"/>
              <a:cs typeface="HG創英角ｺﾞｼｯｸUB"/>
            </a:endParaRPr>
          </a:p>
        </p:txBody>
      </p:sp>
      <p:pic>
        <p:nvPicPr>
          <p:cNvPr id="8" name="図 7">
            <a:extLst>
              <a:ext uri="{FF2B5EF4-FFF2-40B4-BE49-F238E27FC236}">
                <a16:creationId xmlns:a16="http://schemas.microsoft.com/office/drawing/2014/main" id="{ECD819BD-D5C2-D1AE-9FBB-E66B456889A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0283576" y="12344704"/>
            <a:ext cx="10931508" cy="2683205"/>
          </a:xfrm>
          <a:prstGeom prst="rect">
            <a:avLst/>
          </a:prstGeom>
        </p:spPr>
      </p:pic>
      <p:pic>
        <p:nvPicPr>
          <p:cNvPr id="6" name="図 5">
            <a:extLst>
              <a:ext uri="{FF2B5EF4-FFF2-40B4-BE49-F238E27FC236}">
                <a16:creationId xmlns:a16="http://schemas.microsoft.com/office/drawing/2014/main" id="{009A779C-9EF7-B9DF-DD71-AFD5A902A735}"/>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3685350" y="1980859"/>
            <a:ext cx="977697" cy="651392"/>
          </a:xfrm>
          <a:prstGeom prst="rect">
            <a:avLst/>
          </a:prstGeom>
        </p:spPr>
      </p:pic>
      <p:pic>
        <p:nvPicPr>
          <p:cNvPr id="24" name="図 23">
            <a:extLst>
              <a:ext uri="{FF2B5EF4-FFF2-40B4-BE49-F238E27FC236}">
                <a16:creationId xmlns:a16="http://schemas.microsoft.com/office/drawing/2014/main" id="{2CFC489D-FB5D-E38B-46C2-1D136AFA742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187953" y="3375923"/>
            <a:ext cx="1463250" cy="1313939"/>
          </a:xfrm>
          <a:prstGeom prst="rect">
            <a:avLst/>
          </a:prstGeom>
        </p:spPr>
      </p:pic>
      <p:pic>
        <p:nvPicPr>
          <p:cNvPr id="28" name="図 27">
            <a:extLst>
              <a:ext uri="{FF2B5EF4-FFF2-40B4-BE49-F238E27FC236}">
                <a16:creationId xmlns:a16="http://schemas.microsoft.com/office/drawing/2014/main" id="{01E06218-DE54-9B6E-0568-9FA7DF497AF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981657" y="8732588"/>
            <a:ext cx="2898494" cy="2173871"/>
          </a:xfrm>
          <a:prstGeom prst="rect">
            <a:avLst/>
          </a:prstGeom>
        </p:spPr>
      </p:pic>
      <p:pic>
        <p:nvPicPr>
          <p:cNvPr id="30" name="図 29">
            <a:extLst>
              <a:ext uri="{FF2B5EF4-FFF2-40B4-BE49-F238E27FC236}">
                <a16:creationId xmlns:a16="http://schemas.microsoft.com/office/drawing/2014/main" id="{50E46B18-9739-3181-6606-18A8CB2E26C5}"/>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482509" y="11825450"/>
            <a:ext cx="3531690" cy="2648767"/>
          </a:xfrm>
          <a:prstGeom prst="rect">
            <a:avLst/>
          </a:prstGeom>
        </p:spPr>
      </p:pic>
      <p:pic>
        <p:nvPicPr>
          <p:cNvPr id="36" name="図 35">
            <a:extLst>
              <a:ext uri="{FF2B5EF4-FFF2-40B4-BE49-F238E27FC236}">
                <a16:creationId xmlns:a16="http://schemas.microsoft.com/office/drawing/2014/main" id="{F2B35EC1-F0C0-13AE-F151-12E1CBA18F25}"/>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3003357" y="5427355"/>
            <a:ext cx="2405967" cy="2705100"/>
          </a:xfrm>
          <a:prstGeom prst="rect">
            <a:avLst/>
          </a:prstGeom>
        </p:spPr>
      </p:pic>
      <p:pic>
        <p:nvPicPr>
          <p:cNvPr id="38" name="図 37">
            <a:extLst>
              <a:ext uri="{FF2B5EF4-FFF2-40B4-BE49-F238E27FC236}">
                <a16:creationId xmlns:a16="http://schemas.microsoft.com/office/drawing/2014/main" id="{05DBCB79-6EF7-8123-DAB5-3AEE6139B55B}"/>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0543806" y="5427356"/>
            <a:ext cx="2294469" cy="2649824"/>
          </a:xfrm>
          <a:prstGeom prst="rect">
            <a:avLst/>
          </a:prstGeom>
        </p:spPr>
      </p:pic>
      <p:pic>
        <p:nvPicPr>
          <p:cNvPr id="5" name="図 4">
            <a:extLst>
              <a:ext uri="{FF2B5EF4-FFF2-40B4-BE49-F238E27FC236}">
                <a16:creationId xmlns:a16="http://schemas.microsoft.com/office/drawing/2014/main" id="{30CD1BC2-B104-A2BD-D8D1-B4AE2915C296}"/>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5652862" y="5447147"/>
            <a:ext cx="2456718" cy="2705100"/>
          </a:xfrm>
          <a:prstGeom prst="rect">
            <a:avLst/>
          </a:prstGeom>
        </p:spPr>
      </p:pic>
      <p:pic>
        <p:nvPicPr>
          <p:cNvPr id="9" name="図 8">
            <a:extLst>
              <a:ext uri="{FF2B5EF4-FFF2-40B4-BE49-F238E27FC236}">
                <a16:creationId xmlns:a16="http://schemas.microsoft.com/office/drawing/2014/main" id="{EE43CDF2-B333-E16F-31AD-F467EB0CB242}"/>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8324153" y="5441036"/>
            <a:ext cx="2456718" cy="2769635"/>
          </a:xfrm>
          <a:prstGeom prst="rect">
            <a:avLst/>
          </a:prstGeom>
        </p:spPr>
      </p:pic>
      <p:pic>
        <p:nvPicPr>
          <p:cNvPr id="11" name="図 10">
            <a:extLst>
              <a:ext uri="{FF2B5EF4-FFF2-40B4-BE49-F238E27FC236}">
                <a16:creationId xmlns:a16="http://schemas.microsoft.com/office/drawing/2014/main" id="{79968C44-B4E4-5F84-9B10-99F4B7F4B1F4}"/>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8618877" y="1623478"/>
            <a:ext cx="1143425" cy="1143425"/>
          </a:xfrm>
          <a:prstGeom prst="rect">
            <a:avLst/>
          </a:prstGeom>
        </p:spPr>
      </p:pic>
      <p:pic>
        <p:nvPicPr>
          <p:cNvPr id="13" name="図 12">
            <a:extLst>
              <a:ext uri="{FF2B5EF4-FFF2-40B4-BE49-F238E27FC236}">
                <a16:creationId xmlns:a16="http://schemas.microsoft.com/office/drawing/2014/main" id="{E04F01ED-B3F6-F118-9C65-442059694350}"/>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7178556" y="3566494"/>
            <a:ext cx="1955588" cy="1381134"/>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2024-10-05T15:00:00+00:00</_x6295__x7a3f__x65e5__x6642_>
    <_x5009__x51fa__x3057__x53ef__x80fd__x65e5_ xmlns="082c5546-8353-48c8-b816-b659d31cb65e" xsi:nil="true"/>
    <_x88dc__x8db3__x8aac__x660e_ xmlns="082c5546-8353-48c8-b816-b659d31cb65e">【MDカレンダー2025年1月】
●定番催事には〝今年らしさ〞が必須！ 
　〜催事商品の当たり外れに細心の注意を！ 〜
●旬の食材が盛りだくさん！ 行事や記念日に絡めた販促活動を展開しましょう！
　〜 新年は感謝の励行を！〜
</_x88dc__x8db3__x8aac__x660e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5ec32633b1dd6cf5cc5cdec9bfc87748">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3f0da61ec16661147c33282b526e979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6C2245-EA20-4F67-80B2-67B6A8944EC1}">
  <ds:schemaRefs>
    <ds:schemaRef ds:uri="http://schemas.microsoft.com/office/2006/documentManagement/types"/>
    <ds:schemaRef ds:uri="2c1d7b4b-498f-4cdf-bef6-03f27d6fb0f2"/>
    <ds:schemaRef ds:uri="http://schemas.microsoft.com/office/2006/metadata/properties"/>
    <ds:schemaRef ds:uri="6caf9721-af3c-4539-b79f-3040f3464592"/>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purl.org/dc/terms/"/>
    <ds:schemaRef ds:uri="a854727d-76ad-4a0b-9938-dee9e4be598e"/>
    <ds:schemaRef ds:uri="97bf2701-4b91-43ab-bb32-c47ccb016379"/>
    <ds:schemaRef ds:uri="082c5546-8353-48c8-b816-b659d31cb65e"/>
  </ds:schemaRefs>
</ds:datastoreItem>
</file>

<file path=customXml/itemProps2.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3.xml><?xml version="1.0" encoding="utf-8"?>
<ds:datastoreItem xmlns:ds="http://schemas.openxmlformats.org/officeDocument/2006/customXml" ds:itemID="{C6BE96C5-F9FA-46DF-B98B-4B8D8C060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2c5546-8353-48c8-b816-b659d31cb65e"/>
    <ds:schemaRef ds:uri="aae83aea-779d-4262-826f-f47d9f6f2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49130</TotalTime>
  <Words>2894</Words>
  <Application>Microsoft Office PowerPoint</Application>
  <PresentationFormat>ユーザー設定</PresentationFormat>
  <Paragraphs>354</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MDカレンダー2025年1月</dc:title>
  <dc:creator>畠　肇</dc:creator>
  <cp:lastModifiedBy>英昭 毛利</cp:lastModifiedBy>
  <cp:revision>725</cp:revision>
  <cp:lastPrinted>2021-09-17T00:08:02Z</cp:lastPrinted>
  <dcterms:created xsi:type="dcterms:W3CDTF">2019-06-14T00:16:28Z</dcterms:created>
  <dcterms:modified xsi:type="dcterms:W3CDTF">2024-10-14T23:31:40Z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