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50D02D-DB04-07A3-8B7B-44634DCD2AAE}" name="fujita kei(藤田 圭 TEC □ＲＳ本□ＲＳＳＳ□ＲＳＤＭ)" initials="fk圭T□" userId="S::Kei_Fujita@toshibatec.co.jp::4e2416aa-e8f0-4604-8a29-7738b4294d25" providerId="AD"/>
  <p188:author id="{6CBCF976-70EC-00BA-28C1-123585D6E5CE}" name="英昭 毛利" initials="英毛" userId="S::mohri@mohri.onmicrosoft.com::ad122898-f3a3-4c69-a25d-72db446d28a4"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204"/>
    <a:srgbClr val="0000CC"/>
    <a:srgbClr val="F208D6"/>
    <a:srgbClr val="FF9CB4"/>
    <a:srgbClr val="FFE1E1"/>
    <a:srgbClr val="E73200"/>
    <a:srgbClr val="ECA434"/>
    <a:srgbClr val="FFD400"/>
    <a:srgbClr val="FFDF91"/>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3240C-150E-4E0E-B307-62B061585075}" v="5" dt="2024-11-06T10:27:15.82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10" autoAdjust="0"/>
    <p:restoredTop sz="95363" autoAdjust="0"/>
  </p:normalViewPr>
  <p:slideViewPr>
    <p:cSldViewPr snapToGrid="0">
      <p:cViewPr varScale="1">
        <p:scale>
          <a:sx n="83" d="100"/>
          <a:sy n="83" d="100"/>
        </p:scale>
        <p:origin x="1816" y="248"/>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2024/11/14</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2024/11/14</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3.wmf"/><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e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表 41"/>
          <p:cNvGraphicFramePr>
            <a:graphicFrameLocks noGrp="1"/>
          </p:cNvGraphicFramePr>
          <p:nvPr>
            <p:extLst>
              <p:ext uri="{D42A27DB-BD31-4B8C-83A1-F6EECF244321}">
                <p14:modId xmlns:p14="http://schemas.microsoft.com/office/powerpoint/2010/main" val="2517523679"/>
              </p:ext>
            </p:extLst>
          </p:nvPr>
        </p:nvGraphicFramePr>
        <p:xfrm>
          <a:off x="1303557" y="1632899"/>
          <a:ext cx="19946376"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080">
                  <a:extLst>
                    <a:ext uri="{9D8B030D-6E8A-4147-A177-3AD203B41FA5}">
                      <a16:colId xmlns:a16="http://schemas.microsoft.com/office/drawing/2014/main" val="4127264957"/>
                    </a:ext>
                  </a:extLst>
                </a:gridCol>
                <a:gridCol w="581215">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65296">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4</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5</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6</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rgbClr val="FFE1E1"/>
                    </a:solid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0">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algn="l" fontAlgn="auto"/>
                      <a:r>
                        <a:rPr lang="ja-JP" altLang="en-US" sz="1100" u="none" strike="noStrike" dirty="0">
                          <a:solidFill>
                            <a:schemeClr val="tx1"/>
                          </a:solidFill>
                          <a:effectLst/>
                          <a:latin typeface="Meiryo UI"/>
                          <a:ea typeface="Meiryo UI"/>
                        </a:rPr>
                        <a:t>ニオイの日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節分</a:t>
                      </a:r>
                      <a:endParaRPr kumimoji="1" lang="ja-JP" altLang="en-US" sz="1100"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立春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ビタミンＣケアの日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dirty="0">
                          <a:solidFill>
                            <a:schemeClr val="tx1"/>
                          </a:solidFill>
                          <a:effectLst/>
                          <a:latin typeface="Meiryo UI"/>
                          <a:ea typeface="Meiryo UI"/>
                          <a:cs typeface="+mn-cs"/>
                        </a:rPr>
                        <a:t>笑顔の日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dirty="0">
                          <a:solidFill>
                            <a:schemeClr val="tx1"/>
                          </a:solidFill>
                          <a:effectLst/>
                          <a:latin typeface="Meiryo UI"/>
                          <a:ea typeface="Meiryo UI"/>
                        </a:rPr>
                        <a:t>抹茶の日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dirty="0">
                          <a:solidFill>
                            <a:schemeClr val="tx1"/>
                          </a:solidFill>
                          <a:effectLst/>
                          <a:latin typeface="Meiryo UI"/>
                          <a:ea typeface="Meiryo UI"/>
                          <a:cs typeface="+mn-cs"/>
                        </a:rPr>
                        <a:t>ふるさとの日（福井県）</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rtl="0" eaLnBrk="1" fontAlgn="b" latinLnBrk="0" hangingPunct="1"/>
                      <a:r>
                        <a:rPr kumimoji="1" lang="ja-JP" altLang="en-US" sz="1100" u="none" strike="noStrike" kern="1200">
                          <a:solidFill>
                            <a:schemeClr val="tx1"/>
                          </a:solidFill>
                          <a:effectLst/>
                          <a:latin typeface="Meiryo UI"/>
                          <a:ea typeface="Meiryo UI"/>
                          <a:cs typeface="+mn-cs"/>
                        </a:rPr>
                        <a:t>カレーパンの日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肉の日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ニットの日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建国記念の日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レトルトカレーの日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血栓予防月間</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バレンタインデー</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春一番名付けの日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寒天の日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いなりの日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雨水（うすい）</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シュークリームの日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アレルギーの日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漬物の日</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おでんの日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天皇誕生日</a:t>
                      </a:r>
                      <a:endParaRPr kumimoji="1" lang="en-US" altLang="ja-JP" sz="1100" u="none" strike="noStrike" kern="1200" dirty="0">
                        <a:solidFill>
                          <a:schemeClr val="tx1"/>
                        </a:solidFill>
                        <a:effectLst/>
                        <a:latin typeface="Meiryo UI"/>
                        <a:ea typeface="Meiryo UI"/>
                        <a:cs typeface="+mn-cs"/>
                      </a:endParaRPr>
                    </a:p>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天ぷらの日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振替休日</a:t>
                      </a:r>
                      <a:endPar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クロスカントリーの日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プリンの日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風呂の日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ツナの日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ビスケットの日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防災用品点検の日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ミニの日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ひな祭り</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バウムクーヘンの日</a:t>
                      </a:r>
                      <a:endParaRPr lang="ja-JP" altLang="ja-JP" sz="1100"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啓蟄（けいちつ）</a:t>
                      </a:r>
                      <a:endParaRPr kumimoji="1" lang="ja-JP" altLang="en-US"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スリムの日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rgbClr val="FF0000"/>
                          </a:solidFill>
                          <a:effectLst/>
                          <a:latin typeface="Meiryo UI"/>
                          <a:ea typeface="Meiryo UI"/>
                        </a:rPr>
                        <a:t>　</a:t>
                      </a:r>
                      <a:endParaRPr lang="ja-JP" altLang="en-US" sz="1100" b="0" i="0" u="none" strike="noStrike">
                        <a:solidFill>
                          <a:srgbClr val="FF0000"/>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地域によっては雪が降る日が増え、外で洗濯物を干せない日が続く。室内干し用洗剤、洗濯挟みなどの用意をして</a:t>
                      </a:r>
                      <a:r>
                        <a:rPr lang="ja-JP" altLang="en-US" sz="1200" b="0" i="0" u="none" strike="noStrike">
                          <a:solidFill>
                            <a:schemeClr val="tx1"/>
                          </a:solidFill>
                          <a:effectLst/>
                          <a:latin typeface="Meiryo UI"/>
                          <a:ea typeface="Meiryo UI"/>
                        </a:rPr>
                        <a:t>おくことを薦めよう。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恵方巻きや節分豆セットなどの関連商品を売り込む。縁起物なので、声掛けをするなど積極的な販売をしよう。</a:t>
                      </a:r>
                      <a:endParaRPr lang="en-US" altLang="ja-JP" sz="12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二十四節気の一つで、暦の上では春となり、この日から気温が上昇するといわれている。冬季</a:t>
                      </a:r>
                      <a:r>
                        <a:rPr lang="ja-JP" altLang="en-US" sz="1200" b="0" i="0" u="none" strike="noStrike">
                          <a:solidFill>
                            <a:schemeClr val="tx1"/>
                          </a:solidFill>
                          <a:effectLst/>
                          <a:latin typeface="Meiryo UI"/>
                          <a:ea typeface="Meiryo UI"/>
                        </a:rPr>
                        <a:t>商品は立春前に</a:t>
                      </a:r>
                      <a:r>
                        <a:rPr lang="ja-JP" altLang="en-US" sz="1200" b="0" i="0" u="none" strike="noStrike" dirty="0">
                          <a:solidFill>
                            <a:schemeClr val="tx1"/>
                          </a:solidFill>
                          <a:effectLst/>
                          <a:latin typeface="Meiryo UI"/>
                          <a:ea typeface="Meiryo UI"/>
                        </a:rPr>
                        <a:t>売り込みを強化する。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立春からだんだんと紫外線も強くなっていく。この日を機に、サプリや化粧品等、紫外線ケア商品を徐々にアピールしよう。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a:solidFill>
                            <a:schemeClr val="tx1"/>
                          </a:solidFill>
                          <a:effectLst/>
                          <a:latin typeface="Meiryo UI"/>
                          <a:ea typeface="Meiryo UI"/>
                          <a:cs typeface="+mn-cs"/>
                        </a:rPr>
                        <a:t>スタッフ全員が笑顔で接客ができているか再確認。気持ちの良い接客を心掛け、リピーターを獲得しよう。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抹茶を使ったスイーツや飲料などのキャンペーンを行おう。人気商品や限定スイーツを強化する。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この日にちなみ、地元の名産品や地域限定商品をピックアップ。自店の地域ならではの商品をＰＲしよう。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毎月８日はカレーパンの日。この日にちなみ、惣菜パン、菓子パンをＰＲ</a:t>
                      </a:r>
                      <a:r>
                        <a:rPr lang="ja-JP" altLang="en" sz="1200" b="0" i="0" u="none" strike="noStrike" dirty="0">
                          <a:solidFill>
                            <a:schemeClr val="tx1"/>
                          </a:solidFill>
                          <a:effectLst/>
                          <a:latin typeface="Meiryo UI"/>
                          <a:ea typeface="Meiryo UI"/>
                        </a:rPr>
                        <a:t>。</a:t>
                      </a:r>
                      <a:r>
                        <a:rPr lang="ja-JP" altLang="en-US" sz="1200" b="0" i="0" u="none" strike="noStrike" dirty="0">
                          <a:solidFill>
                            <a:schemeClr val="tx1"/>
                          </a:solidFill>
                          <a:effectLst/>
                          <a:latin typeface="Meiryo UI"/>
                          <a:ea typeface="Meiryo UI"/>
                        </a:rPr>
                        <a:t>受験生の夜食用や、自宅にこもりがちなときの朝食、昼食、おやつ用にお薦めしよう。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風邪をひきやすい時季。肉フェアを行い、肉を食べてスタミナを付けることを提案する。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手袋やニット帽子、マフラーなどの冬季雑貨商品は、２月中旬頃より徐々に気温が上昇するため、売れなくなる。今のうちに売り切ろう。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飛び石連休だが、</a:t>
                      </a:r>
                      <a:r>
                        <a:rPr lang="en-US" altLang="ja-JP" sz="1200" b="0" i="0" u="none" strike="noStrike" dirty="0">
                          <a:solidFill>
                            <a:schemeClr val="tx1"/>
                          </a:solidFill>
                          <a:effectLst/>
                          <a:latin typeface="Meiryo UI"/>
                          <a:ea typeface="Meiryo UI"/>
                        </a:rPr>
                        <a:t>10</a:t>
                      </a:r>
                      <a:r>
                        <a:rPr lang="ja-JP" altLang="en-US" sz="1200" b="0" i="0" u="none" strike="noStrike" dirty="0">
                          <a:solidFill>
                            <a:schemeClr val="tx1"/>
                          </a:solidFill>
                          <a:effectLst/>
                          <a:latin typeface="Meiryo UI"/>
                          <a:ea typeface="Meiryo UI"/>
                        </a:rPr>
                        <a:t>日に休暇を取り、連休にする人もいる。スキー場、駅前など、連休で人が増える立地では拡販のチャンス。</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この日を機に、カレーキャンペーンを提案。寒い日に香辛料たっぷりのカレーは、体を温める効果が期待できることを販促物で示す。</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１月</a:t>
                      </a:r>
                      <a:r>
                        <a:rPr lang="en-US" altLang="ja-JP" sz="1200" b="0" i="0" u="none" strike="noStrike" dirty="0">
                          <a:solidFill>
                            <a:schemeClr val="tx1"/>
                          </a:solidFill>
                          <a:effectLst/>
                          <a:latin typeface="Meiryo UI"/>
                          <a:ea typeface="Meiryo UI"/>
                        </a:rPr>
                        <a:t>20</a:t>
                      </a:r>
                      <a:r>
                        <a:rPr lang="ja-JP" altLang="en-US" sz="1200" b="0" i="0" u="none" strike="noStrike" dirty="0">
                          <a:solidFill>
                            <a:schemeClr val="tx1"/>
                          </a:solidFill>
                          <a:effectLst/>
                          <a:latin typeface="Meiryo UI"/>
                          <a:ea typeface="Meiryo UI"/>
                        </a:rPr>
                        <a:t>日～２月</a:t>
                      </a:r>
                      <a:r>
                        <a:rPr lang="en-US" altLang="ja-JP" sz="1200" b="0" i="0" u="none" strike="noStrike" dirty="0">
                          <a:solidFill>
                            <a:schemeClr val="tx1"/>
                          </a:solidFill>
                          <a:effectLst/>
                          <a:latin typeface="Meiryo UI"/>
                          <a:ea typeface="Meiryo UI"/>
                        </a:rPr>
                        <a:t>19</a:t>
                      </a:r>
                      <a:r>
                        <a:rPr lang="ja-JP" altLang="en-US" sz="1200" b="0" i="0" u="none" strike="noStrike">
                          <a:solidFill>
                            <a:schemeClr val="tx1"/>
                          </a:solidFill>
                          <a:effectLst/>
                          <a:latin typeface="Meiryo UI"/>
                          <a:ea typeface="Meiryo UI"/>
                        </a:rPr>
                        <a:t>日頃までの</a:t>
                      </a:r>
                      <a:r>
                        <a:rPr lang="en-US" altLang="ja-JP" sz="1200" b="0" i="0" u="none" strike="noStrike" dirty="0">
                          <a:solidFill>
                            <a:schemeClr val="tx1"/>
                          </a:solidFill>
                          <a:effectLst/>
                          <a:latin typeface="Meiryo UI"/>
                          <a:ea typeface="Meiryo UI"/>
                        </a:rPr>
                        <a:t>1</a:t>
                      </a:r>
                      <a:r>
                        <a:rPr lang="ja-JP" altLang="en-US" sz="1200" b="0" i="0" u="none" strike="noStrike">
                          <a:solidFill>
                            <a:schemeClr val="tx1"/>
                          </a:solidFill>
                          <a:effectLst/>
                          <a:latin typeface="Meiryo UI"/>
                          <a:ea typeface="Meiryo UI"/>
                        </a:rPr>
                        <a:t>ヵ月は、寒さが続き血管</a:t>
                      </a:r>
                      <a:r>
                        <a:rPr lang="ja-JP" altLang="en-US" sz="1200" b="0" i="0" u="none" strike="noStrike" dirty="0">
                          <a:solidFill>
                            <a:schemeClr val="tx1"/>
                          </a:solidFill>
                          <a:effectLst/>
                          <a:latin typeface="Meiryo UI"/>
                          <a:ea typeface="Meiryo UI"/>
                        </a:rPr>
                        <a:t>系の病気</a:t>
                      </a:r>
                      <a:r>
                        <a:rPr lang="ja-JP" altLang="en-US" sz="1200" b="0" i="0" u="none" strike="noStrike">
                          <a:solidFill>
                            <a:schemeClr val="tx1"/>
                          </a:solidFill>
                          <a:effectLst/>
                          <a:latin typeface="Meiryo UI"/>
                          <a:ea typeface="Meiryo UI"/>
                        </a:rPr>
                        <a:t>が起きやすいと言われる。</a:t>
                      </a:r>
                      <a:r>
                        <a:rPr lang="ja-JP" altLang="en-US" sz="1200" b="0" i="0" u="none" strike="noStrike" dirty="0">
                          <a:solidFill>
                            <a:schemeClr val="tx1"/>
                          </a:solidFill>
                          <a:effectLst/>
                          <a:latin typeface="Meiryo UI"/>
                          <a:ea typeface="Meiryo UI"/>
                        </a:rPr>
                        <a:t>健康訴求が高まる時期のため、健康関連商品を強化しよう。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当日の売上が高いバレンタインデー。多様化が進んでいる</a:t>
                      </a:r>
                      <a:r>
                        <a:rPr lang="ja-JP" altLang="en-US" sz="1200" b="0" i="0" u="none" strike="noStrike">
                          <a:solidFill>
                            <a:schemeClr val="tx1"/>
                          </a:solidFill>
                          <a:effectLst/>
                          <a:latin typeface="Meiryo UI"/>
                          <a:ea typeface="Meiryo UI"/>
                        </a:rPr>
                        <a:t>ので、自分へのご褒美、本</a:t>
                      </a:r>
                      <a:r>
                        <a:rPr lang="ja-JP" altLang="en-US" sz="1200" b="0" i="0" u="none" strike="noStrike" dirty="0">
                          <a:solidFill>
                            <a:schemeClr val="tx1"/>
                          </a:solidFill>
                          <a:effectLst/>
                          <a:latin typeface="Meiryo UI"/>
                          <a:ea typeface="Meiryo UI"/>
                        </a:rPr>
                        <a:t>命、</a:t>
                      </a:r>
                      <a:r>
                        <a:rPr lang="ja-JP" altLang="en-US" sz="1200" b="0" i="0" u="none" strike="noStrike">
                          <a:solidFill>
                            <a:schemeClr val="tx1"/>
                          </a:solidFill>
                          <a:effectLst/>
                          <a:latin typeface="Meiryo UI"/>
                          <a:ea typeface="Meiryo UI"/>
                        </a:rPr>
                        <a:t>義理、友達、</a:t>
                      </a:r>
                      <a:r>
                        <a:rPr lang="ja-JP" altLang="en-US" sz="1200" b="0" i="0" u="none" strike="noStrike" dirty="0">
                          <a:solidFill>
                            <a:schemeClr val="tx1"/>
                          </a:solidFill>
                          <a:effectLst/>
                          <a:latin typeface="Meiryo UI"/>
                          <a:ea typeface="Meiryo UI"/>
                        </a:rPr>
                        <a:t>家族などさまざまなシーンを想定した品揃えを。</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a:solidFill>
                            <a:schemeClr val="tx1"/>
                          </a:solidFill>
                          <a:effectLst/>
                          <a:latin typeface="Meiryo UI"/>
                          <a:ea typeface="Meiryo UI"/>
                          <a:cs typeface="+mn-cs"/>
                        </a:rPr>
                        <a:t>春季</a:t>
                      </a:r>
                      <a:r>
                        <a:rPr kumimoji="1" lang="ja-JP" altLang="en-US" sz="1200" u="none" strike="noStrike" kern="1200" dirty="0">
                          <a:solidFill>
                            <a:schemeClr val="tx1"/>
                          </a:solidFill>
                          <a:effectLst/>
                          <a:latin typeface="Meiryo UI"/>
                          <a:ea typeface="Meiryo UI"/>
                          <a:cs typeface="+mn-cs"/>
                        </a:rPr>
                        <a:t>商品が動き始める。気温の変化に対応した売場づくりを意識しよう。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寒さで在宅率の高い時季。メタボが気になり始める頃だ。低カロリーの寒天を使った商品を販促物でＰＲ</a:t>
                      </a:r>
                      <a:r>
                        <a:rPr lang="ja-JP" altLang="en" sz="1200" b="0" i="0" u="none" strike="noStrike">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200" b="0" i="0" u="none" strike="noStrike" kern="1200" noProof="0">
                          <a:solidFill>
                            <a:schemeClr val="tx1"/>
                          </a:solidFill>
                          <a:effectLst/>
                          <a:latin typeface="Meiryo UI"/>
                          <a:ea typeface="Meiryo UI"/>
                          <a:cs typeface="+mn-cs"/>
                        </a:rPr>
                        <a:t>毎月</a:t>
                      </a:r>
                      <a:r>
                        <a:rPr kumimoji="1" lang="en-US" altLang="ja-JP" sz="1200" b="0" i="0" u="none" strike="noStrike" kern="1200" noProof="0" dirty="0">
                          <a:solidFill>
                            <a:schemeClr val="tx1"/>
                          </a:solidFill>
                          <a:effectLst/>
                          <a:latin typeface="Meiryo UI"/>
                          <a:ea typeface="Meiryo UI"/>
                          <a:cs typeface="+mn-cs"/>
                        </a:rPr>
                        <a:t>17</a:t>
                      </a:r>
                      <a:r>
                        <a:rPr kumimoji="1" lang="ja-JP" altLang="en-US" sz="1200" b="0" i="0" u="none" strike="noStrike" kern="1200" noProof="0">
                          <a:solidFill>
                            <a:schemeClr val="tx1"/>
                          </a:solidFill>
                          <a:effectLst/>
                          <a:latin typeface="Meiryo UI"/>
                          <a:ea typeface="Meiryo UI"/>
                          <a:cs typeface="+mn-cs"/>
                        </a:rPr>
                        <a:t>日はいなりの日。この日にちなみ、いなり寿司、にぎり寿司、ちらし寿司の売り込みを強化しよう。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kern="1200" dirty="0">
                          <a:solidFill>
                            <a:schemeClr val="tx1"/>
                          </a:solidFill>
                          <a:effectLst/>
                          <a:latin typeface="Meiryo UI"/>
                          <a:ea typeface="Meiryo UI"/>
                          <a:cs typeface="+mn-cs"/>
                        </a:rPr>
                        <a:t>雨水は季節が冬から春へと向かう節目となる日で、おひなさまを飾り始めるのに最適な日と言われている。その情報</a:t>
                      </a:r>
                      <a:r>
                        <a:rPr lang="ja-JP" altLang="en-US" sz="1200" b="0" i="0" u="none" strike="noStrike" kern="1200">
                          <a:solidFill>
                            <a:schemeClr val="tx1"/>
                          </a:solidFill>
                          <a:effectLst/>
                          <a:latin typeface="Meiryo UI"/>
                          <a:ea typeface="Meiryo UI"/>
                          <a:cs typeface="+mn-cs"/>
                        </a:rPr>
                        <a:t>と併せて、ひな祭り</a:t>
                      </a:r>
                      <a:r>
                        <a:rPr lang="ja-JP" altLang="en-US" sz="1200" b="0" i="0" u="none" strike="noStrike" kern="1200" dirty="0">
                          <a:solidFill>
                            <a:schemeClr val="tx1"/>
                          </a:solidFill>
                          <a:effectLst/>
                          <a:latin typeface="Meiryo UI"/>
                          <a:ea typeface="Meiryo UI"/>
                          <a:cs typeface="+mn-cs"/>
                        </a:rPr>
                        <a:t>関連商品</a:t>
                      </a:r>
                      <a:r>
                        <a:rPr lang="ja-JP" altLang="en-US" sz="1200" b="0" i="0" u="none" strike="noStrike" kern="1200">
                          <a:solidFill>
                            <a:schemeClr val="tx1"/>
                          </a:solidFill>
                          <a:effectLst/>
                          <a:latin typeface="Meiryo UI"/>
                          <a:ea typeface="Meiryo UI"/>
                          <a:cs typeface="+mn-cs"/>
                        </a:rPr>
                        <a:t>を陳列する。</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19</a:t>
                      </a:r>
                      <a:r>
                        <a:rPr lang="ja-JP" altLang="en-US" sz="1200" b="0" i="0" u="none" strike="noStrike" dirty="0">
                          <a:solidFill>
                            <a:schemeClr val="tx1"/>
                          </a:solidFill>
                          <a:effectLst/>
                          <a:latin typeface="Meiryo UI"/>
                          <a:ea typeface="Meiryo UI"/>
                        </a:rPr>
                        <a:t>日はシュークリームの日。気温の上昇とともに、チルドデザートの販売が徐々に伸長。口当たりの冷たくない商品を中心に売り込む。</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スギ花粉の飛散がピークを迎える。マスクやティッシュ、のど</a:t>
                      </a:r>
                      <a:r>
                        <a:rPr lang="ja-JP" altLang="en-US" sz="1200" b="0" i="0" u="none" strike="noStrike">
                          <a:solidFill>
                            <a:schemeClr val="tx1"/>
                          </a:solidFill>
                          <a:effectLst/>
                          <a:latin typeface="Meiryo UI"/>
                          <a:ea typeface="Meiryo UI"/>
                        </a:rPr>
                        <a:t>飴など、関連商品</a:t>
                      </a:r>
                      <a:r>
                        <a:rPr lang="ja-JP" altLang="en-US" sz="1200" b="0" i="0" u="none" strike="noStrike" dirty="0">
                          <a:solidFill>
                            <a:schemeClr val="tx1"/>
                          </a:solidFill>
                          <a:effectLst/>
                          <a:latin typeface="Meiryo UI"/>
                          <a:ea typeface="Meiryo UI"/>
                        </a:rPr>
                        <a:t>を多めに</a:t>
                      </a:r>
                      <a:r>
                        <a:rPr lang="ja-JP" altLang="en-US" sz="1200" b="0" i="0" u="none" strike="noStrike">
                          <a:solidFill>
                            <a:schemeClr val="tx1"/>
                          </a:solidFill>
                          <a:effectLst/>
                          <a:latin typeface="Meiryo UI"/>
                          <a:ea typeface="Meiryo UI"/>
                        </a:rPr>
                        <a:t>持ち、フェースを多めに展開</a:t>
                      </a:r>
                      <a:r>
                        <a:rPr lang="ja-JP" altLang="en-US" sz="1200" b="0" i="0" u="none" strike="noStrike" dirty="0">
                          <a:solidFill>
                            <a:schemeClr val="tx1"/>
                          </a:solidFill>
                          <a:effectLst/>
                          <a:latin typeface="Meiryo UI"/>
                          <a:ea typeface="Meiryo UI"/>
                        </a:rPr>
                        <a:t>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21</a:t>
                      </a:r>
                      <a:r>
                        <a:rPr lang="ja-JP" altLang="en-US" sz="1200" b="0" i="0" u="none" strike="noStrike">
                          <a:solidFill>
                            <a:schemeClr val="tx1"/>
                          </a:solidFill>
                          <a:effectLst/>
                          <a:latin typeface="Meiryo UI"/>
                          <a:ea typeface="Meiryo UI"/>
                        </a:rPr>
                        <a:t>日は漬物の日。漬物には乳酸菌が含まれており、腸内環境を整える効果がある。ＰＯＰに効能を記してＰＲしよう。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この日にちなみ、おでんを売り込もう。春になると動きが鈍くなるので、寒い日や、寒さが厳しい夜が売り込むチャンスだ。</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u="none" strike="noStrike">
                          <a:solidFill>
                            <a:schemeClr val="tx1"/>
                          </a:solidFill>
                          <a:effectLst/>
                          <a:latin typeface="Meiryo UI"/>
                          <a:ea typeface="Meiryo UI"/>
                        </a:rPr>
                        <a:t>毎月</a:t>
                      </a:r>
                      <a:r>
                        <a:rPr lang="en-US" altLang="ja-JP" sz="1200" u="none" strike="noStrike" dirty="0">
                          <a:solidFill>
                            <a:schemeClr val="tx1"/>
                          </a:solidFill>
                          <a:effectLst/>
                          <a:latin typeface="Meiryo UI"/>
                          <a:ea typeface="Meiryo UI"/>
                        </a:rPr>
                        <a:t>23</a:t>
                      </a:r>
                      <a:r>
                        <a:rPr lang="ja-JP" altLang="en-US" sz="1200" u="none" strike="noStrike">
                          <a:solidFill>
                            <a:schemeClr val="tx1"/>
                          </a:solidFill>
                          <a:effectLst/>
                          <a:latin typeface="Meiryo UI"/>
                          <a:ea typeface="Meiryo UI"/>
                        </a:rPr>
                        <a:t>日は天ぷらの日。天ぷら、唐揚げ、コロッケなどフライ商品のキャンペーンを提案しよう。</a:t>
                      </a:r>
                      <a:endParaRPr lang="en-US" altLang="ja-JP" sz="12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冬季スポーツのシーズンも間もなく終わり。スキー場近隣やロードサイドなどは、この三連休が売り込みのラストチャンス。</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25</a:t>
                      </a:r>
                      <a:r>
                        <a:rPr lang="ja-JP" altLang="en-US" sz="1200" b="0" i="0" u="none" strike="noStrike" dirty="0">
                          <a:solidFill>
                            <a:schemeClr val="tx1"/>
                          </a:solidFill>
                          <a:effectLst/>
                          <a:latin typeface="Meiryo UI"/>
                          <a:ea typeface="Meiryo UI"/>
                        </a:rPr>
                        <a:t>日はプリンの日。濃厚な味覚のプリンやクリームを使ったチルドデザートが動く時季。春の新商品や人気商品を中心にＰＲ</a:t>
                      </a:r>
                      <a:r>
                        <a:rPr lang="ja-JP" altLang="en"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26</a:t>
                      </a:r>
                      <a:r>
                        <a:rPr lang="ja-JP" altLang="en-US" sz="1200" b="0" i="0" u="none" strike="noStrike" dirty="0">
                          <a:solidFill>
                            <a:schemeClr val="tx1"/>
                          </a:solidFill>
                          <a:effectLst/>
                          <a:latin typeface="Meiryo UI"/>
                          <a:ea typeface="Meiryo UI"/>
                        </a:rPr>
                        <a:t>日は風呂の日。夜間は寒さがまだまだ</a:t>
                      </a:r>
                      <a:r>
                        <a:rPr lang="ja-JP" altLang="en-US" sz="1200" b="0" i="0" u="none" strike="noStrike">
                          <a:solidFill>
                            <a:schemeClr val="tx1"/>
                          </a:solidFill>
                          <a:effectLst/>
                          <a:latin typeface="Meiryo UI"/>
                          <a:ea typeface="Meiryo UI"/>
                        </a:rPr>
                        <a:t>厳しい。風呂</a:t>
                      </a:r>
                      <a:r>
                        <a:rPr lang="ja-JP" altLang="en-US" sz="1200" b="0" i="0" u="none" strike="noStrike" dirty="0">
                          <a:solidFill>
                            <a:schemeClr val="tx1"/>
                          </a:solidFill>
                          <a:effectLst/>
                          <a:latin typeface="Meiryo UI"/>
                          <a:ea typeface="Meiryo UI"/>
                        </a:rPr>
                        <a:t>にゆっくり浸かり、体を温めることを提案。バスグッズを強化しよう。</a:t>
                      </a: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27</a:t>
                      </a:r>
                      <a:r>
                        <a:rPr lang="ja-JP" altLang="en-US" sz="1200" b="0" i="0" u="none" strike="noStrike" dirty="0">
                          <a:solidFill>
                            <a:schemeClr val="tx1"/>
                          </a:solidFill>
                          <a:effectLst/>
                          <a:latin typeface="Meiryo UI"/>
                          <a:ea typeface="Meiryo UI"/>
                        </a:rPr>
                        <a:t>日はツナの</a:t>
                      </a:r>
                      <a:r>
                        <a:rPr lang="ja-JP" altLang="en-US" sz="1200" b="0" i="0" u="none" strike="noStrike">
                          <a:solidFill>
                            <a:schemeClr val="tx1"/>
                          </a:solidFill>
                          <a:effectLst/>
                          <a:latin typeface="Meiryo UI"/>
                          <a:ea typeface="Meiryo UI"/>
                        </a:rPr>
                        <a:t>日。おにぎり</a:t>
                      </a:r>
                      <a:r>
                        <a:rPr lang="ja-JP" altLang="en-US" sz="1200" b="0" i="0" u="none" strike="noStrike" dirty="0">
                          <a:solidFill>
                            <a:schemeClr val="tx1"/>
                          </a:solidFill>
                          <a:effectLst/>
                          <a:latin typeface="Meiryo UI"/>
                          <a:ea typeface="Meiryo UI"/>
                        </a:rPr>
                        <a:t>、サンドイッチ、パスタなど、ツナを使った商品を売り込もう。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菓子売場の見直しと、ホワイトデーのＰＲを強化。ビスケット、クッキー、クラッカーはチーズやクリームなどをのせて食べることを提案。</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この日を機に、防災用品の点検を促す。足りないものや賞味・消費期限の切れた商品があれば買い替えを薦めよう。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ミニ丼やミニカレーなどの小型サイズの商品をピックアップしよう。受験生や短縮授業の間食、夜食にお薦め。</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ひな祭りのお祝い料理、スイーツやホームパーティ関連の商品を強化する。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春に人気のスイーツや菓子、ドーナツなどを販促物でアピール強化する。また、菓子類に合う飲料も併せて薦めたい。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二十四節気の一つ。冬ごもりの虫が地上にはい出る頃。寒い日もあるが、徐々に人の動きも活発になる。その日の気温に応じた商品</a:t>
                      </a:r>
                      <a:r>
                        <a:rPr lang="ja-JP" altLang="en-US" sz="1200" b="0" i="0" u="none" strike="noStrike">
                          <a:solidFill>
                            <a:schemeClr val="tx1"/>
                          </a:solidFill>
                          <a:effectLst/>
                          <a:latin typeface="Meiryo UI"/>
                          <a:ea typeface="Meiryo UI"/>
                        </a:rPr>
                        <a:t>展開を考えよう。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この日にちなみ、高タンパク・低糖質な商品やサプリなど、ダイエットや健康商品の販促を強化しよう。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solidFill>
                            <a:srgbClr val="FF0000"/>
                          </a:solidFill>
                          <a:effectLst/>
                          <a:latin typeface="Meiryo UI"/>
                          <a:ea typeface="Meiryo UI"/>
                        </a:rPr>
                        <a:t>　</a:t>
                      </a:r>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6" name="AutoShape 66">
            <a:extLst>
              <a:ext uri="{FF2B5EF4-FFF2-40B4-BE49-F238E27FC236}">
                <a16:creationId xmlns:a16="http://schemas.microsoft.com/office/drawing/2014/main" id="{00000000-0008-0000-0000-000008000000}"/>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●バレンタイン</a:t>
            </a:r>
            <a:endParaRPr kumimoji="1" lang="en-US" altLang="ja-JP" sz="1400" u="none" strike="noStrike" kern="1200" dirty="0">
              <a:effectLst/>
              <a:latin typeface="HGMaruGothicMPRO" panose="020F0600000000000000" pitchFamily="34" charset="-128"/>
              <a:ea typeface="HGMaruGothicMPRO" panose="020F0600000000000000" pitchFamily="34" charset="-128"/>
            </a:endParaRPr>
          </a:p>
          <a:p>
            <a:pPr rtl="1">
              <a:lnSpc>
                <a:spcPts val="1600"/>
              </a:lnSpc>
              <a:defRPr sz="1000"/>
            </a:pPr>
            <a:endParaRPr kumimoji="1" lang="en-US" altLang="ja-JP" sz="1400" dirty="0">
              <a:latin typeface="Meiryo UI"/>
              <a:ea typeface="Meiryo UI"/>
            </a:endParaRPr>
          </a:p>
          <a:p>
            <a:pPr rtl="1">
              <a:lnSpc>
                <a:spcPts val="1600"/>
              </a:lnSpc>
              <a:defRPr sz="1000"/>
            </a:pPr>
            <a:r>
              <a:rPr lang="ja-JP" altLang="en-US" sz="1400">
                <a:latin typeface="HG丸ｺﾞｼｯｸM-PRO"/>
                <a:ea typeface="HG丸ｺﾞｼｯｸM-PRO"/>
              </a:rPr>
              <a:t>●節分</a:t>
            </a:r>
            <a:endParaRPr kumimoji="1" lang="en-US" altLang="ja-JP" sz="1400" dirty="0">
              <a:latin typeface="Meiryo UI"/>
              <a:ea typeface="Meiryo UI"/>
            </a:endParaRPr>
          </a:p>
        </p:txBody>
      </p:sp>
      <p:sp>
        <p:nvSpPr>
          <p:cNvPr id="7" name="AutoShape 66">
            <a:extLst>
              <a:ext uri="{FF2B5EF4-FFF2-40B4-BE49-F238E27FC236}">
                <a16:creationId xmlns:a16="http://schemas.microsoft.com/office/drawing/2014/main" id="{00000000-0008-0000-0000-000009000000}"/>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サバのみそ煮</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サバの竜田揚げ</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高菜の和風チャーハン</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高菜のドライカレー</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冬メニューの提案</a:t>
            </a:r>
          </a:p>
        </p:txBody>
      </p:sp>
      <p:sp>
        <p:nvSpPr>
          <p:cNvPr id="10" name="AutoShape 17">
            <a:extLst>
              <a:ext uri="{FF2B5EF4-FFF2-40B4-BE49-F238E27FC236}">
                <a16:creationId xmlns:a16="http://schemas.microsoft.com/office/drawing/2014/main" id="{00000000-0008-0000-0000-00000C000000}"/>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２</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1" name="AutoShape 18">
            <a:extLst>
              <a:ext uri="{FF2B5EF4-FFF2-40B4-BE49-F238E27FC236}">
                <a16:creationId xmlns:a16="http://schemas.microsoft.com/office/drawing/2014/main" id="{00000000-0008-0000-0000-00000D000000}"/>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dirty="0">
                <a:latin typeface="HG丸ｺﾞｼｯｸM-PRO"/>
                <a:ea typeface="HG丸ｺﾞｼｯｸM-PRO"/>
              </a:rPr>
              <a:t>２</a:t>
            </a:r>
            <a:r>
              <a:rPr lang="ja-JP" altLang="en-US" sz="1400">
                <a:latin typeface="HG丸ｺﾞｼｯｸM-PRO"/>
                <a:ea typeface="HG丸ｺﾞｼｯｸM-PRO"/>
              </a:rPr>
              <a:t>月は、サバ、高菜など</a:t>
            </a:r>
            <a:r>
              <a:rPr lang="ja-JP" altLang="en-US" sz="1400" dirty="0">
                <a:latin typeface="HG丸ｺﾞｼｯｸM-PRO"/>
                <a:ea typeface="HG丸ｺﾞｼｯｸM-PRO"/>
              </a:rPr>
              <a:t>の旬の食材メニューで売上拡大の提案を！</a:t>
            </a:r>
            <a:endParaRPr lang="en-US" altLang="ja-JP" sz="1400" dirty="0">
              <a:latin typeface="HG丸ｺﾞｼｯｸM-PRO"/>
              <a:ea typeface="HG丸ｺﾞｼｯｸM-PRO"/>
            </a:endParaRPr>
          </a:p>
        </p:txBody>
      </p:sp>
      <p:sp>
        <p:nvSpPr>
          <p:cNvPr id="12" name="AutoShape 18">
            <a:extLst>
              <a:ext uri="{FF2B5EF4-FFF2-40B4-BE49-F238E27FC236}">
                <a16:creationId xmlns:a16="http://schemas.microsoft.com/office/drawing/2014/main" id="{00000000-0008-0000-0000-00000E000000}"/>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２</a:t>
            </a:r>
            <a:r>
              <a:rPr lang="ja-JP" altLang="en-US" sz="140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13" name="Text Box 1049">
            <a:extLst>
              <a:ext uri="{FF2B5EF4-FFF2-40B4-BE49-F238E27FC236}">
                <a16:creationId xmlns:a16="http://schemas.microsoft.com/office/drawing/2014/main" id="{00000000-0008-0000-0000-00000F000000}"/>
              </a:ext>
            </a:extLst>
          </p:cNvPr>
          <p:cNvSpPr txBox="1">
            <a:spLocks noChangeArrowheads="1"/>
          </p:cNvSpPr>
          <p:nvPr/>
        </p:nvSpPr>
        <p:spPr bwMode="auto">
          <a:xfrm>
            <a:off x="3091928" y="344441"/>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rgbClr val="FF9CB4"/>
                </a:solidFill>
                <a:latin typeface="HGS創英ﾌﾟﾚｾﾞﾝｽEB"/>
                <a:ea typeface="HGS創英ﾌﾟﾚｾﾞﾝｽEB"/>
                <a:cs typeface="Meiryo UI" panose="020B0604030504040204" pitchFamily="50" charset="-128"/>
              </a:rPr>
              <a:t>節分・バレンタインデーで売場を活性化</a:t>
            </a:r>
            <a:endParaRPr lang="en-US" altLang="ja-JP" sz="4000" b="1" dirty="0">
              <a:solidFill>
                <a:srgbClr val="FF9CB4"/>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rgbClr val="C00000"/>
                </a:solidFill>
                <a:latin typeface="メイリオ"/>
                <a:ea typeface="メイリオ"/>
              </a:rPr>
              <a:t>〜</a:t>
            </a:r>
            <a:r>
              <a:rPr lang="ja-JP" altLang="en-US" sz="2400" b="1" i="0" u="none" strike="noStrike" baseline="0" dirty="0">
                <a:solidFill>
                  <a:srgbClr val="C00000"/>
                </a:solidFill>
                <a:latin typeface="メイリオ"/>
                <a:ea typeface="メイリオ"/>
              </a:rPr>
              <a:t>イベント対応と同時に「防寒」「花粉」対策も行おう！</a:t>
            </a:r>
            <a:r>
              <a:rPr lang="en-US" altLang="ja-JP" sz="2400" b="1" dirty="0">
                <a:solidFill>
                  <a:srgbClr val="C00000"/>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rgbClr val="C00000"/>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14" name="AutoShape 18">
            <a:extLst>
              <a:ext uri="{FF2B5EF4-FFF2-40B4-BE49-F238E27FC236}">
                <a16:creationId xmlns:a16="http://schemas.microsoft.com/office/drawing/2014/main" id="{00000000-0008-0000-0000-000010000000}"/>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２月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15" name="AutoShape 66">
            <a:extLst>
              <a:ext uri="{FF2B5EF4-FFF2-40B4-BE49-F238E27FC236}">
                <a16:creationId xmlns:a16="http://schemas.microsoft.com/office/drawing/2014/main" id="{00000000-0008-0000-0000-000011000000}"/>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solidFill>
                  <a:srgbClr val="000000"/>
                </a:solidFill>
                <a:latin typeface="HG丸ｺﾞｼｯｸM-PRO" pitchFamily="50" charset="-128"/>
                <a:ea typeface="HG丸ｺﾞｼｯｸM-PRO" pitchFamily="50" charset="-128"/>
              </a:rPr>
              <a:t>サバ、ブリ</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solidFill>
                  <a:srgbClr val="000000"/>
                </a:solidFill>
                <a:latin typeface="HG丸ｺﾞｼｯｸM-PRO" pitchFamily="50" charset="-128"/>
                <a:ea typeface="HG丸ｺﾞｼｯｸM-PRO"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高菜</a:t>
            </a:r>
            <a:r>
              <a:rPr lang="ja-JP" altLang="en-US" sz="1400" i="0" strike="noStrike">
                <a:latin typeface="HG丸ｺﾞｼｯｸM-PRO"/>
                <a:ea typeface="HG丸ｺﾞｼｯｸM-PRO"/>
              </a:rPr>
              <a:t>、ブロッコリー</a:t>
            </a:r>
            <a:endParaRPr lang="en-US" altLang="ja-JP" sz="1400" i="0" strike="noStrike" dirty="0">
              <a:latin typeface="HG丸ｺﾞｼｯｸM-PRO"/>
              <a:ea typeface="HG丸ｺﾞｼｯｸM-PRO"/>
            </a:endParaRPr>
          </a:p>
        </p:txBody>
      </p:sp>
      <p:sp>
        <p:nvSpPr>
          <p:cNvPr id="16" name="AutoShape 66">
            <a:extLst>
              <a:ext uri="{FF2B5EF4-FFF2-40B4-BE49-F238E27FC236}">
                <a16:creationId xmlns:a16="http://schemas.microsoft.com/office/drawing/2014/main" id="{00000000-0008-0000-0000-000012000000}"/>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dirty="0">
                <a:latin typeface="HG丸ｺﾞｼｯｸM-PRO"/>
                <a:ea typeface="HG丸ｺﾞｼｯｸM-PRO"/>
              </a:rPr>
              <a:t>●</a:t>
            </a:r>
            <a:r>
              <a:rPr lang="ja-JP" altLang="en-US" sz="1400" dirty="0">
                <a:latin typeface="HGMaruGothicMPRO" panose="020F0600000000000000" pitchFamily="34" charset="-128"/>
                <a:ea typeface="HGMaruGothicMPRO" panose="020F0600000000000000" pitchFamily="34" charset="-128"/>
              </a:rPr>
              <a:t>バレンタインスイーツレシピ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dirty="0">
                <a:latin typeface="HG丸ｺﾞｼｯｸM-PRO"/>
                <a:ea typeface="HG丸ｺﾞｼｯｸM-PRO"/>
              </a:rPr>
              <a:t>●恵方巻きレシピ</a:t>
            </a:r>
            <a:endParaRPr lang="en-US" altLang="ja-JP" sz="1400" dirty="0">
              <a:latin typeface="HG丸ｺﾞｼｯｸM-PRO"/>
              <a:ea typeface="HG丸ｺﾞｼｯｸM-PRO"/>
            </a:endParaRP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3" name="AutoShape 9">
            <a:extLst>
              <a:ext uri="{FF2B5EF4-FFF2-40B4-BE49-F238E27FC236}">
                <a16:creationId xmlns:a16="http://schemas.microsoft.com/office/drawing/2014/main" id="{00000000-0008-0000-0000-000019000000}"/>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２月</a:t>
            </a:r>
            <a:r>
              <a:rPr lang="ja-JP" altLang="en-US" sz="2000" b="1" dirty="0">
                <a:solidFill>
                  <a:schemeClr val="bg1"/>
                </a:solidFill>
                <a:latin typeface="HG丸ｺﾞｼｯｸM-PRO"/>
                <a:ea typeface="HG丸ｺﾞｼｯｸM-PRO"/>
              </a:rPr>
              <a:t>の売れ筋商品</a:t>
            </a:r>
          </a:p>
        </p:txBody>
      </p:sp>
      <p:sp>
        <p:nvSpPr>
          <p:cNvPr id="24" name="Text Box 89">
            <a:extLst>
              <a:ext uri="{FF2B5EF4-FFF2-40B4-BE49-F238E27FC236}">
                <a16:creationId xmlns:a16="http://schemas.microsoft.com/office/drawing/2014/main" id="{00000000-0008-0000-0000-00001A000000}"/>
              </a:ext>
            </a:extLst>
          </p:cNvPr>
          <p:cNvSpPr txBox="1">
            <a:spLocks noChangeArrowheads="1"/>
          </p:cNvSpPr>
          <p:nvPr/>
        </p:nvSpPr>
        <p:spPr bwMode="auto">
          <a:xfrm>
            <a:off x="16657633" y="77665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２</a:t>
            </a:r>
            <a:r>
              <a:rPr lang="ja-JP" altLang="en-US" sz="2800" b="1" i="0" strike="noStrike" cap="none" spc="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p>
        </p:txBody>
      </p:sp>
      <p:pic>
        <p:nvPicPr>
          <p:cNvPr id="27" name="図 26">
            <a:extLst>
              <a:ext uri="{FF2B5EF4-FFF2-40B4-BE49-F238E27FC236}">
                <a16:creationId xmlns:a16="http://schemas.microsoft.com/office/drawing/2014/main" id="{00000000-0008-0000-0000-00001D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62571" y="13616559"/>
            <a:ext cx="1870575" cy="640640"/>
          </a:xfrm>
          <a:prstGeom prst="rect">
            <a:avLst/>
          </a:prstGeom>
        </p:spPr>
      </p:pic>
      <p:pic>
        <p:nvPicPr>
          <p:cNvPr id="28" name="図 27">
            <a:extLst>
              <a:ext uri="{FF2B5EF4-FFF2-40B4-BE49-F238E27FC236}">
                <a16:creationId xmlns:a16="http://schemas.microsoft.com/office/drawing/2014/main" id="{00000000-0008-0000-0000-00001E0000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92241" y="13833826"/>
            <a:ext cx="1894435" cy="214500"/>
          </a:xfrm>
          <a:prstGeom prst="rect">
            <a:avLst/>
          </a:prstGeom>
        </p:spPr>
      </p:pic>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14">
            <a:extLst>
              <a:ext uri="{FF2B5EF4-FFF2-40B4-BE49-F238E27FC236}">
                <a16:creationId xmlns:a16="http://schemas.microsoft.com/office/drawing/2014/main" id="{00000000-0008-0000-0000-000027000000}"/>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14">
            <a:extLst>
              <a:ext uri="{FF2B5EF4-FFF2-40B4-BE49-F238E27FC236}">
                <a16:creationId xmlns:a16="http://schemas.microsoft.com/office/drawing/2014/main" id="{00000000-0008-0000-0000-000028000000}"/>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dirty="0">
                <a:effectLst/>
                <a:latin typeface="+mn-lt"/>
                <a:ea typeface="+mn-ea"/>
                <a:cs typeface="+mn-cs"/>
              </a:rPr>
              <a:t>：</a:t>
            </a:r>
            <a:r>
              <a:rPr lang="ja-JP" altLang="ja-JP" sz="2400" b="1" i="0" baseline="0" dirty="0">
                <a:effectLst/>
                <a:latin typeface="+mn-lt"/>
                <a:ea typeface="+mn-ea"/>
                <a:cs typeface="+mn-cs"/>
              </a:rPr>
              <a:t> </a:t>
            </a:r>
            <a:endParaRPr lang="ja-JP" altLang="ja-JP" sz="4000" dirty="0">
              <a:effectLst/>
            </a:endParaRPr>
          </a:p>
        </p:txBody>
      </p:sp>
      <p:sp>
        <p:nvSpPr>
          <p:cNvPr id="37" name="角丸四角形 36">
            <a:extLst>
              <a:ext uri="{FF2B5EF4-FFF2-40B4-BE49-F238E27FC236}">
                <a16:creationId xmlns:a16="http://schemas.microsoft.com/office/drawing/2014/main" id="{00000000-0008-0000-0000-000029000000}"/>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7363" y="305323"/>
            <a:ext cx="2183610" cy="72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冬の味覚</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B2C0BD54-0B73-6AC5-88FB-966FF24805C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9770313" y="81307"/>
            <a:ext cx="1530418" cy="1469545"/>
          </a:xfrm>
          <a:prstGeom prst="rect">
            <a:avLst/>
          </a:prstGeom>
        </p:spPr>
      </p:pic>
      <p:pic>
        <p:nvPicPr>
          <p:cNvPr id="31" name="図 30">
            <a:extLst>
              <a:ext uri="{FF2B5EF4-FFF2-40B4-BE49-F238E27FC236}">
                <a16:creationId xmlns:a16="http://schemas.microsoft.com/office/drawing/2014/main" id="{473B2FDB-A385-680E-D7CF-942666C9478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976" y="2317785"/>
            <a:ext cx="1171282" cy="1171282"/>
          </a:xfrm>
          <a:prstGeom prst="rect">
            <a:avLst/>
          </a:prstGeom>
        </p:spPr>
      </p:pic>
      <p:pic>
        <p:nvPicPr>
          <p:cNvPr id="34" name="図 33">
            <a:extLst>
              <a:ext uri="{FF2B5EF4-FFF2-40B4-BE49-F238E27FC236}">
                <a16:creationId xmlns:a16="http://schemas.microsoft.com/office/drawing/2014/main" id="{8080BC53-FB98-7955-8DE7-E461BA4BC9B3}"/>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68088" y="8367133"/>
            <a:ext cx="1233768" cy="1583636"/>
          </a:xfrm>
          <a:prstGeom prst="rect">
            <a:avLst/>
          </a:prstGeom>
        </p:spPr>
      </p:pic>
      <p:pic>
        <p:nvPicPr>
          <p:cNvPr id="40" name="図 39">
            <a:extLst>
              <a:ext uri="{FF2B5EF4-FFF2-40B4-BE49-F238E27FC236}">
                <a16:creationId xmlns:a16="http://schemas.microsoft.com/office/drawing/2014/main" id="{D561F753-0044-9C06-0661-830472D1D697}"/>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65362" y="12220074"/>
            <a:ext cx="1202510" cy="1412994"/>
          </a:xfrm>
          <a:prstGeom prst="rect">
            <a:avLst/>
          </a:prstGeom>
        </p:spPr>
      </p:pic>
      <p:pic>
        <p:nvPicPr>
          <p:cNvPr id="43" name="図 42">
            <a:extLst>
              <a:ext uri="{FF2B5EF4-FFF2-40B4-BE49-F238E27FC236}">
                <a16:creationId xmlns:a16="http://schemas.microsoft.com/office/drawing/2014/main" id="{EB529DEB-BA8E-C1D5-3ED8-D1A3DBD70AF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511603" y="13849958"/>
            <a:ext cx="853845" cy="1137650"/>
          </a:xfrm>
          <a:prstGeom prst="rect">
            <a:avLst/>
          </a:prstGeom>
        </p:spPr>
      </p:pic>
      <p:pic>
        <p:nvPicPr>
          <p:cNvPr id="45" name="図 44">
            <a:extLst>
              <a:ext uri="{FF2B5EF4-FFF2-40B4-BE49-F238E27FC236}">
                <a16:creationId xmlns:a16="http://schemas.microsoft.com/office/drawing/2014/main" id="{F50829B8-9FD1-7669-FCFA-5D1345F1780E}"/>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740463" y="12420383"/>
            <a:ext cx="858917" cy="995600"/>
          </a:xfrm>
          <a:prstGeom prst="rect">
            <a:avLst/>
          </a:prstGeom>
        </p:spPr>
      </p:pic>
      <p:pic>
        <p:nvPicPr>
          <p:cNvPr id="47" name="図 46">
            <a:extLst>
              <a:ext uri="{FF2B5EF4-FFF2-40B4-BE49-F238E27FC236}">
                <a16:creationId xmlns:a16="http://schemas.microsoft.com/office/drawing/2014/main" id="{53B62039-613F-72DD-2FA8-13ED99192B37}"/>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3297068" y="14935597"/>
            <a:ext cx="7772400" cy="530602"/>
          </a:xfrm>
          <a:prstGeom prst="rect">
            <a:avLst/>
          </a:prstGeom>
        </p:spPr>
      </p:pic>
      <p:pic>
        <p:nvPicPr>
          <p:cNvPr id="50" name="図 49">
            <a:extLst>
              <a:ext uri="{FF2B5EF4-FFF2-40B4-BE49-F238E27FC236}">
                <a16:creationId xmlns:a16="http://schemas.microsoft.com/office/drawing/2014/main" id="{D78BF041-7858-F6F4-7AC9-FA02BC820272}"/>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566218" y="14239447"/>
            <a:ext cx="1177982" cy="748161"/>
          </a:xfrm>
          <a:prstGeom prst="rect">
            <a:avLst/>
          </a:prstGeom>
        </p:spPr>
      </p:pic>
      <p:pic>
        <p:nvPicPr>
          <p:cNvPr id="53" name="図 52">
            <a:extLst>
              <a:ext uri="{FF2B5EF4-FFF2-40B4-BE49-F238E27FC236}">
                <a16:creationId xmlns:a16="http://schemas.microsoft.com/office/drawing/2014/main" id="{FD83AD20-DB24-C6ED-7DBF-48D047C723A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044034" y="3601643"/>
            <a:ext cx="1166725" cy="875044"/>
          </a:xfrm>
          <a:prstGeom prst="rect">
            <a:avLst/>
          </a:prstGeom>
        </p:spPr>
      </p:pic>
      <p:pic>
        <p:nvPicPr>
          <p:cNvPr id="56" name="図 55">
            <a:extLst>
              <a:ext uri="{FF2B5EF4-FFF2-40B4-BE49-F238E27FC236}">
                <a16:creationId xmlns:a16="http://schemas.microsoft.com/office/drawing/2014/main" id="{B518C92B-FA97-FA89-0B68-AB9B9642CDD7}"/>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589404" y="3825555"/>
            <a:ext cx="935685" cy="512647"/>
          </a:xfrm>
          <a:prstGeom prst="rect">
            <a:avLst/>
          </a:prstGeom>
        </p:spPr>
      </p:pic>
      <p:pic>
        <p:nvPicPr>
          <p:cNvPr id="58" name="図 57">
            <a:extLst>
              <a:ext uri="{FF2B5EF4-FFF2-40B4-BE49-F238E27FC236}">
                <a16:creationId xmlns:a16="http://schemas.microsoft.com/office/drawing/2014/main" id="{2B281411-A86B-1E5E-33F2-9F28FE114CE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6799771" y="3671414"/>
            <a:ext cx="1094569" cy="820927"/>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3316" y="11743991"/>
            <a:ext cx="9583490" cy="3256346"/>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b="1" dirty="0">
                <a:latin typeface="HG丸ｺﾞｼｯｸM-PRO" panose="020F0600000000000000" pitchFamily="50" charset="-128"/>
                <a:ea typeface="HG丸ｺﾞｼｯｸM-PRO" panose="020F0600000000000000" pitchFamily="50" charset="-128"/>
                <a:cs typeface="ヒラギノ角ゴ ProN W6"/>
              </a:rPr>
              <a:t>サバのみそ煮</a:t>
            </a:r>
            <a:endParaRPr lang="en-US" altLang="ja-JP"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サバにみそが絡んでご飯</a:t>
            </a:r>
            <a:r>
              <a:rPr lang="ja-JP" altLang="en-US" sz="1400" b="1" dirty="0">
                <a:latin typeface="HG丸ｺﾞｼｯｸM-PRO"/>
                <a:ea typeface="HG丸ｺﾞｼｯｸM-PRO"/>
                <a:cs typeface="HG丸ｺﾞｼｯｸM-PRO"/>
              </a:rPr>
              <a:t>が進む一品</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高菜の和風チャーハン</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パパッと作れるお手軽チャーハン</a:t>
            </a:r>
            <a:endParaRPr lang="ja-JP" altLang="en-US" sz="1400" b="1" dirty="0">
              <a:latin typeface="HGMaruGothicMPRO"/>
              <a:ea typeface="HGMaruGothicMPRO"/>
              <a:cs typeface="HG丸ｺﾞｼｯｸM-PRO"/>
            </a:endParaRP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１：卵は溶きほぐし、長ネギはみじん切りにする。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２：フライパンにごま油を熱し、長ネギと高菜漬けを入れて炒める。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panose="020F0600000000000000" pitchFamily="34" charset="-128"/>
                <a:ea typeface="HGMaruGothicMPRO" panose="020F0600000000000000" pitchFamily="34" charset="-128"/>
                <a:cs typeface="HG丸ｺﾞｼｯｸM-PRO"/>
              </a:rPr>
              <a:t>３：フ</a:t>
            </a:r>
            <a:r>
              <a:rPr lang="ja-JP" altLang="en-US" sz="1050" dirty="0">
                <a:latin typeface="HGMaruGothicMPRO"/>
                <a:ea typeface="HGMaruGothicMPRO"/>
                <a:cs typeface="HG丸ｺﾞｼｯｸM-PRO"/>
              </a:rPr>
              <a:t>ライパンの片側で卵を炒める。</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：白ごはんを加えて炒め混ぜる。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a:t>
            </a:r>
            <a:r>
              <a:rPr lang="en-US" altLang="ja-JP" sz="1050" dirty="0">
                <a:latin typeface="HGMaruGothicMPRO"/>
                <a:ea typeface="HGMaruGothicMPRO"/>
                <a:cs typeface="HG丸ｺﾞｼｯｸM-PRO"/>
              </a:rPr>
              <a:t>【A】</a:t>
            </a:r>
            <a:r>
              <a:rPr lang="ja-JP" altLang="en-US" sz="1050" dirty="0">
                <a:latin typeface="HGMaruGothicMPRO"/>
                <a:ea typeface="HGMaruGothicMPRO"/>
                <a:cs typeface="HG丸ｺﾞｼｯｸM-PRO"/>
              </a:rPr>
              <a:t>を加える。</a:t>
            </a:r>
            <a:endParaRPr lang="en-US" altLang="ja-JP" sz="1050" dirty="0">
              <a:latin typeface="HGMaruGothicMPRO"/>
              <a:ea typeface="HGMaruGothicMPRO"/>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６：器に盛り付ける。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サバ</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rPr>
              <a:t>サバは皮に十字の切り目を入れ、表、裏にしっかり熱湯をかけ</a:t>
            </a:r>
            <a:endParaRPr lang="en-US" altLang="ja-JP" sz="1050" dirty="0">
              <a:latin typeface="HGMaruGothicMPRO"/>
              <a:ea typeface="HGMaruGothicMPRO"/>
            </a:endParaRPr>
          </a:p>
          <a:p>
            <a:r>
              <a:rPr lang="ja-JP" altLang="en-US" sz="1050" dirty="0">
                <a:latin typeface="HGMaruGothicMPRO"/>
                <a:ea typeface="HGMaruGothicMPRO"/>
              </a:rPr>
              <a:t>　　霜降りをする。</a:t>
            </a:r>
            <a:endParaRPr lang="en-US" altLang="ja-JP" sz="1050" dirty="0">
              <a:latin typeface="HGMaruGothicMPRO"/>
              <a:ea typeface="HGMaruGothic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２：ショウガは薄切り、長ネギは３㎝長さに</a:t>
            </a:r>
            <a:r>
              <a:rPr lang="ja-JP" altLang="en-US" sz="1050">
                <a:latin typeface="HGMaruGothicMPRO" panose="020F0600000000000000" pitchFamily="34" charset="-128"/>
                <a:ea typeface="HGMaruGothicMPRO" panose="020F0600000000000000" pitchFamily="34" charset="-128"/>
                <a:cs typeface="HG丸ｺﾞｼｯｸM-PRO"/>
              </a:rPr>
              <a:t>細く切り白髪</a:t>
            </a:r>
            <a:r>
              <a:rPr lang="ja-JP" altLang="en-US" sz="1050" dirty="0">
                <a:latin typeface="HGMaruGothicMPRO" panose="020F0600000000000000" pitchFamily="34" charset="-128"/>
                <a:ea typeface="HGMaruGothicMPRO" panose="020F0600000000000000" pitchFamily="34" charset="-128"/>
                <a:cs typeface="HG丸ｺﾞｼｯｸM-PRO"/>
              </a:rPr>
              <a:t>ネギにする。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３：フライパンに</a:t>
            </a:r>
            <a:r>
              <a:rPr lang="en-US" altLang="ja-JP" sz="1050" dirty="0">
                <a:latin typeface="HGMaruGothicMPRO" panose="020F0600000000000000" pitchFamily="34" charset="-128"/>
                <a:ea typeface="HGMaruGothicMPRO" panose="020F0600000000000000" pitchFamily="34" charset="-128"/>
                <a:cs typeface="HG丸ｺﾞｼｯｸM-PRO"/>
              </a:rPr>
              <a:t>【</a:t>
            </a:r>
            <a:r>
              <a:rPr lang="ja-JP" altLang="en" sz="1050" dirty="0">
                <a:latin typeface="HGMaruGothicMPRO" panose="020F0600000000000000" pitchFamily="34" charset="-128"/>
                <a:ea typeface="HGMaruGothicMPRO" panose="020F0600000000000000" pitchFamily="34" charset="-128"/>
                <a:cs typeface="HG丸ｺﾞｼｯｸM-PRO"/>
              </a:rPr>
              <a:t>Ａ</a:t>
            </a:r>
            <a:r>
              <a:rPr lang="en-US" altLang="ja-JP"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panose="020F0600000000000000" pitchFamily="34" charset="-128"/>
                <a:ea typeface="HGMaruGothicMPRO" panose="020F0600000000000000" pitchFamily="34" charset="-128"/>
                <a:cs typeface="HG丸ｺﾞｼｯｸM-PRO"/>
              </a:rPr>
              <a:t>を入れ、火にかける。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a:ea typeface="HGMaruGothicMPRO"/>
                <a:cs typeface="HG丸ｺﾞｼｯｸM-PRO"/>
              </a:rPr>
              <a:t>沸騰したら、サバ、ショウガを加え、落とし蓋をして</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弱火で</a:t>
            </a:r>
            <a:r>
              <a:rPr lang="en-US" altLang="ja-JP" sz="1050" dirty="0">
                <a:latin typeface="HGMaruGothicMPRO"/>
                <a:ea typeface="HGMaruGothicMPRO"/>
                <a:cs typeface="HG丸ｺﾞｼｯｸM-PRO"/>
              </a:rPr>
              <a:t> 7</a:t>
            </a:r>
            <a:r>
              <a:rPr lang="ja-JP" altLang="en-US" sz="1050" dirty="0">
                <a:latin typeface="HGMaruGothicMPRO"/>
                <a:ea typeface="HGMaruGothicMPRO"/>
                <a:cs typeface="HG丸ｺﾞｼｯｸM-PRO"/>
              </a:rPr>
              <a:t>分ほど煮る。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ja-JP" altLang="en-US" sz="1050" dirty="0">
                <a:latin typeface="HGMaruGothicMPRO"/>
                <a:ea typeface="HGMaruGothicMPRO"/>
                <a:cs typeface="HG丸ｺﾞｼｯｸM-PRO"/>
              </a:rPr>
              <a:t>落とし蓋</a:t>
            </a:r>
            <a:r>
              <a:rPr lang="ja-JP" altLang="en-US" sz="1050" dirty="0">
                <a:latin typeface="HGMaruGothicMPRO" panose="020F0600000000000000" pitchFamily="34" charset="-128"/>
                <a:ea typeface="HGMaruGothicMPRO" panose="020F0600000000000000" pitchFamily="34" charset="-128"/>
                <a:cs typeface="HG丸ｺﾞｼｯｸM-PRO"/>
              </a:rPr>
              <a:t>を取り、煮汁を回しかけながらさらに</a:t>
            </a:r>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分間煮る。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６</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：器に盛り付け、白髪ネギを添える。</a:t>
            </a:r>
            <a:endParaRPr lang="en-US" altLang="ja-JP" sz="1050" i="0" dirty="0">
              <a:effectLst/>
              <a:latin typeface="HGMaruGothicMPRO"/>
              <a:ea typeface="HGMaruGothicMPRO"/>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白ごはん　</a:t>
            </a:r>
            <a:r>
              <a:rPr lang="en-US" altLang="ja-JP" sz="1050" dirty="0">
                <a:latin typeface="HGMaruGothicMPRO"/>
                <a:ea typeface="HGMaruGothicMPRO"/>
                <a:cs typeface="HG丸ｺﾞｼｯｸM-PRO"/>
              </a:rPr>
              <a:t>300g</a:t>
            </a:r>
          </a:p>
          <a:p>
            <a:pPr rtl="1">
              <a:lnSpc>
                <a:spcPts val="1600"/>
              </a:lnSpc>
              <a:defRPr sz="1000"/>
            </a:pPr>
            <a:r>
              <a:rPr lang="ja-JP" altLang="en-US" sz="1050" dirty="0">
                <a:latin typeface="HGMaruGothicMPRO"/>
                <a:ea typeface="HGMaruGothicMPRO"/>
                <a:cs typeface="HG丸ｺﾞｼｯｸM-PRO"/>
              </a:rPr>
              <a:t>高菜漬け（刻み）　</a:t>
            </a:r>
            <a:r>
              <a:rPr lang="en-US" altLang="ja-JP" sz="1050" dirty="0">
                <a:latin typeface="HGMaruGothicMPRO"/>
                <a:ea typeface="HGMaruGothicMPRO"/>
                <a:cs typeface="HG丸ｺﾞｼｯｸM-PRO"/>
              </a:rPr>
              <a:t>80g</a:t>
            </a:r>
          </a:p>
          <a:p>
            <a:pPr rtl="1">
              <a:lnSpc>
                <a:spcPts val="1600"/>
              </a:lnSpc>
              <a:defRPr sz="1000"/>
            </a:pPr>
            <a:r>
              <a:rPr lang="ja-JP" altLang="en-US" sz="1050" dirty="0">
                <a:latin typeface="HGMaruGothicMPRO"/>
                <a:ea typeface="HGMaruGothicMPRO"/>
                <a:cs typeface="HG丸ｺﾞｼｯｸM-PRO"/>
              </a:rPr>
              <a:t>卵　１個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長ネギ　１</a:t>
            </a:r>
            <a:r>
              <a:rPr lang="en-US" altLang="ja-JP" sz="1050" dirty="0">
                <a:latin typeface="HGMaruGothicMPRO"/>
                <a:ea typeface="HGMaruGothicMPRO"/>
                <a:cs typeface="HG丸ｺﾞｼｯｸM-PRO"/>
              </a:rPr>
              <a:t>/2</a:t>
            </a:r>
            <a:r>
              <a:rPr lang="ja-JP" altLang="en-US" sz="1050" dirty="0">
                <a:latin typeface="HGMaruGothicMPRO"/>
                <a:ea typeface="HGMaruGothicMPRO"/>
                <a:cs typeface="HG丸ｺﾞｼｯｸM-PRO"/>
              </a:rPr>
              <a:t>本</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ごま油　大さじ１</a:t>
            </a: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顆粒和風だし　小さじ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しょうゆ　小さじ１</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塩・こしょう　各適量</a:t>
            </a:r>
            <a:endParaRPr lang="en-US" altLang="ja-JP" sz="1050" dirty="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rgbClr val="C60204"/>
                </a:solidFill>
                <a:latin typeface="メイリオ" panose="020B0604030504040204" pitchFamily="50" charset="-128"/>
                <a:ea typeface="メイリオ" panose="020B0604030504040204" pitchFamily="50" charset="-128"/>
              </a:rPr>
              <a:t>〈2025</a:t>
            </a:r>
            <a:r>
              <a:rPr lang="ja-JP" altLang="en-US" sz="2400" b="1" i="0" strike="noStrike" dirty="0">
                <a:solidFill>
                  <a:srgbClr val="C60204"/>
                </a:solidFill>
                <a:latin typeface="メイリオ" panose="020B0604030504040204" pitchFamily="50" charset="-128"/>
                <a:ea typeface="メイリオ" panose="020B0604030504040204" pitchFamily="50" charset="-128"/>
              </a:rPr>
              <a:t>年２月版</a:t>
            </a:r>
            <a:r>
              <a:rPr lang="en-US" altLang="ja-JP" sz="2400" b="1" i="0" strike="noStrike" dirty="0">
                <a:solidFill>
                  <a:srgbClr val="C60204"/>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サバは、タンパク質、</a:t>
            </a:r>
            <a:r>
              <a:rPr lang="en-US" altLang="ja-JP" sz="1050" b="0" i="0" dirty="0">
                <a:effectLst/>
                <a:latin typeface="HGMaruGothicMPRO"/>
                <a:ea typeface="HGMaruGothicMPRO"/>
              </a:rPr>
              <a:t>DHA</a:t>
            </a:r>
            <a:r>
              <a:rPr lang="ja-JP" altLang="en-US" sz="1050" b="0" i="0" dirty="0">
                <a:effectLst/>
                <a:latin typeface="HGMaruGothicMPRO"/>
                <a:ea typeface="HGMaruGothicMPRO"/>
              </a:rPr>
              <a:t>、</a:t>
            </a:r>
            <a:r>
              <a:rPr lang="en-US" altLang="ja-JP" sz="1050" b="0" i="0" dirty="0">
                <a:effectLst/>
                <a:latin typeface="HGMaruGothicMPRO"/>
                <a:ea typeface="HGMaruGothicMPRO"/>
              </a:rPr>
              <a:t>EPA</a:t>
            </a:r>
            <a:r>
              <a:rPr lang="ja-JP" altLang="en-US" sz="1050" b="0" i="0" dirty="0">
                <a:effectLst/>
                <a:latin typeface="HGMaruGothicMPRO"/>
                <a:ea typeface="HGMaruGothicMPRO"/>
              </a:rPr>
              <a:t>、ビタミン</a:t>
            </a:r>
            <a:r>
              <a:rPr lang="en-US" altLang="ja-JP" sz="1050" b="0" i="0" dirty="0">
                <a:effectLst/>
                <a:latin typeface="HGMaruGothicMPRO"/>
                <a:ea typeface="HGMaruGothicMPRO"/>
              </a:rPr>
              <a:t>D</a:t>
            </a:r>
            <a:r>
              <a:rPr lang="ja-JP" altLang="en-US" sz="1050" b="0" i="0" dirty="0">
                <a:effectLst/>
                <a:latin typeface="HGMaruGothicMPRO"/>
                <a:ea typeface="HGMaruGothicMPRO"/>
              </a:rPr>
              <a:t>、ビタミン</a:t>
            </a:r>
            <a:r>
              <a:rPr lang="en-US" altLang="ja-JP" sz="1050" b="0" i="0" dirty="0">
                <a:effectLst/>
                <a:latin typeface="HGMaruGothicMPRO"/>
                <a:ea typeface="HGMaruGothicMPRO"/>
              </a:rPr>
              <a:t>E</a:t>
            </a:r>
            <a:r>
              <a:rPr lang="ja-JP" altLang="en-US" sz="1050" b="0" i="0" dirty="0">
                <a:effectLst/>
                <a:latin typeface="HGMaruGothicMPRO"/>
                <a:ea typeface="HGMaruGothicMPRO"/>
              </a:rPr>
              <a:t>、ビタミン</a:t>
            </a:r>
            <a:r>
              <a:rPr lang="en-US" altLang="ja-JP" sz="1050" b="0" i="0" dirty="0">
                <a:effectLst/>
                <a:latin typeface="HGMaruGothicMPRO"/>
                <a:ea typeface="HGMaruGothicMPRO"/>
              </a:rPr>
              <a:t>B</a:t>
            </a:r>
            <a:r>
              <a:rPr lang="ja-JP" altLang="en-US" sz="1050" b="0" i="0" dirty="0">
                <a:effectLst/>
                <a:latin typeface="HGMaruGothicMPRO"/>
                <a:ea typeface="HGMaruGothicMPRO"/>
              </a:rPr>
              <a:t>群、亜鉛を多く含む。</a:t>
            </a:r>
            <a:r>
              <a:rPr lang="en" altLang="ja-JP" sz="1050" b="0" i="0" dirty="0">
                <a:effectLst/>
                <a:latin typeface="HGMaruGothicMPRO"/>
                <a:ea typeface="HGMaruGothicMPRO"/>
              </a:rPr>
              <a:t> DHA</a:t>
            </a:r>
            <a:r>
              <a:rPr lang="ja-JP" altLang="en-US" sz="1050" b="0" i="0" dirty="0">
                <a:effectLst/>
                <a:latin typeface="HGMaruGothicMPRO"/>
                <a:ea typeface="HGMaruGothicMPRO"/>
              </a:rPr>
              <a:t>や</a:t>
            </a:r>
            <a:r>
              <a:rPr lang="en" altLang="ja-JP" sz="1050" b="0" i="0" dirty="0">
                <a:effectLst/>
                <a:latin typeface="HGMaruGothicMPRO"/>
                <a:ea typeface="HGMaruGothicMPRO"/>
              </a:rPr>
              <a:t>EPA</a:t>
            </a:r>
            <a:r>
              <a:rPr lang="ja-JP" altLang="en-US" sz="1050" b="0" i="0" dirty="0">
                <a:effectLst/>
                <a:latin typeface="HGMaruGothicMPRO"/>
                <a:ea typeface="HGMaruGothicMPRO"/>
              </a:rPr>
              <a:t>は、動脈硬化や血栓を防ぐ働きがある。血栓ができると、脳梗塞や心筋梗塞などを引き起こすため、積極的に取り入れたい栄養素だ。</a:t>
            </a:r>
            <a:endParaRPr lang="en-US" altLang="ja-JP" sz="1050" b="0" i="0" dirty="0">
              <a:effectLst/>
              <a:latin typeface="HGMaruGothicMPRO"/>
              <a:ea typeface="HGMaruGothicMPRO"/>
            </a:endParaRPr>
          </a:p>
          <a:p>
            <a:r>
              <a:rPr lang="ja-JP" altLang="en-US" sz="1050" dirty="0">
                <a:latin typeface="HGMaruGothicMPRO"/>
                <a:ea typeface="HGMaruGothicMPRO"/>
              </a:rPr>
              <a:t>　</a:t>
            </a:r>
            <a:r>
              <a:rPr lang="ja-JP" altLang="en-US" sz="1050" b="0" i="0" dirty="0">
                <a:effectLst/>
                <a:latin typeface="HGMaruGothicMPRO"/>
                <a:ea typeface="HGMaruGothicMPRO"/>
              </a:rPr>
              <a:t>また、ビタミン</a:t>
            </a:r>
            <a:r>
              <a:rPr lang="ja-JP" altLang="en" sz="1050" b="0" i="0" dirty="0">
                <a:effectLst/>
                <a:latin typeface="HGMaruGothicMPRO"/>
                <a:ea typeface="HGMaruGothicMPRO"/>
              </a:rPr>
              <a:t>Ｄ</a:t>
            </a:r>
            <a:r>
              <a:rPr lang="ja-JP" altLang="en-US" sz="1050" b="0" i="0" dirty="0">
                <a:effectLst/>
                <a:latin typeface="HGMaruGothicMPRO"/>
                <a:ea typeface="HGMaruGothicMPRO"/>
              </a:rPr>
              <a:t>はカルシウムの吸着を高める骨の健康に欠かせない栄養素だ。ビタミン</a:t>
            </a:r>
            <a:r>
              <a:rPr lang="en" altLang="ja-JP" sz="1050" b="0" i="0" dirty="0">
                <a:effectLst/>
                <a:latin typeface="HGMaruGothicMPRO"/>
                <a:ea typeface="HGMaruGothicMPRO"/>
              </a:rPr>
              <a:t>D</a:t>
            </a:r>
            <a:r>
              <a:rPr lang="ja-JP" altLang="en-US" sz="1050" b="0" i="0" dirty="0">
                <a:effectLst/>
                <a:latin typeface="HGMaruGothicMPRO"/>
                <a:ea typeface="HGMaruGothicMPRO"/>
              </a:rPr>
              <a:t>が不足した場合、効率良くカルシウムが摂取できず、骨軟化症、骨粗しょう症のリスクが高まる。</a:t>
            </a:r>
            <a:endParaRPr lang="en-US" altLang="ja-JP" sz="1050" dirty="0">
              <a:latin typeface="HGMaruGothicMPRO"/>
              <a:ea typeface="HGMaruGothicMPRO"/>
            </a:endParaRPr>
          </a:p>
        </p:txBody>
      </p:sp>
      <p:sp>
        <p:nvSpPr>
          <p:cNvPr id="66" name="Text Box 1049">
            <a:extLst>
              <a:ext uri="{FF2B5EF4-FFF2-40B4-BE49-F238E27FC236}">
                <a16:creationId xmlns:a16="http://schemas.microsoft.com/office/drawing/2014/main" id="{00000000-0008-0000-0100-0000AB000000}"/>
              </a:ext>
            </a:extLst>
          </p:cNvPr>
          <p:cNvSpPr txBox="1">
            <a:spLocks noChangeArrowheads="1"/>
          </p:cNvSpPr>
          <p:nvPr/>
        </p:nvSpPr>
        <p:spPr bwMode="auto">
          <a:xfrm>
            <a:off x="3244936" y="72234"/>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dirty="0">
                <a:solidFill>
                  <a:srgbClr val="FF9CB4"/>
                </a:solidFill>
                <a:latin typeface="メイリオ"/>
                <a:ea typeface="メイリオ"/>
              </a:rPr>
              <a:t>２月</a:t>
            </a:r>
            <a:r>
              <a:rPr lang="ja-JP" altLang="en-US" sz="2300" b="1" i="0" u="none" strike="noStrike" baseline="0" dirty="0">
                <a:solidFill>
                  <a:srgbClr val="FF9CB4"/>
                </a:solidFill>
                <a:latin typeface="メイリオ"/>
                <a:ea typeface="メイリオ"/>
              </a:rPr>
              <a:t>･</a:t>
            </a:r>
            <a:r>
              <a:rPr lang="ja-JP" altLang="en-US" sz="2300" b="1" dirty="0">
                <a:solidFill>
                  <a:srgbClr val="FF9CB4"/>
                </a:solidFill>
                <a:latin typeface="メイリオ"/>
                <a:ea typeface="メイリオ"/>
              </a:rPr>
              <a:t>･･旬の</a:t>
            </a:r>
            <a:r>
              <a:rPr lang="ja-JP" altLang="en-US" sz="2300" b="1" i="0" u="none" strike="noStrike" baseline="0" dirty="0">
                <a:solidFill>
                  <a:srgbClr val="FF9CB4"/>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rgbClr val="C00000"/>
                </a:solidFill>
                <a:latin typeface="メイリオ"/>
                <a:ea typeface="メイリオ"/>
              </a:rPr>
              <a:t>〜</a:t>
            </a:r>
            <a:r>
              <a:rPr lang="ja-JP" altLang="en-US" sz="2300" b="1" i="0" u="none" strike="noStrike" baseline="0">
                <a:solidFill>
                  <a:srgbClr val="C00000"/>
                </a:solidFill>
                <a:latin typeface="メイリオ"/>
                <a:ea typeface="メイリオ"/>
              </a:rPr>
              <a:t>気温</a:t>
            </a:r>
            <a:r>
              <a:rPr lang="ja-JP" altLang="en-US" sz="2300" b="1" i="0" u="none" strike="noStrike" baseline="0" dirty="0">
                <a:solidFill>
                  <a:srgbClr val="C00000"/>
                </a:solidFill>
                <a:latin typeface="メイリオ"/>
                <a:ea typeface="メイリオ"/>
              </a:rPr>
              <a:t>の変化に対応した商品管理</a:t>
            </a:r>
            <a:r>
              <a:rPr lang="ja-JP" altLang="en-US" sz="2300" b="1" i="0" u="none" strike="noStrike" baseline="0">
                <a:solidFill>
                  <a:srgbClr val="C00000"/>
                </a:solidFill>
                <a:latin typeface="メイリオ"/>
                <a:ea typeface="メイリオ"/>
              </a:rPr>
              <a:t>を！</a:t>
            </a:r>
            <a:r>
              <a:rPr lang="en-US" altLang="ja-JP" sz="2300" b="1" i="0" u="none" strike="noStrike" baseline="0" dirty="0">
                <a:solidFill>
                  <a:srgbClr val="C00000"/>
                </a:solidFill>
                <a:latin typeface="メイリオ"/>
                <a:ea typeface="メイリオ"/>
              </a:rPr>
              <a:t>〜</a:t>
            </a:r>
            <a:endParaRPr lang="ja-JP" altLang="en-US" sz="2300" b="1" i="0" u="none" strike="noStrike" baseline="0" dirty="0">
              <a:solidFill>
                <a:srgbClr val="C00000"/>
              </a:solidFill>
              <a:latin typeface="メイリオ"/>
              <a:ea typeface="メイリオ"/>
            </a:endParaRP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440969" y="9605984"/>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en-US" altLang="ja-JP" dirty="0">
                <a:effectLst/>
                <a:latin typeface="HGMaruGothicMPRO" panose="020F0600000000000000" pitchFamily="34" charset="-128"/>
                <a:ea typeface="HGMaruGothicMPRO" panose="020F0600000000000000" pitchFamily="34" charset="-128"/>
              </a:rPr>
              <a:t>2</a:t>
            </a:r>
            <a:r>
              <a:rPr lang="ja-JP" altLang="en-US" dirty="0">
                <a:effectLst/>
                <a:latin typeface="HGMaruGothicMPRO" panose="020F0600000000000000" pitchFamily="34" charset="-128"/>
                <a:ea typeface="HGMaruGothicMPRO" panose="020F0600000000000000" pitchFamily="34" charset="-128"/>
              </a:rPr>
              <a:t>月は「立春」のある月。冬季から春季の売場に転換していこう。前半は、「節分」「バレンタインデー」、後半は「ひな祭り」「ホワイトデー」に注力。また、</a:t>
            </a:r>
            <a:r>
              <a:rPr lang="en-US" altLang="ja-JP" dirty="0">
                <a:effectLst/>
                <a:latin typeface="HGMaruGothicMPRO" panose="020F0600000000000000" pitchFamily="34" charset="-128"/>
                <a:ea typeface="HGMaruGothicMPRO" panose="020F0600000000000000" pitchFamily="34" charset="-128"/>
              </a:rPr>
              <a:t>2</a:t>
            </a:r>
            <a:r>
              <a:rPr lang="ja-JP" altLang="en-US" dirty="0">
                <a:effectLst/>
                <a:latin typeface="HGMaruGothicMPRO" panose="020F0600000000000000" pitchFamily="34" charset="-128"/>
                <a:ea typeface="HGMaruGothicMPRO" panose="020F0600000000000000" pitchFamily="34" charset="-128"/>
              </a:rPr>
              <a:t>月は「全国生活習慣病予防月間」でもあるため、「健康」もキーワードの一つ。日常生活で気軽に取り入れられるような商品を提案しよう。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effectLst/>
              <a:latin typeface="HGMaruGothicMPRO" panose="020F0600000000000000" pitchFamily="34" charset="-128"/>
              <a:ea typeface="HGMaruGothicMPRO" panose="020F0600000000000000" pitchFamily="34" charset="-128"/>
            </a:endParaRPr>
          </a:p>
          <a:p>
            <a:r>
              <a:rPr lang="ja-JP" altLang="en-US" b="1" dirty="0">
                <a:latin typeface="HGMaruGothicMPRO" panose="020F0600000000000000" pitchFamily="34" charset="-128"/>
                <a:ea typeface="HGMaruGothicMPRO" panose="020F0600000000000000" pitchFamily="34" charset="-128"/>
                <a:cs typeface="HG丸ｺﾞｼｯｸM-PRO"/>
              </a:rPr>
              <a:t>◆花粉症対策</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風邪用、ウイルス用、花粉用と衛生用品は売場を分けたい。予防需要に対応し、商品特性を</a:t>
            </a:r>
            <a:r>
              <a:rPr lang="en" altLang="ja-JP" dirty="0">
                <a:effectLst/>
                <a:latin typeface="HGMaruGothicMPRO" panose="020F0600000000000000" pitchFamily="34" charset="-128"/>
                <a:ea typeface="HGMaruGothicMPRO" panose="020F0600000000000000" pitchFamily="34" charset="-128"/>
              </a:rPr>
              <a:t>POP</a:t>
            </a:r>
            <a:r>
              <a:rPr lang="ja-JP" altLang="en-US" dirty="0">
                <a:effectLst/>
                <a:latin typeface="HGMaruGothicMPRO" panose="020F0600000000000000" pitchFamily="34" charset="-128"/>
                <a:ea typeface="HGMaruGothicMPRO" panose="020F0600000000000000" pitchFamily="34" charset="-128"/>
              </a:rPr>
              <a:t>で訴求。今年はマスクよりも目薬やサングラスなど目関連の商品に注力。その他にもキャンディやタブレット、サプリメント、ティッシュなどを陳列。毎年新商品が多く出る花粉対策商品は、情報収集をして今年らしさを感じる売場にし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◆受験シーズン</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受験シーズンのピーク。学校近くの立地では試験日や試験時間の情報を集めておく。朝食用のおにぎりやサンドイッチ、昼食用の弁当やスープなどの他にも、小腹満たし用のチョコレートやスナック、眠気覚まし用のミント系ガム・タブレット、機能性食品も動く。</a:t>
            </a:r>
            <a:endParaRPr lang="ja-JP" altLang="en-US" dirty="0">
              <a:latin typeface="HGMaruGothicMPRO" panose="020F0600000000000000" pitchFamily="34" charset="-128"/>
              <a:ea typeface="HGMaruGothicMPRO" panose="020F0600000000000000" pitchFamily="34" charset="-128"/>
            </a:endParaRP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939753" y="8773631"/>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２月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611877" y="12726801"/>
            <a:ext cx="6394386" cy="1260067"/>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女性から男性にチョコレートを贈るという従来の習慣から、最近では女性同士や自分へのご褒美としての需要も増えており多様化している。ハロウィーン需要に追い越されたものの、売上確保ができる貴重なイベントであり、大型販促企画</a:t>
            </a:r>
            <a:r>
              <a:rPr lang="ja-JP" altLang="en-US" sz="1050" dirty="0">
                <a:latin typeface="HGMaruGothicMPRO" panose="020F0600000000000000" pitchFamily="34" charset="-128"/>
                <a:ea typeface="HGMaruGothicMPRO" panose="020F0600000000000000" pitchFamily="34" charset="-128"/>
              </a:rPr>
              <a:t>で</a:t>
            </a:r>
            <a:r>
              <a:rPr lang="ja-JP" altLang="en-US" sz="1050" dirty="0">
                <a:effectLst/>
                <a:latin typeface="HGMaruGothicMPRO" panose="020F0600000000000000" pitchFamily="34" charset="-128"/>
                <a:ea typeface="HGMaruGothicMPRO" panose="020F0600000000000000" pitchFamily="34" charset="-128"/>
              </a:rPr>
              <a:t>機会損失を防ぐこと。</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重点商品</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チョコレート、チョコレートチップ、ココア、抹茶、薄力粉、粉糖、バター、ビスケット類、ベーキングパウダー</a:t>
            </a:r>
            <a:r>
              <a:rPr lang="ja-JP" altLang="en-US" sz="1050">
                <a:effectLst/>
                <a:latin typeface="HGMaruGothicMPRO" panose="020F0600000000000000" pitchFamily="34" charset="-128"/>
                <a:ea typeface="HGMaruGothicMPRO" panose="020F0600000000000000" pitchFamily="34" charset="-128"/>
              </a:rPr>
              <a:t>、ラッピング素材</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手作り応援の専用コーナーを設け、板チョコや生クリーム、加工しやすいクッキーやビスケット、マシュマロ、装飾用のチョコペンやアラザン</a:t>
            </a:r>
            <a:r>
              <a:rPr lang="ja-JP" altLang="en-US" sz="1050">
                <a:effectLst/>
                <a:latin typeface="HGMaruGothicMPRO" panose="020F0600000000000000" pitchFamily="34" charset="-128"/>
                <a:ea typeface="HGMaruGothicMPRO" panose="020F0600000000000000" pitchFamily="34" charset="-128"/>
              </a:rPr>
              <a:t>、ラッピング素材など</a:t>
            </a:r>
            <a:r>
              <a:rPr lang="ja-JP" altLang="en-US" sz="1050" dirty="0">
                <a:effectLst/>
                <a:latin typeface="HGMaruGothicMPRO" panose="020F0600000000000000" pitchFamily="34" charset="-128"/>
                <a:ea typeface="HGMaruGothicMPRO" panose="020F0600000000000000" pitchFamily="34" charset="-128"/>
              </a:rPr>
              <a:t>を集合展開し、手作りバレンタインを盛り上げる。</a:t>
            </a:r>
            <a:endParaRPr lang="en-US" altLang="ja-JP" sz="1050" dirty="0">
              <a:latin typeface="HGMaruGothicMPRO" panose="020F0600000000000000" pitchFamily="34" charset="-128"/>
              <a:ea typeface="HGMaruGothicMPRO" panose="020F0600000000000000" pitchFamily="34" charset="-128"/>
            </a:endParaRP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丸ｺﾞｼｯｸM-PRO" panose="020F0600000000000000" pitchFamily="50" charset="-128"/>
                <a:ea typeface="HG丸ｺﾞｼｯｸM-PRO" panose="020F0600000000000000" pitchFamily="50" charset="-128"/>
                <a:cs typeface="ヒラギノ角ゴ ProN W6"/>
              </a:rPr>
              <a:t>高菜</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サバの切り身　２切れ</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ショウガ　１</a:t>
            </a:r>
            <a:r>
              <a:rPr lang="en-US" altLang="ja-JP" sz="1050" dirty="0">
                <a:latin typeface="HGMaruGothicMPRO"/>
                <a:ea typeface="HGMaruGothicMPRO"/>
              </a:rPr>
              <a:t>/</a:t>
            </a:r>
            <a:r>
              <a:rPr lang="en" altLang="ja-JP" sz="1050" dirty="0">
                <a:latin typeface="HGMaruGothicMPRO"/>
                <a:ea typeface="HGMaruGothicMPRO"/>
              </a:rPr>
              <a:t>2</a:t>
            </a:r>
            <a:r>
              <a:rPr lang="ja-JP" altLang="en-US" sz="1050" dirty="0">
                <a:latin typeface="HGMaruGothicMPRO"/>
                <a:ea typeface="HGMaruGothicMPRO"/>
              </a:rPr>
              <a:t>片</a:t>
            </a:r>
            <a:endParaRPr lang="en" altLang="ja-JP" sz="1050" dirty="0">
              <a:latin typeface="HGMaruGothicMPRO"/>
              <a:ea typeface="HGMaruGothicMPRO"/>
            </a:endParaRPr>
          </a:p>
          <a:p>
            <a:pPr rtl="1">
              <a:lnSpc>
                <a:spcPts val="1600"/>
              </a:lnSpc>
              <a:defRPr sz="1000"/>
            </a:pPr>
            <a:r>
              <a:rPr lang="ja-JP" altLang="en-US" sz="1050" dirty="0">
                <a:latin typeface="HGMaruGothicMPRO"/>
                <a:ea typeface="HGMaruGothicMPRO"/>
              </a:rPr>
              <a:t>長ネギ（白い部分）　少々</a:t>
            </a:r>
            <a:endParaRPr lang="en-US" altLang="ja-JP" sz="1050" dirty="0">
              <a:latin typeface="HGMaruGothicMPRO"/>
              <a:ea typeface="HGMaruGothicMPRO"/>
            </a:endParaRPr>
          </a:p>
          <a:p>
            <a:pPr rtl="1">
              <a:lnSpc>
                <a:spcPts val="1600"/>
              </a:lnSpc>
              <a:defRPr sz="1000"/>
            </a:pPr>
            <a:r>
              <a:rPr lang="en-US" altLang="ja-JP" sz="1050" dirty="0">
                <a:latin typeface="HGMaruGothicMPRO"/>
                <a:ea typeface="HGMaruGothicMPRO"/>
              </a:rPr>
              <a:t>【A】</a:t>
            </a:r>
          </a:p>
          <a:p>
            <a:pPr rtl="1">
              <a:lnSpc>
                <a:spcPts val="1600"/>
              </a:lnSpc>
              <a:defRPr sz="1000"/>
            </a:pPr>
            <a:r>
              <a:rPr lang="ja-JP" altLang="en-US" sz="1050" dirty="0">
                <a:latin typeface="HGMaruGothicMPRO"/>
                <a:ea typeface="HGMaruGothicMPRO"/>
              </a:rPr>
              <a:t>みそ　大さじ２</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しょうゆ　小さじ１</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みりん　大さじ２</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酒　大さじ３</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砂糖　大さじ２　　水　</a:t>
            </a:r>
            <a:r>
              <a:rPr lang="en-US" altLang="ja-JP" sz="1050" dirty="0">
                <a:latin typeface="HGMaruGothicMPRO"/>
                <a:ea typeface="HGMaruGothicMPRO"/>
              </a:rPr>
              <a:t>140ml</a:t>
            </a: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pic>
        <p:nvPicPr>
          <p:cNvPr id="51"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186" y="187078"/>
            <a:ext cx="2183610" cy="72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a:t>
            </a:r>
            <a:r>
              <a:rPr lang="ja-JP" altLang="en-US" sz="1050" dirty="0">
                <a:latin typeface="HGMaruGothicMPRO" panose="020F0600000000000000" pitchFamily="34" charset="-128"/>
                <a:ea typeface="HGMaruGothicMPRO" panose="020F0600000000000000" pitchFamily="34" charset="-128"/>
              </a:rPr>
              <a:t>高菜</a:t>
            </a:r>
            <a:r>
              <a:rPr lang="ja-JP" altLang="en-US" sz="1050" i="0" dirty="0">
                <a:effectLst/>
                <a:latin typeface="HGMaruGothicMPRO" panose="020F0600000000000000" pitchFamily="34" charset="-128"/>
                <a:ea typeface="HGMaruGothicMPRO" panose="020F0600000000000000" pitchFamily="34" charset="-128"/>
              </a:rPr>
              <a:t>には、</a:t>
            </a:r>
            <a:r>
              <a:rPr lang="el-GR" altLang="ja-JP" sz="1050" i="0" dirty="0">
                <a:effectLst/>
                <a:latin typeface="HGMaruGothicMPRO" panose="020F0600000000000000" pitchFamily="34" charset="-128"/>
                <a:ea typeface="HGMaruGothicMPRO" panose="020F0600000000000000" pitchFamily="34" charset="-128"/>
              </a:rPr>
              <a:t>β</a:t>
            </a:r>
            <a:r>
              <a:rPr lang="ja-JP" altLang="en-US" sz="1050" i="0" dirty="0">
                <a:effectLst/>
                <a:latin typeface="HGMaruGothicMPRO" panose="020F0600000000000000" pitchFamily="34" charset="-128"/>
                <a:ea typeface="HGMaruGothicMPRO" panose="020F0600000000000000" pitchFamily="34" charset="-128"/>
              </a:rPr>
              <a:t>カロテン、ビタミン</a:t>
            </a:r>
            <a:r>
              <a:rPr lang="en" altLang="ja-JP" sz="1050" i="0" dirty="0">
                <a:effectLst/>
                <a:latin typeface="HGMaruGothicMPRO" panose="020F0600000000000000" pitchFamily="34" charset="-128"/>
                <a:ea typeface="HGMaruGothicMPRO" panose="020F0600000000000000" pitchFamily="34" charset="-128"/>
              </a:rPr>
              <a:t>C</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B</a:t>
            </a:r>
            <a:r>
              <a:rPr lang="ja-JP" altLang="en-US" sz="1050" i="0" dirty="0">
                <a:effectLst/>
                <a:latin typeface="HGMaruGothicMPRO" panose="020F0600000000000000" pitchFamily="34" charset="-128"/>
                <a:ea typeface="HGMaruGothicMPRO" panose="020F0600000000000000" pitchFamily="34" charset="-128"/>
              </a:rPr>
              <a:t>群、ビタミン</a:t>
            </a:r>
            <a:r>
              <a:rPr lang="en" altLang="ja-JP" sz="1050" i="0" dirty="0">
                <a:effectLst/>
                <a:latin typeface="HGMaruGothicMPRO" panose="020F0600000000000000" pitchFamily="34" charset="-128"/>
                <a:ea typeface="HGMaruGothicMPRO" panose="020F0600000000000000" pitchFamily="34" charset="-128"/>
              </a:rPr>
              <a:t>K</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鉄、カリウム、カルシウム、食物繊維などが多く含まれる。</a:t>
            </a:r>
            <a:endParaRPr lang="en-US" altLang="ja-JP" sz="1050" i="0" dirty="0">
              <a:effectLst/>
              <a:latin typeface="HGMaruGothicMPRO" panose="020F0600000000000000" pitchFamily="34" charset="-128"/>
              <a:ea typeface="HGMaruGothicMPRO" panose="020F0600000000000000" pitchFamily="34" charset="-128"/>
            </a:endParaRPr>
          </a:p>
          <a:p>
            <a:pPr algn="l"/>
            <a:r>
              <a:rPr lang="ja-JP" altLang="en-US" sz="1050" dirty="0">
                <a:latin typeface="HGMaruGothicMPRO" panose="020F0600000000000000" pitchFamily="34" charset="-128"/>
                <a:ea typeface="HGMaruGothicMPRO" panose="020F0600000000000000" pitchFamily="34" charset="-128"/>
              </a:rPr>
              <a:t>　</a:t>
            </a:r>
            <a:r>
              <a:rPr lang="ja-JP" altLang="en-US" sz="1050" i="0" dirty="0">
                <a:effectLst/>
                <a:latin typeface="HGMaruGothicMPRO" panose="020F0600000000000000" pitchFamily="34" charset="-128"/>
                <a:ea typeface="HGMaruGothicMPRO" panose="020F0600000000000000" pitchFamily="34" charset="-128"/>
              </a:rPr>
              <a:t>高菜のピリッとした辛味はアリルイソチオシアネートという成分が含まれているためだ。アリルイソチオシアネートは殺菌効果や抗菌効果が高く、血液をサラサラにする効果もあるため、動脈硬化や高血圧の予防が期待されている。</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5" y="442611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切り身の場合は、身割れしておらず、皮にハリのあるものを選ぶようにする。また、身は赤みがかったピンク色で透明感があるもの、あばら骨がついているものであれば、あばら骨が腹の肉の中にしっかり隠れているものは鮮度が良い。</a:t>
            </a:r>
            <a:endParaRPr lang="en-US" altLang="ja-JP" sz="1050" dirty="0">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2299267" y="4085375"/>
            <a:ext cx="1477599"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サバの選び方</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378766" y="4066689"/>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高菜の保存方法</a:t>
            </a: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41649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生の高菜の場合、湿らせた新聞紙にくるみ、保存袋かラップで包んで野菜室で冷蔵保存する。漬物の場合は保存袋に入れて、空気を抜いた後、冷蔵保存しよう。一般的な漬物は冷凍保存には向かないとされているが、高菜漬けは冷凍保存ができる数少ない漬物の一つだ。水分を軽く絞り、使いやすいよう小分けにして、それぞれラップに包む。それらをまとめて保存袋に入れて冷凍保存する。</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400366" y="862207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dirty="0">
                <a:latin typeface="HG創英角ｺﾞｼｯｸUB"/>
                <a:ea typeface="HG創英角ｺﾞｼｯｸUB"/>
                <a:cs typeface="HG創英角ｺﾞｼｯｸUB"/>
              </a:rPr>
              <a:t>節分（２</a:t>
            </a:r>
            <a:r>
              <a:rPr lang="en-US" altLang="ja-JP" sz="2800" dirty="0">
                <a:latin typeface="HG創英角ｺﾞｼｯｸUB"/>
                <a:ea typeface="HG創英角ｺﾞｼｯｸUB"/>
                <a:cs typeface="HG創英角ｺﾞｼｯｸUB"/>
              </a:rPr>
              <a:t>/</a:t>
            </a:r>
            <a:r>
              <a:rPr lang="ja-JP" altLang="en-US" sz="2800" dirty="0">
                <a:latin typeface="HG創英角ｺﾞｼｯｸUB"/>
                <a:ea typeface="HG創英角ｺﾞｼｯｸUB"/>
                <a:cs typeface="HG創英角ｺﾞｼｯｸUB"/>
              </a:rPr>
              <a:t>２）</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47776" y="9410968"/>
            <a:ext cx="6633881" cy="170709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節分は</a:t>
            </a:r>
            <a:r>
              <a:rPr lang="ja-JP" altLang="en-US" sz="1050" dirty="0">
                <a:latin typeface="HGMaruGothicMPRO" panose="020F0600000000000000" pitchFamily="34" charset="-128"/>
                <a:ea typeface="HGMaruGothicMPRO" panose="020F0600000000000000" pitchFamily="34" charset="-128"/>
              </a:rPr>
              <a:t>本来、</a:t>
            </a:r>
            <a:r>
              <a:rPr lang="ja-JP" altLang="en-US" sz="1050" dirty="0">
                <a:effectLst/>
                <a:latin typeface="HGMaruGothicMPRO" panose="020F0600000000000000" pitchFamily="34" charset="-128"/>
                <a:ea typeface="HGMaruGothicMPRO" panose="020F0600000000000000" pitchFamily="34" charset="-128"/>
              </a:rPr>
              <a:t>各季節の始まりの日（立春・立夏・立秋・立冬）の前日をいうが、現代で節分といえば立春の前日を指す。いり大豆をまいたり、年齢と同じ数の豆を食べて厄除けをするなどの風習がある。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重点メニュー</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いり大豆、落花生、甘納豆、イワシ、マグロ、サーモン、カニかま、のり、大豆水煮缶、巻き寿司、恵方巻き、ロールケーキ、豆ご飯、イワシのショウガ煮、吸い物</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節分に自分の年と同じ数の豆を食べると健康に過ごせるとされる。豆類は、現代人の不足しがちな栄養素を効率よく摂取できる食材。恵方巻き、イワシ料理、豆製品を販促する。煮豆はスイーツ感覚でも提案できる。水煮缶や数種類の豆が入ったパウチ商品などは手軽さを強調して訴求。ミニパックの豆菓子も拡販す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645444" y="11986326"/>
            <a:ext cx="6670141"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dirty="0">
                <a:latin typeface="HG創英角ｺﾞｼｯｸUB"/>
                <a:ea typeface="HG創英角ｺﾞｼｯｸUB"/>
                <a:cs typeface="HG創英角ｺﾞｼｯｸUB"/>
              </a:rPr>
              <a:t>バレンタインデー（２</a:t>
            </a:r>
            <a:r>
              <a:rPr lang="en-US" altLang="ja-JP" sz="2800" dirty="0">
                <a:latin typeface="HG創英角ｺﾞｼｯｸUB"/>
                <a:ea typeface="HG創英角ｺﾞｼｯｸUB"/>
                <a:cs typeface="HG創英角ｺﾞｼｯｸUB"/>
              </a:rPr>
              <a:t>/</a:t>
            </a:r>
            <a:r>
              <a:rPr lang="ja-JP" altLang="en-US" sz="2800" dirty="0">
                <a:latin typeface="HG創英角ｺﾞｼｯｸUB"/>
                <a:ea typeface="HG創英角ｺﾞｼｯｸUB"/>
                <a:cs typeface="HG創英角ｺﾞｼｯｸUB"/>
              </a:rPr>
              <a:t>１４）</a:t>
            </a:r>
            <a:endParaRPr lang="en-US" altLang="ja-JP" sz="2800" dirty="0">
              <a:latin typeface="HG創英角ｺﾞｼｯｸUB"/>
              <a:ea typeface="HG創英角ｺﾞｼｯｸUB"/>
              <a:cs typeface="HG創英角ｺﾞｼｯｸUB"/>
            </a:endParaRPr>
          </a:p>
        </p:txBody>
      </p:sp>
      <p:pic>
        <p:nvPicPr>
          <p:cNvPr id="14" name="図 13">
            <a:extLst>
              <a:ext uri="{FF2B5EF4-FFF2-40B4-BE49-F238E27FC236}">
                <a16:creationId xmlns:a16="http://schemas.microsoft.com/office/drawing/2014/main" id="{AF6F7896-F1D0-4656-47FD-E5D0206A8F2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614247" y="1579643"/>
            <a:ext cx="1096521" cy="1096521"/>
          </a:xfrm>
          <a:prstGeom prst="rect">
            <a:avLst/>
          </a:prstGeom>
        </p:spPr>
      </p:pic>
      <p:pic>
        <p:nvPicPr>
          <p:cNvPr id="26" name="図 25">
            <a:extLst>
              <a:ext uri="{FF2B5EF4-FFF2-40B4-BE49-F238E27FC236}">
                <a16:creationId xmlns:a16="http://schemas.microsoft.com/office/drawing/2014/main" id="{4B8D6BC1-BF29-A63F-B2CC-54187F03EE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438790" y="3395135"/>
            <a:ext cx="1787737" cy="1261864"/>
          </a:xfrm>
          <a:prstGeom prst="rect">
            <a:avLst/>
          </a:prstGeom>
        </p:spPr>
      </p:pic>
      <p:pic>
        <p:nvPicPr>
          <p:cNvPr id="32" name="図 31">
            <a:extLst>
              <a:ext uri="{FF2B5EF4-FFF2-40B4-BE49-F238E27FC236}">
                <a16:creationId xmlns:a16="http://schemas.microsoft.com/office/drawing/2014/main" id="{FE55B4B3-8223-D185-C50B-09A1389E71A7}"/>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8349528" y="5517962"/>
            <a:ext cx="2405967" cy="2649705"/>
          </a:xfrm>
          <a:prstGeom prst="rect">
            <a:avLst/>
          </a:prstGeom>
        </p:spPr>
      </p:pic>
      <p:pic>
        <p:nvPicPr>
          <p:cNvPr id="34" name="図 33">
            <a:extLst>
              <a:ext uri="{FF2B5EF4-FFF2-40B4-BE49-F238E27FC236}">
                <a16:creationId xmlns:a16="http://schemas.microsoft.com/office/drawing/2014/main" id="{432A21A8-A21A-91FE-6805-305888089E9C}"/>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5749330" y="5466173"/>
            <a:ext cx="2405967" cy="2693393"/>
          </a:xfrm>
          <a:prstGeom prst="rect">
            <a:avLst/>
          </a:prstGeom>
        </p:spPr>
      </p:pic>
      <p:pic>
        <p:nvPicPr>
          <p:cNvPr id="5" name="図 4">
            <a:extLst>
              <a:ext uri="{FF2B5EF4-FFF2-40B4-BE49-F238E27FC236}">
                <a16:creationId xmlns:a16="http://schemas.microsoft.com/office/drawing/2014/main" id="{73DFF3CD-7F15-AA26-396A-0709A6E33549}"/>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89225" y="11901613"/>
            <a:ext cx="10630952" cy="3293465"/>
          </a:xfrm>
          <a:prstGeom prst="rect">
            <a:avLst/>
          </a:prstGeom>
        </p:spPr>
      </p:pic>
      <p:pic>
        <p:nvPicPr>
          <p:cNvPr id="9" name="図 8">
            <a:extLst>
              <a:ext uri="{FF2B5EF4-FFF2-40B4-BE49-F238E27FC236}">
                <a16:creationId xmlns:a16="http://schemas.microsoft.com/office/drawing/2014/main" id="{A754621D-954E-FE98-5252-A7CDF6D90C1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433594" y="3497417"/>
            <a:ext cx="1925711" cy="1335519"/>
          </a:xfrm>
          <a:prstGeom prst="rect">
            <a:avLst/>
          </a:prstGeom>
        </p:spPr>
      </p:pic>
      <p:pic>
        <p:nvPicPr>
          <p:cNvPr id="11" name="図 10">
            <a:extLst>
              <a:ext uri="{FF2B5EF4-FFF2-40B4-BE49-F238E27FC236}">
                <a16:creationId xmlns:a16="http://schemas.microsoft.com/office/drawing/2014/main" id="{244EBE85-AB25-1208-36CE-7CDF7C4DEA6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3284735" y="1783503"/>
            <a:ext cx="2201686" cy="860618"/>
          </a:xfrm>
          <a:prstGeom prst="rect">
            <a:avLst/>
          </a:prstGeom>
        </p:spPr>
      </p:pic>
      <p:pic>
        <p:nvPicPr>
          <p:cNvPr id="13" name="図 12">
            <a:extLst>
              <a:ext uri="{FF2B5EF4-FFF2-40B4-BE49-F238E27FC236}">
                <a16:creationId xmlns:a16="http://schemas.microsoft.com/office/drawing/2014/main" id="{A0C17162-DDD7-C4DC-56DD-A275AAA498B1}"/>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0440970" y="5506300"/>
            <a:ext cx="2222382" cy="2620303"/>
          </a:xfrm>
          <a:prstGeom prst="rect">
            <a:avLst/>
          </a:prstGeom>
        </p:spPr>
      </p:pic>
      <p:pic>
        <p:nvPicPr>
          <p:cNvPr id="16" name="図 15">
            <a:extLst>
              <a:ext uri="{FF2B5EF4-FFF2-40B4-BE49-F238E27FC236}">
                <a16:creationId xmlns:a16="http://schemas.microsoft.com/office/drawing/2014/main" id="{13302436-D61B-3184-966D-AA1F66B1F759}"/>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2856287" y="5573237"/>
            <a:ext cx="2592939" cy="2510001"/>
          </a:xfrm>
          <a:prstGeom prst="rect">
            <a:avLst/>
          </a:prstGeom>
        </p:spPr>
      </p:pic>
      <p:pic>
        <p:nvPicPr>
          <p:cNvPr id="18" name="図 17">
            <a:extLst>
              <a:ext uri="{FF2B5EF4-FFF2-40B4-BE49-F238E27FC236}">
                <a16:creationId xmlns:a16="http://schemas.microsoft.com/office/drawing/2014/main" id="{2A9B9376-29BD-BB16-594C-F9ED6E0FE539}"/>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872576" y="8916577"/>
            <a:ext cx="3276311" cy="2457233"/>
          </a:xfrm>
          <a:prstGeom prst="rect">
            <a:avLst/>
          </a:prstGeom>
        </p:spPr>
      </p:pic>
      <p:pic>
        <p:nvPicPr>
          <p:cNvPr id="20" name="図 19">
            <a:extLst>
              <a:ext uri="{FF2B5EF4-FFF2-40B4-BE49-F238E27FC236}">
                <a16:creationId xmlns:a16="http://schemas.microsoft.com/office/drawing/2014/main" id="{178F71DE-A7F9-FBBD-287A-E821DC2FCF15}"/>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82899" y="12516571"/>
            <a:ext cx="2394121" cy="2155671"/>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2024-11-13T15:00:00+00:00</_x6295__x7a3f__x65e5__x6642_>
    <_x5009__x51fa__x3057__x53ef__x80fd__x65e5_ xmlns="082c5546-8353-48c8-b816-b659d31cb65e" xsi:nil="true"/>
    <_x88dc__x8db3__x8aac__x660e_ xmlns="082c5546-8353-48c8-b816-b659d31cb65e">【MDカレンダー_2025年2月】
●節分・バレンタインデーで売場を活性化
　　　〜イベント対応と同時に「防寒」「花粉」対策も行おう！〜
●旬の食材が盛りだくさん！ 行事や記念日に絡めた販促活動を展開しましょう！
　　　〜気温の変化に対応した商品管理を！〜
</_x88dc__x8db3__x8aac__x660e_>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1a8910b86df3a3accc7f796ea284e993">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5f83219f54c5e3304eb7c18923697b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s>
</ds:datastoreItem>
</file>

<file path=customXml/itemProps2.xml><?xml version="1.0" encoding="utf-8"?>
<ds:datastoreItem xmlns:ds="http://schemas.openxmlformats.org/officeDocument/2006/customXml" ds:itemID="{41450318-2020-441F-A3C6-6D0FA38C7FDE}"/>
</file>

<file path=customXml/itemProps3.xml><?xml version="1.0" encoding="utf-8"?>
<ds:datastoreItem xmlns:ds="http://schemas.openxmlformats.org/officeDocument/2006/customXml" ds:itemID="{F2198C16-9E39-473F-834A-972AC308B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50500</TotalTime>
  <Words>2708</Words>
  <Application>Microsoft Macintosh PowerPoint</Application>
  <PresentationFormat>ユーザー設定</PresentationFormat>
  <Paragraphs>361</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MDカレンダー2025年2月</dc:title>
  <dc:creator>畠　肇</dc:creator>
  <cp:lastModifiedBy>英昭 毛利</cp:lastModifiedBy>
  <cp:revision>727</cp:revision>
  <cp:lastPrinted>2021-09-17T00:08:02Z</cp:lastPrinted>
  <dcterms:created xsi:type="dcterms:W3CDTF">2019-06-14T00:16:28Z</dcterms:created>
  <dcterms:modified xsi:type="dcterms:W3CDTF">2024-11-13T23:37:02Z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