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ＤＭ)" initials="hh" userId="S::Hiroshi3_Hosokawa@toshibatec.co.jp::16333bf4-240b-49f2-80b8-f419aff058dd" providerId="AD"/>
  <p188:author id="{2650D02D-DB04-07A3-8B7B-44634DCD2AAE}" name="fujita kei(藤田 圭 TEC □ＲＳ本□ＲＳＳＳ□ＲＳＤＭ)"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208D6"/>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88" autoAdjust="0"/>
    <p:restoredTop sz="86423" autoAdjust="0"/>
  </p:normalViewPr>
  <p:slideViewPr>
    <p:cSldViewPr snapToGrid="0">
      <p:cViewPr>
        <p:scale>
          <a:sx n="100" d="100"/>
          <a:sy n="100" d="100"/>
        </p:scale>
        <p:origin x="2720" y="-112"/>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ＤＭ)" userId="4e2416aa-e8f0-4604-8a29-7738b4294d25" providerId="ADAL" clId="{8ADC96D9-F7CE-4588-9004-2A691B7CA95E}"/>
    <pc:docChg chg="undo custSel modSld">
      <pc:chgData name="fujita kei(藤田 圭 TEC □ＲＳ本□ＲＳＳＳ□ＲＳＤＭ)" userId="4e2416aa-e8f0-4604-8a29-7738b4294d25" providerId="ADAL" clId="{8ADC96D9-F7CE-4588-9004-2A691B7CA95E}" dt="2025-02-10T01:49:19.557" v="50"/>
      <pc:docMkLst>
        <pc:docMk/>
      </pc:docMkLst>
      <pc:sldChg chg="addCm delCm modCm">
        <pc:chgData name="fujita kei(藤田 圭 TEC □ＲＳ本□ＲＳＳＳ□ＲＳＤＭ)" userId="4e2416aa-e8f0-4604-8a29-7738b4294d25" providerId="ADAL" clId="{8ADC96D9-F7CE-4588-9004-2A691B7CA95E}" dt="2025-02-10T01:49:19.557" v="50"/>
        <pc:sldMkLst>
          <pc:docMk/>
          <pc:sldMk cId="2790154070" sldId="259"/>
        </pc:sldMkLst>
        <pc:extLst>
          <p:ext xmlns:p="http://schemas.openxmlformats.org/presentationml/2006/main" uri="{D6D511B9-2390-475A-947B-AFAB55BFBCF1}">
            <pc226:cmChg xmlns:pc226="http://schemas.microsoft.com/office/powerpoint/2022/06/main/command" chg="add">
              <pc226:chgData name="fujita kei(藤田 圭 TEC □ＲＳ本□ＲＳＳＳ□ＲＳＤＭ)" userId="4e2416aa-e8f0-4604-8a29-7738b4294d25" providerId="ADAL" clId="{8ADC96D9-F7CE-4588-9004-2A691B7CA95E}" dt="2025-02-04T02:31:50.430" v="9"/>
              <pc2:cmMkLst xmlns:pc2="http://schemas.microsoft.com/office/powerpoint/2019/9/main/command">
                <pc:docMk/>
                <pc:sldMk cId="2790154070" sldId="259"/>
                <pc2:cmMk id="{613F8937-5265-4F25-9D3F-02F8901DC06A}"/>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10T01:49:19.557" v="50"/>
              <pc2:cmMkLst xmlns:pc2="http://schemas.microsoft.com/office/powerpoint/2019/9/main/command">
                <pc:docMk/>
                <pc:sldMk cId="2790154070" sldId="259"/>
                <pc2:cmMk id="{9874F639-6C49-4CB6-A51B-A4033530B35A}"/>
              </pc2:cmMkLst>
              <pc226:cmRplyChg chg="add">
                <pc226:chgData name="fujita kei(藤田 圭 TEC □ＲＳ本□ＲＳＳＳ□ＲＳＤＭ)" userId="4e2416aa-e8f0-4604-8a29-7738b4294d25" providerId="ADAL" clId="{8ADC96D9-F7CE-4588-9004-2A691B7CA95E}" dt="2025-02-10T01:49:19.557" v="50"/>
                <pc2:cmRplyMkLst xmlns:pc2="http://schemas.microsoft.com/office/powerpoint/2019/9/main/command">
                  <pc:docMk/>
                  <pc:sldMk cId="2790154070" sldId="259"/>
                  <pc2:cmMk id="{9874F639-6C49-4CB6-A51B-A4033530B35A}"/>
                  <pc2:cmRplyMk id="{515AC11B-CBB6-497C-95D4-2F7547826822}"/>
                </pc2:cmRplyMkLst>
              </pc226:cmRplyChg>
            </pc226:cmChg>
            <pc226:cmChg xmlns:pc226="http://schemas.microsoft.com/office/powerpoint/2022/06/main/command" chg="add">
              <pc226:chgData name="fujita kei(藤田 圭 TEC □ＲＳ本□ＲＳＳＳ□ＲＳＤＭ)" userId="4e2416aa-e8f0-4604-8a29-7738b4294d25" providerId="ADAL" clId="{8ADC96D9-F7CE-4588-9004-2A691B7CA95E}" dt="2025-02-03T07:19:26.564" v="2"/>
              <pc2:cmMkLst xmlns:pc2="http://schemas.microsoft.com/office/powerpoint/2019/9/main/command">
                <pc:docMk/>
                <pc:sldMk cId="2790154070" sldId="259"/>
                <pc2:cmMk id="{4EE33142-0A7B-4022-AB32-E5EA5DE072EF}"/>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04T01:40:45.891" v="6"/>
              <pc2:cmMkLst xmlns:pc2="http://schemas.microsoft.com/office/powerpoint/2019/9/main/command">
                <pc:docMk/>
                <pc:sldMk cId="2790154070" sldId="259"/>
                <pc2:cmMk id="{A20A6D75-9E2C-473F-A5FB-54375F0842DF}"/>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04T01:38:38.589" v="4"/>
              <pc2:cmMkLst xmlns:pc2="http://schemas.microsoft.com/office/powerpoint/2019/9/main/command">
                <pc:docMk/>
                <pc:sldMk cId="2790154070" sldId="259"/>
                <pc2:cmMk id="{2327227D-A5B4-4FB0-AA46-1F8491814031}"/>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04T04:56:42.683" v="13"/>
              <pc2:cmMkLst xmlns:pc2="http://schemas.microsoft.com/office/powerpoint/2019/9/main/command">
                <pc:docMk/>
                <pc:sldMk cId="2790154070" sldId="259"/>
                <pc2:cmMk id="{45871598-387B-431E-A83A-573EEA0135F0}"/>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04T02:04:03.121" v="8"/>
              <pc2:cmMkLst xmlns:pc2="http://schemas.microsoft.com/office/powerpoint/2019/9/main/command">
                <pc:docMk/>
                <pc:sldMk cId="2790154070" sldId="259"/>
                <pc2:cmMk id="{49FA8EB9-282E-4C07-8499-20F7EEE367F5}"/>
              </pc2:cmMkLst>
            </pc226:cmChg>
            <pc226:cmChg xmlns:pc226="http://schemas.microsoft.com/office/powerpoint/2022/06/main/command" chg="add del">
              <pc226:chgData name="fujita kei(藤田 圭 TEC □ＲＳ本□ＲＳＳＳ□ＲＳＤＭ)" userId="4e2416aa-e8f0-4604-8a29-7738b4294d25" providerId="ADAL" clId="{8ADC96D9-F7CE-4588-9004-2A691B7CA95E}" dt="2025-02-04T01:39:21.063" v="5"/>
              <pc2:cmMkLst xmlns:pc2="http://schemas.microsoft.com/office/powerpoint/2019/9/main/command">
                <pc:docMk/>
                <pc:sldMk cId="2790154070" sldId="259"/>
                <pc2:cmMk id="{9BCBA1BA-58F5-4896-999B-C1CA5FCDE124}"/>
              </pc2:cmMkLst>
            </pc226:cmChg>
            <pc226:cmChg xmlns:pc226="http://schemas.microsoft.com/office/powerpoint/2022/06/main/command" chg="add">
              <pc226:chgData name="fujita kei(藤田 圭 TEC □ＲＳ本□ＲＳＳＳ□ＲＳＤＭ)" userId="4e2416aa-e8f0-4604-8a29-7738b4294d25" providerId="ADAL" clId="{8ADC96D9-F7CE-4588-9004-2A691B7CA95E}" dt="2025-02-03T05:55:04.550" v="1"/>
              <pc2:cmMkLst xmlns:pc2="http://schemas.microsoft.com/office/powerpoint/2019/9/main/command">
                <pc:docMk/>
                <pc:sldMk cId="2790154070" sldId="259"/>
                <pc2:cmMk id="{AE2411ED-445B-44D6-90DA-E962A1D5EFDC}"/>
              </pc2:cmMkLst>
            </pc226:cmChg>
            <pc226:cmChg xmlns:pc226="http://schemas.microsoft.com/office/powerpoint/2022/06/main/command" chg="add mod">
              <pc226:chgData name="fujita kei(藤田 圭 TEC □ＲＳ本□ＲＳＳＳ□ＲＳＤＭ)" userId="4e2416aa-e8f0-4604-8a29-7738b4294d25" providerId="ADAL" clId="{8ADC96D9-F7CE-4588-9004-2A691B7CA95E}" dt="2025-02-04T04:06:35.866" v="10"/>
              <pc2:cmMkLst xmlns:pc2="http://schemas.microsoft.com/office/powerpoint/2019/9/main/command">
                <pc:docMk/>
                <pc:sldMk cId="2790154070" sldId="259"/>
                <pc2:cmMk id="{F8A2F6EF-3557-4C18-A6C7-D3A9D9B755AE}"/>
              </pc2:cmMkLst>
            </pc226:cmChg>
          </p:ext>
        </pc:extLst>
      </pc:sldChg>
      <pc:sldChg chg="addSp modSp mod addCm modCm">
        <pc:chgData name="fujita kei(藤田 圭 TEC □ＲＳ本□ＲＳＳＳ□ＲＳＤＭ)" userId="4e2416aa-e8f0-4604-8a29-7738b4294d25" providerId="ADAL" clId="{8ADC96D9-F7CE-4588-9004-2A691B7CA95E}" dt="2025-02-04T05:02:34.792" v="49"/>
        <pc:sldMkLst>
          <pc:docMk/>
          <pc:sldMk cId="2067675967" sldId="260"/>
        </pc:sldMkLst>
        <pc:spChg chg="mod">
          <ac:chgData name="fujita kei(藤田 圭 TEC □ＲＳ本□ＲＳＳＳ□ＲＳＤＭ)" userId="4e2416aa-e8f0-4604-8a29-7738b4294d25" providerId="ADAL" clId="{8ADC96D9-F7CE-4588-9004-2A691B7CA95E}" dt="2025-02-04T04:41:23.517" v="11" actId="14100"/>
          <ac:spMkLst>
            <pc:docMk/>
            <pc:sldMk cId="2067675967" sldId="260"/>
            <ac:spMk id="50" creationId="{D30FBF0C-4C0F-974E-878E-A26E7F1F360F}"/>
          </ac:spMkLst>
        </pc:spChg>
        <pc:spChg chg="mod">
          <ac:chgData name="fujita kei(藤田 圭 TEC □ＲＳ本□ＲＳＳＳ□ＲＳＤＭ)" userId="4e2416aa-e8f0-4604-8a29-7738b4294d25" providerId="ADAL" clId="{8ADC96D9-F7CE-4588-9004-2A691B7CA95E}" dt="2025-02-04T05:02:06.759" v="48" actId="1076"/>
          <ac:spMkLst>
            <pc:docMk/>
            <pc:sldMk cId="2067675967" sldId="260"/>
            <ac:spMk id="54" creationId="{00000000-0008-0000-0100-00000E000000}"/>
          </ac:spMkLst>
        </pc:spChg>
        <pc:spChg chg="mod">
          <ac:chgData name="fujita kei(藤田 圭 TEC □ＲＳ本□ＲＳＳＳ□ＲＳＤＭ)" userId="4e2416aa-e8f0-4604-8a29-7738b4294d25" providerId="ADAL" clId="{8ADC96D9-F7CE-4588-9004-2A691B7CA95E}" dt="2025-02-04T05:00:18.984" v="39" actId="20577"/>
          <ac:spMkLst>
            <pc:docMk/>
            <pc:sldMk cId="2067675967" sldId="260"/>
            <ac:spMk id="59" creationId="{00000000-0008-0000-0100-0000A4000000}"/>
          </ac:spMkLst>
        </pc:spChg>
        <pc:spChg chg="mod">
          <ac:chgData name="fujita kei(藤田 圭 TEC □ＲＳ本□ＲＳＳＳ□ＲＳＤＭ)" userId="4e2416aa-e8f0-4604-8a29-7738b4294d25" providerId="ADAL" clId="{8ADC96D9-F7CE-4588-9004-2A691B7CA95E}" dt="2025-02-04T05:00:14.627" v="37" actId="20577"/>
          <ac:spMkLst>
            <pc:docMk/>
            <pc:sldMk cId="2067675967" sldId="260"/>
            <ac:spMk id="61" creationId="{00000000-0008-0000-0100-0000A6000000}"/>
          </ac:spMkLst>
        </pc:spChg>
        <pc:spChg chg="mod">
          <ac:chgData name="fujita kei(藤田 圭 TEC □ＲＳ本□ＲＳＳＳ□ＲＳＤＭ)" userId="4e2416aa-e8f0-4604-8a29-7738b4294d25" providerId="ADAL" clId="{8ADC96D9-F7CE-4588-9004-2A691B7CA95E}" dt="2025-02-04T04:49:35.288" v="12" actId="14100"/>
          <ac:spMkLst>
            <pc:docMk/>
            <pc:sldMk cId="2067675967" sldId="260"/>
            <ac:spMk id="71" creationId="{00000000-0008-0000-0100-0000B0000000}"/>
          </ac:spMkLst>
        </pc:spChg>
        <pc:cxnChg chg="add mod">
          <ac:chgData name="fujita kei(藤田 圭 TEC □ＲＳ本□ＲＳＳＳ□ＲＳＤＭ)" userId="4e2416aa-e8f0-4604-8a29-7738b4294d25" providerId="ADAL" clId="{8ADC96D9-F7CE-4588-9004-2A691B7CA95E}" dt="2025-02-04T05:00:56.204" v="46" actId="1038"/>
          <ac:cxnSpMkLst>
            <pc:docMk/>
            <pc:sldMk cId="2067675967" sldId="260"/>
            <ac:cxnSpMk id="8" creationId="{DD41D37B-53AC-7BBA-0673-06A1164CC689}"/>
          </ac:cxnSpMkLst>
        </pc:cxnChg>
        <pc:cxnChg chg="add mod">
          <ac:chgData name="fujita kei(藤田 圭 TEC □ＲＳ本□ＲＳＳＳ□ＲＳＤＭ)" userId="4e2416aa-e8f0-4604-8a29-7738b4294d25" providerId="ADAL" clId="{8ADC96D9-F7CE-4588-9004-2A691B7CA95E}" dt="2025-02-04T05:00:51.626" v="44" actId="1037"/>
          <ac:cxnSpMkLst>
            <pc:docMk/>
            <pc:sldMk cId="2067675967" sldId="260"/>
            <ac:cxnSpMk id="9" creationId="{F0369C5B-7ECD-6BC8-B08D-8E77DA3D85A1}"/>
          </ac:cxnSpMkLst>
        </pc:cxnChg>
        <pc:extLst>
          <p:ext xmlns:p="http://schemas.openxmlformats.org/presentationml/2006/main" uri="{D6D511B9-2390-475A-947B-AFAB55BFBCF1}">
            <pc226:cmChg xmlns:pc226="http://schemas.microsoft.com/office/powerpoint/2022/06/main/command" chg="add mod">
              <pc226:chgData name="fujita kei(藤田 圭 TEC □ＲＳ本□ＲＳＳＳ□ＲＳＤＭ)" userId="4e2416aa-e8f0-4604-8a29-7738b4294d25" providerId="ADAL" clId="{8ADC96D9-F7CE-4588-9004-2A691B7CA95E}" dt="2025-02-04T05:02:34.792" v="49"/>
              <pc2:cmMkLst xmlns:pc2="http://schemas.microsoft.com/office/powerpoint/2019/9/main/command">
                <pc:docMk/>
                <pc:sldMk cId="2067675967" sldId="260"/>
                <pc2:cmMk id="{CC5AE866-146F-4664-B120-E4A4EA7D3755}"/>
              </pc2:cmMkLst>
            </pc226:cmChg>
          </p:ext>
        </pc:extLst>
      </pc:sldChg>
    </pc:docChg>
  </pc:docChgLst>
  <pc:docChgLst>
    <pc:chgData name="hosokawa hiroshi(細川 博司 TEC □ＲＳ本□ＲＳＳＳ□ＲＳＤＭ)" userId="16333bf4-240b-49f2-80b8-f419aff058dd" providerId="ADAL" clId="{E745C639-F78A-42F0-8739-4E6C4E972D01}"/>
    <pc:docChg chg="modSld">
      <pc:chgData name="hosokawa hiroshi(細川 博司 TEC □ＲＳ本□ＲＳＳＳ□ＲＳＤＭ)" userId="16333bf4-240b-49f2-80b8-f419aff058dd" providerId="ADAL" clId="{E745C639-F78A-42F0-8739-4E6C4E972D01}" dt="2024-06-18T03:14:47.798" v="227" actId="20577"/>
      <pc:docMkLst>
        <pc:docMk/>
      </pc:docMkLst>
      <pc:sldChg chg="addSp modSp mod">
        <pc:chgData name="hosokawa hiroshi(細川 博司 TEC □ＲＳ本□ＲＳＳＳ□ＲＳＤＭ)" userId="16333bf4-240b-49f2-80b8-f419aff058dd" providerId="ADAL" clId="{E745C639-F78A-42F0-8739-4E6C4E972D01}" dt="2024-06-18T03:12:26.246" v="160" actId="20577"/>
        <pc:sldMkLst>
          <pc:docMk/>
          <pc:sldMk cId="2790154070" sldId="259"/>
        </pc:sldMkLst>
        <pc:spChg chg="add mod">
          <ac:chgData name="hosokawa hiroshi(細川 博司 TEC □ＲＳ本□ＲＳＳＳ□ＲＳＤＭ)" userId="16333bf4-240b-49f2-80b8-f419aff058dd" providerId="ADAL" clId="{E745C639-F78A-42F0-8739-4E6C4E972D01}" dt="2024-06-18T02:51:43.816" v="69" actId="208"/>
          <ac:spMkLst>
            <pc:docMk/>
            <pc:sldMk cId="2790154070" sldId="259"/>
            <ac:spMk id="3" creationId="{D74709AC-2CEF-57BB-F50C-7D12190D6B42}"/>
          </ac:spMkLst>
        </pc:spChg>
        <pc:spChg chg="add mod">
          <ac:chgData name="hosokawa hiroshi(細川 博司 TEC □ＲＳ本□ＲＳＳＳ□ＲＳＤＭ)" userId="16333bf4-240b-49f2-80b8-f419aff058dd" providerId="ADAL" clId="{E745C639-F78A-42F0-8739-4E6C4E972D01}" dt="2024-06-18T03:12:26.246" v="160" actId="20577"/>
          <ac:spMkLst>
            <pc:docMk/>
            <pc:sldMk cId="2790154070" sldId="259"/>
            <ac:spMk id="51" creationId="{DF6929C9-7B49-731D-0E2E-3673675CCA21}"/>
          </ac:spMkLst>
        </pc:spChg>
        <pc:cxnChg chg="add mod">
          <ac:chgData name="hosokawa hiroshi(細川 博司 TEC □ＲＳ本□ＲＳＳＳ□ＲＳＤＭ)" userId="16333bf4-240b-49f2-80b8-f419aff058dd" providerId="ADAL" clId="{E745C639-F78A-42F0-8739-4E6C4E972D01}" dt="2024-06-18T02:51:53.530" v="71" actId="208"/>
          <ac:cxnSpMkLst>
            <pc:docMk/>
            <pc:sldMk cId="2790154070" sldId="259"/>
            <ac:cxnSpMk id="50" creationId="{E5D97D9E-47BB-955A-45E3-9A4C31F1C380}"/>
          </ac:cxnSpMkLst>
        </pc:cxnChg>
        <pc:cxnChg chg="add mod">
          <ac:chgData name="hosokawa hiroshi(細川 博司 TEC □ＲＳ本□ＲＳＳＳ□ＲＳＤＭ)" userId="16333bf4-240b-49f2-80b8-f419aff058dd" providerId="ADAL" clId="{E745C639-F78A-42F0-8739-4E6C4E972D01}" dt="2024-06-18T03:12:15.271" v="135" actId="14100"/>
          <ac:cxnSpMkLst>
            <pc:docMk/>
            <pc:sldMk cId="2790154070" sldId="259"/>
            <ac:cxnSpMk id="52" creationId="{BCB02CCC-5506-29F4-8269-C1AF44692A00}"/>
          </ac:cxnSpMkLst>
        </pc:cxnChg>
      </pc:sldChg>
      <pc:sldChg chg="addSp modSp mod">
        <pc:chgData name="hosokawa hiroshi(細川 博司 TEC □ＲＳ本□ＲＳＳＳ□ＲＳＤＭ)" userId="16333bf4-240b-49f2-80b8-f419aff058dd" providerId="ADAL" clId="{E745C639-F78A-42F0-8739-4E6C4E972D01}" dt="2024-06-18T03:14:47.798" v="227" actId="20577"/>
        <pc:sldMkLst>
          <pc:docMk/>
          <pc:sldMk cId="2067675967" sldId="260"/>
        </pc:sldMkLst>
        <pc:spChg chg="add mod">
          <ac:chgData name="hosokawa hiroshi(細川 博司 TEC □ＲＳ本□ＲＳＳＳ□ＲＳＤＭ)" userId="16333bf4-240b-49f2-80b8-f419aff058dd" providerId="ADAL" clId="{E745C639-F78A-42F0-8739-4E6C4E972D01}" dt="2024-06-18T03:14:47.798" v="227" actId="20577"/>
          <ac:spMkLst>
            <pc:docMk/>
            <pc:sldMk cId="2067675967" sldId="260"/>
            <ac:spMk id="5" creationId="{892226C5-642F-41C2-BE3D-6EDC3B2749AA}"/>
          </ac:spMkLst>
        </pc:spChg>
        <pc:cxnChg chg="add mod">
          <ac:chgData name="hosokawa hiroshi(細川 博司 TEC □ＲＳ本□ＲＳＳＳ□ＲＳＤＭ)" userId="16333bf4-240b-49f2-80b8-f419aff058dd" providerId="ADAL" clId="{E745C639-F78A-42F0-8739-4E6C4E972D01}" dt="2024-06-18T03:13:45.384" v="168" actId="14100"/>
          <ac:cxnSpMkLst>
            <pc:docMk/>
            <pc:sldMk cId="2067675967" sldId="260"/>
            <ac:cxnSpMk id="7" creationId="{9B780CA5-DDCD-F2CC-FBD6-A30D2207F78D}"/>
          </ac:cxnSpMkLst>
        </pc:cxnChg>
      </pc:sldChg>
    </pc:docChg>
  </pc:docChgLst>
  <pc:docChgLst>
    <pc:chgData name="hosokawa hiroshi(細川 博司 TEC □ＲＳ本□ＲＳＳＳ□ＲＳＤＭ)" userId="16333bf4-240b-49f2-80b8-f419aff058dd" providerId="ADAL" clId="{2B1606C0-C4D5-4731-AA1C-55950DBDF011}"/>
    <pc:docChg chg="undo custSel modSld">
      <pc:chgData name="hosokawa hiroshi(細川 博司 TEC □ＲＳ本□ＲＳＳＳ□ＲＳＤＭ)" userId="16333bf4-240b-49f2-80b8-f419aff058dd" providerId="ADAL" clId="{2B1606C0-C4D5-4731-AA1C-55950DBDF011}" dt="2025-02-09T22:05:55.726" v="3"/>
      <pc:docMkLst>
        <pc:docMk/>
      </pc:docMkLst>
      <pc:sldChg chg="modSp mod modCm">
        <pc:chgData name="hosokawa hiroshi(細川 博司 TEC □ＲＳ本□ＲＳＳＳ□ＲＳＤＭ)" userId="16333bf4-240b-49f2-80b8-f419aff058dd" providerId="ADAL" clId="{2B1606C0-C4D5-4731-AA1C-55950DBDF011}" dt="2025-02-09T22:05:55.726" v="3"/>
        <pc:sldMkLst>
          <pc:docMk/>
          <pc:sldMk cId="2790154070" sldId="259"/>
        </pc:sldMkLst>
        <pc:graphicFrameChg chg="mod">
          <ac:chgData name="hosokawa hiroshi(細川 博司 TEC □ＲＳ本□ＲＳＳＳ□ＲＳＤＭ)" userId="16333bf4-240b-49f2-80b8-f419aff058dd" providerId="ADAL" clId="{2B1606C0-C4D5-4731-AA1C-55950DBDF011}" dt="2025-02-09T21:50:47.929" v="1" actId="1076"/>
          <ac:graphicFrameMkLst>
            <pc:docMk/>
            <pc:sldMk cId="2790154070" sldId="259"/>
            <ac:graphicFrameMk id="24" creationId="{CE9C97D6-832A-5A30-258F-FAD0C685CE34}"/>
          </ac:graphicFrameMkLst>
        </pc:graphicFrameChg>
        <pc:extLst>
          <p:ext xmlns:p="http://schemas.openxmlformats.org/presentationml/2006/main" uri="{D6D511B9-2390-475A-947B-AFAB55BFBCF1}">
            <pc226:cmChg xmlns:pc226="http://schemas.microsoft.com/office/powerpoint/2022/06/main/command" chg="">
              <pc226:chgData name="hosokawa hiroshi(細川 博司 TEC □ＲＳ本□ＲＳＳＳ□ＲＳＤＭ)" userId="16333bf4-240b-49f2-80b8-f419aff058dd" providerId="ADAL" clId="{2B1606C0-C4D5-4731-AA1C-55950DBDF011}" dt="2025-02-09T22:05:55.726" v="3"/>
              <pc2:cmMkLst xmlns:pc2="http://schemas.microsoft.com/office/powerpoint/2019/9/main/command">
                <pc:docMk/>
                <pc:sldMk cId="2790154070" sldId="259"/>
                <pc2:cmMk id="{613F8937-5265-4F25-9D3F-02F8901DC06A}"/>
              </pc2:cmMkLst>
              <pc226:cmRplyChg chg="add">
                <pc226:chgData name="hosokawa hiroshi(細川 博司 TEC □ＲＳ本□ＲＳＳＳ□ＲＳＤＭ)" userId="16333bf4-240b-49f2-80b8-f419aff058dd" providerId="ADAL" clId="{2B1606C0-C4D5-4731-AA1C-55950DBDF011}" dt="2025-02-09T22:05:55.726" v="3"/>
                <pc2:cmRplyMkLst xmlns:pc2="http://schemas.microsoft.com/office/powerpoint/2019/9/main/command">
                  <pc:docMk/>
                  <pc:sldMk cId="2790154070" sldId="259"/>
                  <pc2:cmMk id="{613F8937-5265-4F25-9D3F-02F8901DC06A}"/>
                  <pc2:cmRplyMk id="{A52776BA-68F5-46C5-9981-2A811DC25AEB}"/>
                </pc2:cmRplyMkLst>
              </pc226:cmRplyChg>
            </pc226:cmChg>
            <pc226:cmChg xmlns:pc226="http://schemas.microsoft.com/office/powerpoint/2022/06/main/command" chg="">
              <pc226:chgData name="hosokawa hiroshi(細川 博司 TEC □ＲＳ本□ＲＳＳＳ□ＲＳＤＭ)" userId="16333bf4-240b-49f2-80b8-f419aff058dd" providerId="ADAL" clId="{2B1606C0-C4D5-4731-AA1C-55950DBDF011}" dt="2025-02-09T22:04:39.166" v="2"/>
              <pc2:cmMkLst xmlns:pc2="http://schemas.microsoft.com/office/powerpoint/2019/9/main/command">
                <pc:docMk/>
                <pc:sldMk cId="2790154070" sldId="259"/>
                <pc2:cmMk id="{9874F639-6C49-4CB6-A51B-A4033530B35A}"/>
              </pc2:cmMkLst>
              <pc226:cmRplyChg chg="add">
                <pc226:chgData name="hosokawa hiroshi(細川 博司 TEC □ＲＳ本□ＲＳＳＳ□ＲＳＤＭ)" userId="16333bf4-240b-49f2-80b8-f419aff058dd" providerId="ADAL" clId="{2B1606C0-C4D5-4731-AA1C-55950DBDF011}" dt="2025-02-09T22:04:39.166" v="2"/>
                <pc2:cmRplyMkLst xmlns:pc2="http://schemas.microsoft.com/office/powerpoint/2019/9/main/command">
                  <pc:docMk/>
                  <pc:sldMk cId="2790154070" sldId="259"/>
                  <pc2:cmMk id="{9874F639-6C49-4CB6-A51B-A4033530B35A}"/>
                  <pc2:cmRplyMk id="{45039646-4497-4547-8A59-B306E9F51402}"/>
                </pc2:cmRplyMkLst>
              </pc226:cmRplyChg>
            </pc226:cmChg>
          </p:ext>
        </pc:extLst>
      </pc:sldChg>
    </pc:docChg>
  </pc:docChgLst>
  <pc:docChgLst>
    <pc:chgData name="fujita kei(藤田 圭 TEC □ＲＳ本□ＲＳＳＳ□ＲＳＤＭ)" userId="4e2416aa-e8f0-4604-8a29-7738b4294d25" providerId="ADAL" clId="{1B3B5134-905E-446B-8BA9-9B613B4F7340}"/>
    <pc:docChg chg="custSel modSld">
      <pc:chgData name="fujita kei(藤田 圭 TEC □ＲＳ本□ＲＳＳＳ□ＲＳＤＭ)" userId="4e2416aa-e8f0-4604-8a29-7738b4294d25" providerId="ADAL" clId="{1B3B5134-905E-446B-8BA9-9B613B4F7340}" dt="2024-06-18T03:36:28.372" v="506" actId="478"/>
      <pc:docMkLst>
        <pc:docMk/>
      </pc:docMkLst>
      <pc:sldChg chg="addSp delSp modSp mod">
        <pc:chgData name="fujita kei(藤田 圭 TEC □ＲＳ本□ＲＳＳＳ□ＲＳＤＭ)" userId="4e2416aa-e8f0-4604-8a29-7738b4294d25" providerId="ADAL" clId="{1B3B5134-905E-446B-8BA9-9B613B4F7340}" dt="2024-06-18T03:36:28.372" v="506" actId="478"/>
        <pc:sldMkLst>
          <pc:docMk/>
          <pc:sldMk cId="2790154070" sldId="259"/>
        </pc:sldMkLst>
        <pc:spChg chg="add del mod">
          <ac:chgData name="fujita kei(藤田 圭 TEC □ＲＳ本□ＲＳＳＳ□ＲＳＤＭ)" userId="4e2416aa-e8f0-4604-8a29-7738b4294d25" providerId="ADAL" clId="{1B3B5134-905E-446B-8BA9-9B613B4F7340}" dt="2024-06-17T05:40:44.374" v="185" actId="478"/>
          <ac:spMkLst>
            <pc:docMk/>
            <pc:sldMk cId="2790154070" sldId="259"/>
            <ac:spMk id="3" creationId="{EE21AA0B-9963-C52A-FA4D-D6F9EE089736}"/>
          </ac:spMkLst>
        </pc:spChg>
        <pc:spChg chg="mod">
          <ac:chgData name="fujita kei(藤田 圭 TEC □ＲＳ本□ＲＳＳＳ□ＲＳＤＭ)" userId="4e2416aa-e8f0-4604-8a29-7738b4294d25" providerId="ADAL" clId="{1B3B5134-905E-446B-8BA9-9B613B4F7340}" dt="2024-06-17T06:05:14.719" v="456" actId="13926"/>
          <ac:spMkLst>
            <pc:docMk/>
            <pc:sldMk cId="2790154070" sldId="259"/>
            <ac:spMk id="6" creationId="{00000000-0008-0000-0000-000008000000}"/>
          </ac:spMkLst>
        </pc:spChg>
        <pc:spChg chg="add mod">
          <ac:chgData name="fujita kei(藤田 圭 TEC □ＲＳ本□ＲＳＳＳ□ＲＳＤＭ)" userId="4e2416aa-e8f0-4604-8a29-7738b4294d25" providerId="ADAL" clId="{1B3B5134-905E-446B-8BA9-9B613B4F7340}" dt="2024-06-17T05:37:58.577" v="87" actId="14100"/>
          <ac:spMkLst>
            <pc:docMk/>
            <pc:sldMk cId="2790154070" sldId="259"/>
            <ac:spMk id="19" creationId="{278172F0-FF91-6789-DC02-338EA6AFD05E}"/>
          </ac:spMkLst>
        </pc:spChg>
        <pc:spChg chg="add mod">
          <ac:chgData name="fujita kei(藤田 圭 TEC □ＲＳ本□ＲＳＳＳ□ＲＳＤＭ)" userId="4e2416aa-e8f0-4604-8a29-7738b4294d25" providerId="ADAL" clId="{1B3B5134-905E-446B-8BA9-9B613B4F7340}" dt="2024-06-17T05:40:19.173" v="184" actId="14100"/>
          <ac:spMkLst>
            <pc:docMk/>
            <pc:sldMk cId="2790154070" sldId="259"/>
            <ac:spMk id="25" creationId="{C6C403B3-15CD-8909-E758-1692940E5C77}"/>
          </ac:spMkLst>
        </pc:spChg>
        <pc:spChg chg="add mod">
          <ac:chgData name="fujita kei(藤田 圭 TEC □ＲＳ本□ＲＳＳＳ□ＲＳＤＭ)" userId="4e2416aa-e8f0-4604-8a29-7738b4294d25" providerId="ADAL" clId="{1B3B5134-905E-446B-8BA9-9B613B4F7340}" dt="2024-06-17T05:44:20.082" v="279" actId="14100"/>
          <ac:spMkLst>
            <pc:docMk/>
            <pc:sldMk cId="2790154070" sldId="259"/>
            <ac:spMk id="40" creationId="{D2539074-CF1C-D05B-3631-B8EE5C6B4D73}"/>
          </ac:spMkLst>
        </pc:spChg>
        <pc:spChg chg="add mod">
          <ac:chgData name="fujita kei(藤田 圭 TEC □ＲＳ本□ＲＳＳＳ□ＲＳＤＭ)" userId="4e2416aa-e8f0-4604-8a29-7738b4294d25" providerId="ADAL" clId="{1B3B5134-905E-446B-8BA9-9B613B4F7340}" dt="2024-06-17T05:59:37.077" v="381" actId="20577"/>
          <ac:spMkLst>
            <pc:docMk/>
            <pc:sldMk cId="2790154070" sldId="259"/>
            <ac:spMk id="41" creationId="{3DC8FCDF-062B-20B1-837A-B05F952F01B6}"/>
          </ac:spMkLst>
        </pc:spChg>
        <pc:spChg chg="add mod">
          <ac:chgData name="fujita kei(藤田 圭 TEC □ＲＳ本□ＲＳＳＳ□ＲＳＤＭ)" userId="4e2416aa-e8f0-4604-8a29-7738b4294d25" providerId="ADAL" clId="{1B3B5134-905E-446B-8BA9-9B613B4F7340}" dt="2024-06-17T06:02:02.306" v="451" actId="14100"/>
          <ac:spMkLst>
            <pc:docMk/>
            <pc:sldMk cId="2790154070" sldId="259"/>
            <ac:spMk id="42" creationId="{967B2CB0-7061-B8FF-41D3-0A0D4299A6A8}"/>
          </ac:spMkLst>
        </pc:spChg>
        <pc:spChg chg="add del mod">
          <ac:chgData name="fujita kei(藤田 圭 TEC □ＲＳ本□ＲＳＳＳ□ＲＳＤＭ)" userId="4e2416aa-e8f0-4604-8a29-7738b4294d25" providerId="ADAL" clId="{1B3B5134-905E-446B-8BA9-9B613B4F7340}" dt="2024-06-18T03:36:25.142" v="505" actId="478"/>
          <ac:spMkLst>
            <pc:docMk/>
            <pc:sldMk cId="2790154070" sldId="259"/>
            <ac:spMk id="44" creationId="{829C773F-CDE3-C2FC-FF9A-398E793B4A9C}"/>
          </ac:spMkLst>
        </pc:spChg>
        <pc:spChg chg="add mod">
          <ac:chgData name="fujita kei(藤田 圭 TEC □ＲＳ本□ＲＳＳＳ□ＲＳＤＭ)" userId="4e2416aa-e8f0-4604-8a29-7738b4294d25" providerId="ADAL" clId="{1B3B5134-905E-446B-8BA9-9B613B4F7340}" dt="2024-06-17T06:05:39.380" v="484" actId="14100"/>
          <ac:spMkLst>
            <pc:docMk/>
            <pc:sldMk cId="2790154070" sldId="259"/>
            <ac:spMk id="45" creationId="{1C833B8B-C329-DE5E-1BA9-D5885C97CD7C}"/>
          </ac:spMkLst>
        </pc:spChg>
        <pc:spChg chg="del">
          <ac:chgData name="fujita kei(藤田 圭 TEC □ＲＳ本□ＲＳＳＳ□ＲＳＤＭ)" userId="4e2416aa-e8f0-4604-8a29-7738b4294d25" providerId="ADAL" clId="{1B3B5134-905E-446B-8BA9-9B613B4F7340}" dt="2024-06-18T03:36:17.812" v="504" actId="478"/>
          <ac:spMkLst>
            <pc:docMk/>
            <pc:sldMk cId="2790154070" sldId="259"/>
            <ac:spMk id="51" creationId="{DF6929C9-7B49-731D-0E2E-3673675CCA21}"/>
          </ac:spMkLst>
        </pc:spChg>
        <pc:graphicFrameChg chg="modGraphic">
          <ac:chgData name="fujita kei(藤田 圭 TEC □ＲＳ本□ＲＳＳＳ□ＲＳＤＭ)" userId="4e2416aa-e8f0-4604-8a29-7738b4294d25" providerId="ADAL" clId="{1B3B5134-905E-446B-8BA9-9B613B4F7340}" dt="2024-06-17T06:00:15.438" v="382" actId="13926"/>
          <ac:graphicFrameMkLst>
            <pc:docMk/>
            <pc:sldMk cId="2790154070" sldId="259"/>
            <ac:graphicFrameMk id="87" creationId="{00000000-0000-0000-0000-000000000000}"/>
          </ac:graphicFrameMkLst>
        </pc:graphicFrameChg>
        <pc:cxnChg chg="del mod">
          <ac:chgData name="fujita kei(藤田 圭 TEC □ＲＳ本□ＲＳＳＳ□ＲＳＤＭ)" userId="4e2416aa-e8f0-4604-8a29-7738b4294d25" providerId="ADAL" clId="{1B3B5134-905E-446B-8BA9-9B613B4F7340}" dt="2024-06-18T03:36:28.372" v="506" actId="478"/>
          <ac:cxnSpMkLst>
            <pc:docMk/>
            <pc:sldMk cId="2790154070" sldId="259"/>
            <ac:cxnSpMk id="52" creationId="{BCB02CCC-5506-29F4-8269-C1AF44692A00}"/>
          </ac:cxnSpMkLst>
        </pc:cxnChg>
      </pc:sldChg>
      <pc:sldChg chg="addSp modSp mod">
        <pc:chgData name="fujita kei(藤田 圭 TEC □ＲＳ本□ＲＳＳＳ□ＲＳＤＭ)" userId="4e2416aa-e8f0-4604-8a29-7738b4294d25" providerId="ADAL" clId="{1B3B5134-905E-446B-8BA9-9B613B4F7340}" dt="2024-06-17T06:15:01.326" v="503" actId="20577"/>
        <pc:sldMkLst>
          <pc:docMk/>
          <pc:sldMk cId="2067675967" sldId="260"/>
        </pc:sldMkLst>
        <pc:spChg chg="add mod">
          <ac:chgData name="fujita kei(藤田 圭 TEC □ＲＳ本□ＲＳＳＳ□ＲＳＤＭ)" userId="4e2416aa-e8f0-4604-8a29-7738b4294d25" providerId="ADAL" clId="{1B3B5134-905E-446B-8BA9-9B613B4F7340}" dt="2024-06-17T06:14:03.437" v="501" actId="255"/>
          <ac:spMkLst>
            <pc:docMk/>
            <pc:sldMk cId="2067675967" sldId="260"/>
            <ac:spMk id="3" creationId="{D3122BAF-1CF6-E361-F664-43B8B42DAD22}"/>
          </ac:spMkLst>
        </pc:spChg>
        <pc:spChg chg="mod">
          <ac:chgData name="fujita kei(藤田 圭 TEC □ＲＳ本□ＲＳＳＳ□ＲＳＤＭ)" userId="4e2416aa-e8f0-4604-8a29-7738b4294d25" providerId="ADAL" clId="{1B3B5134-905E-446B-8BA9-9B613B4F7340}" dt="2024-06-17T06:08:15.607" v="485" actId="20577"/>
          <ac:spMkLst>
            <pc:docMk/>
            <pc:sldMk cId="2067675967" sldId="260"/>
            <ac:spMk id="50" creationId="{D30FBF0C-4C0F-974E-878E-A26E7F1F360F}"/>
          </ac:spMkLst>
        </pc:spChg>
        <pc:spChg chg="mod">
          <ac:chgData name="fujita kei(藤田 圭 TEC □ＲＳ本□ＲＳＳＳ□ＲＳＤＭ)" userId="4e2416aa-e8f0-4604-8a29-7738b4294d25" providerId="ADAL" clId="{1B3B5134-905E-446B-8BA9-9B613B4F7340}" dt="2024-06-17T06:15:01.326" v="503" actId="20577"/>
          <ac:spMkLst>
            <pc:docMk/>
            <pc:sldMk cId="2067675967" sldId="260"/>
            <ac:spMk id="71" creationId="{00000000-0008-0000-0100-0000B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2025/2/11</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2025/2/11</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春メニューの提案</a:t>
            </a: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1049">
            <a:extLst>
              <a:ext uri="{FF2B5EF4-FFF2-40B4-BE49-F238E27FC236}">
                <a16:creationId xmlns:a16="http://schemas.microsoft.com/office/drawing/2014/main" id="{B1031A6E-CF06-4ADD-8F58-815A5162568E}"/>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2"/>
                </a:solidFill>
                <a:latin typeface="HGS創英ﾌﾟﾚｾﾞﾝｽEB"/>
                <a:ea typeface="HGS創英ﾌﾟﾚｾﾞﾝｽEB"/>
                <a:cs typeface="Meiryo UI" panose="020B0604030504040204" pitchFamily="50" charset="-128"/>
              </a:rPr>
              <a:t>梅雨前の行楽需要を逃さない！</a:t>
            </a:r>
            <a:endParaRPr lang="en-US" altLang="ja-JP" sz="4000" b="1" dirty="0">
              <a:solidFill>
                <a:schemeClr val="accent2"/>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solidFill>
                <a:latin typeface="メイリオ"/>
                <a:ea typeface="メイリオ"/>
              </a:rPr>
              <a:t>〜</a:t>
            </a:r>
            <a:r>
              <a:rPr lang="ja-JP" altLang="en-US" sz="2400" b="1" dirty="0">
                <a:solidFill>
                  <a:schemeClr val="accent6"/>
                </a:solidFill>
                <a:latin typeface="メイリオ"/>
                <a:ea typeface="メイリオ"/>
              </a:rPr>
              <a:t>少しずつ夏向けに売場を切り替え！</a:t>
            </a:r>
            <a:r>
              <a:rPr lang="en-US" altLang="ja-JP" sz="2400" b="1" dirty="0">
                <a:solidFill>
                  <a:schemeClr val="accent6"/>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39" name="AutoShape 66">
            <a:extLst>
              <a:ext uri="{FF2B5EF4-FFF2-40B4-BE49-F238E27FC236}">
                <a16:creationId xmlns:a16="http://schemas.microsoft.com/office/drawing/2014/main" id="{1847D922-95C1-0487-5B2E-1097278F037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●ゴールデンウイーク</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en-US" altLang="ja-JP" sz="1400" dirty="0">
                <a:latin typeface="HG丸ｺﾞｼｯｸM-PRO"/>
                <a:ea typeface="HG丸ｺﾞｼｯｸM-PRO"/>
              </a:rPr>
              <a:t>⚫︎</a:t>
            </a:r>
            <a:r>
              <a:rPr lang="ja-JP" altLang="en-US" sz="1400" dirty="0">
                <a:latin typeface="HG丸ｺﾞｼｯｸM-PRO"/>
                <a:ea typeface="HG丸ｺﾞｼｯｸM-PRO"/>
              </a:rPr>
              <a:t>母の日</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⚫︎梅雨対策</a:t>
            </a:r>
            <a:endParaRPr lang="en-US" altLang="ja-JP" sz="1400" dirty="0">
              <a:latin typeface="HG丸ｺﾞｼｯｸM-PRO"/>
              <a:ea typeface="HG丸ｺﾞｼｯｸM-PRO"/>
            </a:endParaRPr>
          </a:p>
        </p:txBody>
      </p:sp>
      <p:sp>
        <p:nvSpPr>
          <p:cNvPr id="41" name="AutoShape 66">
            <a:extLst>
              <a:ext uri="{FF2B5EF4-FFF2-40B4-BE49-F238E27FC236}">
                <a16:creationId xmlns:a16="http://schemas.microsoft.com/office/drawing/2014/main" id="{591FB5F9-CE90-3062-8C75-D23B2847C3D8}"/>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カレイの煮付け</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カレイのムニエル</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キノコ</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キノコチャーハン</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シイタケとベーコンのトマトパスタ</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2" name="AutoShape 17">
            <a:extLst>
              <a:ext uri="{FF2B5EF4-FFF2-40B4-BE49-F238E27FC236}">
                <a16:creationId xmlns:a16="http://schemas.microsoft.com/office/drawing/2014/main" id="{BE704100-44ED-E7E2-DF40-DD3BE5BD2CB4}"/>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5</a:t>
            </a:r>
            <a:r>
              <a:rPr lang="ja-JP" altLang="en-US" sz="1400" dirty="0">
                <a:latin typeface="HG丸ｺﾞｼｯｸM-PRO" panose="020F0600000000000000" pitchFamily="50" charset="-128"/>
                <a:ea typeface="HG丸ｺﾞｼｯｸM-PRO" panose="020F0600000000000000" pitchFamily="50" charset="-128"/>
              </a:rPr>
              <a:t>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4" name="AutoShape 18">
            <a:extLst>
              <a:ext uri="{FF2B5EF4-FFF2-40B4-BE49-F238E27FC236}">
                <a16:creationId xmlns:a16="http://schemas.microsoft.com/office/drawing/2014/main" id="{29CEAC56-D5D1-15FF-E0AB-7BEA7D2E59F9}"/>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5</a:t>
            </a:r>
            <a:r>
              <a:rPr lang="ja-JP" altLang="en-US" sz="1400">
                <a:latin typeface="HG丸ｺﾞｼｯｸM-PRO"/>
                <a:ea typeface="HG丸ｺﾞｼｯｸM-PRO"/>
              </a:rPr>
              <a:t>月は、カレイ、シイタケなど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46" name="AutoShape 18">
            <a:extLst>
              <a:ext uri="{FF2B5EF4-FFF2-40B4-BE49-F238E27FC236}">
                <a16:creationId xmlns:a16="http://schemas.microsoft.com/office/drawing/2014/main" id="{165BAB87-2F75-C79E-5AF1-077F3A37167A}"/>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5</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48" name="AutoShape 18">
            <a:extLst>
              <a:ext uri="{FF2B5EF4-FFF2-40B4-BE49-F238E27FC236}">
                <a16:creationId xmlns:a16="http://schemas.microsoft.com/office/drawing/2014/main" id="{B992998E-E6E7-E8B3-A633-E2851D40CC0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5</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9" name="AutoShape 66">
            <a:extLst>
              <a:ext uri="{FF2B5EF4-FFF2-40B4-BE49-F238E27FC236}">
                <a16:creationId xmlns:a16="http://schemas.microsoft.com/office/drawing/2014/main" id="{1EC170F9-46E8-9E6E-FC50-C1CCAF1ABC76}"/>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solidFill>
                  <a:srgbClr val="000000"/>
                </a:solidFill>
                <a:latin typeface="HG丸ｺﾞｼｯｸM-PRO" pitchFamily="50" charset="-128"/>
                <a:ea typeface="HG丸ｺﾞｼｯｸM-PRO" pitchFamily="50" charset="-128"/>
              </a:rPr>
              <a:t>カレイ、トリガイ</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キノコ・野菜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dirty="0">
                <a:latin typeface="HG丸ｺﾞｼｯｸM-PRO"/>
                <a:ea typeface="HG丸ｺﾞｼｯｸM-PRO"/>
              </a:rPr>
              <a:t>シイタケ、ニラ</a:t>
            </a:r>
            <a:endParaRPr lang="en-US" altLang="ja-JP" sz="1400" i="0" strike="noStrike" dirty="0">
              <a:latin typeface="HG丸ｺﾞｼｯｸM-PRO"/>
              <a:ea typeface="HG丸ｺﾞｼｯｸM-PRO"/>
            </a:endParaRPr>
          </a:p>
        </p:txBody>
      </p:sp>
      <p:sp>
        <p:nvSpPr>
          <p:cNvPr id="51" name="AutoShape 66">
            <a:extLst>
              <a:ext uri="{FF2B5EF4-FFF2-40B4-BE49-F238E27FC236}">
                <a16:creationId xmlns:a16="http://schemas.microsoft.com/office/drawing/2014/main" id="{E3D05E6B-6F88-9591-E52B-97F71F9E37E6}"/>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こどもの日レシピ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●母の日レシピ</a:t>
            </a:r>
            <a:endParaRPr lang="en-US" altLang="ja-JP" sz="1400" dirty="0">
              <a:latin typeface="HG丸ｺﾞｼｯｸM-PRO"/>
              <a:ea typeface="HG丸ｺﾞｼｯｸM-PRO"/>
            </a:endParaRPr>
          </a:p>
        </p:txBody>
      </p:sp>
      <p:sp>
        <p:nvSpPr>
          <p:cNvPr id="52" name="AutoShape 9">
            <a:extLst>
              <a:ext uri="{FF2B5EF4-FFF2-40B4-BE49-F238E27FC236}">
                <a16:creationId xmlns:a16="http://schemas.microsoft.com/office/drawing/2014/main" id="{CA4D75E7-67EB-B2E0-373D-F2AAB791E3C3}"/>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5</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7" name="Text Box 89">
            <a:extLst>
              <a:ext uri="{FF2B5EF4-FFF2-40B4-BE49-F238E27FC236}">
                <a16:creationId xmlns:a16="http://schemas.microsoft.com/office/drawing/2014/main" id="{F612D6DB-84DE-2968-20EA-C8162EF9A9DA}"/>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92D050"/>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rgbClr val="92D05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92D05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800" b="1" i="0" strike="noStrike" cap="none" spc="0">
                <a:ln>
                  <a:noFill/>
                </a:ln>
                <a:solidFill>
                  <a:srgbClr val="92D05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92D050"/>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4" name="表 41">
            <a:extLst>
              <a:ext uri="{FF2B5EF4-FFF2-40B4-BE49-F238E27FC236}">
                <a16:creationId xmlns:a16="http://schemas.microsoft.com/office/drawing/2014/main" id="{CE9C97D6-832A-5A30-258F-FAD0C685CE34}"/>
              </a:ext>
            </a:extLst>
          </p:cNvPr>
          <p:cNvGraphicFramePr>
            <a:graphicFrameLocks noGrp="1"/>
          </p:cNvGraphicFramePr>
          <p:nvPr>
            <p:extLst>
              <p:ext uri="{D42A27DB-BD31-4B8C-83A1-F6EECF244321}">
                <p14:modId xmlns:p14="http://schemas.microsoft.com/office/powerpoint/2010/main" val="2804156703"/>
              </p:ext>
            </p:extLst>
          </p:nvPr>
        </p:nvGraphicFramePr>
        <p:xfrm>
          <a:off x="1303557" y="1721723"/>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85680">
                  <a:extLst>
                    <a:ext uri="{9D8B030D-6E8A-4147-A177-3AD203B41FA5}">
                      <a16:colId xmlns:a16="http://schemas.microsoft.com/office/drawing/2014/main" val="778210961"/>
                    </a:ext>
                  </a:extLst>
                </a:gridCol>
                <a:gridCol w="584381">
                  <a:extLst>
                    <a:ext uri="{9D8B030D-6E8A-4147-A177-3AD203B41FA5}">
                      <a16:colId xmlns:a16="http://schemas.microsoft.com/office/drawing/2014/main" val="690706407"/>
                    </a:ext>
                  </a:extLst>
                </a:gridCol>
                <a:gridCol w="605322">
                  <a:extLst>
                    <a:ext uri="{9D8B030D-6E8A-4147-A177-3AD203B41FA5}">
                      <a16:colId xmlns:a16="http://schemas.microsoft.com/office/drawing/2014/main" val="4219718161"/>
                    </a:ext>
                  </a:extLst>
                </a:gridCol>
                <a:gridCol w="608341">
                  <a:extLst>
                    <a:ext uri="{9D8B030D-6E8A-4147-A177-3AD203B41FA5}">
                      <a16:colId xmlns:a16="http://schemas.microsoft.com/office/drawing/2014/main" val="3084027291"/>
                    </a:ext>
                  </a:extLst>
                </a:gridCol>
                <a:gridCol w="561698">
                  <a:extLst>
                    <a:ext uri="{9D8B030D-6E8A-4147-A177-3AD203B41FA5}">
                      <a16:colId xmlns:a16="http://schemas.microsoft.com/office/drawing/2014/main" val="2534703214"/>
                    </a:ext>
                  </a:extLst>
                </a:gridCol>
                <a:gridCol w="580103">
                  <a:extLst>
                    <a:ext uri="{9D8B030D-6E8A-4147-A177-3AD203B41FA5}">
                      <a16:colId xmlns:a16="http://schemas.microsoft.com/office/drawing/2014/main" val="4084205509"/>
                    </a:ext>
                  </a:extLst>
                </a:gridCol>
                <a:gridCol w="530942">
                  <a:extLst>
                    <a:ext uri="{9D8B030D-6E8A-4147-A177-3AD203B41FA5}">
                      <a16:colId xmlns:a16="http://schemas.microsoft.com/office/drawing/2014/main" val="3541549423"/>
                    </a:ext>
                  </a:extLst>
                </a:gridCol>
                <a:gridCol w="619433">
                  <a:extLst>
                    <a:ext uri="{9D8B030D-6E8A-4147-A177-3AD203B41FA5}">
                      <a16:colId xmlns:a16="http://schemas.microsoft.com/office/drawing/2014/main" val="3103460086"/>
                    </a:ext>
                  </a:extLst>
                </a:gridCol>
                <a:gridCol w="607756">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5/1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6/1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4">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11034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緑茶の日</a:t>
                      </a:r>
                      <a:endParaRPr lang="en-US" altLang="ja-JP" sz="1100" u="none" strike="noStrike" dirty="0">
                        <a:solidFill>
                          <a:schemeClr val="tx1"/>
                        </a:solidFill>
                        <a:effectLst/>
                        <a:latin typeface="Meiryo UI"/>
                        <a:ea typeface="Meiryo UI"/>
                      </a:endParaRPr>
                    </a:p>
                    <a:p>
                      <a:pPr algn="l" fontAlgn="auto"/>
                      <a:r>
                        <a:rPr lang="ja-JP" altLang="en-US" sz="1100" u="none" strike="noStrike" dirty="0">
                          <a:solidFill>
                            <a:schemeClr val="tx1"/>
                          </a:solidFill>
                          <a:effectLst/>
                          <a:latin typeface="Meiryo UI"/>
                          <a:ea typeface="Meiryo UI"/>
                        </a:rPr>
                        <a:t>八十八夜</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カルシウムの日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憲法記念日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みどりの日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こどもの日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lvl="0" algn="l">
                        <a:buNone/>
                      </a:pPr>
                      <a:r>
                        <a:rPr lang="ja-JP" altLang="en-US" sz="1100" b="0" i="0" u="none" strike="noStrike" kern="1200" noProof="0" dirty="0">
                          <a:solidFill>
                            <a:schemeClr val="tx1"/>
                          </a:solidFill>
                          <a:effectLst/>
                          <a:latin typeface="Meiryo UI"/>
                          <a:ea typeface="Meiryo UI"/>
                        </a:rPr>
                        <a:t>振替休日</a:t>
                      </a:r>
                      <a:endParaRPr lang="en-US" altLang="ja-JP" sz="1100" b="0" i="0" u="none" strike="noStrike" kern="1200" noProof="0" dirty="0">
                        <a:solidFill>
                          <a:schemeClr val="tx1"/>
                        </a:solidFill>
                        <a:effectLst/>
                        <a:latin typeface="Meiryo UI"/>
                        <a:ea typeface="Meiryo UI"/>
                      </a:endParaRPr>
                    </a:p>
                    <a:p>
                      <a:pPr marL="0" lvl="0" algn="l">
                        <a:buNone/>
                      </a:pPr>
                      <a:r>
                        <a:rPr lang="ja-JP" altLang="en-US" sz="1100" b="0" i="0" u="none" strike="noStrike" kern="1200" noProof="0" dirty="0">
                          <a:solidFill>
                            <a:schemeClr val="tx1"/>
                          </a:solidFill>
                          <a:effectLst/>
                          <a:latin typeface="Meiryo UI"/>
                          <a:ea typeface="Meiryo UI"/>
                        </a:rPr>
                        <a:t>コロッケの日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コナモンの日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ゴーヤーの日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アイスクリームの日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黒糖の日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母の日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アセローラの日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カクテルの日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温度計の日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ヨーグルトの日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旅の日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お茶漬けの日</a:t>
                      </a:r>
                      <a:endParaRPr kumimoji="1" lang="en-US" altLang="ja-JP" sz="1100" b="0" i="0" u="none" strike="noStrike" kern="1200" noProof="0" dirty="0">
                        <a:solidFill>
                          <a:schemeClr val="tx1"/>
                        </a:solidFill>
                        <a:effectLst/>
                        <a:latin typeface="Meiryo UI"/>
                        <a:ea typeface="Meiryo UI"/>
                        <a:cs typeface="+mn-cs"/>
                      </a:endParaRPr>
                    </a:p>
                    <a:p>
                      <a:pPr marL="0" lvl="0" algn="l">
                        <a:buNone/>
                      </a:pPr>
                      <a:r>
                        <a:rPr kumimoji="1" lang="ja-JP" altLang="en-US" sz="1100" u="none" strike="noStrike" kern="1200">
                          <a:solidFill>
                            <a:schemeClr val="tx1"/>
                          </a:solidFill>
                          <a:effectLst/>
                          <a:latin typeface="Meiryo UI"/>
                          <a:ea typeface="Meiryo UI"/>
                          <a:cs typeface="+mn-cs"/>
                        </a:rPr>
                        <a:t>高血圧の日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ファイバーの日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森林の日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小満（しょうまん）</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乳酸菌の日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ゴルフ場記念日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主婦休みの日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風呂カビ予防の日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小松菜の日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花火の日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こんにゃくの日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ゴミゼロの日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そばの日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衣替え</a:t>
                      </a:r>
                      <a:endParaRPr lang="ja-JP" altLang="ja-JP" sz="1100" dirty="0">
                        <a:solidFill>
                          <a:schemeClr val="tx1"/>
                        </a:solidFill>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麩の日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雲仙普賢岳祈りの日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新茶収穫のピーク時期。新茶を使った商品が出回るのは少し先だ</a:t>
                      </a:r>
                      <a:r>
                        <a:rPr lang="ja-JP" altLang="en-US" sz="1200" b="0" i="0" u="none" strike="noStrike">
                          <a:solidFill>
                            <a:schemeClr val="tx1"/>
                          </a:solidFill>
                          <a:effectLst/>
                          <a:latin typeface="Meiryo UI"/>
                          <a:ea typeface="Meiryo UI"/>
                        </a:rPr>
                        <a:t>が、訴</a:t>
                      </a:r>
                      <a:r>
                        <a:rPr lang="ja-JP" altLang="en-US" sz="1200" b="0" i="0" u="none" strike="noStrike" dirty="0">
                          <a:solidFill>
                            <a:schemeClr val="tx1"/>
                          </a:solidFill>
                          <a:effectLst/>
                          <a:latin typeface="Meiryo UI"/>
                          <a:ea typeface="Meiryo UI"/>
                        </a:rPr>
                        <a:t>求を高める</a:t>
                      </a:r>
                      <a:r>
                        <a:rPr lang="ja-JP" altLang="en-US" sz="1200" b="0" i="0" u="none" strike="noStrike">
                          <a:solidFill>
                            <a:schemeClr val="tx1"/>
                          </a:solidFill>
                          <a:effectLst/>
                          <a:latin typeface="Meiryo UI"/>
                          <a:ea typeface="Meiryo UI"/>
                        </a:rPr>
                        <a:t>ためにキャンペーン</a:t>
                      </a:r>
                      <a:r>
                        <a:rPr lang="ja-JP" altLang="en-US" sz="1200" b="0" i="0" u="none" strike="noStrike" dirty="0">
                          <a:solidFill>
                            <a:schemeClr val="tx1"/>
                          </a:solidFill>
                          <a:effectLst/>
                          <a:latin typeface="Meiryo UI"/>
                          <a:ea typeface="Meiryo UI"/>
                        </a:rPr>
                        <a:t>を検討しよう。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この</a:t>
                      </a:r>
                      <a:r>
                        <a:rPr lang="ja-JP" altLang="en-US" sz="1200" u="none" strike="noStrike" dirty="0">
                          <a:solidFill>
                            <a:schemeClr val="tx1"/>
                          </a:solidFill>
                          <a:effectLst/>
                          <a:latin typeface="Meiryo UI"/>
                          <a:ea typeface="Meiryo UI"/>
                        </a:rPr>
                        <a:t>日にちなみ、カルシウムを</a:t>
                      </a:r>
                      <a:r>
                        <a:rPr lang="ja-JP" altLang="en-US" sz="1200" u="none" strike="noStrike">
                          <a:solidFill>
                            <a:schemeClr val="tx1"/>
                          </a:solidFill>
                          <a:effectLst/>
                          <a:latin typeface="Meiryo UI"/>
                          <a:ea typeface="Meiryo UI"/>
                        </a:rPr>
                        <a:t>多く含む小魚、海藻、乳製品や</a:t>
                      </a:r>
                      <a:r>
                        <a:rPr lang="ja-JP" altLang="en-US" sz="1200" u="none" strike="noStrike" dirty="0">
                          <a:solidFill>
                            <a:schemeClr val="tx1"/>
                          </a:solidFill>
                          <a:effectLst/>
                          <a:latin typeface="Meiryo UI"/>
                          <a:ea typeface="Meiryo UI"/>
                        </a:rPr>
                        <a:t>サプリを売り込もう。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ゴールデンウィークも後半になると、気温が上昇し、夏本番のような気候になる。氷や氷菓商品が動くので注意すること。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家族や仲間で過ごすこと</a:t>
                      </a:r>
                      <a:r>
                        <a:rPr lang="ja-JP" altLang="en-US" sz="1200" b="0" i="0" u="none" strike="noStrike">
                          <a:solidFill>
                            <a:schemeClr val="tx1"/>
                          </a:solidFill>
                          <a:effectLst/>
                          <a:latin typeface="Meiryo UI"/>
                          <a:ea typeface="Meiryo UI"/>
                        </a:rPr>
                        <a:t>が増えるゴールデンウィークは</a:t>
                      </a:r>
                      <a:r>
                        <a:rPr lang="ja-JP" altLang="en-US" sz="1200" b="0" i="0" u="none" strike="noStrike" dirty="0">
                          <a:solidFill>
                            <a:schemeClr val="tx1"/>
                          </a:solidFill>
                          <a:effectLst/>
                          <a:latin typeface="Meiryo UI"/>
                          <a:ea typeface="Meiryo UI"/>
                        </a:rPr>
                        <a:t>、大型サイズやパックタイプの商品が売れる。まとめ買いもあるので欠品に注意。</a:t>
                      </a:r>
                      <a:endParaRPr lang="en-US" altLang="ja-JP" sz="12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かしわ餅、ちまき、子どもが好むケーキや菓子などを用意。かしわ餅やちまきは季節限定商品なので子どもに限らずお薦めしたい。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連休最終日。唐揚げ、コロッケなど移動中でも気軽に食べられる揚げ物の需要が高まるので強化する。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「コナモン」とは、たこ焼き、うどん、お好み焼きなど粉を使った食べ物のこと。行楽でにぎわう週末に売れるので、多めに持つ。</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夏らしさが増すこの時季に沖縄や南国の商品フェアを提案しよう。果実が入ったゼリーも伸びるアイテムだ。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アイスクリームが売れる気温は</a:t>
                      </a:r>
                      <a:r>
                        <a:rPr lang="en-US" altLang="ja-JP" sz="1200" b="0" i="0" u="none" strike="noStrike" kern="1200" noProof="0" dirty="0">
                          <a:solidFill>
                            <a:schemeClr val="tx1"/>
                          </a:solidFill>
                          <a:effectLst/>
                          <a:latin typeface="Meiryo UI"/>
                          <a:ea typeface="Meiryo UI"/>
                        </a:rPr>
                        <a:t>27</a:t>
                      </a:r>
                      <a:r>
                        <a:rPr lang="ja-JP" altLang="en-US" sz="1200" b="0" i="0" u="none" strike="noStrike" kern="1200" noProof="0" dirty="0">
                          <a:solidFill>
                            <a:schemeClr val="tx1"/>
                          </a:solidFill>
                          <a:effectLst/>
                          <a:latin typeface="Meiryo UI"/>
                          <a:ea typeface="Meiryo UI"/>
                        </a:rPr>
                        <a:t>度といわれる。売れる気温に近い日や前日より気温が上昇した日は売り込むチャンス。</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沖縄黒糖の魅力を多くの人に知ってもらうために、沖縄県含みつ糖対策協議会が「黒糖の日」を制定。</a:t>
                      </a:r>
                      <a:r>
                        <a:rPr lang="en-US" altLang="ja-JP" sz="1200" b="0" i="0" u="none" strike="noStrike" dirty="0">
                          <a:solidFill>
                            <a:schemeClr val="tx1"/>
                          </a:solidFill>
                          <a:effectLst/>
                          <a:latin typeface="Meiryo UI"/>
                          <a:ea typeface="Meiryo UI"/>
                        </a:rPr>
                        <a:t>8</a:t>
                      </a:r>
                      <a:r>
                        <a:rPr lang="ja-JP" altLang="en-US" sz="1200" b="0" i="0" u="none" strike="noStrike" dirty="0">
                          <a:solidFill>
                            <a:schemeClr val="tx1"/>
                          </a:solidFill>
                          <a:effectLst/>
                          <a:latin typeface="Meiryo UI"/>
                          <a:ea typeface="Meiryo UI"/>
                        </a:rPr>
                        <a:t>日のゴーヤーの日同様、沖縄フェアを行おう。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カーネーションや菓子、半生菓子、プレゼント雑貨などは予約活動を中心に行う。メッセージカードやラッピングも用意。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アセローラは、美容や疲労回復に良いといわれるビタミンＣを多く</a:t>
                      </a:r>
                      <a:r>
                        <a:rPr lang="ja-JP" altLang="en-US" sz="1200" b="0" i="0" u="none" strike="noStrike">
                          <a:solidFill>
                            <a:schemeClr val="tx1"/>
                          </a:solidFill>
                          <a:effectLst/>
                          <a:latin typeface="Meiryo UI"/>
                          <a:ea typeface="Meiryo UI"/>
                        </a:rPr>
                        <a:t>含む。健康意識が</a:t>
                      </a:r>
                      <a:r>
                        <a:rPr lang="ja-JP" altLang="en-US" sz="1200" b="0" i="0" u="none" strike="noStrike" dirty="0">
                          <a:solidFill>
                            <a:schemeClr val="tx1"/>
                          </a:solidFill>
                          <a:effectLst/>
                          <a:latin typeface="Meiryo UI"/>
                          <a:ea typeface="Meiryo UI"/>
                        </a:rPr>
                        <a:t>高まっている</a:t>
                      </a:r>
                      <a:r>
                        <a:rPr lang="ja-JP" altLang="en-US" sz="1200" b="0" i="0" u="none" strike="noStrike">
                          <a:solidFill>
                            <a:schemeClr val="tx1"/>
                          </a:solidFill>
                          <a:effectLst/>
                          <a:latin typeface="Meiryo UI"/>
                          <a:ea typeface="Meiryo UI"/>
                        </a:rPr>
                        <a:t>ので、関連</a:t>
                      </a:r>
                      <a:r>
                        <a:rPr lang="ja-JP" altLang="en-US" sz="1200" b="0" i="0" u="none" strike="noStrike" dirty="0">
                          <a:solidFill>
                            <a:schemeClr val="tx1"/>
                          </a:solidFill>
                          <a:effectLst/>
                          <a:latin typeface="Meiryo UI"/>
                          <a:ea typeface="Meiryo UI"/>
                        </a:rPr>
                        <a:t>商品</a:t>
                      </a:r>
                      <a:r>
                        <a:rPr lang="ja-JP" altLang="en-US" sz="1200" b="0" i="0" u="none" strike="noStrike">
                          <a:solidFill>
                            <a:schemeClr val="tx1"/>
                          </a:solidFill>
                          <a:effectLst/>
                          <a:latin typeface="Meiryo UI"/>
                          <a:ea typeface="Meiryo UI"/>
                        </a:rPr>
                        <a:t>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カクテルなどの酒類のフェアを展開。この時期は、レモンや青りんごなど爽やかなフレーバーが人気。</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気温が数度違うだけで嗜好が変化し、売れ筋が変わるので、微妙な気温の変化に注意。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連休明けで、疲労を感じたり心身ともに体調を崩している人が多い。機能性ヨーグルトなどの商品を積極的に展開しよう。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ゴールデンウィークは</a:t>
                      </a:r>
                      <a:r>
                        <a:rPr lang="ja-JP" altLang="en-US" sz="1200" b="0" i="0" u="none" strike="noStrike" dirty="0">
                          <a:solidFill>
                            <a:schemeClr val="tx1"/>
                          </a:solidFill>
                          <a:effectLst/>
                          <a:latin typeface="Meiryo UI"/>
                          <a:ea typeface="Meiryo UI"/>
                        </a:rPr>
                        <a:t>終わったが、行楽に最適な時期。学校立地では修学旅行や遠足情報に注意。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五月病による食欲低下などでレトルトなど簡便な食事で済ませたい人も多い。お茶のおいしい時季なので、お茶漬けもお薦めしたいアイテムだ。</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kern="1200" dirty="0">
                          <a:solidFill>
                            <a:schemeClr val="tx1"/>
                          </a:solidFill>
                          <a:effectLst/>
                          <a:latin typeface="Meiryo UI"/>
                          <a:ea typeface="Meiryo UI"/>
                          <a:cs typeface="+mn-cs"/>
                        </a:rPr>
                        <a:t>ファイバーとは食物繊維のこと。腸内環境を整えるといわれる。この日にちなみ、販促物などで関連商品をアピールしよう。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毎月９の付く日はクレープの日。気温が上昇し、チルドデザートの販売も伸長する。行楽やスポーツ時には、クレープなどのハンドタイプの商品が人気だ。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週末は野外行楽の需要が高いため、行楽地ではキャンプ用品などの関連商品を多めに用意しよう。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二十四節気の一つ。陽気が良くなり、草木が生い茂る。この頃より気温がさらに上昇し、夏日も出てくる。嗜好の変化に注意。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a:t>
                      </a:r>
                      <a:r>
                        <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rPr>
                        <a:t>ショートケーキ</a:t>
                      </a:r>
                      <a:r>
                        <a:rPr kumimoji="1" lang="ja-JP" altLang="en-US" sz="1200" u="none" strike="noStrike" kern="1200" dirty="0">
                          <a:solidFill>
                            <a:schemeClr val="tx1"/>
                          </a:solidFill>
                          <a:effectLst/>
                          <a:latin typeface="Meiryo UI"/>
                          <a:ea typeface="Meiryo UI"/>
                          <a:cs typeface="+mn-cs"/>
                        </a:rPr>
                        <a:t>の日。五月病で気分が上がらない人向けに、スイーツなど自分へのご褒美訴求を高めよう。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u="none" strike="noStrike" dirty="0">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dirty="0">
                          <a:solidFill>
                            <a:schemeClr val="tx1"/>
                          </a:solidFill>
                          <a:effectLst/>
                          <a:latin typeface="Meiryo UI"/>
                          <a:ea typeface="Meiryo UI"/>
                        </a:rPr>
                        <a:t>日は乳酸菌の日。</a:t>
                      </a:r>
                      <a:r>
                        <a:rPr lang="en-US" altLang="ja-JP" sz="1200" u="none" strike="noStrike" dirty="0">
                          <a:solidFill>
                            <a:schemeClr val="tx1"/>
                          </a:solidFill>
                          <a:effectLst/>
                          <a:latin typeface="Meiryo UI"/>
                          <a:ea typeface="Meiryo UI"/>
                        </a:rPr>
                        <a:t>15</a:t>
                      </a:r>
                      <a:r>
                        <a:rPr lang="ja-JP" altLang="en-US" sz="1200" u="none" strike="noStrike" dirty="0">
                          <a:solidFill>
                            <a:schemeClr val="tx1"/>
                          </a:solidFill>
                          <a:effectLst/>
                          <a:latin typeface="Meiryo UI"/>
                          <a:ea typeface="Meiryo UI"/>
                        </a:rPr>
                        <a:t>日のヨーグルトの日同様にヨーグルトや乳酸菌飲料などを売り込む。季節柄、爽やかな果実入りのヨーグルトもお薦め。</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スポーツや行楽関連商品の需要が高い時期だが、間もなく梅雨。梅雨になると売れなくなるため、少しずつ商品の改廃・縮小を進めよう。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世間では浸透していないだけに、拡販の余地がある。冷凍食品、ミールキットなど手軽に食事が作れる商品の提案をする。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梅雨の時季は、気温、湿度など、</a:t>
                      </a:r>
                      <a:r>
                        <a:rPr lang="en-US" altLang="ja-JP" sz="1200" b="0" i="0" u="none" strike="noStrike" dirty="0">
                          <a:solidFill>
                            <a:schemeClr val="tx1"/>
                          </a:solidFill>
                          <a:effectLst/>
                          <a:latin typeface="Meiryo UI"/>
                          <a:ea typeface="Meiryo UI"/>
                        </a:rPr>
                        <a:t>1</a:t>
                      </a:r>
                      <a:r>
                        <a:rPr lang="ja-JP" altLang="en-US" sz="1200" b="0" i="0" u="none" strike="noStrike" dirty="0">
                          <a:solidFill>
                            <a:schemeClr val="tx1"/>
                          </a:solidFill>
                          <a:effectLst/>
                          <a:latin typeface="Meiryo UI"/>
                          <a:ea typeface="Meiryo UI"/>
                        </a:rPr>
                        <a:t>年で最もカビが発生しやすい条件がそろう。この日を機に</a:t>
                      </a:r>
                      <a:r>
                        <a:rPr lang="ja-JP" altLang="en-US" sz="1200" b="0" i="0" u="none" strike="noStrike">
                          <a:solidFill>
                            <a:schemeClr val="tx1"/>
                          </a:solidFill>
                          <a:effectLst/>
                          <a:latin typeface="Meiryo UI"/>
                          <a:ea typeface="Meiryo UI"/>
                        </a:rPr>
                        <a:t>カビ対策商品の強化を検討しよう</a:t>
                      </a:r>
                      <a:r>
                        <a:rPr lang="ja-JP" altLang="en-US" sz="1200" b="0" i="0" u="none" strike="noStrike" dirty="0">
                          <a:solidFill>
                            <a:schemeClr val="tx1"/>
                          </a:solidFill>
                          <a:effectLst/>
                          <a:latin typeface="Meiryo UI"/>
                          <a:ea typeface="Meiryo UI"/>
                        </a:rPr>
                        <a:t>。</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小松菜などを使い、美容と健康に効能があるグリーンスムージーは女性に人気が高い。その他、野菜・果実ジュースなどを販促物を使って効能などをＰＲ</a:t>
                      </a:r>
                      <a:r>
                        <a:rPr lang="ja-JP" altLang="en"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花火といえば夏の印象だが、この時季にも動く。週末の需要が高いので、パック商品を中心に持つ。梅雨に入ると鈍るので注意。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気温の上昇で薄着になると、ダイエット訴求が高まる。こんにゃくゼリーなどのダイエット、健康・栄養補助食品が動く。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この日にちなみ、クレンリネスを心掛ける。店外のごみ箱や駐車場の確認も行う。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毎月月末はそばの日。そばや冷やし中華などの冷やし麺は梅雨に入ると販売が鈍るので注意。今のうちに売り込み、商品の見直しや改廃をする。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衣替えにより、洗濯用品や収納用品、防虫剤、除湿剤などが動く。この時期の欠品は厳禁。</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a:t>
                      </a:r>
                      <a:r>
                        <a:rPr lang="ja-JP" altLang="en-US" sz="1200" b="0" i="0" u="none" strike="noStrike" dirty="0">
                          <a:solidFill>
                            <a:schemeClr val="tx1"/>
                          </a:solidFill>
                          <a:effectLst/>
                          <a:latin typeface="Meiryo UI"/>
                          <a:ea typeface="Meiryo UI"/>
                        </a:rPr>
                        <a:t>日は麩の日。この日にちなみ、煮物や汁物、炒め物などの材料として活用できる麩をＰＲしよう。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梅雨に入ると大雨による災害意識が高まる。この日を機に梅雨前の対策コーナーをつくり、非常食や防災用品などを展開しよう。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pic>
        <p:nvPicPr>
          <p:cNvPr id="3" name="図 2">
            <a:extLst>
              <a:ext uri="{FF2B5EF4-FFF2-40B4-BE49-F238E27FC236}">
                <a16:creationId xmlns:a16="http://schemas.microsoft.com/office/drawing/2014/main" id="{8DFA59D8-FAA0-EA91-6E02-DC2A3BD352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6689" y="2154018"/>
            <a:ext cx="242575" cy="245526"/>
          </a:xfrm>
          <a:prstGeom prst="rect">
            <a:avLst/>
          </a:prstGeom>
        </p:spPr>
      </p:pic>
      <p:pic>
        <p:nvPicPr>
          <p:cNvPr id="6" name="図 5">
            <a:extLst>
              <a:ext uri="{FF2B5EF4-FFF2-40B4-BE49-F238E27FC236}">
                <a16:creationId xmlns:a16="http://schemas.microsoft.com/office/drawing/2014/main" id="{926E7BD7-AD28-AD60-7F38-D6AEF5090E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4054" y="2154018"/>
            <a:ext cx="242575" cy="245526"/>
          </a:xfrm>
          <a:prstGeom prst="rect">
            <a:avLst/>
          </a:prstGeom>
        </p:spPr>
      </p:pic>
      <p:pic>
        <p:nvPicPr>
          <p:cNvPr id="17" name="図 16">
            <a:extLst>
              <a:ext uri="{FF2B5EF4-FFF2-40B4-BE49-F238E27FC236}">
                <a16:creationId xmlns:a16="http://schemas.microsoft.com/office/drawing/2014/main" id="{73852F00-EB3F-3105-6DEA-96ADCC4FD8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23456" y="2085219"/>
            <a:ext cx="337754" cy="314325"/>
          </a:xfrm>
          <a:prstGeom prst="rect">
            <a:avLst/>
          </a:prstGeom>
        </p:spPr>
      </p:pic>
      <p:pic>
        <p:nvPicPr>
          <p:cNvPr id="25" name="図 24">
            <a:extLst>
              <a:ext uri="{FF2B5EF4-FFF2-40B4-BE49-F238E27FC236}">
                <a16:creationId xmlns:a16="http://schemas.microsoft.com/office/drawing/2014/main" id="{CB2E2A7A-C094-D48B-7D1C-337ED58E3F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3628" y="2151887"/>
            <a:ext cx="288059" cy="288059"/>
          </a:xfrm>
          <a:prstGeom prst="rect">
            <a:avLst/>
          </a:prstGeom>
        </p:spPr>
      </p:pic>
      <p:pic>
        <p:nvPicPr>
          <p:cNvPr id="26" name="図 25">
            <a:extLst>
              <a:ext uri="{FF2B5EF4-FFF2-40B4-BE49-F238E27FC236}">
                <a16:creationId xmlns:a16="http://schemas.microsoft.com/office/drawing/2014/main" id="{CCDFBB20-8E93-72FF-DA40-929287698F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3228" y="2151887"/>
            <a:ext cx="288059" cy="288059"/>
          </a:xfrm>
          <a:prstGeom prst="rect">
            <a:avLst/>
          </a:prstGeom>
        </p:spPr>
      </p:pic>
      <p:pic>
        <p:nvPicPr>
          <p:cNvPr id="29" name="図 28">
            <a:extLst>
              <a:ext uri="{FF2B5EF4-FFF2-40B4-BE49-F238E27FC236}">
                <a16:creationId xmlns:a16="http://schemas.microsoft.com/office/drawing/2014/main" id="{815FF921-EBC1-AE8D-EEF3-AD434E7F55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1066" y="2151887"/>
            <a:ext cx="288059" cy="288059"/>
          </a:xfrm>
          <a:prstGeom prst="rect">
            <a:avLst/>
          </a:prstGeom>
        </p:spPr>
      </p:pic>
      <p:pic>
        <p:nvPicPr>
          <p:cNvPr id="30" name="図 29">
            <a:extLst>
              <a:ext uri="{FF2B5EF4-FFF2-40B4-BE49-F238E27FC236}">
                <a16:creationId xmlns:a16="http://schemas.microsoft.com/office/drawing/2014/main" id="{99873930-E69B-AEB1-B2AB-8E6F8A0791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7715" y="2151887"/>
            <a:ext cx="288059" cy="288059"/>
          </a:xfrm>
          <a:prstGeom prst="rect">
            <a:avLst/>
          </a:prstGeom>
        </p:spPr>
      </p:pic>
      <p:pic>
        <p:nvPicPr>
          <p:cNvPr id="31" name="図 30">
            <a:extLst>
              <a:ext uri="{FF2B5EF4-FFF2-40B4-BE49-F238E27FC236}">
                <a16:creationId xmlns:a16="http://schemas.microsoft.com/office/drawing/2014/main" id="{C9D54F5F-6067-817C-44F1-49FD0A37C7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2601" y="2151887"/>
            <a:ext cx="288059" cy="288059"/>
          </a:xfrm>
          <a:prstGeom prst="rect">
            <a:avLst/>
          </a:prstGeom>
        </p:spPr>
      </p:pic>
      <p:pic>
        <p:nvPicPr>
          <p:cNvPr id="38" name="図 37">
            <a:extLst>
              <a:ext uri="{FF2B5EF4-FFF2-40B4-BE49-F238E27FC236}">
                <a16:creationId xmlns:a16="http://schemas.microsoft.com/office/drawing/2014/main" id="{F6E31245-C313-B7EF-4C92-F659CD9AA4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2873" y="2154018"/>
            <a:ext cx="242575" cy="245526"/>
          </a:xfrm>
          <a:prstGeom prst="rect">
            <a:avLst/>
          </a:prstGeom>
        </p:spPr>
      </p:pic>
      <p:pic>
        <p:nvPicPr>
          <p:cNvPr id="40" name="図 39">
            <a:extLst>
              <a:ext uri="{FF2B5EF4-FFF2-40B4-BE49-F238E27FC236}">
                <a16:creationId xmlns:a16="http://schemas.microsoft.com/office/drawing/2014/main" id="{CF49E7F7-ACCD-9A30-DF31-95F1AE8376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6570" y="2154018"/>
            <a:ext cx="242575" cy="245526"/>
          </a:xfrm>
          <a:prstGeom prst="rect">
            <a:avLst/>
          </a:prstGeom>
        </p:spPr>
      </p:pic>
      <p:pic>
        <p:nvPicPr>
          <p:cNvPr id="45" name="図 44">
            <a:extLst>
              <a:ext uri="{FF2B5EF4-FFF2-40B4-BE49-F238E27FC236}">
                <a16:creationId xmlns:a16="http://schemas.microsoft.com/office/drawing/2014/main" id="{633904BB-B57E-C6D2-EAE6-52B030B90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3219" y="2154018"/>
            <a:ext cx="242575" cy="245526"/>
          </a:xfrm>
          <a:prstGeom prst="rect">
            <a:avLst/>
          </a:prstGeom>
        </p:spPr>
      </p:pic>
      <p:pic>
        <p:nvPicPr>
          <p:cNvPr id="50" name="図 49">
            <a:extLst>
              <a:ext uri="{FF2B5EF4-FFF2-40B4-BE49-F238E27FC236}">
                <a16:creationId xmlns:a16="http://schemas.microsoft.com/office/drawing/2014/main" id="{E8380FF8-74A2-A194-F83D-568ACBC404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8105" y="2154018"/>
            <a:ext cx="242575" cy="245526"/>
          </a:xfrm>
          <a:prstGeom prst="rect">
            <a:avLst/>
          </a:prstGeom>
        </p:spPr>
      </p:pic>
      <p:pic>
        <p:nvPicPr>
          <p:cNvPr id="53" name="図 52">
            <a:extLst>
              <a:ext uri="{FF2B5EF4-FFF2-40B4-BE49-F238E27FC236}">
                <a16:creationId xmlns:a16="http://schemas.microsoft.com/office/drawing/2014/main" id="{1545C962-E752-EEC7-3AE6-A75EB9CD16C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552991" y="2085218"/>
            <a:ext cx="337754" cy="314325"/>
          </a:xfrm>
          <a:prstGeom prst="rect">
            <a:avLst/>
          </a:prstGeom>
        </p:spPr>
      </p:pic>
      <p:pic>
        <p:nvPicPr>
          <p:cNvPr id="54" name="図 53">
            <a:extLst>
              <a:ext uri="{FF2B5EF4-FFF2-40B4-BE49-F238E27FC236}">
                <a16:creationId xmlns:a16="http://schemas.microsoft.com/office/drawing/2014/main" id="{8D663223-D38A-6F97-C896-0123A1ADA7E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54241" y="2085218"/>
            <a:ext cx="337754" cy="314325"/>
          </a:xfrm>
          <a:prstGeom prst="rect">
            <a:avLst/>
          </a:prstGeom>
        </p:spPr>
      </p:pic>
      <p:pic>
        <p:nvPicPr>
          <p:cNvPr id="55" name="図 54">
            <a:extLst>
              <a:ext uri="{FF2B5EF4-FFF2-40B4-BE49-F238E27FC236}">
                <a16:creationId xmlns:a16="http://schemas.microsoft.com/office/drawing/2014/main" id="{373BC87A-6900-2E0F-C98A-1884A6134C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7401" y="2151887"/>
            <a:ext cx="288059" cy="288059"/>
          </a:xfrm>
          <a:prstGeom prst="rect">
            <a:avLst/>
          </a:prstGeom>
        </p:spPr>
      </p:pic>
      <p:pic>
        <p:nvPicPr>
          <p:cNvPr id="56" name="図 55">
            <a:extLst>
              <a:ext uri="{FF2B5EF4-FFF2-40B4-BE49-F238E27FC236}">
                <a16:creationId xmlns:a16="http://schemas.microsoft.com/office/drawing/2014/main" id="{600AB0B9-3DF8-0120-B3EC-40CD880391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312899" y="2085218"/>
            <a:ext cx="337754" cy="314325"/>
          </a:xfrm>
          <a:prstGeom prst="rect">
            <a:avLst/>
          </a:prstGeom>
        </p:spPr>
      </p:pic>
      <p:pic>
        <p:nvPicPr>
          <p:cNvPr id="57" name="図 56">
            <a:extLst>
              <a:ext uri="{FF2B5EF4-FFF2-40B4-BE49-F238E27FC236}">
                <a16:creationId xmlns:a16="http://schemas.microsoft.com/office/drawing/2014/main" id="{AAF3C5A9-4BB8-0BA2-9171-3CACEE5D1F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907885" y="2085218"/>
            <a:ext cx="337754" cy="314325"/>
          </a:xfrm>
          <a:prstGeom prst="rect">
            <a:avLst/>
          </a:prstGeom>
        </p:spPr>
      </p:pic>
      <p:pic>
        <p:nvPicPr>
          <p:cNvPr id="58" name="図 57">
            <a:extLst>
              <a:ext uri="{FF2B5EF4-FFF2-40B4-BE49-F238E27FC236}">
                <a16:creationId xmlns:a16="http://schemas.microsoft.com/office/drawing/2014/main" id="{8C18802C-04D4-E2C2-22B9-4C8928C11B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14220" y="2154018"/>
            <a:ext cx="242575" cy="245526"/>
          </a:xfrm>
          <a:prstGeom prst="rect">
            <a:avLst/>
          </a:prstGeom>
        </p:spPr>
      </p:pic>
      <p:pic>
        <p:nvPicPr>
          <p:cNvPr id="59" name="図 58">
            <a:extLst>
              <a:ext uri="{FF2B5EF4-FFF2-40B4-BE49-F238E27FC236}">
                <a16:creationId xmlns:a16="http://schemas.microsoft.com/office/drawing/2014/main" id="{71EE4316-DE39-4610-B5A2-5B21D17925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14782" y="2151887"/>
            <a:ext cx="288059" cy="288059"/>
          </a:xfrm>
          <a:prstGeom prst="rect">
            <a:avLst/>
          </a:prstGeom>
        </p:spPr>
      </p:pic>
      <p:pic>
        <p:nvPicPr>
          <p:cNvPr id="60" name="図 59">
            <a:extLst>
              <a:ext uri="{FF2B5EF4-FFF2-40B4-BE49-F238E27FC236}">
                <a16:creationId xmlns:a16="http://schemas.microsoft.com/office/drawing/2014/main" id="{75D0D747-DD92-7205-C49C-19544766B5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85965" y="2151887"/>
            <a:ext cx="288059" cy="288059"/>
          </a:xfrm>
          <a:prstGeom prst="rect">
            <a:avLst/>
          </a:prstGeom>
        </p:spPr>
      </p:pic>
      <p:pic>
        <p:nvPicPr>
          <p:cNvPr id="61" name="図 60">
            <a:extLst>
              <a:ext uri="{FF2B5EF4-FFF2-40B4-BE49-F238E27FC236}">
                <a16:creationId xmlns:a16="http://schemas.microsoft.com/office/drawing/2014/main" id="{F29D58E5-438C-8C8D-71BA-7D54F700FA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62162" y="2151887"/>
            <a:ext cx="288059" cy="288059"/>
          </a:xfrm>
          <a:prstGeom prst="rect">
            <a:avLst/>
          </a:prstGeom>
        </p:spPr>
      </p:pic>
      <p:pic>
        <p:nvPicPr>
          <p:cNvPr id="62" name="図 61">
            <a:extLst>
              <a:ext uri="{FF2B5EF4-FFF2-40B4-BE49-F238E27FC236}">
                <a16:creationId xmlns:a16="http://schemas.microsoft.com/office/drawing/2014/main" id="{48C722EC-A246-94C7-5DE4-71E4A2D091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32097" y="2151887"/>
            <a:ext cx="288059" cy="288059"/>
          </a:xfrm>
          <a:prstGeom prst="rect">
            <a:avLst/>
          </a:prstGeom>
        </p:spPr>
      </p:pic>
      <p:pic>
        <p:nvPicPr>
          <p:cNvPr id="63" name="図 62">
            <a:extLst>
              <a:ext uri="{FF2B5EF4-FFF2-40B4-BE49-F238E27FC236}">
                <a16:creationId xmlns:a16="http://schemas.microsoft.com/office/drawing/2014/main" id="{D832F774-15D5-3350-3362-03B1410554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14557" y="2151887"/>
            <a:ext cx="288059" cy="288059"/>
          </a:xfrm>
          <a:prstGeom prst="rect">
            <a:avLst/>
          </a:prstGeom>
        </p:spPr>
      </p:pic>
      <p:pic>
        <p:nvPicPr>
          <p:cNvPr id="64" name="図 63">
            <a:extLst>
              <a:ext uri="{FF2B5EF4-FFF2-40B4-BE49-F238E27FC236}">
                <a16:creationId xmlns:a16="http://schemas.microsoft.com/office/drawing/2014/main" id="{45718725-2BFE-7E8E-7C9C-E5FD58B036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26521" y="2154018"/>
            <a:ext cx="242575" cy="245526"/>
          </a:xfrm>
          <a:prstGeom prst="rect">
            <a:avLst/>
          </a:prstGeom>
        </p:spPr>
      </p:pic>
      <p:pic>
        <p:nvPicPr>
          <p:cNvPr id="65" name="図 64">
            <a:extLst>
              <a:ext uri="{FF2B5EF4-FFF2-40B4-BE49-F238E27FC236}">
                <a16:creationId xmlns:a16="http://schemas.microsoft.com/office/drawing/2014/main" id="{FD727CC8-C95D-B3BB-8728-235AD22498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92003" y="2151887"/>
            <a:ext cx="288059" cy="288059"/>
          </a:xfrm>
          <a:prstGeom prst="rect">
            <a:avLst/>
          </a:prstGeom>
        </p:spPr>
      </p:pic>
      <p:pic>
        <p:nvPicPr>
          <p:cNvPr id="66" name="図 65">
            <a:extLst>
              <a:ext uri="{FF2B5EF4-FFF2-40B4-BE49-F238E27FC236}">
                <a16:creationId xmlns:a16="http://schemas.microsoft.com/office/drawing/2014/main" id="{3157A6BA-09C5-56C0-9C4A-F58939BF1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9449" y="2154018"/>
            <a:ext cx="242575" cy="245526"/>
          </a:xfrm>
          <a:prstGeom prst="rect">
            <a:avLst/>
          </a:prstGeom>
        </p:spPr>
      </p:pic>
      <p:pic>
        <p:nvPicPr>
          <p:cNvPr id="67" name="図 66">
            <a:extLst>
              <a:ext uri="{FF2B5EF4-FFF2-40B4-BE49-F238E27FC236}">
                <a16:creationId xmlns:a16="http://schemas.microsoft.com/office/drawing/2014/main" id="{4CBCDEC7-49E3-60EF-5B7C-B659F67CF4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117924" y="2070176"/>
            <a:ext cx="337754" cy="314325"/>
          </a:xfrm>
          <a:prstGeom prst="rect">
            <a:avLst/>
          </a:prstGeom>
        </p:spPr>
      </p:pic>
      <p:pic>
        <p:nvPicPr>
          <p:cNvPr id="68" name="図 67">
            <a:extLst>
              <a:ext uri="{FF2B5EF4-FFF2-40B4-BE49-F238E27FC236}">
                <a16:creationId xmlns:a16="http://schemas.microsoft.com/office/drawing/2014/main" id="{825CF5EF-7ABF-014D-633E-915FA7E473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26858" y="2151887"/>
            <a:ext cx="288059" cy="288059"/>
          </a:xfrm>
          <a:prstGeom prst="rect">
            <a:avLst/>
          </a:prstGeom>
        </p:spPr>
      </p:pic>
      <p:pic>
        <p:nvPicPr>
          <p:cNvPr id="69" name="図 68">
            <a:extLst>
              <a:ext uri="{FF2B5EF4-FFF2-40B4-BE49-F238E27FC236}">
                <a16:creationId xmlns:a16="http://schemas.microsoft.com/office/drawing/2014/main" id="{CF028D35-65A8-A292-1CCD-FB973B4981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867058" y="2079049"/>
            <a:ext cx="337754" cy="314325"/>
          </a:xfrm>
          <a:prstGeom prst="rect">
            <a:avLst/>
          </a:prstGeom>
        </p:spPr>
      </p:pic>
      <p:pic>
        <p:nvPicPr>
          <p:cNvPr id="70" name="図 69">
            <a:extLst>
              <a:ext uri="{FF2B5EF4-FFF2-40B4-BE49-F238E27FC236}">
                <a16:creationId xmlns:a16="http://schemas.microsoft.com/office/drawing/2014/main" id="{0A65D1E7-28E1-4442-E892-DD37762FDF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10567" y="2154018"/>
            <a:ext cx="242575" cy="245526"/>
          </a:xfrm>
          <a:prstGeom prst="rect">
            <a:avLst/>
          </a:prstGeom>
        </p:spPr>
      </p:pic>
      <p:pic>
        <p:nvPicPr>
          <p:cNvPr id="72" name="図 71">
            <a:extLst>
              <a:ext uri="{FF2B5EF4-FFF2-40B4-BE49-F238E27FC236}">
                <a16:creationId xmlns:a16="http://schemas.microsoft.com/office/drawing/2014/main" id="{84BC6C3A-DFB3-0E18-CD7D-5CEEFBCAF81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044505" y="2079049"/>
            <a:ext cx="337754" cy="314325"/>
          </a:xfrm>
          <a:prstGeom prst="rect">
            <a:avLst/>
          </a:prstGeom>
        </p:spPr>
      </p:pic>
      <p:pic>
        <p:nvPicPr>
          <p:cNvPr id="73" name="図 72">
            <a:extLst>
              <a:ext uri="{FF2B5EF4-FFF2-40B4-BE49-F238E27FC236}">
                <a16:creationId xmlns:a16="http://schemas.microsoft.com/office/drawing/2014/main" id="{C341CC50-F23D-79FD-B9A9-BCA03456D7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70923" y="2151887"/>
            <a:ext cx="288059" cy="288059"/>
          </a:xfrm>
          <a:prstGeom prst="rect">
            <a:avLst/>
          </a:prstGeom>
        </p:spPr>
      </p:pic>
      <p:pic>
        <p:nvPicPr>
          <p:cNvPr id="74" name="図 73">
            <a:extLst>
              <a:ext uri="{FF2B5EF4-FFF2-40B4-BE49-F238E27FC236}">
                <a16:creationId xmlns:a16="http://schemas.microsoft.com/office/drawing/2014/main" id="{867B971E-2C39-A327-61FC-4E0B1DED16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34595" y="2151887"/>
            <a:ext cx="288059" cy="288059"/>
          </a:xfrm>
          <a:prstGeom prst="rect">
            <a:avLst/>
          </a:prstGeom>
        </p:spPr>
      </p:pic>
      <p:pic>
        <p:nvPicPr>
          <p:cNvPr id="75" name="図 74">
            <a:extLst>
              <a:ext uri="{FF2B5EF4-FFF2-40B4-BE49-F238E27FC236}">
                <a16:creationId xmlns:a16="http://schemas.microsoft.com/office/drawing/2014/main" id="{088F9D37-A01F-693A-F489-5CE5C1E116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23318" y="2151887"/>
            <a:ext cx="288059" cy="288059"/>
          </a:xfrm>
          <a:prstGeom prst="rect">
            <a:avLst/>
          </a:prstGeom>
        </p:spPr>
      </p:pic>
      <p:pic>
        <p:nvPicPr>
          <p:cNvPr id="77" name="図 76">
            <a:extLst>
              <a:ext uri="{FF2B5EF4-FFF2-40B4-BE49-F238E27FC236}">
                <a16:creationId xmlns:a16="http://schemas.microsoft.com/office/drawing/2014/main" id="{AF121FEB-BC1D-E6E4-7DAE-6B0DDB09416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9224207" y="23142"/>
            <a:ext cx="1966830" cy="1966830"/>
          </a:xfrm>
          <a:prstGeom prst="rect">
            <a:avLst/>
          </a:prstGeom>
        </p:spPr>
      </p:pic>
      <p:pic>
        <p:nvPicPr>
          <p:cNvPr id="79" name="図 78">
            <a:extLst>
              <a:ext uri="{FF2B5EF4-FFF2-40B4-BE49-F238E27FC236}">
                <a16:creationId xmlns:a16="http://schemas.microsoft.com/office/drawing/2014/main" id="{E1CCE028-1B7B-5012-40DB-B1FE2C37880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346" y="2105352"/>
            <a:ext cx="1206500" cy="1246172"/>
          </a:xfrm>
          <a:prstGeom prst="rect">
            <a:avLst/>
          </a:prstGeom>
        </p:spPr>
      </p:pic>
      <p:pic>
        <p:nvPicPr>
          <p:cNvPr id="81" name="図 80">
            <a:extLst>
              <a:ext uri="{FF2B5EF4-FFF2-40B4-BE49-F238E27FC236}">
                <a16:creationId xmlns:a16="http://schemas.microsoft.com/office/drawing/2014/main" id="{59223977-C8EB-8A0D-09D6-8463E570CBA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1022" y="8548279"/>
            <a:ext cx="1291504" cy="1291504"/>
          </a:xfrm>
          <a:prstGeom prst="rect">
            <a:avLst/>
          </a:prstGeom>
        </p:spPr>
      </p:pic>
      <p:pic>
        <p:nvPicPr>
          <p:cNvPr id="83" name="図 82">
            <a:extLst>
              <a:ext uri="{FF2B5EF4-FFF2-40B4-BE49-F238E27FC236}">
                <a16:creationId xmlns:a16="http://schemas.microsoft.com/office/drawing/2014/main" id="{173E5C38-BDCC-A2CB-411B-DD8994740DD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58871" y="13738566"/>
            <a:ext cx="1162803" cy="1504025"/>
          </a:xfrm>
          <a:prstGeom prst="rect">
            <a:avLst/>
          </a:prstGeom>
        </p:spPr>
      </p:pic>
      <p:pic>
        <p:nvPicPr>
          <p:cNvPr id="85" name="図 84">
            <a:extLst>
              <a:ext uri="{FF2B5EF4-FFF2-40B4-BE49-F238E27FC236}">
                <a16:creationId xmlns:a16="http://schemas.microsoft.com/office/drawing/2014/main" id="{6C7590C2-1180-E30B-1DEE-4B3CC9B300E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590835" y="12614164"/>
            <a:ext cx="1184233" cy="1176371"/>
          </a:xfrm>
          <a:prstGeom prst="rect">
            <a:avLst/>
          </a:prstGeom>
        </p:spPr>
      </p:pic>
      <p:pic>
        <p:nvPicPr>
          <p:cNvPr id="87" name="図 86">
            <a:extLst>
              <a:ext uri="{FF2B5EF4-FFF2-40B4-BE49-F238E27FC236}">
                <a16:creationId xmlns:a16="http://schemas.microsoft.com/office/drawing/2014/main" id="{C0578F5C-173B-9E8C-E07E-6B4B6AEE96ED}"/>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462" y="12419004"/>
            <a:ext cx="1461702" cy="1412994"/>
          </a:xfrm>
          <a:prstGeom prst="rect">
            <a:avLst/>
          </a:prstGeom>
        </p:spPr>
      </p:pic>
      <p:pic>
        <p:nvPicPr>
          <p:cNvPr id="90" name="図 89">
            <a:extLst>
              <a:ext uri="{FF2B5EF4-FFF2-40B4-BE49-F238E27FC236}">
                <a16:creationId xmlns:a16="http://schemas.microsoft.com/office/drawing/2014/main" id="{DD7B141C-AE18-06EE-CCB5-FCBAA2F207B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501741" y="14191812"/>
            <a:ext cx="765343" cy="855982"/>
          </a:xfrm>
          <a:prstGeom prst="rect">
            <a:avLst/>
          </a:prstGeom>
        </p:spPr>
      </p:pic>
      <p:pic>
        <p:nvPicPr>
          <p:cNvPr id="92" name="図 91">
            <a:extLst>
              <a:ext uri="{FF2B5EF4-FFF2-40B4-BE49-F238E27FC236}">
                <a16:creationId xmlns:a16="http://schemas.microsoft.com/office/drawing/2014/main" id="{ED0A6A78-3D29-B8DA-05CB-C88204D2AAE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377141" y="15026900"/>
            <a:ext cx="7772400" cy="228279"/>
          </a:xfrm>
          <a:prstGeom prst="rect">
            <a:avLst/>
          </a:prstGeom>
        </p:spPr>
      </p:pic>
      <p:pic>
        <p:nvPicPr>
          <p:cNvPr id="95" name="図 94">
            <a:extLst>
              <a:ext uri="{FF2B5EF4-FFF2-40B4-BE49-F238E27FC236}">
                <a16:creationId xmlns:a16="http://schemas.microsoft.com/office/drawing/2014/main" id="{D59F73BF-FA0B-94E2-7800-1CAF354ACC8C}"/>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211744" y="3681450"/>
            <a:ext cx="1264246" cy="948184"/>
          </a:xfrm>
          <a:prstGeom prst="rect">
            <a:avLst/>
          </a:prstGeom>
        </p:spPr>
      </p:pic>
      <p:pic>
        <p:nvPicPr>
          <p:cNvPr id="97" name="図 96">
            <a:extLst>
              <a:ext uri="{FF2B5EF4-FFF2-40B4-BE49-F238E27FC236}">
                <a16:creationId xmlns:a16="http://schemas.microsoft.com/office/drawing/2014/main" id="{284C8C74-8EAB-44BC-23F5-ADC3806AD274}"/>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390180" y="3696227"/>
            <a:ext cx="1268100" cy="948184"/>
          </a:xfrm>
          <a:prstGeom prst="rect">
            <a:avLst/>
          </a:prstGeom>
        </p:spPr>
      </p:pic>
      <p:pic>
        <p:nvPicPr>
          <p:cNvPr id="99" name="図 98">
            <a:extLst>
              <a:ext uri="{FF2B5EF4-FFF2-40B4-BE49-F238E27FC236}">
                <a16:creationId xmlns:a16="http://schemas.microsoft.com/office/drawing/2014/main" id="{36805BF7-5E43-9297-1964-4FF5A582908C}"/>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6937651" y="3679190"/>
            <a:ext cx="1066472" cy="1066472"/>
          </a:xfrm>
          <a:prstGeom prst="rect">
            <a:avLst/>
          </a:prstGeom>
        </p:spPr>
      </p:pic>
      <p:pic>
        <p:nvPicPr>
          <p:cNvPr id="10" name="図 9" descr="図形&#10;&#10;中程度の精度で自動的に生成された説明">
            <a:extLst>
              <a:ext uri="{FF2B5EF4-FFF2-40B4-BE49-F238E27FC236}">
                <a16:creationId xmlns:a16="http://schemas.microsoft.com/office/drawing/2014/main" id="{0AAEE4C7-2EBB-D0AF-E4A3-034F3CD361CF}"/>
              </a:ext>
            </a:extLst>
          </p:cNvPr>
          <p:cNvPicPr>
            <a:picLocks noChangeAspect="1"/>
          </p:cNvPicPr>
          <p:nvPr/>
        </p:nvPicPr>
        <p:blipFill>
          <a:blip r:embed="rId18" cstate="hqprint">
            <a:extLst>
              <a:ext uri="{28A0092B-C50C-407E-A947-70E740481C1C}">
                <a14:useLocalDpi xmlns:a14="http://schemas.microsoft.com/office/drawing/2010/main"/>
              </a:ext>
            </a:extLst>
          </a:blip>
          <a:srcRect l="10519" t="29861" r="18272" b="24284"/>
          <a:stretch/>
        </p:blipFill>
        <p:spPr>
          <a:xfrm>
            <a:off x="233530" y="285457"/>
            <a:ext cx="2081490" cy="825253"/>
          </a:xfrm>
          <a:prstGeom prst="rect">
            <a:avLst/>
          </a:prstGeom>
        </p:spPr>
      </p:pic>
      <p:pic>
        <p:nvPicPr>
          <p:cNvPr id="11" name="図 10">
            <a:extLst>
              <a:ext uri="{FF2B5EF4-FFF2-40B4-BE49-F238E27FC236}">
                <a16:creationId xmlns:a16="http://schemas.microsoft.com/office/drawing/2014/main" id="{F8A3483A-5135-EABA-78B2-65BAF5662100}"/>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sp>
        <p:nvSpPr>
          <p:cNvPr id="12" name="Text Box 14">
            <a:extLst>
              <a:ext uri="{FF2B5EF4-FFF2-40B4-BE49-F238E27FC236}">
                <a16:creationId xmlns:a16="http://schemas.microsoft.com/office/drawing/2014/main" id="{5EF8F89F-34B3-427F-121A-F56E12A0AB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14">
            <a:extLst>
              <a:ext uri="{FF2B5EF4-FFF2-40B4-BE49-F238E27FC236}">
                <a16:creationId xmlns:a16="http://schemas.microsoft.com/office/drawing/2014/main" id="{188BDAC1-1853-857D-C2E2-1E2F75FA1352}"/>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14" name="図 13">
            <a:extLst>
              <a:ext uri="{FF2B5EF4-FFF2-40B4-BE49-F238E27FC236}">
                <a16:creationId xmlns:a16="http://schemas.microsoft.com/office/drawing/2014/main" id="{8BB8C7FC-A04C-5120-1D01-C2F0D579A3EE}"/>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3197328" y="14757678"/>
            <a:ext cx="4149534" cy="505724"/>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316" y="11518461"/>
            <a:ext cx="9583490" cy="3481875"/>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0" y="8591618"/>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カレイの煮付け</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ご飯が進む一品</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シイタケとベーコンのトマトパスタ</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シイタケの旨味が引き立つ</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60001"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１：シイタケは軸を除いて薄切り、ベーコンは１</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 sz="1050" dirty="0">
                <a:latin typeface="HGMaruGothicMPRO" panose="020F0600000000000000" pitchFamily="34" charset="-128"/>
                <a:ea typeface="HGMaruGothicMPRO" panose="020F0600000000000000" pitchFamily="34" charset="-128"/>
                <a:cs typeface="HG丸ｺﾞｼｯｸM-PRO"/>
              </a:rPr>
              <a:t>ｃｍ</a:t>
            </a:r>
            <a:r>
              <a:rPr lang="ja-JP" altLang="en-US" sz="1050" dirty="0">
                <a:latin typeface="HGMaruGothicMPRO" panose="020F0600000000000000" pitchFamily="34" charset="-128"/>
                <a:ea typeface="HGMaruGothicMPRO" panose="020F0600000000000000" pitchFamily="34" charset="-128"/>
                <a:cs typeface="HG丸ｺﾞｼｯｸM-PRO"/>
              </a:rPr>
              <a:t>幅に切る。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タマネギはくし形切り、ニンニクはみじん切りにする。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２：フライパンでオリーブ油とニンニクを熱し、香りが立ったら</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タマネギとベーコンを入れて炒める。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３：シイタケを加え、ツヤが出てきたら塩・こしょうを振ってさらに炒める。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４：スパゲッティは塩適量を加えた熱湯で規定の時間茹でる。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５：（３）にトマト缶を加えて少し煮つめ、しょうゆで味を</a:t>
            </a:r>
            <a:r>
              <a:rPr lang="ja-JP" altLang="en-US" sz="1050">
                <a:latin typeface="HGMaruGothicMPRO" panose="020F0600000000000000" pitchFamily="34" charset="-128"/>
                <a:ea typeface="HGMaruGothicMPRO" panose="020F0600000000000000" pitchFamily="34" charset="-128"/>
                <a:cs typeface="HG丸ｺﾞｼｯｸM-PRO"/>
              </a:rPr>
              <a:t>調える。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６：（スパゲッティを加えて混ぜ合わせ、器に盛り付ける。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カレイ</a:t>
            </a: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カレイは皮目に十字の切り込みを浅めに入れ、味をしみ込みやす</a:t>
            </a:r>
            <a:endParaRPr lang="en-US" altLang="ja-JP" sz="1050" dirty="0">
              <a:latin typeface="HGMaruGothicMPRO"/>
              <a:ea typeface="HGMaruGothicMPRO"/>
            </a:endParaRPr>
          </a:p>
          <a:p>
            <a:r>
              <a:rPr lang="ja-JP" altLang="en-US" sz="1050" dirty="0">
                <a:latin typeface="HGMaruGothicMPRO"/>
                <a:ea typeface="HGMaruGothicMPRO"/>
              </a:rPr>
              <a:t>　　くする。</a:t>
            </a:r>
            <a:endParaRPr lang="en-US" altLang="ja-JP" sz="1050" dirty="0">
              <a:latin typeface="HGMaruGothicMPRO"/>
              <a:ea typeface="HGMaruGothicMPRO"/>
            </a:endParaRPr>
          </a:p>
          <a:p>
            <a:r>
              <a:rPr lang="ja-JP" altLang="en-US" sz="1050" dirty="0">
                <a:latin typeface="HGMaruGothicMPRO"/>
                <a:ea typeface="HGMaruGothicMPRO"/>
              </a:rPr>
              <a:t>　　（カレイの鮮度が気になるようなら、熱湯で霜降りを行う）</a:t>
            </a:r>
            <a:endParaRPr lang="en-US" altLang="ja-JP" sz="1050" dirty="0">
              <a:latin typeface="HGMaruGothicMPRO"/>
              <a:ea typeface="HGMaruGothic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２：長ネギは３</a:t>
            </a:r>
            <a:r>
              <a:rPr lang="en-US"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長さに切る。ショウガは皮付きの輪切りにする。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フライパンに</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とショウガを入れて中火で熱し、</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煮立ってきたらカレイと長ネギを入れる。</a:t>
            </a:r>
            <a:endParaRPr lang="en-US" altLang="ja-JP" sz="1050" dirty="0">
              <a:latin typeface="HGMaruGothicMPRO"/>
              <a:ea typeface="HGMaruGothicMPRO"/>
              <a:cs typeface="HG丸ｺﾞｼｯｸM-PRO"/>
            </a:endParaRPr>
          </a:p>
          <a:p>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：落としぶたをして弱火で</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15</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分煮る。（時々煮汁を</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かける）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５：器に盛り付ける。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シイタケ　</a:t>
            </a:r>
            <a:r>
              <a:rPr lang="en-US" altLang="ja-JP" sz="1050" dirty="0">
                <a:latin typeface="HGMaruGothicMPRO"/>
                <a:ea typeface="HGMaruGothicMPRO"/>
                <a:cs typeface="HG丸ｺﾞｼｯｸM-PRO"/>
              </a:rPr>
              <a:t>6</a:t>
            </a:r>
            <a:r>
              <a:rPr lang="ja-JP" altLang="en-US" sz="1050" dirty="0">
                <a:latin typeface="HGMaruGothicMPRO"/>
                <a:ea typeface="HGMaruGothicMPRO"/>
                <a:cs typeface="HG丸ｺﾞｼｯｸM-PRO"/>
              </a:rPr>
              <a:t>枚</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ベーコン　</a:t>
            </a:r>
            <a:r>
              <a:rPr lang="en-US" altLang="ja-JP" sz="1050" dirty="0">
                <a:latin typeface="HGMaruGothicMPRO"/>
                <a:ea typeface="HGMaruGothicMPRO"/>
                <a:cs typeface="HG丸ｺﾞｼｯｸM-PRO"/>
              </a:rPr>
              <a:t>4</a:t>
            </a:r>
            <a:r>
              <a:rPr lang="ja-JP" altLang="en-US" sz="1050" dirty="0">
                <a:latin typeface="HGMaruGothicMPRO"/>
                <a:ea typeface="HGMaruGothicMPRO"/>
                <a:cs typeface="HG丸ｺﾞｼｯｸM-PRO"/>
              </a:rPr>
              <a:t>枚</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タマネギ　１</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ニンニク　 １</a:t>
            </a:r>
            <a:r>
              <a:rPr lang="en-US" altLang="ja-JP" sz="1050" dirty="0">
                <a:latin typeface="HGMaruGothicMPRO"/>
                <a:ea typeface="HGMaruGothicMPRO"/>
                <a:cs typeface="HG丸ｺﾞｼｯｸM-PRO"/>
              </a:rPr>
              <a:t>/2 </a:t>
            </a:r>
            <a:r>
              <a:rPr lang="ja-JP" altLang="en-US" sz="1050" dirty="0">
                <a:latin typeface="HGMaruGothicMPRO"/>
                <a:ea typeface="HGMaruGothicMPRO"/>
                <a:cs typeface="HG丸ｺﾞｼｯｸM-PRO"/>
              </a:rPr>
              <a:t>片</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トマト缶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缶</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スパゲッティ</a:t>
            </a:r>
            <a:r>
              <a:rPr lang="en-US" altLang="ja-JP" sz="1050" dirty="0">
                <a:latin typeface="HGMaruGothicMPRO"/>
                <a:ea typeface="HGMaruGothicMPRO"/>
                <a:cs typeface="HG丸ｺﾞｼｯｸM-PRO"/>
              </a:rPr>
              <a:t> 160g</a:t>
            </a:r>
          </a:p>
          <a:p>
            <a:pPr rtl="1">
              <a:lnSpc>
                <a:spcPts val="1600"/>
              </a:lnSpc>
              <a:defRPr sz="1000"/>
            </a:pPr>
            <a:r>
              <a:rPr lang="ja-JP" altLang="en-US" sz="1050" dirty="0">
                <a:latin typeface="HGMaruGothicMPRO"/>
                <a:ea typeface="HGMaruGothicMPRO"/>
                <a:cs typeface="HG丸ｺﾞｼｯｸM-PRO"/>
              </a:rPr>
              <a:t>オリーブ油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塩・こしょう　各適宜</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しょうゆ　大さじ１</a:t>
            </a:r>
            <a:r>
              <a:rPr lang="en-US" altLang="ja-JP" sz="1050" dirty="0">
                <a:latin typeface="HGMaruGothicMPRO"/>
                <a:ea typeface="HGMaruGothicMPRO"/>
                <a:cs typeface="HG丸ｺﾞｼｯｸM-PRO"/>
              </a:rPr>
              <a:t>/2</a:t>
            </a: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solidFill>
                <a:latin typeface="メイリオ" panose="020B0604030504040204" pitchFamily="50" charset="-128"/>
                <a:ea typeface="メイリオ" panose="020B0604030504040204" pitchFamily="50" charset="-128"/>
              </a:rPr>
              <a:t>〈2025</a:t>
            </a:r>
            <a:r>
              <a:rPr lang="ja-JP" altLang="en-US" sz="2400" b="1" i="0" strike="noStrike">
                <a:solidFill>
                  <a:schemeClr val="accent2"/>
                </a:solidFill>
                <a:latin typeface="メイリオ" panose="020B0604030504040204" pitchFamily="50" charset="-128"/>
                <a:ea typeface="メイリオ" panose="020B0604030504040204" pitchFamily="50" charset="-128"/>
              </a:rPr>
              <a:t>年</a:t>
            </a:r>
            <a:r>
              <a:rPr lang="en-US" altLang="ja-JP" sz="2400" b="1" dirty="0">
                <a:solidFill>
                  <a:schemeClr val="accent2"/>
                </a:solidFill>
                <a:latin typeface="メイリオ" panose="020B0604030504040204" pitchFamily="50" charset="-128"/>
                <a:ea typeface="メイリオ" panose="020B0604030504040204" pitchFamily="50" charset="-128"/>
              </a:rPr>
              <a:t>5</a:t>
            </a:r>
            <a:r>
              <a:rPr lang="ja-JP" altLang="en-US" sz="2400" b="1" i="0" strike="noStrike">
                <a:solidFill>
                  <a:schemeClr val="accent2"/>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カレイには、タンパク質の他、カリウム、マグネシウム、鉄、亜鉛などのミネラル、また、ビタミン</a:t>
            </a:r>
            <a:r>
              <a:rPr lang="en" altLang="ja-JP" sz="1050" b="0" i="0" dirty="0">
                <a:effectLst/>
                <a:latin typeface="HGMaruGothicMPRO"/>
                <a:ea typeface="HGMaruGothicMPRO"/>
              </a:rPr>
              <a:t>B</a:t>
            </a:r>
            <a:r>
              <a:rPr lang="ja-JP" altLang="en-US" sz="1050" b="0" i="0" dirty="0">
                <a:effectLst/>
                <a:latin typeface="HGMaruGothicMPRO"/>
                <a:ea typeface="HGMaruGothicMPRO"/>
              </a:rPr>
              <a:t>群、ビタミン</a:t>
            </a:r>
            <a:r>
              <a:rPr lang="en" altLang="ja-JP" sz="1050" b="0" i="0" dirty="0">
                <a:effectLst/>
                <a:latin typeface="HGMaruGothicMPRO"/>
                <a:ea typeface="HGMaruGothicMPRO"/>
              </a:rPr>
              <a:t>D</a:t>
            </a:r>
            <a:r>
              <a:rPr lang="ja-JP" altLang="en" sz="1050" b="0" i="0" dirty="0">
                <a:effectLst/>
                <a:latin typeface="HGMaruGothicMPRO"/>
                <a:ea typeface="HGMaruGothicMPRO"/>
              </a:rPr>
              <a:t>、</a:t>
            </a:r>
            <a:r>
              <a:rPr lang="ja-JP" altLang="en-US" sz="1050" b="0" i="0" dirty="0">
                <a:effectLst/>
                <a:latin typeface="HGMaruGothicMPRO"/>
                <a:ea typeface="HGMaruGothicMPRO"/>
              </a:rPr>
              <a:t>ビタミン</a:t>
            </a:r>
            <a:r>
              <a:rPr lang="en" altLang="ja-JP" sz="1050" b="0" i="0" dirty="0">
                <a:effectLst/>
                <a:latin typeface="HGMaruGothicMPRO"/>
                <a:ea typeface="HGMaruGothicMPRO"/>
              </a:rPr>
              <a:t>E</a:t>
            </a:r>
            <a:r>
              <a:rPr lang="ja-JP" altLang="en" sz="1050" b="0" i="0" dirty="0">
                <a:effectLst/>
                <a:latin typeface="HGMaruGothicMPRO"/>
                <a:ea typeface="HGMaruGothicMPRO"/>
              </a:rPr>
              <a:t>、</a:t>
            </a:r>
            <a:r>
              <a:rPr lang="ja-JP" altLang="en-US" sz="1050" b="0" i="0" dirty="0">
                <a:effectLst/>
                <a:latin typeface="HGMaruGothicMPRO"/>
                <a:ea typeface="HGMaruGothicMPRO"/>
              </a:rPr>
              <a:t>パントテン酸、ナイアシンなどのビタミン、さらに</a:t>
            </a:r>
            <a:r>
              <a:rPr lang="en" altLang="ja-JP" sz="1050" b="0" i="0" dirty="0">
                <a:effectLst/>
                <a:latin typeface="HGMaruGothicMPRO"/>
                <a:ea typeface="HGMaruGothicMPRO"/>
              </a:rPr>
              <a:t>EPA</a:t>
            </a:r>
            <a:r>
              <a:rPr lang="ja-JP" altLang="en-US" sz="1050" dirty="0">
                <a:latin typeface="HGMaruGothicMPRO"/>
                <a:ea typeface="HGMaruGothicMPRO"/>
              </a:rPr>
              <a:t>、</a:t>
            </a:r>
            <a:r>
              <a:rPr lang="en" altLang="ja-JP" sz="1050" b="0" i="0" dirty="0">
                <a:effectLst/>
                <a:latin typeface="HGMaruGothicMPRO"/>
                <a:ea typeface="HGMaruGothicMPRO"/>
              </a:rPr>
              <a:t>DHA</a:t>
            </a:r>
            <a:r>
              <a:rPr lang="ja-JP" altLang="en-US" sz="1050" b="0" i="0" dirty="0">
                <a:effectLst/>
                <a:latin typeface="HGMaruGothicMPRO"/>
                <a:ea typeface="HGMaruGothicMPRO"/>
              </a:rPr>
              <a:t>などの栄養が多く含まれている。</a:t>
            </a:r>
            <a:endParaRPr lang="en-US" altLang="ja-JP" sz="1050" b="0" i="0" dirty="0">
              <a:effectLst/>
              <a:latin typeface="HGMaruGothicMPRO"/>
              <a:ea typeface="HGMaruGothicMPRO"/>
            </a:endParaRPr>
          </a:p>
          <a:p>
            <a:r>
              <a:rPr lang="ja-JP" altLang="en-US" sz="1050" b="0" i="0" dirty="0">
                <a:effectLst/>
                <a:latin typeface="HGMaruGothicMPRO"/>
                <a:ea typeface="HGMaruGothicMPRO"/>
              </a:rPr>
              <a:t>　ビタミン</a:t>
            </a:r>
            <a:r>
              <a:rPr lang="ja-JP" altLang="en" sz="1050" b="0" i="0" dirty="0">
                <a:effectLst/>
                <a:latin typeface="HGMaruGothicMPRO"/>
                <a:ea typeface="HGMaruGothicMPRO"/>
              </a:rPr>
              <a:t>Ｄ</a:t>
            </a:r>
            <a:r>
              <a:rPr lang="ja-JP" altLang="en-US" sz="1050" b="0" i="0" dirty="0">
                <a:effectLst/>
                <a:latin typeface="HGMaruGothicMPRO"/>
                <a:ea typeface="HGMaruGothicMPRO"/>
              </a:rPr>
              <a:t>はカルシウムの吸着を高め、骨粗しょう症の予防、骨の健康に欠かせない栄養素だ。ビタミン</a:t>
            </a:r>
            <a:r>
              <a:rPr lang="ja-JP" altLang="en" sz="1050" b="0" i="0" dirty="0">
                <a:effectLst/>
                <a:latin typeface="HGMaruGothicMPRO"/>
                <a:ea typeface="HGMaruGothicMPRO"/>
              </a:rPr>
              <a:t>Ｄ</a:t>
            </a:r>
            <a:r>
              <a:rPr lang="ja-JP" altLang="en-US" sz="1050" b="0" i="0" dirty="0">
                <a:effectLst/>
                <a:latin typeface="HGMaruGothicMPRO"/>
                <a:ea typeface="HGMaruGothicMPRO"/>
              </a:rPr>
              <a:t>はキノコや魚類などの限られた食品からしか摂取することができないため、意識して摂取するように促そう。</a:t>
            </a:r>
            <a:endParaRPr lang="en-US" altLang="ja-JP" sz="1050" dirty="0">
              <a:latin typeface="HGMaruGothicMPRO"/>
              <a:ea typeface="HGMaruGothicMPRO"/>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541596" y="9452391"/>
            <a:ext cx="9822092" cy="2249662"/>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５月は行楽需要が高い月。気温も</a:t>
            </a:r>
            <a:r>
              <a:rPr lang="en-US" altLang="ja-JP" dirty="0">
                <a:effectLst/>
                <a:latin typeface="HGMaruGothicMPRO" panose="020F0600000000000000" pitchFamily="34" charset="-128"/>
                <a:ea typeface="HGMaruGothicMPRO" panose="020F0600000000000000" pitchFamily="34" charset="-128"/>
              </a:rPr>
              <a:t>20</a:t>
            </a:r>
            <a:r>
              <a:rPr lang="ja-JP" altLang="en-US" dirty="0">
                <a:effectLst/>
                <a:latin typeface="HGMaruGothicMPRO" panose="020F0600000000000000" pitchFamily="34" charset="-128"/>
                <a:ea typeface="HGMaruGothicMPRO" panose="020F0600000000000000" pitchFamily="34" charset="-128"/>
              </a:rPr>
              <a:t>～</a:t>
            </a:r>
            <a:r>
              <a:rPr lang="en-US" altLang="ja-JP" dirty="0">
                <a:effectLst/>
                <a:latin typeface="HGMaruGothicMPRO" panose="020F0600000000000000" pitchFamily="34" charset="-128"/>
                <a:ea typeface="HGMaruGothicMPRO" panose="020F0600000000000000" pitchFamily="34" charset="-128"/>
              </a:rPr>
              <a:t>25℃</a:t>
            </a:r>
            <a:r>
              <a:rPr lang="ja-JP" altLang="en-US" dirty="0">
                <a:effectLst/>
                <a:latin typeface="HGMaruGothicMPRO" panose="020F0600000000000000" pitchFamily="34" charset="-128"/>
                <a:ea typeface="HGMaruGothicMPRO" panose="020F0600000000000000" pitchFamily="34" charset="-128"/>
              </a:rPr>
              <a:t>と、すがすがしく気持ちの良い陽気の日が多いのが特徴。そのため、運動会や遠足、修学旅行、社員旅行などさまざまな屋外イベントが行われる。３～６日</a:t>
            </a:r>
            <a:r>
              <a:rPr lang="ja-JP" altLang="en-US">
                <a:effectLst/>
                <a:latin typeface="HGMaruGothicMPRO" panose="020F0600000000000000" pitchFamily="34" charset="-128"/>
                <a:ea typeface="HGMaruGothicMPRO" panose="020F0600000000000000" pitchFamily="34" charset="-128"/>
              </a:rPr>
              <a:t>はゴールデンウイーク</a:t>
            </a:r>
            <a:r>
              <a:rPr lang="ja-JP" altLang="en">
                <a:effectLst/>
                <a:latin typeface="HGMaruGothicMPRO" panose="020F0600000000000000" pitchFamily="34" charset="-128"/>
                <a:ea typeface="HGMaruGothicMPRO" panose="020F0600000000000000" pitchFamily="34" charset="-128"/>
              </a:rPr>
              <a:t>。</a:t>
            </a:r>
            <a:r>
              <a:rPr lang="ja-JP" altLang="en-US" dirty="0">
                <a:effectLst/>
                <a:latin typeface="HGMaruGothicMPRO" panose="020F0600000000000000" pitchFamily="34" charset="-128"/>
                <a:ea typeface="HGMaruGothicMPRO" panose="020F0600000000000000" pitchFamily="34" charset="-128"/>
              </a:rPr>
              <a:t>中日を休むと大型連休となるため、海外旅行など遠出する人もいるだろう。多くの情報を収集し、日別のお客の動きを予測することが</a:t>
            </a:r>
            <a:r>
              <a:rPr lang="ja-JP" altLang="en-US">
                <a:effectLst/>
                <a:latin typeface="HGMaruGothicMPRO" panose="020F0600000000000000" pitchFamily="34" charset="-128"/>
                <a:ea typeface="HGMaruGothicMPRO" panose="020F0600000000000000" pitchFamily="34" charset="-128"/>
              </a:rPr>
              <a:t>大切。ゴールデンウィークが</a:t>
            </a:r>
            <a:r>
              <a:rPr lang="ja-JP" altLang="en-US" dirty="0">
                <a:effectLst/>
                <a:latin typeface="HGMaruGothicMPRO" panose="020F0600000000000000" pitchFamily="34" charset="-128"/>
                <a:ea typeface="HGMaruGothicMPRO" panose="020F0600000000000000" pitchFamily="34" charset="-128"/>
              </a:rPr>
              <a:t>終わっても行楽需要は続くため、行楽用品の品切れには気を付けよう。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◆八十八夜・緑茶の日</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飲料売場や菓子売場で初夏の香りの新茶や抹茶の菓子、和菓子を押し出そう。お茶関連商品をコーナー化するのも効果的。端午の節句も近いため、かしわ餅や草餅などの和菓子も需要がある。ようかん類は利便性の高いひと口サイズが人気。抹茶の緑と和菓子でカラフルな売場に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◆虫よけ対策</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梅雨前の高温多湿な気候は虫の発生率が</a:t>
            </a:r>
            <a:r>
              <a:rPr lang="ja-JP" altLang="en-US">
                <a:effectLst/>
                <a:latin typeface="HGMaruGothicMPRO" panose="020F0600000000000000" pitchFamily="34" charset="-128"/>
                <a:ea typeface="HGMaruGothicMPRO" panose="020F0600000000000000" pitchFamily="34" charset="-128"/>
              </a:rPr>
              <a:t>高まる。ゴールデンウィーク頃</a:t>
            </a:r>
            <a:r>
              <a:rPr lang="ja-JP" altLang="en-US" dirty="0">
                <a:effectLst/>
                <a:latin typeface="HGMaruGothicMPRO" panose="020F0600000000000000" pitchFamily="34" charset="-128"/>
                <a:ea typeface="HGMaruGothicMPRO" panose="020F0600000000000000" pitchFamily="34" charset="-128"/>
              </a:rPr>
              <a:t>から野外活動が増えるため、虫よけパッチ・スプレーの販売が伸長。欠品に注意する。</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02558" y="8591618"/>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５月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99871" y="12501338"/>
            <a:ext cx="6838919"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日本高血圧学会と日本高血圧協会が</a:t>
            </a:r>
            <a:r>
              <a:rPr lang="en-US" altLang="ja-JP" sz="1050" dirty="0">
                <a:effectLst/>
                <a:latin typeface="HGMaruGothicMPRO" panose="020F0600000000000000" pitchFamily="34" charset="-128"/>
                <a:ea typeface="HGMaruGothicMPRO" panose="020F0600000000000000" pitchFamily="34" charset="-128"/>
              </a:rPr>
              <a:t>2007</a:t>
            </a:r>
            <a:r>
              <a:rPr lang="ja-JP" altLang="en-US" sz="1050" dirty="0">
                <a:effectLst/>
                <a:latin typeface="HGMaruGothicMPRO" panose="020F0600000000000000" pitchFamily="34" charset="-128"/>
                <a:ea typeface="HGMaruGothicMPRO" panose="020F0600000000000000" pitchFamily="34" charset="-128"/>
              </a:rPr>
              <a:t>年に制定した。高血圧</a:t>
            </a:r>
            <a:r>
              <a:rPr lang="ja-JP" altLang="en-US" sz="1050">
                <a:effectLst/>
                <a:latin typeface="HGMaruGothicMPRO" panose="020F0600000000000000" pitchFamily="34" charset="-128"/>
                <a:ea typeface="HGMaruGothicMPRO" panose="020F0600000000000000" pitchFamily="34" charset="-128"/>
              </a:rPr>
              <a:t>は、脳</a:t>
            </a:r>
            <a:r>
              <a:rPr lang="ja-JP" altLang="en-US" sz="1050" dirty="0">
                <a:effectLst/>
                <a:latin typeface="HGMaruGothicMPRO" panose="020F0600000000000000" pitchFamily="34" charset="-128"/>
                <a:ea typeface="HGMaruGothicMPRO" panose="020F0600000000000000" pitchFamily="34" charset="-128"/>
              </a:rPr>
              <a:t>卒中や心臓病</a:t>
            </a:r>
            <a:r>
              <a:rPr lang="ja-JP" altLang="en-US" sz="1050" dirty="0">
                <a:latin typeface="HGMaruGothicMPRO" panose="020F0600000000000000" pitchFamily="34" charset="-128"/>
                <a:ea typeface="HGMaruGothicMPRO" panose="020F0600000000000000" pitchFamily="34" charset="-128"/>
              </a:rPr>
              <a:t>をはじめ、さまざまな病気の原因となる</a:t>
            </a:r>
            <a:r>
              <a:rPr lang="ja-JP" altLang="en-US" sz="1050" dirty="0">
                <a:effectLst/>
                <a:latin typeface="HGMaruGothicMPRO" panose="020F0600000000000000" pitchFamily="34" charset="-128"/>
                <a:ea typeface="HGMaruGothicMPRO" panose="020F0600000000000000" pitchFamily="34" charset="-128"/>
              </a:rPr>
              <a:t>。現在、治療を受けている患者は約</a:t>
            </a:r>
            <a:r>
              <a:rPr lang="en-US" altLang="ja-JP" sz="1050" dirty="0">
                <a:effectLst/>
                <a:latin typeface="HGMaruGothicMPRO" panose="020F0600000000000000" pitchFamily="34" charset="-128"/>
                <a:ea typeface="HGMaruGothicMPRO" panose="020F0600000000000000" pitchFamily="34" charset="-128"/>
              </a:rPr>
              <a:t>800</a:t>
            </a:r>
            <a:r>
              <a:rPr lang="ja-JP" altLang="en-US" sz="1050" dirty="0">
                <a:effectLst/>
                <a:latin typeface="HGMaruGothicMPRO" panose="020F0600000000000000" pitchFamily="34" charset="-128"/>
                <a:ea typeface="HGMaruGothicMPRO" panose="020F0600000000000000" pitchFamily="34" charset="-128"/>
              </a:rPr>
              <a:t>万人だが、自覚症状がない人を含めると約</a:t>
            </a:r>
            <a:r>
              <a:rPr lang="en-US" altLang="ja-JP" sz="1050" dirty="0">
                <a:effectLst/>
                <a:latin typeface="HGMaruGothicMPRO" panose="020F0600000000000000" pitchFamily="34" charset="-128"/>
                <a:ea typeface="HGMaruGothicMPRO" panose="020F0600000000000000" pitchFamily="34" charset="-128"/>
              </a:rPr>
              <a:t>4000</a:t>
            </a:r>
            <a:r>
              <a:rPr lang="ja-JP" altLang="en-US" sz="1050" dirty="0">
                <a:effectLst/>
                <a:latin typeface="HGMaruGothicMPRO" panose="020F0600000000000000" pitchFamily="34" charset="-128"/>
                <a:ea typeface="HGMaruGothicMPRO" panose="020F0600000000000000" pitchFamily="34" charset="-128"/>
              </a:rPr>
              <a:t>万人の患者がいるといわれている。減塩、適切なカロリー量でバランスの良い食事、油脂類（特に動物性脂肪）のとり過ぎ防止、節酒など、高血圧に配慮したメニューや、高血圧予防のメニューを提案する。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芋類、アボカド、ニンジン、リーフレタス、ニンニク、キノコ類、バナナ、メロン、キウイ、サクランボ、パイナップル、サバ、イワシ、マグロ、海藻、切り干し大根、豆類、ナッツ類、干しブドウ、黒酢、オリーブオイル、緑茶、牛乳、赤ワイン、こんにゃく、納豆、減塩商品</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latin typeface="HGMaruGothicMPRO" panose="020F0600000000000000" pitchFamily="34" charset="-128"/>
                <a:ea typeface="HGMaruGothicMPRO" panose="020F0600000000000000" pitchFamily="34" charset="-128"/>
              </a:rPr>
              <a:t>　メニュー提案、統一テーマの</a:t>
            </a:r>
            <a:r>
              <a:rPr lang="en-US" altLang="ja-JP" sz="1050" dirty="0">
                <a:latin typeface="HGMaruGothicMPRO" panose="020F0600000000000000" pitchFamily="34" charset="-128"/>
                <a:ea typeface="HGMaruGothicMPRO" panose="020F0600000000000000" pitchFamily="34" charset="-128"/>
              </a:rPr>
              <a:t>POP</a:t>
            </a:r>
            <a:r>
              <a:rPr lang="ja-JP" altLang="en-US" sz="1050" dirty="0">
                <a:latin typeface="HGMaruGothicMPRO" panose="020F0600000000000000" pitchFamily="34" charset="-128"/>
                <a:ea typeface="HGMaruGothicMPRO" panose="020F0600000000000000" pitchFamily="34" charset="-128"/>
              </a:rPr>
              <a:t>、レシピ配布など、全部門で協力する。オリーブオイル、青魚、かんきつ類の「血液サラサラ効果」、カリウム豊富な緑黄色野菜、海藻などの「塩分排出効果」、納豆の「血栓を溶かす効果」など、食材の働きを</a:t>
            </a:r>
            <a:r>
              <a:rPr lang="en-US" altLang="ja-JP" sz="1050" dirty="0">
                <a:latin typeface="HGMaruGothicMPRO" panose="020F0600000000000000" pitchFamily="34" charset="-128"/>
                <a:ea typeface="HGMaruGothicMPRO" panose="020F0600000000000000" pitchFamily="34" charset="-128"/>
              </a:rPr>
              <a:t>POP</a:t>
            </a:r>
            <a:r>
              <a:rPr lang="ja-JP" altLang="en-US" sz="1050" dirty="0">
                <a:latin typeface="HGMaruGothicMPRO" panose="020F0600000000000000" pitchFamily="34" charset="-128"/>
                <a:ea typeface="HGMaruGothicMPRO" panose="020F0600000000000000" pitchFamily="34" charset="-128"/>
              </a:rPr>
              <a:t>でアピールする。</a:t>
            </a:r>
            <a:endParaRPr lang="en-US" altLang="ja-JP" sz="105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シイタケ</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カレイ（切り身） </a:t>
            </a:r>
            <a:r>
              <a:rPr lang="en-US" altLang="ja-JP" sz="1050" dirty="0">
                <a:latin typeface="HGMaruGothicMPRO"/>
                <a:ea typeface="HGMaruGothicMPRO"/>
              </a:rPr>
              <a:t>2</a:t>
            </a:r>
            <a:r>
              <a:rPr lang="ja-JP" altLang="en-US" sz="1050" dirty="0">
                <a:latin typeface="HGMaruGothicMPRO"/>
                <a:ea typeface="HGMaruGothicMPRO"/>
              </a:rPr>
              <a:t>切れ</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長ネギ　</a:t>
            </a:r>
            <a:r>
              <a:rPr lang="en" altLang="ja-JP" sz="1050" dirty="0">
                <a:latin typeface="HGMaruGothicMPRO"/>
                <a:ea typeface="HGMaruGothicMPRO"/>
              </a:rPr>
              <a:t> </a:t>
            </a:r>
            <a:r>
              <a:rPr lang="ja-JP" altLang="en-US" sz="1050" dirty="0">
                <a:latin typeface="HGMaruGothicMPRO"/>
                <a:ea typeface="HGMaruGothicMPRO"/>
              </a:rPr>
              <a:t>１本</a:t>
            </a:r>
            <a:endParaRPr lang="en" altLang="ja-JP" sz="1050" dirty="0">
              <a:latin typeface="HGMaruGothicMPRO"/>
              <a:ea typeface="HGMaruGothicMPRO"/>
            </a:endParaRPr>
          </a:p>
          <a:p>
            <a:pPr rtl="1">
              <a:lnSpc>
                <a:spcPts val="1600"/>
              </a:lnSpc>
              <a:defRPr sz="1000"/>
            </a:pPr>
            <a:r>
              <a:rPr lang="ja-JP" altLang="en-US" sz="1050" dirty="0">
                <a:latin typeface="HGMaruGothicMPRO"/>
                <a:ea typeface="HGMaruGothicMPRO"/>
              </a:rPr>
              <a:t>ショウガ　</a:t>
            </a:r>
            <a:r>
              <a:rPr lang="en-US" altLang="ja-JP" sz="1050" dirty="0">
                <a:latin typeface="HGMaruGothicMPRO"/>
                <a:ea typeface="HGMaruGothicMPRO"/>
              </a:rPr>
              <a:t>1</a:t>
            </a:r>
            <a:r>
              <a:rPr lang="ja-JP" altLang="en-US" sz="1050" dirty="0">
                <a:latin typeface="HGMaruGothicMPRO"/>
                <a:ea typeface="HGMaruGothicMPRO"/>
              </a:rPr>
              <a:t>かけ</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rPr>
              <a:t>酒　大さじ</a:t>
            </a:r>
            <a:r>
              <a:rPr lang="en-US" altLang="ja-JP" sz="1050" dirty="0">
                <a:latin typeface="HGMaruGothicMPRO"/>
                <a:ea typeface="HGMaruGothicMPRO"/>
              </a:rPr>
              <a:t>3</a:t>
            </a:r>
          </a:p>
          <a:p>
            <a:pPr rtl="1">
              <a:lnSpc>
                <a:spcPts val="1600"/>
              </a:lnSpc>
              <a:defRPr sz="1000"/>
            </a:pPr>
            <a:r>
              <a:rPr lang="ja-JP" altLang="en-US" sz="1050" dirty="0">
                <a:latin typeface="HGMaruGothicMPRO"/>
                <a:ea typeface="HGMaruGothicMPRO"/>
              </a:rPr>
              <a:t>みりん　大さじ</a:t>
            </a:r>
            <a:r>
              <a:rPr lang="en-US" altLang="ja-JP" sz="1050" dirty="0">
                <a:latin typeface="HGMaruGothicMPRO"/>
                <a:ea typeface="HGMaruGothicMPRO"/>
              </a:rPr>
              <a:t>2</a:t>
            </a:r>
            <a:r>
              <a:rPr lang="ja-JP" altLang="en-US" sz="1050" dirty="0">
                <a:latin typeface="HGMaruGothicMPRO"/>
                <a:ea typeface="HGMaruGothicMPRO"/>
              </a:rPr>
              <a:t>　　砂糖　大さじ</a:t>
            </a:r>
            <a:r>
              <a:rPr lang="en-US" altLang="ja-JP" sz="1050" dirty="0">
                <a:latin typeface="HGMaruGothicMPRO"/>
                <a:ea typeface="HGMaruGothicMPRO"/>
              </a:rPr>
              <a:t>1</a:t>
            </a:r>
          </a:p>
          <a:p>
            <a:pPr rtl="1">
              <a:lnSpc>
                <a:spcPts val="1600"/>
              </a:lnSpc>
              <a:defRPr sz="1000"/>
            </a:pPr>
            <a:r>
              <a:rPr lang="ja-JP" altLang="en-US" sz="1050" dirty="0">
                <a:latin typeface="HGMaruGothicMPRO"/>
                <a:ea typeface="HGMaruGothicMPRO"/>
              </a:rPr>
              <a:t>しょうゆ　大さじ</a:t>
            </a:r>
            <a:r>
              <a:rPr lang="en-US" altLang="ja-JP" sz="1050" dirty="0">
                <a:latin typeface="HGMaruGothicMPRO"/>
                <a:ea typeface="HGMaruGothicMPRO"/>
              </a:rPr>
              <a:t>2</a:t>
            </a:r>
            <a:r>
              <a:rPr lang="ja-JP" altLang="en-US" sz="1050" dirty="0">
                <a:latin typeface="HGMaruGothicMPRO"/>
                <a:ea typeface="HGMaruGothicMPRO"/>
              </a:rPr>
              <a:t>　　水　</a:t>
            </a:r>
            <a:r>
              <a:rPr lang="en" altLang="ja-JP" sz="1050" dirty="0">
                <a:latin typeface="HGMaruGothicMPRO"/>
                <a:ea typeface="HGMaruGothicMPRO"/>
              </a:rPr>
              <a:t> 200mL</a:t>
            </a:r>
            <a:endParaRPr lang="en-US" altLang="ja-JP" sz="1050" dirty="0">
              <a:latin typeface="HGMaruGothicMPRO"/>
              <a:ea typeface="HGMaruGothic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シイタケ</a:t>
            </a:r>
            <a:r>
              <a:rPr lang="ja-JP" altLang="en-US" sz="1050" dirty="0">
                <a:latin typeface="HGMaruGothicMPRO" panose="020F0600000000000000" pitchFamily="34" charset="-128"/>
                <a:ea typeface="HGMaruGothicMPRO" panose="020F0600000000000000" pitchFamily="34" charset="-128"/>
              </a:rPr>
              <a:t>は、タンパク質、食物繊維、カリウム、ビタミン</a:t>
            </a:r>
            <a:r>
              <a:rPr lang="en" altLang="ja-JP" sz="1050" dirty="0">
                <a:latin typeface="HGMaruGothicMPRO" panose="020F0600000000000000" pitchFamily="34" charset="-128"/>
                <a:ea typeface="HGMaruGothicMPRO" panose="020F0600000000000000" pitchFamily="34" charset="-128"/>
              </a:rPr>
              <a:t>D</a:t>
            </a:r>
            <a:r>
              <a:rPr lang="ja-JP" altLang="en-US" sz="1050" dirty="0">
                <a:latin typeface="HGMaruGothicMPRO" panose="020F0600000000000000" pitchFamily="34" charset="-128"/>
                <a:ea typeface="HGMaruGothicMPRO" panose="020F0600000000000000" pitchFamily="34" charset="-128"/>
              </a:rPr>
              <a:t>、ナイアシンなどを多く含む。食物繊維は水に溶ける水溶性と、水に溶けない不溶性の</a:t>
            </a:r>
            <a:r>
              <a:rPr lang="en-US" altLang="ja-JP" sz="1050" dirty="0">
                <a:latin typeface="HGMaruGothicMPRO" panose="020F0600000000000000" pitchFamily="34" charset="-128"/>
                <a:ea typeface="HGMaruGothicMPRO" panose="020F0600000000000000" pitchFamily="34" charset="-128"/>
              </a:rPr>
              <a:t>2</a:t>
            </a:r>
            <a:r>
              <a:rPr lang="ja-JP" altLang="en-US" sz="1050" dirty="0">
                <a:latin typeface="HGMaruGothicMPRO" panose="020F0600000000000000" pitchFamily="34" charset="-128"/>
                <a:ea typeface="HGMaruGothicMPRO" panose="020F0600000000000000" pitchFamily="34" charset="-128"/>
              </a:rPr>
              <a:t>種類の食物繊維があり、シイタケは不溶性食物繊維が豊富だ。食物繊維は、腸内環境を整えて便通を促す効果や血糖値の上昇を緩やかにする効果、コレステロール値を低下させる効果がある。また、高血圧、動脈硬化に効果が期待できるので積極的に取り入れていきたい。</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新鮮なカレイは、表面に程よいぬめりとツヤがある。また、裏側の白い部分が純白で輝きがあり、肉厚で弾力があるものを選ぶようにしよう。</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054333" y="4086169"/>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カレイの選び方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シイタケの選び方</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かさにふっくらと丸みがあり、縁が内側に巻いているもの、かさの裏側のひだが純白なものや、軸が太くて短いものを選ぶようにしよう。</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こどもの日（５</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５）</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152956"/>
            <a:ext cx="6874694" cy="2154861"/>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国民の祝日の一つで、「こどもの人格を重んじ、こどもの幸福をはかるとともに母に感謝する日」とされる。５月５日は古来「端午の節句」であり、現在でも男児のいる家庭でかぶと、五月人形、こいのぼりを飾るが、祝日制定以来、男児も女児も一緒に祝うことがすっかり習慣となっている。子どもの好きな菓子やごちそうメニューを強化する。子どもと一緒に親や祖父母が作る焼き肉や、お好み焼きなどの「粉もん」も訴求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かしわ餅、ハンバーグ、唐揚げ、カレー、シチュー、グラタン、餃子、オムライス、かつ丼、寿司、焼き肉セット、「粉もん」材料、飲料</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店舗全体で打ち出すメニューを確認し、関連の食材や調味料なども含め全部門で協力する。飲料も</a:t>
            </a:r>
            <a:r>
              <a:rPr lang="ja-JP" altLang="en-US" sz="1050" dirty="0">
                <a:latin typeface="HGMaruGothicMPRO" panose="020F0600000000000000" pitchFamily="34" charset="-128"/>
                <a:ea typeface="HGMaruGothicMPRO" panose="020F0600000000000000" pitchFamily="34" charset="-128"/>
              </a:rPr>
              <a:t>子ども</a:t>
            </a:r>
            <a:r>
              <a:rPr lang="ja-JP" altLang="en-US" sz="1050" dirty="0">
                <a:effectLst/>
                <a:latin typeface="HGMaruGothicMPRO" panose="020F0600000000000000" pitchFamily="34" charset="-128"/>
                <a:ea typeface="HGMaruGothicMPRO" panose="020F0600000000000000" pitchFamily="34" charset="-128"/>
              </a:rPr>
              <a:t>の好きな炭酸系、ジュースの他、ビールなどアルコール類も同時展開する。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売場づくりは、こいのぼりの食品玩具での飾り付け、こいのぼりの歌の</a:t>
            </a:r>
            <a:r>
              <a:rPr lang="en" altLang="ja-JP" sz="1050" dirty="0">
                <a:latin typeface="HGMaruGothicMPRO" panose="020F0600000000000000" pitchFamily="34" charset="-128"/>
                <a:ea typeface="HGMaruGothicMPRO" panose="020F0600000000000000" pitchFamily="34" charset="-128"/>
              </a:rPr>
              <a:t>BGM</a:t>
            </a:r>
            <a:r>
              <a:rPr lang="ja-JP" altLang="en-US" sz="1050" dirty="0">
                <a:latin typeface="HGMaruGothicMPRO" panose="020F0600000000000000" pitchFamily="34" charset="-128"/>
                <a:ea typeface="HGMaruGothicMPRO" panose="020F0600000000000000" pitchFamily="34" charset="-128"/>
              </a:rPr>
              <a:t>で視覚的、聴覚的に演出する。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84259" y="11769578"/>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高血圧の日（５</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１７）</a:t>
            </a:r>
            <a:endParaRPr lang="en-US" altLang="ja-JP" sz="2800" dirty="0">
              <a:latin typeface="HG創英角ｺﾞｼｯｸUB"/>
              <a:ea typeface="HG創英角ｺﾞｼｯｸUB"/>
              <a:cs typeface="HG創英角ｺﾞｼｯｸUB"/>
            </a:endParaRPr>
          </a:p>
        </p:txBody>
      </p:sp>
      <p:sp>
        <p:nvSpPr>
          <p:cNvPr id="3" name="Text Box 1049">
            <a:extLst>
              <a:ext uri="{FF2B5EF4-FFF2-40B4-BE49-F238E27FC236}">
                <a16:creationId xmlns:a16="http://schemas.microsoft.com/office/drawing/2014/main" id="{81B97C32-C98A-7B7B-D1B0-7DEEE563E5FE}"/>
              </a:ext>
            </a:extLst>
          </p:cNvPr>
          <p:cNvSpPr txBox="1">
            <a:spLocks noChangeArrowheads="1"/>
          </p:cNvSpPr>
          <p:nvPr/>
        </p:nvSpPr>
        <p:spPr bwMode="auto">
          <a:xfrm>
            <a:off x="3276402" y="107678"/>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2"/>
                </a:solidFill>
                <a:latin typeface="メイリオ"/>
                <a:ea typeface="メイリオ"/>
              </a:rPr>
              <a:t>5</a:t>
            </a:r>
            <a:r>
              <a:rPr lang="ja-JP" altLang="en-US" sz="2300" b="1">
                <a:solidFill>
                  <a:schemeClr val="accent2"/>
                </a:solidFill>
                <a:latin typeface="メイリオ"/>
                <a:ea typeface="メイリオ"/>
              </a:rPr>
              <a:t>月</a:t>
            </a:r>
            <a:r>
              <a:rPr lang="ja-JP" altLang="en-US" sz="2300" b="1" i="0" u="none" strike="noStrike" baseline="0" dirty="0">
                <a:solidFill>
                  <a:schemeClr val="accent2"/>
                </a:solidFill>
                <a:latin typeface="メイリオ"/>
                <a:ea typeface="メイリオ"/>
              </a:rPr>
              <a:t>･</a:t>
            </a:r>
            <a:r>
              <a:rPr lang="ja-JP" altLang="en-US" sz="2300" b="1" dirty="0">
                <a:solidFill>
                  <a:schemeClr val="accent2"/>
                </a:solidFill>
                <a:latin typeface="メイリオ"/>
                <a:ea typeface="メイリオ"/>
              </a:rPr>
              <a:t>･･旬の</a:t>
            </a:r>
            <a:r>
              <a:rPr lang="ja-JP" altLang="en-US" sz="2300" b="1" i="0" u="none" strike="noStrike" baseline="0" dirty="0">
                <a:solidFill>
                  <a:schemeClr val="accent2"/>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6"/>
                </a:solidFill>
                <a:latin typeface="メイリオ"/>
                <a:ea typeface="メイリオ"/>
              </a:rPr>
              <a:t>〜</a:t>
            </a:r>
            <a:r>
              <a:rPr lang="ja-JP" altLang="en-US" sz="2300" b="1" i="0" u="none" strike="noStrike" baseline="0">
                <a:solidFill>
                  <a:schemeClr val="accent6"/>
                </a:solidFill>
                <a:latin typeface="メイリオ"/>
                <a:ea typeface="メイリオ"/>
              </a:rPr>
              <a:t>売れ方や客層が変わるゴールデンウィークに要注意</a:t>
            </a:r>
            <a:r>
              <a:rPr lang="en-US" altLang="ja-JP" sz="2300" b="1" i="0" u="none" strike="noStrike" baseline="0" dirty="0">
                <a:solidFill>
                  <a:schemeClr val="accent6"/>
                </a:solidFill>
                <a:latin typeface="メイリオ"/>
                <a:ea typeface="メイリオ"/>
              </a:rPr>
              <a:t>〜</a:t>
            </a:r>
            <a:endParaRPr lang="ja-JP" altLang="en-US" sz="2300" b="1" i="0" u="none" strike="noStrike" baseline="0" dirty="0">
              <a:solidFill>
                <a:schemeClr val="accent6"/>
              </a:solidFill>
              <a:latin typeface="メイリオ"/>
              <a:ea typeface="メイリオ"/>
            </a:endParaRPr>
          </a:p>
        </p:txBody>
      </p:sp>
      <p:pic>
        <p:nvPicPr>
          <p:cNvPr id="7" name="図 6">
            <a:extLst>
              <a:ext uri="{FF2B5EF4-FFF2-40B4-BE49-F238E27FC236}">
                <a16:creationId xmlns:a16="http://schemas.microsoft.com/office/drawing/2014/main" id="{672DD454-AAEF-DDCE-DC5B-1825016B81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216342" y="11702052"/>
            <a:ext cx="10871692" cy="3279603"/>
          </a:xfrm>
          <a:prstGeom prst="rect">
            <a:avLst/>
          </a:prstGeom>
        </p:spPr>
      </p:pic>
      <p:pic>
        <p:nvPicPr>
          <p:cNvPr id="11" name="図 10">
            <a:extLst>
              <a:ext uri="{FF2B5EF4-FFF2-40B4-BE49-F238E27FC236}">
                <a16:creationId xmlns:a16="http://schemas.microsoft.com/office/drawing/2014/main" id="{0533CEAD-3903-4082-2A9A-83763E1B240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468100" y="3664947"/>
            <a:ext cx="1949247" cy="1096451"/>
          </a:xfrm>
          <a:prstGeom prst="rect">
            <a:avLst/>
          </a:prstGeom>
        </p:spPr>
      </p:pic>
      <p:pic>
        <p:nvPicPr>
          <p:cNvPr id="19" name="図 18">
            <a:extLst>
              <a:ext uri="{FF2B5EF4-FFF2-40B4-BE49-F238E27FC236}">
                <a16:creationId xmlns:a16="http://schemas.microsoft.com/office/drawing/2014/main" id="{BC664896-C805-B6B7-5892-E12EBA8C553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854004" y="1697913"/>
            <a:ext cx="1397015" cy="1047761"/>
          </a:xfrm>
          <a:prstGeom prst="rect">
            <a:avLst/>
          </a:prstGeom>
        </p:spPr>
      </p:pic>
      <p:pic>
        <p:nvPicPr>
          <p:cNvPr id="22" name="図 21">
            <a:extLst>
              <a:ext uri="{FF2B5EF4-FFF2-40B4-BE49-F238E27FC236}">
                <a16:creationId xmlns:a16="http://schemas.microsoft.com/office/drawing/2014/main" id="{4F62DF17-27AE-A2A3-6786-4A119CBCF04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216667" y="3349938"/>
            <a:ext cx="2070329" cy="1449230"/>
          </a:xfrm>
          <a:prstGeom prst="rect">
            <a:avLst/>
          </a:prstGeom>
        </p:spPr>
      </p:pic>
      <p:pic>
        <p:nvPicPr>
          <p:cNvPr id="25" name="図 24">
            <a:extLst>
              <a:ext uri="{FF2B5EF4-FFF2-40B4-BE49-F238E27FC236}">
                <a16:creationId xmlns:a16="http://schemas.microsoft.com/office/drawing/2014/main" id="{C9B582DE-61DB-FA90-E766-B89EBC38E81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504691" y="1908106"/>
            <a:ext cx="1370394" cy="806485"/>
          </a:xfrm>
          <a:prstGeom prst="rect">
            <a:avLst/>
          </a:prstGeom>
        </p:spPr>
      </p:pic>
      <p:pic>
        <p:nvPicPr>
          <p:cNvPr id="28" name="図 27">
            <a:extLst>
              <a:ext uri="{FF2B5EF4-FFF2-40B4-BE49-F238E27FC236}">
                <a16:creationId xmlns:a16="http://schemas.microsoft.com/office/drawing/2014/main" id="{D82BA800-6950-2355-0D51-9E801E37744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89224" y="5501206"/>
            <a:ext cx="2338883" cy="2648697"/>
          </a:xfrm>
          <a:prstGeom prst="rect">
            <a:avLst/>
          </a:prstGeom>
        </p:spPr>
      </p:pic>
      <p:pic>
        <p:nvPicPr>
          <p:cNvPr id="31" name="図 30">
            <a:extLst>
              <a:ext uri="{FF2B5EF4-FFF2-40B4-BE49-F238E27FC236}">
                <a16:creationId xmlns:a16="http://schemas.microsoft.com/office/drawing/2014/main" id="{3CAAB871-90D8-B4B3-EADB-DBE5EA8FC3FA}"/>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070467" y="5496190"/>
            <a:ext cx="2274164" cy="2674406"/>
          </a:xfrm>
          <a:prstGeom prst="rect">
            <a:avLst/>
          </a:prstGeom>
        </p:spPr>
      </p:pic>
      <p:pic>
        <p:nvPicPr>
          <p:cNvPr id="33" name="図 32">
            <a:extLst>
              <a:ext uri="{FF2B5EF4-FFF2-40B4-BE49-F238E27FC236}">
                <a16:creationId xmlns:a16="http://schemas.microsoft.com/office/drawing/2014/main" id="{32406636-142B-F3C0-57BC-043AFB26FA3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5710106" y="5458607"/>
            <a:ext cx="2338884" cy="2733893"/>
          </a:xfrm>
          <a:prstGeom prst="rect">
            <a:avLst/>
          </a:prstGeom>
        </p:spPr>
      </p:pic>
      <p:pic>
        <p:nvPicPr>
          <p:cNvPr id="35" name="図 34">
            <a:extLst>
              <a:ext uri="{FF2B5EF4-FFF2-40B4-BE49-F238E27FC236}">
                <a16:creationId xmlns:a16="http://schemas.microsoft.com/office/drawing/2014/main" id="{35AEA00D-92C2-2804-172F-FF322D64C0D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8305572" y="5427771"/>
            <a:ext cx="2247209" cy="2811243"/>
          </a:xfrm>
          <a:prstGeom prst="rect">
            <a:avLst/>
          </a:prstGeom>
        </p:spPr>
      </p:pic>
      <p:pic>
        <p:nvPicPr>
          <p:cNvPr id="41" name="図 40">
            <a:extLst>
              <a:ext uri="{FF2B5EF4-FFF2-40B4-BE49-F238E27FC236}">
                <a16:creationId xmlns:a16="http://schemas.microsoft.com/office/drawing/2014/main" id="{076734D3-94DE-843B-241E-32F877F9EF48}"/>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177727" y="8648528"/>
            <a:ext cx="2787126" cy="2634335"/>
          </a:xfrm>
          <a:prstGeom prst="rect">
            <a:avLst/>
          </a:prstGeom>
        </p:spPr>
      </p:pic>
      <p:pic>
        <p:nvPicPr>
          <p:cNvPr id="43" name="図 42">
            <a:extLst>
              <a:ext uri="{FF2B5EF4-FFF2-40B4-BE49-F238E27FC236}">
                <a16:creationId xmlns:a16="http://schemas.microsoft.com/office/drawing/2014/main" id="{0B5CBC7E-1419-5B30-B40D-5D529DC83C6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222470" y="12024685"/>
            <a:ext cx="2634336" cy="2634336"/>
          </a:xfrm>
          <a:prstGeom prst="rect">
            <a:avLst/>
          </a:prstGeom>
        </p:spPr>
      </p:pic>
      <p:pic>
        <p:nvPicPr>
          <p:cNvPr id="5" name="図 4" descr="図形&#10;&#10;中程度の精度で自動的に生成された説明">
            <a:extLst>
              <a:ext uri="{FF2B5EF4-FFF2-40B4-BE49-F238E27FC236}">
                <a16:creationId xmlns:a16="http://schemas.microsoft.com/office/drawing/2014/main" id="{7E2FDA53-D049-36A6-7362-92309C24DA8C}"/>
              </a:ext>
            </a:extLst>
          </p:cNvPr>
          <p:cNvPicPr>
            <a:picLocks noChangeAspect="1"/>
          </p:cNvPicPr>
          <p:nvPr/>
        </p:nvPicPr>
        <p:blipFill>
          <a:blip r:embed="rId16" cstate="hqprint">
            <a:extLst>
              <a:ext uri="{28A0092B-C50C-407E-A947-70E740481C1C}">
                <a14:useLocalDpi xmlns:a14="http://schemas.microsoft.com/office/drawing/2010/main"/>
              </a:ext>
            </a:extLst>
          </a:blip>
          <a:srcRect l="10519" t="29861" r="18272" b="24284"/>
          <a:stretch/>
        </p:blipFill>
        <p:spPr>
          <a:xfrm>
            <a:off x="233530" y="285457"/>
            <a:ext cx="2081490" cy="82525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2025-02-10T15:00:00+00:00</_x6295__x7a3f__x65e5__x6642_>
    <_x5009__x51fa__x3057__x53ef__x80fd__x65e5_ xmlns="082c5546-8353-48c8-b816-b659d31cb65e" xsi:nil="true"/>
    <_x88dc__x8db3__x8aac__x660e_ xmlns="082c5546-8353-48c8-b816-b659d31cb65e">【MDカレンダー_2025年5月】
●梅雨前の行楽需要を逃さない！
　　　〜少しずつ夏向けに売場を切り替え！〜
●旬の食材が盛りだくさん！ 行事や記念日に絡めた販促活動を展開しましょう！
　　　〜売れ方や客層が変わるゴールデンウィークに要注意〜
</_x88dc__x8db3__x8aac__x660e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FD6C2245-EA20-4F67-80B2-67B6A8944EC1}">
  <ds:schemaRefs>
    <ds:schemaRef ds:uri="http://purl.org/dc/terms/"/>
    <ds:schemaRef ds:uri="a854727d-76ad-4a0b-9938-dee9e4be598e"/>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7bf2701-4b91-43ab-bb32-c47ccb016379"/>
    <ds:schemaRef ds:uri="http://www.w3.org/XML/1998/namespace"/>
  </ds:schemaRefs>
</ds:datastoreItem>
</file>

<file path=customXml/itemProps3.xml><?xml version="1.0" encoding="utf-8"?>
<ds:datastoreItem xmlns:ds="http://schemas.openxmlformats.org/officeDocument/2006/customXml" ds:itemID="{5A5A46AE-50EB-471A-800E-7AF253D7F93D}"/>
</file>

<file path=docProps/app.xml><?xml version="1.0" encoding="utf-8"?>
<Properties xmlns="http://schemas.openxmlformats.org/officeDocument/2006/extended-properties" xmlns:vt="http://schemas.openxmlformats.org/officeDocument/2006/docPropsVTypes">
  <Template/>
  <TotalTime>56044</TotalTime>
  <Words>2854</Words>
  <Application>Microsoft Macintosh PowerPoint</Application>
  <PresentationFormat>ユーザー設定</PresentationFormat>
  <Paragraphs>363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MDカレンダー2025年5月</dc:title>
  <dc:creator>畠　肇</dc:creator>
  <cp:lastModifiedBy>英昭 毛利</cp:lastModifiedBy>
  <cp:revision>739</cp:revision>
  <cp:lastPrinted>2021-09-17T00:08:02Z</cp:lastPrinted>
  <dcterms:created xsi:type="dcterms:W3CDTF">2019-06-14T00:16:28Z</dcterms:created>
  <dcterms:modified xsi:type="dcterms:W3CDTF">2025-02-11T09:41:47Z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