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ＤＭ)" initials="hh" userId="S::Hiroshi3_Hosokawa@toshibatec.co.jp::16333bf4-240b-49f2-80b8-f419aff058dd" providerId="AD"/>
  <p188:author id="{2650D02D-DB04-07A3-8B7B-44634DCD2AAE}" name="fujita kei(藤田 圭 TEC □ＲＳ本□ＲＳＳＳ□ＲＳＤＭ)"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C60204"/>
    <a:srgbClr val="F208D6"/>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EEE24-5CAE-436F-BADB-E27DBFAE9261}" v="1" dt="2025-03-12T05:52:16.18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6" autoAdjust="0"/>
    <p:restoredTop sz="86423" autoAdjust="0"/>
  </p:normalViewPr>
  <p:slideViewPr>
    <p:cSldViewPr snapToGrid="0">
      <p:cViewPr>
        <p:scale>
          <a:sx n="77" d="100"/>
          <a:sy n="77" d="100"/>
        </p:scale>
        <p:origin x="36" y="-684"/>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okawa hiroshi(細川 博司 TEC □ＲＳ本□ＲＳＳＳ□ＲＳＤＭ)" userId="16333bf4-240b-49f2-80b8-f419aff058dd" providerId="ADAL" clId="{6E8EEE24-5CAE-436F-BADB-E27DBFAE9261}"/>
    <pc:docChg chg="undo custSel modSld">
      <pc:chgData name="hosokawa hiroshi(細川 博司 TEC □ＲＳ本□ＲＳＳＳ□ＲＳＤＭ)" userId="16333bf4-240b-49f2-80b8-f419aff058dd" providerId="ADAL" clId="{6E8EEE24-5CAE-436F-BADB-E27DBFAE9261}" dt="2025-03-12T06:40:21.998" v="36" actId="1076"/>
      <pc:docMkLst>
        <pc:docMk/>
      </pc:docMkLst>
      <pc:sldChg chg="addSp delSp modSp mod modCm">
        <pc:chgData name="hosokawa hiroshi(細川 博司 TEC □ＲＳ本□ＲＳＳＳ□ＲＳＤＭ)" userId="16333bf4-240b-49f2-80b8-f419aff058dd" providerId="ADAL" clId="{6E8EEE24-5CAE-436F-BADB-E27DBFAE9261}" dt="2025-03-12T06:03:07.627" v="35"/>
        <pc:sldMkLst>
          <pc:docMk/>
          <pc:sldMk cId="2790154070" sldId="259"/>
        </pc:sldMkLst>
        <pc:spChg chg="add del mod">
          <ac:chgData name="hosokawa hiroshi(細川 博司 TEC □ＲＳ本□ＲＳＳＳ□ＲＳＤＭ)" userId="16333bf4-240b-49f2-80b8-f419aff058dd" providerId="ADAL" clId="{6E8EEE24-5CAE-436F-BADB-E27DBFAE9261}" dt="2025-03-12T05:53:42.628" v="34" actId="1076"/>
          <ac:spMkLst>
            <pc:docMk/>
            <pc:sldMk cId="2790154070" sldId="259"/>
            <ac:spMk id="28" creationId="{97185066-2324-4BE7-FDFF-81FD60559722}"/>
          </ac:spMkLst>
        </pc:spChg>
        <pc:cxnChg chg="add del mod">
          <ac:chgData name="hosokawa hiroshi(細川 博司 TEC □ＲＳ本□ＲＳＳＳ□ＲＳＤＭ)" userId="16333bf4-240b-49f2-80b8-f419aff058dd" providerId="ADAL" clId="{6E8EEE24-5CAE-436F-BADB-E27DBFAE9261}" dt="2025-03-12T05:53:26.686" v="30" actId="14100"/>
          <ac:cxnSpMkLst>
            <pc:docMk/>
            <pc:sldMk cId="2790154070" sldId="259"/>
            <ac:cxnSpMk id="27" creationId="{9E6FAF73-C993-2D3E-3B41-E014F5D57D2B}"/>
          </ac:cxnSpMkLst>
        </pc:cxnChg>
        <pc:extLst>
          <p:ext xmlns:p="http://schemas.openxmlformats.org/presentationml/2006/main" uri="{D6D511B9-2390-475A-947B-AFAB55BFBCF1}">
            <pc226:cmChg xmlns:pc226="http://schemas.microsoft.com/office/powerpoint/2022/06/main/command" chg="">
              <pc226:chgData name="hosokawa hiroshi(細川 博司 TEC □ＲＳ本□ＲＳＳＳ□ＲＳＤＭ)" userId="16333bf4-240b-49f2-80b8-f419aff058dd" providerId="ADAL" clId="{6E8EEE24-5CAE-436F-BADB-E27DBFAE9261}" dt="2025-03-12T06:03:07.627" v="35"/>
              <pc2:cmMkLst xmlns:pc2="http://schemas.microsoft.com/office/powerpoint/2019/9/main/command">
                <pc:docMk/>
                <pc:sldMk cId="2790154070" sldId="259"/>
                <pc2:cmMk id="{F793748C-2D36-407A-8CD6-A8EC79722D13}"/>
              </pc2:cmMkLst>
              <pc226:cmRplyChg chg="add">
                <pc226:chgData name="hosokawa hiroshi(細川 博司 TEC □ＲＳ本□ＲＳＳＳ□ＲＳＤＭ)" userId="16333bf4-240b-49f2-80b8-f419aff058dd" providerId="ADAL" clId="{6E8EEE24-5CAE-436F-BADB-E27DBFAE9261}" dt="2025-03-12T06:03:07.627" v="35"/>
                <pc2:cmRplyMkLst xmlns:pc2="http://schemas.microsoft.com/office/powerpoint/2019/9/main/command">
                  <pc:docMk/>
                  <pc:sldMk cId="2790154070" sldId="259"/>
                  <pc2:cmMk id="{F793748C-2D36-407A-8CD6-A8EC79722D13}"/>
                  <pc2:cmRplyMk id="{61A07C35-4A6C-491E-AB71-47BA9A87F098}"/>
                </pc2:cmRplyMkLst>
              </pc226:cmRplyChg>
            </pc226:cmChg>
          </p:ext>
        </pc:extLst>
      </pc:sldChg>
      <pc:sldChg chg="modSp mod">
        <pc:chgData name="hosokawa hiroshi(細川 博司 TEC □ＲＳ本□ＲＳＳＳ□ＲＳＤＭ)" userId="16333bf4-240b-49f2-80b8-f419aff058dd" providerId="ADAL" clId="{6E8EEE24-5CAE-436F-BADB-E27DBFAE9261}" dt="2025-03-12T06:40:21.998" v="36" actId="1076"/>
        <pc:sldMkLst>
          <pc:docMk/>
          <pc:sldMk cId="2067675967" sldId="260"/>
        </pc:sldMkLst>
        <pc:picChg chg="mod">
          <ac:chgData name="hosokawa hiroshi(細川 博司 TEC □ＲＳ本□ＲＳＳＳ□ＲＳＤＭ)" userId="16333bf4-240b-49f2-80b8-f419aff058dd" providerId="ADAL" clId="{6E8EEE24-5CAE-436F-BADB-E27DBFAE9261}" dt="2025-03-12T06:40:21.998" v="36" actId="1076"/>
          <ac:picMkLst>
            <pc:docMk/>
            <pc:sldMk cId="2067675967" sldId="260"/>
            <ac:picMk id="13" creationId="{58A901E7-A57B-0B20-203C-3D1B506A8209}"/>
          </ac:picMkLst>
        </pc:picChg>
      </pc:sldChg>
    </pc:docChg>
  </pc:docChgLst>
  <pc:docChgLst>
    <pc:chgData name="hosokawa hiroshi(細川 博司 TEC □ＲＳ本□ＲＳＳＳ□ＲＳＤＭ)" userId="16333bf4-240b-49f2-80b8-f419aff058dd" providerId="ADAL" clId="{E745C639-F78A-42F0-8739-4E6C4E972D01}"/>
    <pc:docChg chg="modSld">
      <pc:chgData name="hosokawa hiroshi(細川 博司 TEC □ＲＳ本□ＲＳＳＳ□ＲＳＤＭ)" userId="16333bf4-240b-49f2-80b8-f419aff058dd" providerId="ADAL" clId="{E745C639-F78A-42F0-8739-4E6C4E972D01}" dt="2024-06-18T03:14:47.798" v="227" actId="20577"/>
      <pc:docMkLst>
        <pc:docMk/>
      </pc:docMkLst>
      <pc:sldChg chg="addSp modSp mod">
        <pc:chgData name="hosokawa hiroshi(細川 博司 TEC □ＲＳ本□ＲＳＳＳ□ＲＳＤＭ)" userId="16333bf4-240b-49f2-80b8-f419aff058dd" providerId="ADAL" clId="{E745C639-F78A-42F0-8739-4E6C4E972D01}" dt="2024-06-18T03:12:26.246" v="160" actId="20577"/>
        <pc:sldMkLst>
          <pc:docMk/>
          <pc:sldMk cId="2790154070" sldId="259"/>
        </pc:sldMkLst>
        <pc:spChg chg="add mod">
          <ac:chgData name="hosokawa hiroshi(細川 博司 TEC □ＲＳ本□ＲＳＳＳ□ＲＳＤＭ)" userId="16333bf4-240b-49f2-80b8-f419aff058dd" providerId="ADAL" clId="{E745C639-F78A-42F0-8739-4E6C4E972D01}" dt="2024-06-18T02:51:43.816" v="69" actId="208"/>
          <ac:spMkLst>
            <pc:docMk/>
            <pc:sldMk cId="2790154070" sldId="259"/>
            <ac:spMk id="3" creationId="{D74709AC-2CEF-57BB-F50C-7D12190D6B42}"/>
          </ac:spMkLst>
        </pc:spChg>
        <pc:spChg chg="add mod">
          <ac:chgData name="hosokawa hiroshi(細川 博司 TEC □ＲＳ本□ＲＳＳＳ□ＲＳＤＭ)" userId="16333bf4-240b-49f2-80b8-f419aff058dd" providerId="ADAL" clId="{E745C639-F78A-42F0-8739-4E6C4E972D01}" dt="2024-06-18T03:12:26.246" v="160" actId="20577"/>
          <ac:spMkLst>
            <pc:docMk/>
            <pc:sldMk cId="2790154070" sldId="259"/>
            <ac:spMk id="51" creationId="{DF6929C9-7B49-731D-0E2E-3673675CCA21}"/>
          </ac:spMkLst>
        </pc:spChg>
        <pc:cxnChg chg="add mod">
          <ac:chgData name="hosokawa hiroshi(細川 博司 TEC □ＲＳ本□ＲＳＳＳ□ＲＳＤＭ)" userId="16333bf4-240b-49f2-80b8-f419aff058dd" providerId="ADAL" clId="{E745C639-F78A-42F0-8739-4E6C4E972D01}" dt="2024-06-18T02:51:53.530" v="71" actId="208"/>
          <ac:cxnSpMkLst>
            <pc:docMk/>
            <pc:sldMk cId="2790154070" sldId="259"/>
            <ac:cxnSpMk id="50" creationId="{E5D97D9E-47BB-955A-45E3-9A4C31F1C380}"/>
          </ac:cxnSpMkLst>
        </pc:cxnChg>
        <pc:cxnChg chg="add mod">
          <ac:chgData name="hosokawa hiroshi(細川 博司 TEC □ＲＳ本□ＲＳＳＳ□ＲＳＤＭ)" userId="16333bf4-240b-49f2-80b8-f419aff058dd" providerId="ADAL" clId="{E745C639-F78A-42F0-8739-4E6C4E972D01}" dt="2024-06-18T03:12:15.271" v="135" actId="14100"/>
          <ac:cxnSpMkLst>
            <pc:docMk/>
            <pc:sldMk cId="2790154070" sldId="259"/>
            <ac:cxnSpMk id="52" creationId="{BCB02CCC-5506-29F4-8269-C1AF44692A00}"/>
          </ac:cxnSpMkLst>
        </pc:cxnChg>
      </pc:sldChg>
      <pc:sldChg chg="addSp modSp mod">
        <pc:chgData name="hosokawa hiroshi(細川 博司 TEC □ＲＳ本□ＲＳＳＳ□ＲＳＤＭ)" userId="16333bf4-240b-49f2-80b8-f419aff058dd" providerId="ADAL" clId="{E745C639-F78A-42F0-8739-4E6C4E972D01}" dt="2024-06-18T03:14:47.798" v="227" actId="20577"/>
        <pc:sldMkLst>
          <pc:docMk/>
          <pc:sldMk cId="2067675967" sldId="260"/>
        </pc:sldMkLst>
        <pc:spChg chg="add mod">
          <ac:chgData name="hosokawa hiroshi(細川 博司 TEC □ＲＳ本□ＲＳＳＳ□ＲＳＤＭ)" userId="16333bf4-240b-49f2-80b8-f419aff058dd" providerId="ADAL" clId="{E745C639-F78A-42F0-8739-4E6C4E972D01}" dt="2024-06-18T03:14:47.798" v="227" actId="20577"/>
          <ac:spMkLst>
            <pc:docMk/>
            <pc:sldMk cId="2067675967" sldId="260"/>
            <ac:spMk id="5" creationId="{892226C5-642F-41C2-BE3D-6EDC3B2749AA}"/>
          </ac:spMkLst>
        </pc:spChg>
        <pc:cxnChg chg="add mod">
          <ac:chgData name="hosokawa hiroshi(細川 博司 TEC □ＲＳ本□ＲＳＳＳ□ＲＳＤＭ)" userId="16333bf4-240b-49f2-80b8-f419aff058dd" providerId="ADAL" clId="{E745C639-F78A-42F0-8739-4E6C4E972D01}" dt="2024-06-18T03:13:45.384" v="168" actId="14100"/>
          <ac:cxnSpMkLst>
            <pc:docMk/>
            <pc:sldMk cId="2067675967" sldId="260"/>
            <ac:cxnSpMk id="7" creationId="{9B780CA5-DDCD-F2CC-FBD6-A30D2207F78D}"/>
          </ac:cxnSpMkLst>
        </pc:cxnChg>
      </pc:sldChg>
    </pc:docChg>
  </pc:docChgLst>
  <pc:docChgLst>
    <pc:chgData name="fujita kei(藤田 圭 TEC □ＲＳ本□ＲＳＳＳ□ＲＳＤＭ)" userId="4e2416aa-e8f0-4604-8a29-7738b4294d25" providerId="ADAL" clId="{FF9D8472-EBF4-4BF3-95D3-DB3894734ABA}"/>
    <pc:docChg chg="modSld">
      <pc:chgData name="fujita kei(藤田 圭 TEC □ＲＳ本□ＲＳＳＳ□ＲＳＤＭ)" userId="4e2416aa-e8f0-4604-8a29-7738b4294d25" providerId="ADAL" clId="{FF9D8472-EBF4-4BF3-95D3-DB3894734ABA}" dt="2025-02-26T00:57:59.642" v="10"/>
      <pc:docMkLst>
        <pc:docMk/>
      </pc:docMkLst>
      <pc:sldChg chg="modSp mod addCm modCm">
        <pc:chgData name="fujita kei(藤田 圭 TEC □ＲＳ本□ＲＳＳＳ□ＲＳＤＭ)" userId="4e2416aa-e8f0-4604-8a29-7738b4294d25" providerId="ADAL" clId="{FF9D8472-EBF4-4BF3-95D3-DB3894734ABA}" dt="2025-02-26T00:32:46.362" v="7"/>
        <pc:sldMkLst>
          <pc:docMk/>
          <pc:sldMk cId="2790154070" sldId="259"/>
        </pc:sldMkLst>
        <pc:graphicFrameChg chg="modGraphic">
          <ac:chgData name="fujita kei(藤田 圭 TEC □ＲＳ本□ＲＳＳＳ□ＲＳＤＭ)" userId="4e2416aa-e8f0-4604-8a29-7738b4294d25" providerId="ADAL" clId="{FF9D8472-EBF4-4BF3-95D3-DB3894734ABA}" dt="2025-02-19T02:53:04.093" v="0" actId="14734"/>
          <ac:graphicFrameMkLst>
            <pc:docMk/>
            <pc:sldMk cId="2790154070" sldId="259"/>
            <ac:graphicFrameMk id="24" creationId="{CE9C97D6-832A-5A30-258F-FAD0C685CE34}"/>
          </ac:graphicFrameMkLst>
        </pc:graphicFrameChg>
        <pc:extLst>
          <p:ext xmlns:p="http://schemas.openxmlformats.org/presentationml/2006/main" uri="{D6D511B9-2390-475A-947B-AFAB55BFBCF1}">
            <pc226:cmChg xmlns:pc226="http://schemas.microsoft.com/office/powerpoint/2022/06/main/command" chg="add">
              <pc226:chgData name="fujita kei(藤田 圭 TEC □ＲＳ本□ＲＳＳＳ□ＲＳＤＭ)" userId="4e2416aa-e8f0-4604-8a29-7738b4294d25" providerId="ADAL" clId="{FF9D8472-EBF4-4BF3-95D3-DB3894734ABA}" dt="2025-02-20T05:41:41.511" v="4"/>
              <pc2:cmMkLst xmlns:pc2="http://schemas.microsoft.com/office/powerpoint/2019/9/main/command">
                <pc:docMk/>
                <pc:sldMk cId="2790154070" sldId="259"/>
                <pc2:cmMk id="{A24D3C09-8A2F-4628-AA57-1473B170D6D7}"/>
              </pc2:cmMkLst>
            </pc226:cmChg>
            <pc226:cmChg xmlns:pc226="http://schemas.microsoft.com/office/powerpoint/2022/06/main/command" chg="add mod">
              <pc226:chgData name="fujita kei(藤田 圭 TEC □ＲＳ本□ＲＳＳＳ□ＲＳＤＭ)" userId="4e2416aa-e8f0-4604-8a29-7738b4294d25" providerId="ADAL" clId="{FF9D8472-EBF4-4BF3-95D3-DB3894734ABA}" dt="2025-02-19T03:04:30.020" v="2"/>
              <pc2:cmMkLst xmlns:pc2="http://schemas.microsoft.com/office/powerpoint/2019/9/main/command">
                <pc:docMk/>
                <pc:sldMk cId="2790154070" sldId="259"/>
                <pc2:cmMk id="{6890A711-1948-40CE-9037-1A7A93CDB06F}"/>
              </pc2:cmMkLst>
            </pc226:cmChg>
            <pc226:cmChg xmlns:pc226="http://schemas.microsoft.com/office/powerpoint/2022/06/main/command" chg="add">
              <pc226:chgData name="fujita kei(藤田 圭 TEC □ＲＳ本□ＲＳＳＳ□ＲＳＤＭ)" userId="4e2416aa-e8f0-4604-8a29-7738b4294d25" providerId="ADAL" clId="{FF9D8472-EBF4-4BF3-95D3-DB3894734ABA}" dt="2025-02-26T00:28:08.338" v="5"/>
              <pc2:cmMkLst xmlns:pc2="http://schemas.microsoft.com/office/powerpoint/2019/9/main/command">
                <pc:docMk/>
                <pc:sldMk cId="2790154070" sldId="259"/>
                <pc2:cmMk id="{7DFD1A46-4891-484C-AFBD-4765FF09CBF8}"/>
              </pc2:cmMkLst>
            </pc226:cmChg>
            <pc226:cmChg xmlns:pc226="http://schemas.microsoft.com/office/powerpoint/2022/06/main/command" chg="add">
              <pc226:chgData name="fujita kei(藤田 圭 TEC □ＲＳ本□ＲＳＳＳ□ＲＳＤＭ)" userId="4e2416aa-e8f0-4604-8a29-7738b4294d25" providerId="ADAL" clId="{FF9D8472-EBF4-4BF3-95D3-DB3894734ABA}" dt="2025-02-20T05:39:51.562" v="3"/>
              <pc2:cmMkLst xmlns:pc2="http://schemas.microsoft.com/office/powerpoint/2019/9/main/command">
                <pc:docMk/>
                <pc:sldMk cId="2790154070" sldId="259"/>
                <pc2:cmMk id="{347BB988-CC9A-45CB-A277-C99C01B34A7D}"/>
              </pc2:cmMkLst>
            </pc226:cmChg>
            <pc226:cmChg xmlns:pc226="http://schemas.microsoft.com/office/powerpoint/2022/06/main/command" chg="add">
              <pc226:chgData name="fujita kei(藤田 圭 TEC □ＲＳ本□ＲＳＳＳ□ＲＳＤＭ)" userId="4e2416aa-e8f0-4604-8a29-7738b4294d25" providerId="ADAL" clId="{FF9D8472-EBF4-4BF3-95D3-DB3894734ABA}" dt="2025-02-26T00:32:46.362" v="7"/>
              <pc2:cmMkLst xmlns:pc2="http://schemas.microsoft.com/office/powerpoint/2019/9/main/command">
                <pc:docMk/>
                <pc:sldMk cId="2790154070" sldId="259"/>
                <pc2:cmMk id="{F793748C-2D36-407A-8CD6-A8EC79722D13}"/>
              </pc2:cmMkLst>
            </pc226:cmChg>
            <pc226:cmChg xmlns:pc226="http://schemas.microsoft.com/office/powerpoint/2022/06/main/command" chg="add">
              <pc226:chgData name="fujita kei(藤田 圭 TEC □ＲＳ本□ＲＳＳＳ□ＲＳＤＭ)" userId="4e2416aa-e8f0-4604-8a29-7738b4294d25" providerId="ADAL" clId="{FF9D8472-EBF4-4BF3-95D3-DB3894734ABA}" dt="2025-02-26T00:31:56.571" v="6"/>
              <pc2:cmMkLst xmlns:pc2="http://schemas.microsoft.com/office/powerpoint/2019/9/main/command">
                <pc:docMk/>
                <pc:sldMk cId="2790154070" sldId="259"/>
                <pc2:cmMk id="{66E868E5-0A50-4E89-944F-64FB6467A80C}"/>
              </pc2:cmMkLst>
            </pc226:cmChg>
          </p:ext>
        </pc:extLst>
      </pc:sldChg>
      <pc:sldChg chg="addCm">
        <pc:chgData name="fujita kei(藤田 圭 TEC □ＲＳ本□ＲＳＳＳ□ＲＳＤＭ)" userId="4e2416aa-e8f0-4604-8a29-7738b4294d25" providerId="ADAL" clId="{FF9D8472-EBF4-4BF3-95D3-DB3894734ABA}" dt="2025-02-26T00:57:59.642" v="10"/>
        <pc:sldMkLst>
          <pc:docMk/>
          <pc:sldMk cId="2067675967" sldId="260"/>
        </pc:sldMkLst>
        <pc:extLst>
          <p:ext xmlns:p="http://schemas.openxmlformats.org/presentationml/2006/main" uri="{D6D511B9-2390-475A-947B-AFAB55BFBCF1}">
            <pc226:cmChg xmlns:pc226="http://schemas.microsoft.com/office/powerpoint/2022/06/main/command" chg="add">
              <pc226:chgData name="fujita kei(藤田 圭 TEC □ＲＳ本□ＲＳＳＳ□ＲＳＤＭ)" userId="4e2416aa-e8f0-4604-8a29-7738b4294d25" providerId="ADAL" clId="{FF9D8472-EBF4-4BF3-95D3-DB3894734ABA}" dt="2025-02-26T00:57:59.642" v="10"/>
              <pc2:cmMkLst xmlns:pc2="http://schemas.microsoft.com/office/powerpoint/2019/9/main/command">
                <pc:docMk/>
                <pc:sldMk cId="2067675967" sldId="260"/>
                <pc2:cmMk id="{4E49DB4E-1980-4017-813C-426778677CC7}"/>
              </pc2:cmMkLst>
            </pc226:cmChg>
            <pc226:cmChg xmlns:pc226="http://schemas.microsoft.com/office/powerpoint/2022/06/main/command" chg="add">
              <pc226:chgData name="fujita kei(藤田 圭 TEC □ＲＳ本□ＲＳＳＳ□ＲＳＤＭ)" userId="4e2416aa-e8f0-4604-8a29-7738b4294d25" providerId="ADAL" clId="{FF9D8472-EBF4-4BF3-95D3-DB3894734ABA}" dt="2025-02-26T00:51:39.354" v="9"/>
              <pc2:cmMkLst xmlns:pc2="http://schemas.microsoft.com/office/powerpoint/2019/9/main/command">
                <pc:docMk/>
                <pc:sldMk cId="2067675967" sldId="260"/>
                <pc2:cmMk id="{908E0F7E-EB2B-4692-8EE9-6050A4B6293A}"/>
              </pc2:cmMkLst>
            </pc226:cmChg>
            <pc226:cmChg xmlns:pc226="http://schemas.microsoft.com/office/powerpoint/2022/06/main/command" chg="add">
              <pc226:chgData name="fujita kei(藤田 圭 TEC □ＲＳ本□ＲＳＳＳ□ＲＳＤＭ)" userId="4e2416aa-e8f0-4604-8a29-7738b4294d25" providerId="ADAL" clId="{FF9D8472-EBF4-4BF3-95D3-DB3894734ABA}" dt="2025-02-26T00:38:03.737" v="8"/>
              <pc2:cmMkLst xmlns:pc2="http://schemas.microsoft.com/office/powerpoint/2019/9/main/command">
                <pc:docMk/>
                <pc:sldMk cId="2067675967" sldId="260"/>
                <pc2:cmMk id="{2FCEB6DC-06C8-4389-B605-47B61AB31D07}"/>
              </pc2:cmMkLst>
            </pc226:cmChg>
          </p:ext>
        </pc:extLst>
      </pc:sldChg>
    </pc:docChg>
  </pc:docChgLst>
  <pc:docChgLst>
    <pc:chgData name="fujita kei(藤田 圭 TEC □ＲＳ本□ＲＳＳＳ□ＲＳＤＭ)" userId="4e2416aa-e8f0-4604-8a29-7738b4294d25" providerId="ADAL" clId="{B48E60D4-6FBB-46CF-B335-A6C8AC1BB0DB}"/>
    <pc:docChg chg="">
      <pc:chgData name="fujita kei(藤田 圭 TEC □ＲＳ本□ＲＳＳＳ□ＲＳＤＭ)" userId="4e2416aa-e8f0-4604-8a29-7738b4294d25" providerId="ADAL" clId="{B48E60D4-6FBB-46CF-B335-A6C8AC1BB0DB}" dt="2025-03-12T07:54:41.045" v="1"/>
      <pc:docMkLst>
        <pc:docMk/>
      </pc:docMkLst>
      <pc:sldChg chg="delCm modCm">
        <pc:chgData name="fujita kei(藤田 圭 TEC □ＲＳ本□ＲＳＳＳ□ＲＳＤＭ)" userId="4e2416aa-e8f0-4604-8a29-7738b4294d25" providerId="ADAL" clId="{B48E60D4-6FBB-46CF-B335-A6C8AC1BB0DB}" dt="2025-03-12T07:54:41.045" v="1"/>
        <pc:sldMkLst>
          <pc:docMk/>
          <pc:sldMk cId="2790154070" sldId="259"/>
        </pc:sldMkLst>
        <pc:extLst>
          <p:ext xmlns:p="http://schemas.openxmlformats.org/presentationml/2006/main" uri="{D6D511B9-2390-475A-947B-AFAB55BFBCF1}">
            <pc226:cmChg xmlns:pc226="http://schemas.microsoft.com/office/powerpoint/2022/06/main/command" chg="del mod">
              <pc226:chgData name="fujita kei(藤田 圭 TEC □ＲＳ本□ＲＳＳＳ□ＲＳＤＭ)" userId="4e2416aa-e8f0-4604-8a29-7738b4294d25" providerId="ADAL" clId="{B48E60D4-6FBB-46CF-B335-A6C8AC1BB0DB}" dt="2025-03-12T07:54:41.045" v="1"/>
              <pc2:cmMkLst xmlns:pc2="http://schemas.microsoft.com/office/powerpoint/2019/9/main/command">
                <pc:docMk/>
                <pc:sldMk cId="2790154070" sldId="259"/>
                <pc2:cmMk id="{F793748C-2D36-407A-8CD6-A8EC79722D13}"/>
              </pc2:cmMkLst>
            </pc226:cmChg>
          </p:ext>
        </pc:extLst>
      </pc:sldChg>
    </pc:docChg>
  </pc:docChgLst>
  <pc:docChgLst>
    <pc:chgData name="fujita kei(藤田 圭 TEC □ＲＳ本□ＲＳＳＳ□ＲＳＤＭ)" userId="4e2416aa-e8f0-4604-8a29-7738b4294d25" providerId="ADAL" clId="{1B3B5134-905E-446B-8BA9-9B613B4F7340}"/>
    <pc:docChg chg="custSel modSld">
      <pc:chgData name="fujita kei(藤田 圭 TEC □ＲＳ本□ＲＳＳＳ□ＲＳＤＭ)" userId="4e2416aa-e8f0-4604-8a29-7738b4294d25" providerId="ADAL" clId="{1B3B5134-905E-446B-8BA9-9B613B4F7340}" dt="2024-06-18T03:36:28.372" v="506" actId="478"/>
      <pc:docMkLst>
        <pc:docMk/>
      </pc:docMkLst>
      <pc:sldChg chg="addSp delSp modSp mod">
        <pc:chgData name="fujita kei(藤田 圭 TEC □ＲＳ本□ＲＳＳＳ□ＲＳＤＭ)" userId="4e2416aa-e8f0-4604-8a29-7738b4294d25" providerId="ADAL" clId="{1B3B5134-905E-446B-8BA9-9B613B4F7340}" dt="2024-06-18T03:36:28.372" v="506" actId="478"/>
        <pc:sldMkLst>
          <pc:docMk/>
          <pc:sldMk cId="2790154070" sldId="259"/>
        </pc:sldMkLst>
        <pc:spChg chg="add del mod">
          <ac:chgData name="fujita kei(藤田 圭 TEC □ＲＳ本□ＲＳＳＳ□ＲＳＤＭ)" userId="4e2416aa-e8f0-4604-8a29-7738b4294d25" providerId="ADAL" clId="{1B3B5134-905E-446B-8BA9-9B613B4F7340}" dt="2024-06-17T05:40:44.374" v="185" actId="478"/>
          <ac:spMkLst>
            <pc:docMk/>
            <pc:sldMk cId="2790154070" sldId="259"/>
            <ac:spMk id="3" creationId="{EE21AA0B-9963-C52A-FA4D-D6F9EE089736}"/>
          </ac:spMkLst>
        </pc:spChg>
        <pc:spChg chg="mod">
          <ac:chgData name="fujita kei(藤田 圭 TEC □ＲＳ本□ＲＳＳＳ□ＲＳＤＭ)" userId="4e2416aa-e8f0-4604-8a29-7738b4294d25" providerId="ADAL" clId="{1B3B5134-905E-446B-8BA9-9B613B4F7340}" dt="2024-06-17T06:05:14.719" v="456" actId="13926"/>
          <ac:spMkLst>
            <pc:docMk/>
            <pc:sldMk cId="2790154070" sldId="259"/>
            <ac:spMk id="6" creationId="{00000000-0008-0000-0000-000008000000}"/>
          </ac:spMkLst>
        </pc:spChg>
        <pc:spChg chg="add mod">
          <ac:chgData name="fujita kei(藤田 圭 TEC □ＲＳ本□ＲＳＳＳ□ＲＳＤＭ)" userId="4e2416aa-e8f0-4604-8a29-7738b4294d25" providerId="ADAL" clId="{1B3B5134-905E-446B-8BA9-9B613B4F7340}" dt="2024-06-17T05:37:58.577" v="87" actId="14100"/>
          <ac:spMkLst>
            <pc:docMk/>
            <pc:sldMk cId="2790154070" sldId="259"/>
            <ac:spMk id="19" creationId="{278172F0-FF91-6789-DC02-338EA6AFD05E}"/>
          </ac:spMkLst>
        </pc:spChg>
        <pc:spChg chg="add mod">
          <ac:chgData name="fujita kei(藤田 圭 TEC □ＲＳ本□ＲＳＳＳ□ＲＳＤＭ)" userId="4e2416aa-e8f0-4604-8a29-7738b4294d25" providerId="ADAL" clId="{1B3B5134-905E-446B-8BA9-9B613B4F7340}" dt="2024-06-17T05:40:19.173" v="184" actId="14100"/>
          <ac:spMkLst>
            <pc:docMk/>
            <pc:sldMk cId="2790154070" sldId="259"/>
            <ac:spMk id="25" creationId="{C6C403B3-15CD-8909-E758-1692940E5C77}"/>
          </ac:spMkLst>
        </pc:spChg>
        <pc:spChg chg="add mod">
          <ac:chgData name="fujita kei(藤田 圭 TEC □ＲＳ本□ＲＳＳＳ□ＲＳＤＭ)" userId="4e2416aa-e8f0-4604-8a29-7738b4294d25" providerId="ADAL" clId="{1B3B5134-905E-446B-8BA9-9B613B4F7340}" dt="2024-06-17T05:44:20.082" v="279" actId="14100"/>
          <ac:spMkLst>
            <pc:docMk/>
            <pc:sldMk cId="2790154070" sldId="259"/>
            <ac:spMk id="40" creationId="{D2539074-CF1C-D05B-3631-B8EE5C6B4D73}"/>
          </ac:spMkLst>
        </pc:spChg>
        <pc:spChg chg="add mod">
          <ac:chgData name="fujita kei(藤田 圭 TEC □ＲＳ本□ＲＳＳＳ□ＲＳＤＭ)" userId="4e2416aa-e8f0-4604-8a29-7738b4294d25" providerId="ADAL" clId="{1B3B5134-905E-446B-8BA9-9B613B4F7340}" dt="2024-06-17T05:59:37.077" v="381" actId="20577"/>
          <ac:spMkLst>
            <pc:docMk/>
            <pc:sldMk cId="2790154070" sldId="259"/>
            <ac:spMk id="41" creationId="{3DC8FCDF-062B-20B1-837A-B05F952F01B6}"/>
          </ac:spMkLst>
        </pc:spChg>
        <pc:spChg chg="add mod">
          <ac:chgData name="fujita kei(藤田 圭 TEC □ＲＳ本□ＲＳＳＳ□ＲＳＤＭ)" userId="4e2416aa-e8f0-4604-8a29-7738b4294d25" providerId="ADAL" clId="{1B3B5134-905E-446B-8BA9-9B613B4F7340}" dt="2024-06-17T06:02:02.306" v="451" actId="14100"/>
          <ac:spMkLst>
            <pc:docMk/>
            <pc:sldMk cId="2790154070" sldId="259"/>
            <ac:spMk id="42" creationId="{967B2CB0-7061-B8FF-41D3-0A0D4299A6A8}"/>
          </ac:spMkLst>
        </pc:spChg>
        <pc:spChg chg="add del mod">
          <ac:chgData name="fujita kei(藤田 圭 TEC □ＲＳ本□ＲＳＳＳ□ＲＳＤＭ)" userId="4e2416aa-e8f0-4604-8a29-7738b4294d25" providerId="ADAL" clId="{1B3B5134-905E-446B-8BA9-9B613B4F7340}" dt="2024-06-18T03:36:25.142" v="505" actId="478"/>
          <ac:spMkLst>
            <pc:docMk/>
            <pc:sldMk cId="2790154070" sldId="259"/>
            <ac:spMk id="44" creationId="{829C773F-CDE3-C2FC-FF9A-398E793B4A9C}"/>
          </ac:spMkLst>
        </pc:spChg>
        <pc:spChg chg="add mod">
          <ac:chgData name="fujita kei(藤田 圭 TEC □ＲＳ本□ＲＳＳＳ□ＲＳＤＭ)" userId="4e2416aa-e8f0-4604-8a29-7738b4294d25" providerId="ADAL" clId="{1B3B5134-905E-446B-8BA9-9B613B4F7340}" dt="2024-06-17T06:05:39.380" v="484" actId="14100"/>
          <ac:spMkLst>
            <pc:docMk/>
            <pc:sldMk cId="2790154070" sldId="259"/>
            <ac:spMk id="45" creationId="{1C833B8B-C329-DE5E-1BA9-D5885C97CD7C}"/>
          </ac:spMkLst>
        </pc:spChg>
        <pc:spChg chg="del">
          <ac:chgData name="fujita kei(藤田 圭 TEC □ＲＳ本□ＲＳＳＳ□ＲＳＤＭ)" userId="4e2416aa-e8f0-4604-8a29-7738b4294d25" providerId="ADAL" clId="{1B3B5134-905E-446B-8BA9-9B613B4F7340}" dt="2024-06-18T03:36:17.812" v="504" actId="478"/>
          <ac:spMkLst>
            <pc:docMk/>
            <pc:sldMk cId="2790154070" sldId="259"/>
            <ac:spMk id="51" creationId="{DF6929C9-7B49-731D-0E2E-3673675CCA21}"/>
          </ac:spMkLst>
        </pc:spChg>
        <pc:graphicFrameChg chg="modGraphic">
          <ac:chgData name="fujita kei(藤田 圭 TEC □ＲＳ本□ＲＳＳＳ□ＲＳＤＭ)" userId="4e2416aa-e8f0-4604-8a29-7738b4294d25" providerId="ADAL" clId="{1B3B5134-905E-446B-8BA9-9B613B4F7340}" dt="2024-06-17T06:00:15.438" v="382" actId="13926"/>
          <ac:graphicFrameMkLst>
            <pc:docMk/>
            <pc:sldMk cId="2790154070" sldId="259"/>
            <ac:graphicFrameMk id="87" creationId="{00000000-0000-0000-0000-000000000000}"/>
          </ac:graphicFrameMkLst>
        </pc:graphicFrameChg>
        <pc:cxnChg chg="del mod">
          <ac:chgData name="fujita kei(藤田 圭 TEC □ＲＳ本□ＲＳＳＳ□ＲＳＤＭ)" userId="4e2416aa-e8f0-4604-8a29-7738b4294d25" providerId="ADAL" clId="{1B3B5134-905E-446B-8BA9-9B613B4F7340}" dt="2024-06-18T03:36:28.372" v="506" actId="478"/>
          <ac:cxnSpMkLst>
            <pc:docMk/>
            <pc:sldMk cId="2790154070" sldId="259"/>
            <ac:cxnSpMk id="52" creationId="{BCB02CCC-5506-29F4-8269-C1AF44692A00}"/>
          </ac:cxnSpMkLst>
        </pc:cxnChg>
      </pc:sldChg>
      <pc:sldChg chg="addSp modSp mod">
        <pc:chgData name="fujita kei(藤田 圭 TEC □ＲＳ本□ＲＳＳＳ□ＲＳＤＭ)" userId="4e2416aa-e8f0-4604-8a29-7738b4294d25" providerId="ADAL" clId="{1B3B5134-905E-446B-8BA9-9B613B4F7340}" dt="2024-06-17T06:15:01.326" v="503" actId="20577"/>
        <pc:sldMkLst>
          <pc:docMk/>
          <pc:sldMk cId="2067675967" sldId="260"/>
        </pc:sldMkLst>
        <pc:spChg chg="add mod">
          <ac:chgData name="fujita kei(藤田 圭 TEC □ＲＳ本□ＲＳＳＳ□ＲＳＤＭ)" userId="4e2416aa-e8f0-4604-8a29-7738b4294d25" providerId="ADAL" clId="{1B3B5134-905E-446B-8BA9-9B613B4F7340}" dt="2024-06-17T06:14:03.437" v="501" actId="255"/>
          <ac:spMkLst>
            <pc:docMk/>
            <pc:sldMk cId="2067675967" sldId="260"/>
            <ac:spMk id="3" creationId="{D3122BAF-1CF6-E361-F664-43B8B42DAD22}"/>
          </ac:spMkLst>
        </pc:spChg>
        <pc:spChg chg="mod">
          <ac:chgData name="fujita kei(藤田 圭 TEC □ＲＳ本□ＲＳＳＳ□ＲＳＤＭ)" userId="4e2416aa-e8f0-4604-8a29-7738b4294d25" providerId="ADAL" clId="{1B3B5134-905E-446B-8BA9-9B613B4F7340}" dt="2024-06-17T06:08:15.607" v="485" actId="20577"/>
          <ac:spMkLst>
            <pc:docMk/>
            <pc:sldMk cId="2067675967" sldId="260"/>
            <ac:spMk id="50" creationId="{D30FBF0C-4C0F-974E-878E-A26E7F1F360F}"/>
          </ac:spMkLst>
        </pc:spChg>
        <pc:spChg chg="mod">
          <ac:chgData name="fujita kei(藤田 圭 TEC □ＲＳ本□ＲＳＳＳ□ＲＳＤＭ)" userId="4e2416aa-e8f0-4604-8a29-7738b4294d25" providerId="ADAL" clId="{1B3B5134-905E-446B-8BA9-9B613B4F7340}" dt="2024-06-17T06:15:01.326" v="503" actId="20577"/>
          <ac:spMkLst>
            <pc:docMk/>
            <pc:sldMk cId="2067675967" sldId="260"/>
            <ac:spMk id="71" creationId="{00000000-0008-0000-0100-0000B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2025/3/13</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初夏メニュー</a:t>
            </a:r>
            <a:r>
              <a:rPr lang="ja-JP" altLang="en-US" sz="2000" b="1" dirty="0">
                <a:solidFill>
                  <a:schemeClr val="bg1"/>
                </a:solidFill>
                <a:latin typeface="HG丸ｺﾞｼｯｸM-PRO"/>
                <a:ea typeface="HG丸ｺﾞｼｯｸM-PRO"/>
              </a:rPr>
              <a:t>の提案</a:t>
            </a: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梅雨</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1049">
            <a:extLst>
              <a:ext uri="{FF2B5EF4-FFF2-40B4-BE49-F238E27FC236}">
                <a16:creationId xmlns:a16="http://schemas.microsoft.com/office/drawing/2014/main" id="{B1031A6E-CF06-4ADD-8F58-815A5162568E}"/>
              </a:ext>
            </a:extLst>
          </p:cNvPr>
          <p:cNvSpPr txBox="1">
            <a:spLocks noChangeArrowheads="1"/>
          </p:cNvSpPr>
          <p:nvPr/>
        </p:nvSpPr>
        <p:spPr bwMode="auto">
          <a:xfrm>
            <a:off x="3091928" y="344441"/>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1">
                    <a:lumMod val="60000"/>
                    <a:lumOff val="40000"/>
                  </a:schemeClr>
                </a:solidFill>
                <a:latin typeface="HGS創英ﾌﾟﾚｾﾞﾝｽEB"/>
                <a:ea typeface="HGS創英ﾌﾟﾚｾﾞﾝｽEB"/>
                <a:cs typeface="Meiryo UI" panose="020B0604030504040204" pitchFamily="50" charset="-128"/>
              </a:rPr>
              <a:t>柔軟に「天候の変化」に対応しよう！</a:t>
            </a:r>
            <a:endParaRPr lang="en-US" altLang="ja-JP" sz="4000" b="1" dirty="0">
              <a:solidFill>
                <a:schemeClr val="accent1">
                  <a:lumMod val="60000"/>
                  <a:lumOff val="40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002060"/>
                </a:solidFill>
                <a:latin typeface="メイリオ"/>
                <a:ea typeface="メイリオ"/>
              </a:rPr>
              <a:t>〜</a:t>
            </a:r>
            <a:r>
              <a:rPr lang="ja-JP" altLang="en-US" sz="2400" b="1" dirty="0">
                <a:solidFill>
                  <a:srgbClr val="002060"/>
                </a:solidFill>
                <a:latin typeface="メイリオ"/>
                <a:ea typeface="メイリオ"/>
              </a:rPr>
              <a:t>めりはりのない６月、「父の日」の販促機会を活かそう！</a:t>
            </a:r>
            <a:r>
              <a:rPr lang="en-US" altLang="ja-JP" sz="2400" b="1" dirty="0">
                <a:solidFill>
                  <a:srgbClr val="00206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00206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39" name="AutoShape 66">
            <a:extLst>
              <a:ext uri="{FF2B5EF4-FFF2-40B4-BE49-F238E27FC236}">
                <a16:creationId xmlns:a16="http://schemas.microsoft.com/office/drawing/2014/main" id="{1847D922-95C1-0487-5B2E-1097278F037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●父の日</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●梅雨対策</a:t>
            </a:r>
            <a:endParaRPr lang="en-US" altLang="ja-JP" sz="1400" dirty="0">
              <a:latin typeface="HG丸ｺﾞｼｯｸM-PRO"/>
              <a:ea typeface="HG丸ｺﾞｼｯｸM-PRO"/>
            </a:endParaRPr>
          </a:p>
        </p:txBody>
      </p:sp>
      <p:sp>
        <p:nvSpPr>
          <p:cNvPr id="41" name="AutoShape 66">
            <a:extLst>
              <a:ext uri="{FF2B5EF4-FFF2-40B4-BE49-F238E27FC236}">
                <a16:creationId xmlns:a16="http://schemas.microsoft.com/office/drawing/2014/main" id="{591FB5F9-CE90-3062-8C75-D23B2847C3D8}"/>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水産物</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カワハギの煮付け</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カワハギのトマトムニエル</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シラスとキャベツのペペロンチーノ</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ガーリックシュリンプ</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dirty="0">
              <a:latin typeface="HG丸ｺﾞｼｯｸM-PRO" panose="020F0600000000000000" pitchFamily="50" charset="-128"/>
              <a:ea typeface="HG丸ｺﾞｼｯｸM-PRO" panose="020F0600000000000000" pitchFamily="50" charset="-128"/>
            </a:endParaRPr>
          </a:p>
        </p:txBody>
      </p:sp>
      <p:sp>
        <p:nvSpPr>
          <p:cNvPr id="42" name="AutoShape 17">
            <a:extLst>
              <a:ext uri="{FF2B5EF4-FFF2-40B4-BE49-F238E27FC236}">
                <a16:creationId xmlns:a16="http://schemas.microsoft.com/office/drawing/2014/main" id="{BE704100-44ED-E7E2-DF40-DD3BE5BD2CB4}"/>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6</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44" name="AutoShape 18">
            <a:extLst>
              <a:ext uri="{FF2B5EF4-FFF2-40B4-BE49-F238E27FC236}">
                <a16:creationId xmlns:a16="http://schemas.microsoft.com/office/drawing/2014/main" id="{29CEAC56-D5D1-15FF-E0AB-7BEA7D2E59F9}"/>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6</a:t>
            </a:r>
            <a:r>
              <a:rPr lang="ja-JP" altLang="en-US" sz="1400">
                <a:latin typeface="HG丸ｺﾞｼｯｸM-PRO"/>
                <a:ea typeface="HG丸ｺﾞｼｯｸM-PRO"/>
              </a:rPr>
              <a:t>月は、カワハギ、ニンニクなど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46" name="AutoShape 18">
            <a:extLst>
              <a:ext uri="{FF2B5EF4-FFF2-40B4-BE49-F238E27FC236}">
                <a16:creationId xmlns:a16="http://schemas.microsoft.com/office/drawing/2014/main" id="{165BAB87-2F75-C79E-5AF1-077F3A37167A}"/>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6</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48" name="AutoShape 18">
            <a:extLst>
              <a:ext uri="{FF2B5EF4-FFF2-40B4-BE49-F238E27FC236}">
                <a16:creationId xmlns:a16="http://schemas.microsoft.com/office/drawing/2014/main" id="{B992998E-E6E7-E8B3-A633-E2851D40CC0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6</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9" name="AutoShape 66">
            <a:extLst>
              <a:ext uri="{FF2B5EF4-FFF2-40B4-BE49-F238E27FC236}">
                <a16:creationId xmlns:a16="http://schemas.microsoft.com/office/drawing/2014/main" id="{1EC170F9-46E8-9E6E-FC50-C1CCAF1ABC76}"/>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カワハギ、アナゴ</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solidFill>
                  <a:srgbClr val="000000"/>
                </a:solidFill>
                <a:latin typeface="HG丸ｺﾞｼｯｸM-PRO" pitchFamily="50" charset="-128"/>
                <a:ea typeface="HG丸ｺﾞｼｯｸM-PRO" pitchFamily="50" charset="-128"/>
              </a:rPr>
              <a:t>キノコ・野菜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ニンニク、オクラ</a:t>
            </a:r>
            <a:endParaRPr lang="en-US" altLang="ja-JP" sz="1400" i="0" strike="noStrike" dirty="0">
              <a:latin typeface="HG丸ｺﾞｼｯｸM-PRO"/>
              <a:ea typeface="HG丸ｺﾞｼｯｸM-PRO"/>
            </a:endParaRPr>
          </a:p>
        </p:txBody>
      </p:sp>
      <p:sp>
        <p:nvSpPr>
          <p:cNvPr id="51" name="AutoShape 66">
            <a:extLst>
              <a:ext uri="{FF2B5EF4-FFF2-40B4-BE49-F238E27FC236}">
                <a16:creationId xmlns:a16="http://schemas.microsoft.com/office/drawing/2014/main" id="{E3D05E6B-6F88-9591-E52B-97F71F9E37E6}"/>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父の日レシピ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●初夏のレシピ</a:t>
            </a:r>
            <a:endParaRPr lang="en-US" altLang="ja-JP" sz="1400" dirty="0">
              <a:latin typeface="HG丸ｺﾞｼｯｸM-PRO"/>
              <a:ea typeface="HG丸ｺﾞｼｯｸM-PRO"/>
            </a:endParaRPr>
          </a:p>
        </p:txBody>
      </p:sp>
      <p:sp>
        <p:nvSpPr>
          <p:cNvPr id="52" name="AutoShape 9">
            <a:extLst>
              <a:ext uri="{FF2B5EF4-FFF2-40B4-BE49-F238E27FC236}">
                <a16:creationId xmlns:a16="http://schemas.microsoft.com/office/drawing/2014/main" id="{CA4D75E7-67EB-B2E0-373D-F2AAB791E3C3}"/>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6</a:t>
            </a:r>
            <a:r>
              <a:rPr lang="ja-JP" altLang="en-US" sz="2000" b="1" dirty="0">
                <a:solidFill>
                  <a:schemeClr val="bg1"/>
                </a:solidFill>
                <a:latin typeface="HG丸ｺﾞｼｯｸM-PRO"/>
                <a:ea typeface="HG丸ｺﾞｼｯｸM-PRO"/>
              </a:rPr>
              <a:t>月の売れ筋商品</a:t>
            </a:r>
          </a:p>
        </p:txBody>
      </p:sp>
      <p:sp>
        <p:nvSpPr>
          <p:cNvPr id="7" name="Text Box 89">
            <a:extLst>
              <a:ext uri="{FF2B5EF4-FFF2-40B4-BE49-F238E27FC236}">
                <a16:creationId xmlns:a16="http://schemas.microsoft.com/office/drawing/2014/main" id="{F612D6DB-84DE-2968-20EA-C8162EF9A9DA}"/>
              </a:ext>
            </a:extLst>
          </p:cNvPr>
          <p:cNvSpPr txBox="1">
            <a:spLocks noChangeArrowheads="1"/>
          </p:cNvSpPr>
          <p:nvPr/>
        </p:nvSpPr>
        <p:spPr bwMode="auto">
          <a:xfrm>
            <a:off x="16338000" y="80316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4" name="表 41">
            <a:extLst>
              <a:ext uri="{FF2B5EF4-FFF2-40B4-BE49-F238E27FC236}">
                <a16:creationId xmlns:a16="http://schemas.microsoft.com/office/drawing/2014/main" id="{CE9C97D6-832A-5A30-258F-FAD0C685CE34}"/>
              </a:ext>
            </a:extLst>
          </p:cNvPr>
          <p:cNvGraphicFramePr>
            <a:graphicFrameLocks noGrp="1"/>
          </p:cNvGraphicFramePr>
          <p:nvPr>
            <p:extLst>
              <p:ext uri="{D42A27DB-BD31-4B8C-83A1-F6EECF244321}">
                <p14:modId xmlns:p14="http://schemas.microsoft.com/office/powerpoint/2010/main" val="3525824990"/>
              </p:ext>
            </p:extLst>
          </p:nvPr>
        </p:nvGraphicFramePr>
        <p:xfrm>
          <a:off x="1303557" y="1721723"/>
          <a:ext cx="19946376" cy="6968473"/>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6/1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7/1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110344">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rgbClr val="FFE1E1"/>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衣替え</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dirty="0">
                          <a:solidFill>
                            <a:schemeClr val="tx1"/>
                          </a:solidFill>
                          <a:effectLst/>
                          <a:latin typeface="Meiryo UI"/>
                          <a:ea typeface="Meiryo UI"/>
                          <a:cs typeface="+mn-cs"/>
                        </a:rPr>
                        <a:t>イタリアワインの日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もろみみその日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蒸し料理の日</a:t>
                      </a:r>
                      <a:endParaRPr lang="en-US" altLang="ja-JP" sz="1100" u="none" strike="noStrike" dirty="0">
                        <a:solidFill>
                          <a:schemeClr val="tx1"/>
                        </a:solidFill>
                        <a:effectLst/>
                        <a:latin typeface="Meiryo UI"/>
                        <a:ea typeface="Meiryo UI"/>
                      </a:endParaRPr>
                    </a:p>
                    <a:p>
                      <a:pPr algn="l" fontAlgn="auto"/>
                      <a:r>
                        <a:rPr lang="ja-JP" altLang="en-US" sz="1100" u="none" strike="noStrike" dirty="0">
                          <a:solidFill>
                            <a:schemeClr val="tx1"/>
                          </a:solidFill>
                          <a:effectLst/>
                          <a:latin typeface="Meiryo UI"/>
                          <a:ea typeface="Meiryo UI"/>
                        </a:rPr>
                        <a:t>歯と口の健康週間</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芒種（ぼうしゅ）</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梅の日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緑内障を考える日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ガパオの日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無糖飲料の日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入梅（にゅうばい）</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パンの日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小さな親切運動スタートの日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手羽先記念日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生姜の日</a:t>
                      </a:r>
                      <a:endParaRPr kumimoji="1" lang="en-US" altLang="ja-JP" sz="1100" u="none" strike="noStrike" kern="1200" dirty="0">
                        <a:solidFill>
                          <a:schemeClr val="tx1"/>
                        </a:solidFill>
                        <a:effectLst/>
                        <a:latin typeface="Meiryo UI"/>
                        <a:ea typeface="Meiryo UI"/>
                        <a:cs typeface="+mn-cs"/>
                      </a:endParaRPr>
                    </a:p>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父の日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和菓子の日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いなりの日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おにぎりの日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食育の日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ペパーミントの日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夏至（げし）</a:t>
                      </a:r>
                      <a:endParaRPr kumimoji="1" lang="ja-JP" altLang="en-US"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ＤＨＡの日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乳酸菌の日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ムシナシ月間</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歯茎の日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雷記念日</a:t>
                      </a: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ツナの日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パフェの日</a:t>
                      </a:r>
                      <a:endParaRPr lang="ja-JP" altLang="en-US" sz="11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佃煮の日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ハーフタイムデー</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海開き、山開き</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麩の日</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ソフトクリームの日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梨の日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8003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梅雨前に洗濯する人が増える。洗剤、洗濯挟み、除湿剤、圧縮袋などの需要が高まるので、多めに持つ。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この日にちなみ、イタリアンワインやパスタ、チーズなどイタリア料理もアピールしよう。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みそは発酵</a:t>
                      </a:r>
                      <a:r>
                        <a:rPr lang="ja-JP" altLang="en-US" sz="1200" b="0" i="0" u="none" strike="noStrike" dirty="0">
                          <a:solidFill>
                            <a:schemeClr val="tx1"/>
                          </a:solidFill>
                          <a:effectLst/>
                          <a:latin typeface="Meiryo UI"/>
                          <a:ea typeface="Meiryo UI"/>
                        </a:rPr>
                        <a:t>食品の一つで身体に良い。もろみみそを使った簡単アレンジレシピを紹介して販促につなげよう。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a:ea typeface="Meiryo UI"/>
                        </a:rPr>
                        <a:t>6</a:t>
                      </a:r>
                      <a:r>
                        <a:rPr lang="ja-JP" altLang="en-US" sz="1200" b="0" i="0" u="none" strike="noStrike" dirty="0">
                          <a:solidFill>
                            <a:schemeClr val="tx1"/>
                          </a:solidFill>
                          <a:effectLst/>
                          <a:latin typeface="Meiryo UI"/>
                          <a:ea typeface="Meiryo UI"/>
                        </a:rPr>
                        <a:t>月</a:t>
                      </a:r>
                      <a:r>
                        <a:rPr lang="en-US" altLang="ja-JP" sz="1200" b="0" i="0" u="none" strike="noStrike" dirty="0">
                          <a:solidFill>
                            <a:schemeClr val="tx1"/>
                          </a:solidFill>
                          <a:effectLst/>
                          <a:latin typeface="Meiryo UI"/>
                          <a:ea typeface="Meiryo UI"/>
                        </a:rPr>
                        <a:t>4</a:t>
                      </a:r>
                      <a:r>
                        <a:rPr lang="ja-JP" altLang="en-US" sz="1200" b="0" i="0" u="none" strike="noStrike" dirty="0">
                          <a:solidFill>
                            <a:schemeClr val="tx1"/>
                          </a:solidFill>
                          <a:effectLst/>
                          <a:latin typeface="Meiryo UI"/>
                          <a:ea typeface="Meiryo UI"/>
                        </a:rPr>
                        <a:t>～</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日は</a:t>
                      </a:r>
                      <a:r>
                        <a:rPr lang="ja-JP" altLang="en-US" sz="1200" u="none" strike="noStrike" dirty="0">
                          <a:solidFill>
                            <a:schemeClr val="tx1"/>
                          </a:solidFill>
                          <a:effectLst/>
                          <a:latin typeface="Meiryo UI"/>
                          <a:ea typeface="Meiryo UI"/>
                        </a:rPr>
                        <a:t>歯と口の健康週間</a:t>
                      </a:r>
                      <a:r>
                        <a:rPr lang="ja-JP" altLang="en-US" sz="1200" b="0" i="0" u="none" strike="noStrike" dirty="0">
                          <a:solidFill>
                            <a:schemeClr val="tx1"/>
                          </a:solidFill>
                          <a:effectLst/>
                          <a:latin typeface="Meiryo UI"/>
                          <a:ea typeface="Meiryo UI"/>
                        </a:rPr>
                        <a:t>。歯ブラシ、歯磨き粉、歯間ブラシ、マウスウオッシュ、口臭ケア商品など関連商品のキャンペーンを行う。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二十四節気の一つで、梅雨入りと重なり、暑くじめじめする季節。汗対策商品などが売れるが、梅雨に</a:t>
                      </a:r>
                      <a:r>
                        <a:rPr kumimoji="1" lang="ja-JP" altLang="en-US" sz="1200" u="none" strike="noStrike" kern="1200">
                          <a:solidFill>
                            <a:schemeClr val="tx1"/>
                          </a:solidFill>
                          <a:effectLst/>
                          <a:latin typeface="Meiryo UI"/>
                          <a:ea typeface="Meiryo UI"/>
                          <a:cs typeface="+mn-cs"/>
                        </a:rPr>
                        <a:t>入ると動きが鈍るので</a:t>
                      </a:r>
                      <a:r>
                        <a:rPr kumimoji="1" lang="ja-JP" altLang="en-US" sz="1200" u="none" strike="noStrike" kern="1200" dirty="0">
                          <a:solidFill>
                            <a:schemeClr val="tx1"/>
                          </a:solidFill>
                          <a:effectLst/>
                          <a:latin typeface="Meiryo UI"/>
                          <a:ea typeface="Meiryo UI"/>
                          <a:cs typeface="+mn-cs"/>
                        </a:rPr>
                        <a:t>発注に注意。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食中毒が起きやすい梅雨時にお薦めなのが、殺菌・解毒作用のある梅。梅干しを使ったおにぎりや弁当、梅酒をお薦めしよう。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この日にちなみ、目の健康に関連する商品を紹介。ブルーベリー、カシスなどのサプリメント、ホットアイマスクなどの雑貨を提案。</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近頃人気が高いのが、東南アジア料理。ガパオもそのメニューの一つ。湿度の高い時季は東南アジア料理が合うので売り込もう。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梅雨</a:t>
                      </a:r>
                      <a:r>
                        <a:rPr lang="ja-JP" altLang="en-US" sz="1200" b="0" i="0" u="none" strike="noStrike" kern="1200" noProof="0" dirty="0">
                          <a:solidFill>
                            <a:schemeClr val="tx1"/>
                          </a:solidFill>
                          <a:effectLst/>
                          <a:latin typeface="Meiryo UI"/>
                          <a:ea typeface="Meiryo UI"/>
                        </a:rPr>
                        <a:t>に入ると梅雨寒になり、チルドデザートの動きが鈍くなる。廃棄ロスが増えがちなので、商品管理は慎重にすること。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緑茶、麦茶、ほうじ茶、ブラックコーヒーなど、無糖飲料の人気が高まっている。割引キャンペーンを展開。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梅雨</a:t>
                      </a:r>
                      <a:r>
                        <a:rPr lang="ja-JP" altLang="en-US" sz="1200" b="0" i="0" u="none" strike="noStrike" dirty="0">
                          <a:solidFill>
                            <a:schemeClr val="tx1"/>
                          </a:solidFill>
                          <a:effectLst/>
                          <a:latin typeface="Meiryo UI"/>
                          <a:ea typeface="Meiryo UI"/>
                        </a:rPr>
                        <a:t>に入る確率の高い日。梅雨対策商品の他、肌寒い気候に戻るため、ホット飲料、寒さ対策商品を用意。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梅雨入り後は売れ筋が変化する。サンドイッチ</a:t>
                      </a:r>
                      <a:r>
                        <a:rPr lang="ja-JP" altLang="en-US" sz="1200" b="0" i="0" u="none" strike="noStrike">
                          <a:solidFill>
                            <a:schemeClr val="tx1"/>
                          </a:solidFill>
                          <a:effectLst/>
                          <a:latin typeface="Meiryo UI"/>
                          <a:ea typeface="Meiryo UI"/>
                        </a:rPr>
                        <a:t>などの、生</a:t>
                      </a:r>
                      <a:r>
                        <a:rPr lang="ja-JP" altLang="en-US" sz="1200" b="0" i="0" u="none" strike="noStrike" dirty="0">
                          <a:solidFill>
                            <a:schemeClr val="tx1"/>
                          </a:solidFill>
                          <a:effectLst/>
                          <a:latin typeface="Meiryo UI"/>
                          <a:ea typeface="Meiryo UI"/>
                        </a:rPr>
                        <a:t>野菜や卵を使用した商品は避けられるので注意。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スタッフ全員がフレンドリーな接客ができているか確認。困って</a:t>
                      </a:r>
                      <a:r>
                        <a:rPr lang="ja-JP" altLang="en-US" sz="1200" b="0" i="0" u="none" strike="noStrike">
                          <a:solidFill>
                            <a:schemeClr val="tx1"/>
                          </a:solidFill>
                          <a:effectLst/>
                          <a:latin typeface="Meiryo UI"/>
                          <a:ea typeface="Meiryo UI"/>
                        </a:rPr>
                        <a:t>いるお客様に</a:t>
                      </a:r>
                      <a:r>
                        <a:rPr lang="ja-JP" altLang="en-US" sz="1200" b="0" i="0" u="none" strike="noStrike" dirty="0">
                          <a:solidFill>
                            <a:schemeClr val="tx1"/>
                          </a:solidFill>
                          <a:effectLst/>
                          <a:latin typeface="Meiryo UI"/>
                          <a:ea typeface="Meiryo UI"/>
                        </a:rPr>
                        <a:t>はすぐに声掛けをしよう。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唐</a:t>
                      </a:r>
                      <a:r>
                        <a:rPr lang="ja-JP" altLang="en-US" sz="1200" b="0" i="0" u="none" strike="noStrike">
                          <a:solidFill>
                            <a:schemeClr val="tx1"/>
                          </a:solidFill>
                          <a:effectLst/>
                          <a:latin typeface="Meiryo UI"/>
                          <a:ea typeface="Meiryo UI"/>
                        </a:rPr>
                        <a:t>揚げやチキン南蛮、焼き鳥などの</a:t>
                      </a:r>
                      <a:r>
                        <a:rPr lang="ja-JP" altLang="en-US" sz="1200" b="0" i="0" u="none" strike="noStrike" dirty="0">
                          <a:solidFill>
                            <a:schemeClr val="tx1"/>
                          </a:solidFill>
                          <a:effectLst/>
                          <a:latin typeface="Meiryo UI"/>
                          <a:ea typeface="Meiryo UI"/>
                        </a:rPr>
                        <a:t>商品を強化する。店舗独自の鳥料理のキャンペーンを展開しよう。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父の日は、ごちそうや酒、菓子、ネクタイなどのプレゼント雑貨を用意する。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ダイエットには低カロリーの和菓子がお薦め。肌寒さが感じられる時期は、どら焼きや団子など、少し重めの商品が人気だ。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この</a:t>
                      </a:r>
                      <a:r>
                        <a:rPr kumimoji="1" lang="ja-JP" altLang="en-US" sz="1200" b="0" i="0" u="none" strike="noStrike" kern="1200" noProof="0" dirty="0">
                          <a:solidFill>
                            <a:schemeClr val="tx1"/>
                          </a:solidFill>
                          <a:effectLst/>
                          <a:latin typeface="Meiryo UI"/>
                          <a:ea typeface="Meiryo UI"/>
                          <a:cs typeface="+mn-cs"/>
                        </a:rPr>
                        <a:t>日にちなみ、いなり寿司や握り寿司、ちらし寿司をＰＲしよう。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dirty="0">
                          <a:solidFill>
                            <a:schemeClr val="tx1"/>
                          </a:solidFill>
                          <a:effectLst/>
                          <a:latin typeface="Meiryo UI"/>
                          <a:ea typeface="Meiryo UI"/>
                          <a:cs typeface="+mn-cs"/>
                        </a:rPr>
                        <a:t>おにぎりキャンペーンを展開しよう。梅雨寒にみそ汁やスープのセット</a:t>
                      </a:r>
                      <a:r>
                        <a:rPr lang="ja-JP" altLang="en-US" sz="1200" b="0" i="0" u="none" strike="noStrike" kern="1200">
                          <a:solidFill>
                            <a:schemeClr val="tx1"/>
                          </a:solidFill>
                          <a:effectLst/>
                          <a:latin typeface="Meiryo UI"/>
                          <a:ea typeface="Meiryo UI"/>
                          <a:cs typeface="+mn-cs"/>
                        </a:rPr>
                        <a:t>割、梅</a:t>
                      </a:r>
                      <a:r>
                        <a:rPr lang="ja-JP" altLang="en-US" sz="1200" b="0" i="0" u="none" strike="noStrike" kern="1200" dirty="0">
                          <a:solidFill>
                            <a:schemeClr val="tx1"/>
                          </a:solidFill>
                          <a:effectLst/>
                          <a:latin typeface="Meiryo UI"/>
                          <a:ea typeface="Meiryo UI"/>
                          <a:cs typeface="+mn-cs"/>
                        </a:rPr>
                        <a:t>を使った商品もお薦め。</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19</a:t>
                      </a:r>
                      <a:r>
                        <a:rPr lang="ja-JP" altLang="en-US" sz="1200" b="0" i="0" u="none" strike="noStrike" dirty="0">
                          <a:solidFill>
                            <a:schemeClr val="tx1"/>
                          </a:solidFill>
                          <a:effectLst/>
                          <a:latin typeface="Meiryo UI"/>
                          <a:ea typeface="Meiryo UI"/>
                        </a:rPr>
                        <a:t>日は食育の日。食に関する知識やバランスの良い食事を選択する力を身に付けることを目的に制定。販促物を使い、健康意識を高めよう。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気温が上昇し、高温多湿な梅雨に入ると、ペパーミントなど爽やかな味覚が好まれる。気温の変化で売れる商品が変わる</a:t>
                      </a:r>
                      <a:r>
                        <a:rPr lang="ja-JP" altLang="en-US" sz="1200" b="0" i="0" u="none" strike="noStrike">
                          <a:solidFill>
                            <a:schemeClr val="tx1"/>
                          </a:solidFill>
                          <a:effectLst/>
                          <a:latin typeface="Meiryo UI"/>
                          <a:ea typeface="Meiryo UI"/>
                        </a:rPr>
                        <a:t>ので注意しよう。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関西では夏至にタコを食べる習慣があるのでお薦めしよう。また、キャンドルナイト</a:t>
                      </a:r>
                      <a:r>
                        <a:rPr lang="ja-JP" altLang="en-US" sz="1200" b="0" i="0" u="none" strike="noStrike">
                          <a:solidFill>
                            <a:schemeClr val="tx1"/>
                          </a:solidFill>
                          <a:effectLst/>
                          <a:latin typeface="Meiryo UI"/>
                          <a:ea typeface="Meiryo UI"/>
                        </a:rPr>
                        <a:t>などの催事</a:t>
                      </a:r>
                      <a:r>
                        <a:rPr lang="ja-JP" altLang="en-US" sz="1200" b="0" i="0" u="none" strike="noStrike" dirty="0">
                          <a:solidFill>
                            <a:schemeClr val="tx1"/>
                          </a:solidFill>
                          <a:effectLst/>
                          <a:latin typeface="Meiryo UI"/>
                          <a:ea typeface="Meiryo UI"/>
                        </a:rPr>
                        <a:t>情報に注意。</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 sz="1200" u="none" strike="noStrike" kern="1200" dirty="0">
                          <a:solidFill>
                            <a:schemeClr val="tx1"/>
                          </a:solidFill>
                          <a:effectLst/>
                          <a:latin typeface="Meiryo UI"/>
                          <a:ea typeface="Meiryo UI"/>
                          <a:cs typeface="+mn-cs"/>
                        </a:rPr>
                        <a:t>ＤＨＡ</a:t>
                      </a:r>
                      <a:r>
                        <a:rPr kumimoji="1" lang="ja-JP" altLang="en-US" sz="1200" u="none" strike="noStrike" kern="1200" dirty="0">
                          <a:solidFill>
                            <a:schemeClr val="tx1"/>
                          </a:solidFill>
                          <a:effectLst/>
                          <a:latin typeface="Meiryo UI"/>
                          <a:ea typeface="Meiryo UI"/>
                          <a:cs typeface="+mn-cs"/>
                        </a:rPr>
                        <a:t>は体内ではほとんど作ることができないため、食事を通して摂取する必要がある。ＰＯＰを使って</a:t>
                      </a:r>
                      <a:r>
                        <a:rPr kumimoji="1" lang="ja-JP" altLang="en" sz="1200" u="none" strike="noStrike" kern="1200" dirty="0">
                          <a:solidFill>
                            <a:schemeClr val="tx1"/>
                          </a:solidFill>
                          <a:effectLst/>
                          <a:latin typeface="Meiryo UI"/>
                          <a:ea typeface="Meiryo UI"/>
                          <a:cs typeface="+mn-cs"/>
                        </a:rPr>
                        <a:t>ＤＨＡ</a:t>
                      </a:r>
                      <a:r>
                        <a:rPr kumimoji="1" lang="ja-JP" altLang="en-US" sz="1200" u="none" strike="noStrike" kern="1200" dirty="0">
                          <a:solidFill>
                            <a:schemeClr val="tx1"/>
                          </a:solidFill>
                          <a:effectLst/>
                          <a:latin typeface="Meiryo UI"/>
                          <a:ea typeface="Meiryo UI"/>
                          <a:cs typeface="+mn-cs"/>
                        </a:rPr>
                        <a:t>を多く含む魚やサプリをＰＲしよう。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u="none" strike="noStrike" dirty="0">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dirty="0">
                          <a:solidFill>
                            <a:schemeClr val="tx1"/>
                          </a:solidFill>
                          <a:effectLst/>
                          <a:latin typeface="Meiryo UI"/>
                          <a:ea typeface="Meiryo UI"/>
                        </a:rPr>
                        <a:t>日は乳酸菌の日。食中毒の起きやすい時季にお薦めしたいのが、胃腸を丈夫にする乳酸菌商品。機能性ヨーグルトやドリンクを多めに持とう。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en-US" altLang="ja-JP" sz="1200" u="none" strike="noStrike" kern="1200" dirty="0">
                          <a:solidFill>
                            <a:schemeClr val="tx1"/>
                          </a:solidFill>
                          <a:effectLst/>
                          <a:latin typeface="Meiryo UI"/>
                          <a:ea typeface="Meiryo UI"/>
                          <a:cs typeface="+mn-cs"/>
                        </a:rPr>
                        <a:t>6</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4</a:t>
                      </a:r>
                      <a:r>
                        <a:rPr kumimoji="1" lang="ja-JP" altLang="en-US" sz="1200" u="none" strike="noStrike" kern="1200" dirty="0">
                          <a:solidFill>
                            <a:schemeClr val="tx1"/>
                          </a:solidFill>
                          <a:effectLst/>
                          <a:latin typeface="Meiryo UI"/>
                          <a:ea typeface="Meiryo UI"/>
                          <a:cs typeface="+mn-cs"/>
                        </a:rPr>
                        <a:t>日～</a:t>
                      </a:r>
                      <a:r>
                        <a:rPr kumimoji="1" lang="en-US" altLang="ja-JP" sz="1200" u="none" strike="noStrike" kern="1200" dirty="0">
                          <a:solidFill>
                            <a:schemeClr val="tx1"/>
                          </a:solidFill>
                          <a:effectLst/>
                          <a:latin typeface="Meiryo UI"/>
                          <a:ea typeface="Meiryo UI"/>
                          <a:cs typeface="+mn-cs"/>
                        </a:rPr>
                        <a:t>7</a:t>
                      </a:r>
                      <a:r>
                        <a:rPr kumimoji="1" lang="ja-JP" altLang="en-US" sz="1200" u="none" strike="noStrike" kern="1200" dirty="0">
                          <a:solidFill>
                            <a:schemeClr val="tx1"/>
                          </a:solidFill>
                          <a:effectLst/>
                          <a:latin typeface="Meiryo UI"/>
                          <a:ea typeface="Meiryo UI"/>
                          <a:cs typeface="+mn-cs"/>
                        </a:rPr>
                        <a:t>月</a:t>
                      </a:r>
                      <a:r>
                        <a:rPr kumimoji="1" lang="en-US" altLang="ja-JP" sz="1200" u="none" strike="noStrike" kern="1200" dirty="0">
                          <a:solidFill>
                            <a:schemeClr val="tx1"/>
                          </a:solidFill>
                          <a:effectLst/>
                          <a:latin typeface="Meiryo UI"/>
                          <a:ea typeface="Meiryo UI"/>
                          <a:cs typeface="+mn-cs"/>
                        </a:rPr>
                        <a:t>4</a:t>
                      </a:r>
                      <a:r>
                        <a:rPr kumimoji="1" lang="ja-JP" altLang="en-US" sz="1200" u="none" strike="noStrike" kern="1200" dirty="0">
                          <a:solidFill>
                            <a:schemeClr val="tx1"/>
                          </a:solidFill>
                          <a:effectLst/>
                          <a:latin typeface="Meiryo UI"/>
                          <a:ea typeface="Meiryo UI"/>
                          <a:cs typeface="+mn-cs"/>
                        </a:rPr>
                        <a:t>日。気温上昇とともに、虫の発生率が高くなる。夜間の殺虫剤、虫よけシール</a:t>
                      </a:r>
                      <a:r>
                        <a:rPr kumimoji="1" lang="ja-JP" altLang="en-US" sz="1200" u="none" strike="noStrike" kern="1200">
                          <a:solidFill>
                            <a:schemeClr val="tx1"/>
                          </a:solidFill>
                          <a:effectLst/>
                          <a:latin typeface="Meiryo UI"/>
                          <a:ea typeface="Meiryo UI"/>
                          <a:cs typeface="+mn-cs"/>
                        </a:rPr>
                        <a:t>などの在庫数に</a:t>
                      </a:r>
                      <a:r>
                        <a:rPr kumimoji="1" lang="ja-JP" altLang="en-US" sz="1200" u="none" strike="noStrike" kern="1200" dirty="0">
                          <a:solidFill>
                            <a:schemeClr val="tx1"/>
                          </a:solidFill>
                          <a:effectLst/>
                          <a:latin typeface="Meiryo UI"/>
                          <a:ea typeface="Meiryo UI"/>
                          <a:cs typeface="+mn-cs"/>
                        </a:rPr>
                        <a:t>注意する。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菌</a:t>
                      </a:r>
                      <a:r>
                        <a:rPr lang="ja-JP" altLang="en-US" sz="1200" b="0" i="0" u="none" strike="noStrike" dirty="0">
                          <a:solidFill>
                            <a:schemeClr val="tx1"/>
                          </a:solidFill>
                          <a:effectLst/>
                          <a:latin typeface="Meiryo UI"/>
                          <a:ea typeface="Meiryo UI"/>
                        </a:rPr>
                        <a:t>が発生しやすい季節は口内や歯の健康も気になるところ。販促物で歯ブラシの交換を促し、口臭ケア用品を強化しよう。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近頃は雷雨や豪雨などで、梅雨でも大きな災害が起きることが</a:t>
                      </a:r>
                      <a:r>
                        <a:rPr lang="ja-JP" altLang="en-US" sz="1200" b="0" i="0" u="none" strike="noStrike">
                          <a:solidFill>
                            <a:schemeClr val="tx1"/>
                          </a:solidFill>
                          <a:effectLst/>
                          <a:latin typeface="Meiryo UI"/>
                          <a:ea typeface="Meiryo UI"/>
                        </a:rPr>
                        <a:t>多い。天気</a:t>
                      </a:r>
                      <a:r>
                        <a:rPr lang="ja-JP" altLang="en-US" sz="1200" b="0" i="0" u="none" strike="noStrike" dirty="0">
                          <a:solidFill>
                            <a:schemeClr val="tx1"/>
                          </a:solidFill>
                          <a:effectLst/>
                          <a:latin typeface="Meiryo UI"/>
                          <a:ea typeface="Meiryo UI"/>
                        </a:rPr>
                        <a:t>予報に注意して雨対策商品を多めに用意。</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27</a:t>
                      </a:r>
                      <a:r>
                        <a:rPr lang="ja-JP" altLang="en-US" sz="1200" b="0" i="0" u="none" strike="noStrike" dirty="0">
                          <a:solidFill>
                            <a:schemeClr val="tx1"/>
                          </a:solidFill>
                          <a:effectLst/>
                          <a:latin typeface="Meiryo UI"/>
                          <a:ea typeface="Meiryo UI"/>
                        </a:rPr>
                        <a:t>日はツナの日。ツナおにぎりやツナのパスタなどツナを使った食品をＰＲしよう。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この日を機にチルドデザートを売り込む。肌寒い日はこってり系、暑い日はゼリーなどのさっぱり系を推す。</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梅雨の晴れ間や蒸し暑い日にはビールの需要が</a:t>
                      </a:r>
                      <a:r>
                        <a:rPr lang="ja-JP" altLang="en-US" sz="1200" b="0" i="0" u="none" strike="noStrike">
                          <a:solidFill>
                            <a:schemeClr val="tx1"/>
                          </a:solidFill>
                          <a:effectLst/>
                          <a:latin typeface="Meiryo UI"/>
                          <a:ea typeface="Meiryo UI"/>
                        </a:rPr>
                        <a:t>高まる。つまみ</a:t>
                      </a:r>
                      <a:r>
                        <a:rPr lang="ja-JP" altLang="en-US" sz="1200" b="0" i="0" u="none" strike="noStrike" dirty="0">
                          <a:solidFill>
                            <a:schemeClr val="tx1"/>
                          </a:solidFill>
                          <a:effectLst/>
                          <a:latin typeface="Meiryo UI"/>
                          <a:ea typeface="Meiryo UI"/>
                        </a:rPr>
                        <a:t>も合わせてお薦めしていこう。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１年の半分が過ぎるのを機に、この半年の売上や施策など、良かった点、反省点それぞれ挙げて、残りの半年に活かしていこう。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夏の行楽商品を展開</a:t>
                      </a:r>
                      <a:r>
                        <a:rPr lang="ja-JP" altLang="en-US" sz="1200" b="0" i="0" u="none" strike="noStrike" dirty="0">
                          <a:solidFill>
                            <a:schemeClr val="tx1"/>
                          </a:solidFill>
                          <a:effectLst/>
                          <a:latin typeface="Meiryo UI"/>
                          <a:ea typeface="Meiryo UI"/>
                        </a:rPr>
                        <a:t>をしよう。梅雨は続くが、店内を夏らしくすることで夏を待ちわびる人たちの気分を盛り上げよう。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a:t>
                      </a:r>
                      <a:r>
                        <a:rPr lang="ja-JP" altLang="en-US" sz="1200" b="0" i="0" u="none" strike="noStrike" dirty="0">
                          <a:solidFill>
                            <a:schemeClr val="tx1"/>
                          </a:solidFill>
                          <a:effectLst/>
                          <a:latin typeface="Meiryo UI"/>
                          <a:ea typeface="Meiryo UI"/>
                        </a:rPr>
                        <a:t>日は麩の日。この日にちなみ、煮物や汁物、炒め物などの材料</a:t>
                      </a:r>
                      <a:r>
                        <a:rPr lang="ja-JP" altLang="en-US" sz="1200" b="0" i="0" u="none" strike="noStrike">
                          <a:solidFill>
                            <a:schemeClr val="tx1"/>
                          </a:solidFill>
                          <a:effectLst/>
                          <a:latin typeface="Meiryo UI"/>
                          <a:ea typeface="Meiryo UI"/>
                        </a:rPr>
                        <a:t>として愛用</a:t>
                      </a:r>
                      <a:r>
                        <a:rPr lang="ja-JP" altLang="en-US" sz="1200" b="0" i="0" u="none" strike="noStrike" dirty="0">
                          <a:solidFill>
                            <a:schemeClr val="tx1"/>
                          </a:solidFill>
                          <a:effectLst/>
                          <a:latin typeface="Meiryo UI"/>
                          <a:ea typeface="Meiryo UI"/>
                        </a:rPr>
                        <a:t>される麩をＰＲしよう。</a:t>
                      </a:r>
                      <a:endParaRPr lang="ja-JP" altLang="ja-JP" sz="1200" dirty="0">
                        <a:solidFill>
                          <a:schemeClr val="tx1"/>
                        </a:solidFill>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冷たいものの売れ行きが急激に</a:t>
                      </a:r>
                      <a:r>
                        <a:rPr lang="ja-JP" altLang="en-US" sz="1200" b="0" i="0" u="none" strike="noStrike">
                          <a:solidFill>
                            <a:schemeClr val="tx1"/>
                          </a:solidFill>
                          <a:effectLst/>
                          <a:latin typeface="Meiryo UI"/>
                          <a:ea typeface="Meiryo UI"/>
                        </a:rPr>
                        <a:t>伸びる。ソフトクリーム</a:t>
                      </a:r>
                      <a:r>
                        <a:rPr lang="ja-JP" altLang="en-US" sz="1200" b="0" i="0" u="none" strike="noStrike" dirty="0">
                          <a:solidFill>
                            <a:schemeClr val="tx1"/>
                          </a:solidFill>
                          <a:effectLst/>
                          <a:latin typeface="Meiryo UI"/>
                          <a:ea typeface="Meiryo UI"/>
                        </a:rPr>
                        <a:t>やアイスクリームのキャンペーンを展開する。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梨、ブドウ、スイカ、パイナップル、メロンなど、夏の果実のフレーバーが伝わる販促を強化しよう。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pic>
        <p:nvPicPr>
          <p:cNvPr id="25" name="図 24">
            <a:extLst>
              <a:ext uri="{FF2B5EF4-FFF2-40B4-BE49-F238E27FC236}">
                <a16:creationId xmlns:a16="http://schemas.microsoft.com/office/drawing/2014/main" id="{CB2E2A7A-C094-D48B-7D1C-337ED58E3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3628" y="2151887"/>
            <a:ext cx="288059" cy="288059"/>
          </a:xfrm>
          <a:prstGeom prst="rect">
            <a:avLst/>
          </a:prstGeom>
        </p:spPr>
      </p:pic>
      <p:pic>
        <p:nvPicPr>
          <p:cNvPr id="26" name="図 25">
            <a:extLst>
              <a:ext uri="{FF2B5EF4-FFF2-40B4-BE49-F238E27FC236}">
                <a16:creationId xmlns:a16="http://schemas.microsoft.com/office/drawing/2014/main" id="{CCDFBB20-8E93-72FF-DA40-929287698F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3228" y="2151887"/>
            <a:ext cx="288059" cy="288059"/>
          </a:xfrm>
          <a:prstGeom prst="rect">
            <a:avLst/>
          </a:prstGeom>
        </p:spPr>
      </p:pic>
      <p:pic>
        <p:nvPicPr>
          <p:cNvPr id="29" name="図 28">
            <a:extLst>
              <a:ext uri="{FF2B5EF4-FFF2-40B4-BE49-F238E27FC236}">
                <a16:creationId xmlns:a16="http://schemas.microsoft.com/office/drawing/2014/main" id="{815FF921-EBC1-AE8D-EEF3-AD434E7F55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1066" y="2151887"/>
            <a:ext cx="288059" cy="288059"/>
          </a:xfrm>
          <a:prstGeom prst="rect">
            <a:avLst/>
          </a:prstGeom>
        </p:spPr>
      </p:pic>
      <p:pic>
        <p:nvPicPr>
          <p:cNvPr id="30" name="図 29">
            <a:extLst>
              <a:ext uri="{FF2B5EF4-FFF2-40B4-BE49-F238E27FC236}">
                <a16:creationId xmlns:a16="http://schemas.microsoft.com/office/drawing/2014/main" id="{99873930-E69B-AEB1-B2AB-8E6F8A0791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67715" y="2151887"/>
            <a:ext cx="288059" cy="288059"/>
          </a:xfrm>
          <a:prstGeom prst="rect">
            <a:avLst/>
          </a:prstGeom>
        </p:spPr>
      </p:pic>
      <p:pic>
        <p:nvPicPr>
          <p:cNvPr id="31" name="図 30">
            <a:extLst>
              <a:ext uri="{FF2B5EF4-FFF2-40B4-BE49-F238E27FC236}">
                <a16:creationId xmlns:a16="http://schemas.microsoft.com/office/drawing/2014/main" id="{C9D54F5F-6067-817C-44F1-49FD0A37C7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2601" y="2151887"/>
            <a:ext cx="288059" cy="288059"/>
          </a:xfrm>
          <a:prstGeom prst="rect">
            <a:avLst/>
          </a:prstGeom>
        </p:spPr>
      </p:pic>
      <p:pic>
        <p:nvPicPr>
          <p:cNvPr id="56" name="図 55">
            <a:extLst>
              <a:ext uri="{FF2B5EF4-FFF2-40B4-BE49-F238E27FC236}">
                <a16:creationId xmlns:a16="http://schemas.microsoft.com/office/drawing/2014/main" id="{600AB0B9-3DF8-0120-B3EC-40CD8803915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729238" y="2075424"/>
            <a:ext cx="337754" cy="314325"/>
          </a:xfrm>
          <a:prstGeom prst="rect">
            <a:avLst/>
          </a:prstGeom>
        </p:spPr>
      </p:pic>
      <p:pic>
        <p:nvPicPr>
          <p:cNvPr id="57" name="図 56">
            <a:extLst>
              <a:ext uri="{FF2B5EF4-FFF2-40B4-BE49-F238E27FC236}">
                <a16:creationId xmlns:a16="http://schemas.microsoft.com/office/drawing/2014/main" id="{AAF3C5A9-4BB8-0BA2-9171-3CACEE5D1FA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870263" y="2060956"/>
            <a:ext cx="337754" cy="314325"/>
          </a:xfrm>
          <a:prstGeom prst="rect">
            <a:avLst/>
          </a:prstGeom>
        </p:spPr>
      </p:pic>
      <p:pic>
        <p:nvPicPr>
          <p:cNvPr id="58" name="図 57">
            <a:extLst>
              <a:ext uri="{FF2B5EF4-FFF2-40B4-BE49-F238E27FC236}">
                <a16:creationId xmlns:a16="http://schemas.microsoft.com/office/drawing/2014/main" id="{8C18802C-04D4-E2C2-22B9-4C8928C11B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1013" y="2156629"/>
            <a:ext cx="242575" cy="245526"/>
          </a:xfrm>
          <a:prstGeom prst="rect">
            <a:avLst/>
          </a:prstGeom>
        </p:spPr>
      </p:pic>
      <p:pic>
        <p:nvPicPr>
          <p:cNvPr id="64" name="図 63">
            <a:extLst>
              <a:ext uri="{FF2B5EF4-FFF2-40B4-BE49-F238E27FC236}">
                <a16:creationId xmlns:a16="http://schemas.microsoft.com/office/drawing/2014/main" id="{45718725-2BFE-7E8E-7C9C-E5FD58B036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085823" y="2173153"/>
            <a:ext cx="242575" cy="245526"/>
          </a:xfrm>
          <a:prstGeom prst="rect">
            <a:avLst/>
          </a:prstGeom>
        </p:spPr>
      </p:pic>
      <p:pic>
        <p:nvPicPr>
          <p:cNvPr id="66" name="図 65">
            <a:extLst>
              <a:ext uri="{FF2B5EF4-FFF2-40B4-BE49-F238E27FC236}">
                <a16:creationId xmlns:a16="http://schemas.microsoft.com/office/drawing/2014/main" id="{3157A6BA-09C5-56C0-9C4A-F58939BF1B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564696" y="2173153"/>
            <a:ext cx="242575" cy="245526"/>
          </a:xfrm>
          <a:prstGeom prst="rect">
            <a:avLst/>
          </a:prstGeom>
        </p:spPr>
      </p:pic>
      <p:pic>
        <p:nvPicPr>
          <p:cNvPr id="67" name="図 66">
            <a:extLst>
              <a:ext uri="{FF2B5EF4-FFF2-40B4-BE49-F238E27FC236}">
                <a16:creationId xmlns:a16="http://schemas.microsoft.com/office/drawing/2014/main" id="{4CBCDEC7-49E3-60EF-5B7C-B659F67CF4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346252" y="2085895"/>
            <a:ext cx="337754" cy="314325"/>
          </a:xfrm>
          <a:prstGeom prst="rect">
            <a:avLst/>
          </a:prstGeom>
        </p:spPr>
      </p:pic>
      <p:pic>
        <p:nvPicPr>
          <p:cNvPr id="69" name="図 68">
            <a:extLst>
              <a:ext uri="{FF2B5EF4-FFF2-40B4-BE49-F238E27FC236}">
                <a16:creationId xmlns:a16="http://schemas.microsoft.com/office/drawing/2014/main" id="{CF028D35-65A8-A292-1CCD-FB973B4981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76342" y="2070872"/>
            <a:ext cx="337754" cy="314325"/>
          </a:xfrm>
          <a:prstGeom prst="rect">
            <a:avLst/>
          </a:prstGeom>
        </p:spPr>
      </p:pic>
      <p:pic>
        <p:nvPicPr>
          <p:cNvPr id="70" name="図 69">
            <a:extLst>
              <a:ext uri="{FF2B5EF4-FFF2-40B4-BE49-F238E27FC236}">
                <a16:creationId xmlns:a16="http://schemas.microsoft.com/office/drawing/2014/main" id="{0A65D1E7-28E1-4442-E892-DD37762FDF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10567" y="2154018"/>
            <a:ext cx="242575" cy="245526"/>
          </a:xfrm>
          <a:prstGeom prst="rect">
            <a:avLst/>
          </a:prstGeom>
        </p:spPr>
      </p:pic>
      <p:pic>
        <p:nvPicPr>
          <p:cNvPr id="10" name="図 9">
            <a:extLst>
              <a:ext uri="{FF2B5EF4-FFF2-40B4-BE49-F238E27FC236}">
                <a16:creationId xmlns:a16="http://schemas.microsoft.com/office/drawing/2014/main" id="{613AC2B5-4E2B-8D98-B070-4E44AB827D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80508" y="112909"/>
            <a:ext cx="1788960" cy="1337642"/>
          </a:xfrm>
          <a:prstGeom prst="rect">
            <a:avLst/>
          </a:prstGeom>
        </p:spPr>
      </p:pic>
      <p:pic>
        <p:nvPicPr>
          <p:cNvPr id="11" name="図 10">
            <a:extLst>
              <a:ext uri="{FF2B5EF4-FFF2-40B4-BE49-F238E27FC236}">
                <a16:creationId xmlns:a16="http://schemas.microsoft.com/office/drawing/2014/main" id="{98371DC6-F56D-F0F8-D36A-6116B168A279}"/>
              </a:ext>
            </a:extLst>
          </p:cNvPr>
          <p:cNvPicPr>
            <a:picLocks noChangeAspect="1"/>
          </p:cNvPicPr>
          <p:nvPr/>
        </p:nvPicPr>
        <p:blipFill rotWithShape="1">
          <a:blip r:embed="rId8">
            <a:extLst>
              <a:ext uri="{28A0092B-C50C-407E-A947-70E740481C1C}">
                <a14:useLocalDpi xmlns:a14="http://schemas.microsoft.com/office/drawing/2010/main" val="0"/>
              </a:ext>
            </a:extLst>
          </a:blip>
          <a:srcRect l="77400" t="7660" r="5679" b="71561"/>
          <a:stretch/>
        </p:blipFill>
        <p:spPr>
          <a:xfrm>
            <a:off x="-37007" y="2375793"/>
            <a:ext cx="1315111" cy="1211283"/>
          </a:xfrm>
          <a:prstGeom prst="rect">
            <a:avLst/>
          </a:prstGeom>
        </p:spPr>
      </p:pic>
      <p:pic>
        <p:nvPicPr>
          <p:cNvPr id="12" name="図 11">
            <a:extLst>
              <a:ext uri="{FF2B5EF4-FFF2-40B4-BE49-F238E27FC236}">
                <a16:creationId xmlns:a16="http://schemas.microsoft.com/office/drawing/2014/main" id="{93A075E2-A8B6-A9DA-D175-EDC8DDFC1F8F}"/>
              </a:ext>
            </a:extLst>
          </p:cNvPr>
          <p:cNvPicPr>
            <a:picLocks noChangeAspect="1"/>
          </p:cNvPicPr>
          <p:nvPr/>
        </p:nvPicPr>
        <p:blipFill rotWithShape="1">
          <a:blip r:embed="rId8">
            <a:extLst>
              <a:ext uri="{28A0092B-C50C-407E-A947-70E740481C1C}">
                <a14:useLocalDpi xmlns:a14="http://schemas.microsoft.com/office/drawing/2010/main" val="0"/>
              </a:ext>
            </a:extLst>
          </a:blip>
          <a:srcRect l="62342" t="8300" r="25016" b="71489"/>
          <a:stretch/>
        </p:blipFill>
        <p:spPr>
          <a:xfrm>
            <a:off x="260138" y="8931944"/>
            <a:ext cx="982602" cy="1178164"/>
          </a:xfrm>
          <a:prstGeom prst="rect">
            <a:avLst/>
          </a:prstGeom>
        </p:spPr>
      </p:pic>
      <p:pic>
        <p:nvPicPr>
          <p:cNvPr id="13" name="図 12">
            <a:extLst>
              <a:ext uri="{FF2B5EF4-FFF2-40B4-BE49-F238E27FC236}">
                <a16:creationId xmlns:a16="http://schemas.microsoft.com/office/drawing/2014/main" id="{853DFD79-A6DB-A7F5-9BCA-A4B3A0827EDA}"/>
              </a:ext>
            </a:extLst>
          </p:cNvPr>
          <p:cNvPicPr>
            <a:picLocks noChangeAspect="1"/>
          </p:cNvPicPr>
          <p:nvPr/>
        </p:nvPicPr>
        <p:blipFill rotWithShape="1">
          <a:blip r:embed="rId8">
            <a:extLst>
              <a:ext uri="{28A0092B-C50C-407E-A947-70E740481C1C}">
                <a14:useLocalDpi xmlns:a14="http://schemas.microsoft.com/office/drawing/2010/main" val="0"/>
              </a:ext>
            </a:extLst>
          </a:blip>
          <a:srcRect l="23580" t="58458" r="60882" b="19902"/>
          <a:stretch/>
        </p:blipFill>
        <p:spPr>
          <a:xfrm>
            <a:off x="65681" y="12529065"/>
            <a:ext cx="1207643" cy="1261470"/>
          </a:xfrm>
          <a:prstGeom prst="rect">
            <a:avLst/>
          </a:prstGeom>
        </p:spPr>
      </p:pic>
      <p:pic>
        <p:nvPicPr>
          <p:cNvPr id="14" name="図 13">
            <a:extLst>
              <a:ext uri="{FF2B5EF4-FFF2-40B4-BE49-F238E27FC236}">
                <a16:creationId xmlns:a16="http://schemas.microsoft.com/office/drawing/2014/main" id="{4BBE6B15-5163-104F-E4D8-D1790729DAFE}"/>
              </a:ext>
            </a:extLst>
          </p:cNvPr>
          <p:cNvPicPr>
            <a:picLocks noChangeAspect="1"/>
          </p:cNvPicPr>
          <p:nvPr/>
        </p:nvPicPr>
        <p:blipFill rotWithShape="1">
          <a:blip r:embed="rId8">
            <a:extLst>
              <a:ext uri="{28A0092B-C50C-407E-A947-70E740481C1C}">
                <a14:useLocalDpi xmlns:a14="http://schemas.microsoft.com/office/drawing/2010/main" val="0"/>
              </a:ext>
            </a:extLst>
          </a:blip>
          <a:srcRect l="21567" t="35438" r="59277" b="45005"/>
          <a:stretch/>
        </p:blipFill>
        <p:spPr>
          <a:xfrm>
            <a:off x="1291209" y="14001007"/>
            <a:ext cx="1488862" cy="1140032"/>
          </a:xfrm>
          <a:prstGeom prst="rect">
            <a:avLst/>
          </a:prstGeom>
        </p:spPr>
      </p:pic>
      <p:pic>
        <p:nvPicPr>
          <p:cNvPr id="15" name="図 14">
            <a:extLst>
              <a:ext uri="{FF2B5EF4-FFF2-40B4-BE49-F238E27FC236}">
                <a16:creationId xmlns:a16="http://schemas.microsoft.com/office/drawing/2014/main" id="{CB675147-D162-2923-3CC5-741B29FEDC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893" t="5802" r="78433" b="69958"/>
          <a:stretch/>
        </p:blipFill>
        <p:spPr>
          <a:xfrm>
            <a:off x="5540306" y="12497547"/>
            <a:ext cx="1068362" cy="1164878"/>
          </a:xfrm>
          <a:prstGeom prst="rect">
            <a:avLst/>
          </a:prstGeom>
        </p:spPr>
      </p:pic>
      <p:pic>
        <p:nvPicPr>
          <p:cNvPr id="16" name="図 15">
            <a:extLst>
              <a:ext uri="{FF2B5EF4-FFF2-40B4-BE49-F238E27FC236}">
                <a16:creationId xmlns:a16="http://schemas.microsoft.com/office/drawing/2014/main" id="{9DBEC933-3F68-1F8B-1CAD-0A70E86A9FE9}"/>
              </a:ext>
            </a:extLst>
          </p:cNvPr>
          <p:cNvPicPr>
            <a:picLocks noChangeAspect="1"/>
          </p:cNvPicPr>
          <p:nvPr/>
        </p:nvPicPr>
        <p:blipFill rotWithShape="1">
          <a:blip r:embed="rId8">
            <a:extLst>
              <a:ext uri="{28A0092B-C50C-407E-A947-70E740481C1C}">
                <a14:useLocalDpi xmlns:a14="http://schemas.microsoft.com/office/drawing/2010/main" val="0"/>
              </a:ext>
            </a:extLst>
          </a:blip>
          <a:srcRect l="63488" t="63143" r="25016" b="20521"/>
          <a:stretch/>
        </p:blipFill>
        <p:spPr>
          <a:xfrm>
            <a:off x="9517677" y="14176043"/>
            <a:ext cx="893520" cy="952302"/>
          </a:xfrm>
          <a:prstGeom prst="rect">
            <a:avLst/>
          </a:prstGeom>
        </p:spPr>
      </p:pic>
      <p:pic>
        <p:nvPicPr>
          <p:cNvPr id="19" name="図 18">
            <a:extLst>
              <a:ext uri="{FF2B5EF4-FFF2-40B4-BE49-F238E27FC236}">
                <a16:creationId xmlns:a16="http://schemas.microsoft.com/office/drawing/2014/main" id="{9BA8D558-0DC6-734D-27D8-CC613EDC29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9819" y="2151887"/>
            <a:ext cx="288059" cy="288059"/>
          </a:xfrm>
          <a:prstGeom prst="rect">
            <a:avLst/>
          </a:prstGeom>
        </p:spPr>
      </p:pic>
      <p:pic>
        <p:nvPicPr>
          <p:cNvPr id="23" name="図 22">
            <a:extLst>
              <a:ext uri="{FF2B5EF4-FFF2-40B4-BE49-F238E27FC236}">
                <a16:creationId xmlns:a16="http://schemas.microsoft.com/office/drawing/2014/main" id="{933B4763-4F91-736E-9FD1-B5C8435BA8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9419" y="2151887"/>
            <a:ext cx="288059" cy="288059"/>
          </a:xfrm>
          <a:prstGeom prst="rect">
            <a:avLst/>
          </a:prstGeom>
        </p:spPr>
      </p:pic>
      <p:pic>
        <p:nvPicPr>
          <p:cNvPr id="34" name="図 33">
            <a:extLst>
              <a:ext uri="{FF2B5EF4-FFF2-40B4-BE49-F238E27FC236}">
                <a16:creationId xmlns:a16="http://schemas.microsoft.com/office/drawing/2014/main" id="{74D0FC49-DAAF-C5C9-E333-26E2BEBAB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7257" y="2151887"/>
            <a:ext cx="288059" cy="288059"/>
          </a:xfrm>
          <a:prstGeom prst="rect">
            <a:avLst/>
          </a:prstGeom>
        </p:spPr>
      </p:pic>
      <p:pic>
        <p:nvPicPr>
          <p:cNvPr id="43" name="図 42">
            <a:extLst>
              <a:ext uri="{FF2B5EF4-FFF2-40B4-BE49-F238E27FC236}">
                <a16:creationId xmlns:a16="http://schemas.microsoft.com/office/drawing/2014/main" id="{378F833E-77A7-7501-E693-7CD77B444A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83064" y="2085895"/>
            <a:ext cx="337754" cy="314325"/>
          </a:xfrm>
          <a:prstGeom prst="rect">
            <a:avLst/>
          </a:prstGeom>
        </p:spPr>
      </p:pic>
      <p:pic>
        <p:nvPicPr>
          <p:cNvPr id="47" name="図 46">
            <a:extLst>
              <a:ext uri="{FF2B5EF4-FFF2-40B4-BE49-F238E27FC236}">
                <a16:creationId xmlns:a16="http://schemas.microsoft.com/office/drawing/2014/main" id="{D933A625-1432-BEAF-79BE-F365720CFD1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756642" y="2060957"/>
            <a:ext cx="337754" cy="314325"/>
          </a:xfrm>
          <a:prstGeom prst="rect">
            <a:avLst/>
          </a:prstGeom>
        </p:spPr>
      </p:pic>
      <p:pic>
        <p:nvPicPr>
          <p:cNvPr id="76" name="図 75">
            <a:extLst>
              <a:ext uri="{FF2B5EF4-FFF2-40B4-BE49-F238E27FC236}">
                <a16:creationId xmlns:a16="http://schemas.microsoft.com/office/drawing/2014/main" id="{61492F26-A5BE-0B1B-A5AE-B21DA7ED85B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38533" y="2060957"/>
            <a:ext cx="337754" cy="314325"/>
          </a:xfrm>
          <a:prstGeom prst="rect">
            <a:avLst/>
          </a:prstGeom>
        </p:spPr>
      </p:pic>
      <p:pic>
        <p:nvPicPr>
          <p:cNvPr id="78" name="図 77">
            <a:extLst>
              <a:ext uri="{FF2B5EF4-FFF2-40B4-BE49-F238E27FC236}">
                <a16:creationId xmlns:a16="http://schemas.microsoft.com/office/drawing/2014/main" id="{D0294D13-ACB5-8F4A-00F0-B3651FE3427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28737" y="2052644"/>
            <a:ext cx="337754" cy="314325"/>
          </a:xfrm>
          <a:prstGeom prst="rect">
            <a:avLst/>
          </a:prstGeom>
        </p:spPr>
      </p:pic>
      <p:pic>
        <p:nvPicPr>
          <p:cNvPr id="80" name="図 79">
            <a:extLst>
              <a:ext uri="{FF2B5EF4-FFF2-40B4-BE49-F238E27FC236}">
                <a16:creationId xmlns:a16="http://schemas.microsoft.com/office/drawing/2014/main" id="{74D5B775-284A-5E8C-CAFD-F363003AAD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89888" y="2154694"/>
            <a:ext cx="242575" cy="245526"/>
          </a:xfrm>
          <a:prstGeom prst="rect">
            <a:avLst/>
          </a:prstGeom>
        </p:spPr>
      </p:pic>
      <p:pic>
        <p:nvPicPr>
          <p:cNvPr id="82" name="図 81">
            <a:extLst>
              <a:ext uri="{FF2B5EF4-FFF2-40B4-BE49-F238E27FC236}">
                <a16:creationId xmlns:a16="http://schemas.microsoft.com/office/drawing/2014/main" id="{350ED792-2D05-76C1-BC8D-F5AF57AAC5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61983" y="2154694"/>
            <a:ext cx="242575" cy="245526"/>
          </a:xfrm>
          <a:prstGeom prst="rect">
            <a:avLst/>
          </a:prstGeom>
        </p:spPr>
      </p:pic>
      <p:pic>
        <p:nvPicPr>
          <p:cNvPr id="84" name="図 83">
            <a:extLst>
              <a:ext uri="{FF2B5EF4-FFF2-40B4-BE49-F238E27FC236}">
                <a16:creationId xmlns:a16="http://schemas.microsoft.com/office/drawing/2014/main" id="{422FC08E-CAB2-857F-F8F0-688399EC70D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35528" y="2069269"/>
            <a:ext cx="337754" cy="314325"/>
          </a:xfrm>
          <a:prstGeom prst="rect">
            <a:avLst/>
          </a:prstGeom>
        </p:spPr>
      </p:pic>
      <p:pic>
        <p:nvPicPr>
          <p:cNvPr id="86" name="図 85">
            <a:extLst>
              <a:ext uri="{FF2B5EF4-FFF2-40B4-BE49-F238E27FC236}">
                <a16:creationId xmlns:a16="http://schemas.microsoft.com/office/drawing/2014/main" id="{EBC4AA94-3CCF-EF45-2279-9BA0BD9ECFC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657499" y="2077582"/>
            <a:ext cx="337754" cy="314325"/>
          </a:xfrm>
          <a:prstGeom prst="rect">
            <a:avLst/>
          </a:prstGeom>
        </p:spPr>
      </p:pic>
      <p:pic>
        <p:nvPicPr>
          <p:cNvPr id="88" name="図 87">
            <a:extLst>
              <a:ext uri="{FF2B5EF4-FFF2-40B4-BE49-F238E27FC236}">
                <a16:creationId xmlns:a16="http://schemas.microsoft.com/office/drawing/2014/main" id="{969C2E71-E15A-D0D1-3877-92321D3554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82856" y="2148215"/>
            <a:ext cx="242575" cy="245526"/>
          </a:xfrm>
          <a:prstGeom prst="rect">
            <a:avLst/>
          </a:prstGeom>
        </p:spPr>
      </p:pic>
      <p:pic>
        <p:nvPicPr>
          <p:cNvPr id="91" name="図 90">
            <a:extLst>
              <a:ext uri="{FF2B5EF4-FFF2-40B4-BE49-F238E27FC236}">
                <a16:creationId xmlns:a16="http://schemas.microsoft.com/office/drawing/2014/main" id="{6B587966-89CE-F667-25BF-34F4C08071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39809" y="2156528"/>
            <a:ext cx="242575" cy="245526"/>
          </a:xfrm>
          <a:prstGeom prst="rect">
            <a:avLst/>
          </a:prstGeom>
        </p:spPr>
      </p:pic>
      <p:pic>
        <p:nvPicPr>
          <p:cNvPr id="93" name="図 92">
            <a:extLst>
              <a:ext uri="{FF2B5EF4-FFF2-40B4-BE49-F238E27FC236}">
                <a16:creationId xmlns:a16="http://schemas.microsoft.com/office/drawing/2014/main" id="{FB72C972-B09B-6F6D-103A-D71BF19D68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011903" y="2164841"/>
            <a:ext cx="242575" cy="245526"/>
          </a:xfrm>
          <a:prstGeom prst="rect">
            <a:avLst/>
          </a:prstGeom>
        </p:spPr>
      </p:pic>
      <p:pic>
        <p:nvPicPr>
          <p:cNvPr id="94" name="図 93">
            <a:extLst>
              <a:ext uri="{FF2B5EF4-FFF2-40B4-BE49-F238E27FC236}">
                <a16:creationId xmlns:a16="http://schemas.microsoft.com/office/drawing/2014/main" id="{9E39667D-D7E8-6120-0BC4-A94274A54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54900" y="2156527"/>
            <a:ext cx="242575" cy="245526"/>
          </a:xfrm>
          <a:prstGeom prst="rect">
            <a:avLst/>
          </a:prstGeom>
        </p:spPr>
      </p:pic>
      <p:pic>
        <p:nvPicPr>
          <p:cNvPr id="96" name="図 95">
            <a:extLst>
              <a:ext uri="{FF2B5EF4-FFF2-40B4-BE49-F238E27FC236}">
                <a16:creationId xmlns:a16="http://schemas.microsoft.com/office/drawing/2014/main" id="{AA23ED64-C0E3-3DCE-FF10-D0F1D58870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745103" y="2156527"/>
            <a:ext cx="242575" cy="245526"/>
          </a:xfrm>
          <a:prstGeom prst="rect">
            <a:avLst/>
          </a:prstGeom>
        </p:spPr>
      </p:pic>
      <p:pic>
        <p:nvPicPr>
          <p:cNvPr id="98" name="図 97">
            <a:extLst>
              <a:ext uri="{FF2B5EF4-FFF2-40B4-BE49-F238E27FC236}">
                <a16:creationId xmlns:a16="http://schemas.microsoft.com/office/drawing/2014/main" id="{FCAC4EC9-E9A0-C6A8-9E91-FA95EE77A4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53614" y="2154018"/>
            <a:ext cx="242575" cy="245526"/>
          </a:xfrm>
          <a:prstGeom prst="rect">
            <a:avLst/>
          </a:prstGeom>
        </p:spPr>
      </p:pic>
      <p:pic>
        <p:nvPicPr>
          <p:cNvPr id="100" name="図 99">
            <a:extLst>
              <a:ext uri="{FF2B5EF4-FFF2-40B4-BE49-F238E27FC236}">
                <a16:creationId xmlns:a16="http://schemas.microsoft.com/office/drawing/2014/main" id="{E9246ED2-8965-CB13-61AB-D83A68B66A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75832" y="2145706"/>
            <a:ext cx="242575" cy="245526"/>
          </a:xfrm>
          <a:prstGeom prst="rect">
            <a:avLst/>
          </a:prstGeom>
        </p:spPr>
      </p:pic>
      <p:pic>
        <p:nvPicPr>
          <p:cNvPr id="101" name="図 100">
            <a:extLst>
              <a:ext uri="{FF2B5EF4-FFF2-40B4-BE49-F238E27FC236}">
                <a16:creationId xmlns:a16="http://schemas.microsoft.com/office/drawing/2014/main" id="{04155B74-BE66-C460-131A-1027431B01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9578968" y="2062559"/>
            <a:ext cx="337754" cy="314325"/>
          </a:xfrm>
          <a:prstGeom prst="rect">
            <a:avLst/>
          </a:prstGeom>
        </p:spPr>
      </p:pic>
      <p:pic>
        <p:nvPicPr>
          <p:cNvPr id="102" name="図 101">
            <a:extLst>
              <a:ext uri="{FF2B5EF4-FFF2-40B4-BE49-F238E27FC236}">
                <a16:creationId xmlns:a16="http://schemas.microsoft.com/office/drawing/2014/main" id="{260780CB-33AD-554C-A035-926C3FAC5C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47926" y="2154018"/>
            <a:ext cx="242575" cy="245526"/>
          </a:xfrm>
          <a:prstGeom prst="rect">
            <a:avLst/>
          </a:prstGeom>
        </p:spPr>
      </p:pic>
      <p:pic>
        <p:nvPicPr>
          <p:cNvPr id="103" name="図 102">
            <a:extLst>
              <a:ext uri="{FF2B5EF4-FFF2-40B4-BE49-F238E27FC236}">
                <a16:creationId xmlns:a16="http://schemas.microsoft.com/office/drawing/2014/main" id="{CD4686F3-6B46-D78B-BFCF-F5579FEAB2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13192" y="2162330"/>
            <a:ext cx="242575" cy="245526"/>
          </a:xfrm>
          <a:prstGeom prst="rect">
            <a:avLst/>
          </a:prstGeom>
        </p:spPr>
      </p:pic>
      <p:pic>
        <p:nvPicPr>
          <p:cNvPr id="6" name="図 5">
            <a:extLst>
              <a:ext uri="{FF2B5EF4-FFF2-40B4-BE49-F238E27FC236}">
                <a16:creationId xmlns:a16="http://schemas.microsoft.com/office/drawing/2014/main" id="{6FB75FF4-F8D8-6D1D-180C-8A13AAE5952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7433"/>
          <a:stretch/>
        </p:blipFill>
        <p:spPr>
          <a:xfrm>
            <a:off x="13261812" y="14826124"/>
            <a:ext cx="3291982" cy="525323"/>
          </a:xfrm>
          <a:prstGeom prst="rect">
            <a:avLst/>
          </a:prstGeom>
        </p:spPr>
      </p:pic>
      <p:pic>
        <p:nvPicPr>
          <p:cNvPr id="17" name="図 16">
            <a:extLst>
              <a:ext uri="{FF2B5EF4-FFF2-40B4-BE49-F238E27FC236}">
                <a16:creationId xmlns:a16="http://schemas.microsoft.com/office/drawing/2014/main" id="{B66BEE7F-5A4D-A177-01DA-A1BA81125F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7433"/>
          <a:stretch/>
        </p:blipFill>
        <p:spPr>
          <a:xfrm>
            <a:off x="16550198" y="14837751"/>
            <a:ext cx="3291982" cy="525323"/>
          </a:xfrm>
          <a:prstGeom prst="rect">
            <a:avLst/>
          </a:prstGeom>
        </p:spPr>
      </p:pic>
      <p:pic>
        <p:nvPicPr>
          <p:cNvPr id="38" name="図 37">
            <a:extLst>
              <a:ext uri="{FF2B5EF4-FFF2-40B4-BE49-F238E27FC236}">
                <a16:creationId xmlns:a16="http://schemas.microsoft.com/office/drawing/2014/main" id="{1CEF8963-03AF-1431-5EDC-AED5CD21244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7433"/>
          <a:stretch/>
        </p:blipFill>
        <p:spPr>
          <a:xfrm>
            <a:off x="19772167" y="14849378"/>
            <a:ext cx="3291982" cy="525323"/>
          </a:xfrm>
          <a:prstGeom prst="rect">
            <a:avLst/>
          </a:prstGeom>
        </p:spPr>
      </p:pic>
      <p:sp>
        <p:nvSpPr>
          <p:cNvPr id="40" name="角丸四角形 39">
            <a:extLst>
              <a:ext uri="{FF2B5EF4-FFF2-40B4-BE49-F238E27FC236}">
                <a16:creationId xmlns:a16="http://schemas.microsoft.com/office/drawing/2014/main" id="{F9467D71-1878-ACC7-34F3-49003103250E}"/>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図 44" descr="図形&#10;&#10;中程度の精度で自動的に生成された説明">
            <a:extLst>
              <a:ext uri="{FF2B5EF4-FFF2-40B4-BE49-F238E27FC236}">
                <a16:creationId xmlns:a16="http://schemas.microsoft.com/office/drawing/2014/main" id="{C4E82482-F4B9-75FC-2EDA-4D73E10CC5B7}"/>
              </a:ext>
            </a:extLst>
          </p:cNvPr>
          <p:cNvPicPr>
            <a:picLocks noChangeAspect="1"/>
          </p:cNvPicPr>
          <p:nvPr/>
        </p:nvPicPr>
        <p:blipFill>
          <a:blip r:embed="rId10" cstate="hqprint">
            <a:extLst>
              <a:ext uri="{28A0092B-C50C-407E-A947-70E740481C1C}">
                <a14:useLocalDpi xmlns:a14="http://schemas.microsoft.com/office/drawing/2010/main"/>
              </a:ext>
            </a:extLst>
          </a:blip>
          <a:srcRect l="10519" t="29861" r="18272" b="24284"/>
          <a:stretch/>
        </p:blipFill>
        <p:spPr>
          <a:xfrm>
            <a:off x="233530" y="285457"/>
            <a:ext cx="2081490" cy="825253"/>
          </a:xfrm>
          <a:prstGeom prst="rect">
            <a:avLst/>
          </a:prstGeom>
        </p:spPr>
      </p:pic>
      <p:pic>
        <p:nvPicPr>
          <p:cNvPr id="50" name="図 49">
            <a:extLst>
              <a:ext uri="{FF2B5EF4-FFF2-40B4-BE49-F238E27FC236}">
                <a16:creationId xmlns:a16="http://schemas.microsoft.com/office/drawing/2014/main" id="{D3303B93-E352-1261-6090-DEA86B423E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sp>
        <p:nvSpPr>
          <p:cNvPr id="53" name="Text Box 14">
            <a:extLst>
              <a:ext uri="{FF2B5EF4-FFF2-40B4-BE49-F238E27FC236}">
                <a16:creationId xmlns:a16="http://schemas.microsoft.com/office/drawing/2014/main" id="{41FCBB72-DF49-8C6A-E15E-D14B89E0196A}"/>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C2FC706F-3093-C790-D6B2-1EA1225C8B6A}"/>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4944" y="12153599"/>
            <a:ext cx="9583490" cy="2757972"/>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カワハギのトマトムニエル</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爽やかなトマトソースが食欲をそそる</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ガーリックシュリンプ</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バターとニンニクのうま味が凝縮</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１：エビは尾を残して殻をむく。背に切り込みを入れて背わたを取り、</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ペーパータオルで水気を拭き取る。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２：（１）をボウルに</a:t>
            </a:r>
            <a:r>
              <a:rPr lang="ja-JP" altLang="en-US" sz="1050">
                <a:latin typeface="HGMaruGothicMPRO" panose="020F0600000000000000" pitchFamily="34" charset="-128"/>
                <a:ea typeface="HGMaruGothicMPRO" panose="020F0600000000000000" pitchFamily="34" charset="-128"/>
                <a:cs typeface="HG丸ｺﾞｼｯｸM-PRO"/>
              </a:rPr>
              <a:t>入れ、黒</a:t>
            </a:r>
            <a:r>
              <a:rPr lang="ja-JP" altLang="en-US" sz="1050" dirty="0">
                <a:latin typeface="HGMaruGothicMPRO" panose="020F0600000000000000" pitchFamily="34" charset="-128"/>
                <a:ea typeface="HGMaruGothicMPRO" panose="020F0600000000000000" pitchFamily="34" charset="-128"/>
                <a:cs typeface="HG丸ｺﾞｼｯｸM-PRO"/>
              </a:rPr>
              <a:t>こしょう</a:t>
            </a:r>
            <a:r>
              <a:rPr lang="ja-JP" altLang="en-US" sz="1050">
                <a:latin typeface="HGMaruGothicMPRO" panose="020F0600000000000000" pitchFamily="34" charset="-128"/>
                <a:ea typeface="HGMaruGothicMPRO" panose="020F0600000000000000" pitchFamily="34" charset="-128"/>
                <a:cs typeface="HG丸ｺﾞｼｯｸM-PRO"/>
              </a:rPr>
              <a:t>を加え混ぜ、５分ほどおく。</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３：ニンニクはみじん切りにする。レモンはくし切りにする。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４：フライパンにニンニク、オリーブオイルを入れて弱火にかけ、</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香りが立ったら、 （２）を加えて炒める。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５：しょうゆとバターを加え、エビを上下返して火を</a:t>
            </a:r>
            <a:r>
              <a:rPr lang="ja-JP" altLang="en-US" sz="1050">
                <a:latin typeface="HGMaruGothicMPRO" panose="020F0600000000000000" pitchFamily="34" charset="-128"/>
                <a:ea typeface="HGMaruGothicMPRO" panose="020F0600000000000000" pitchFamily="34" charset="-128"/>
                <a:cs typeface="HG丸ｺﾞｼｯｸM-PRO"/>
              </a:rPr>
              <a:t>通す。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6</a:t>
            </a:r>
            <a:r>
              <a:rPr lang="ja-JP" altLang="en-US" sz="1050">
                <a:latin typeface="HGMaruGothicMPRO" panose="020F0600000000000000" pitchFamily="34" charset="-128"/>
                <a:ea typeface="HGMaruGothicMPRO" panose="020F0600000000000000" pitchFamily="34" charset="-128"/>
                <a:cs typeface="HG丸ｺﾞｼｯｸM-PRO"/>
              </a:rPr>
              <a:t>：器に盛り付け、レモンを添える。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カワハギ</a:t>
            </a: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カワハギは皮をはいで一口大に切る。</a:t>
            </a:r>
            <a:endParaRPr lang="en-US" altLang="ja-JP" sz="1050" dirty="0">
              <a:latin typeface="HGMaruGothicMPRO"/>
              <a:ea typeface="HGMaruGothicMPRO"/>
            </a:endParaRPr>
          </a:p>
          <a:p>
            <a:r>
              <a:rPr lang="ja-JP" altLang="en-US" sz="1050" dirty="0">
                <a:latin typeface="HGMaruGothicMPRO"/>
                <a:ea typeface="HGMaruGothicMPRO"/>
              </a:rPr>
              <a:t>　　塩・こしょうを振り、小麦粉を薄くまぶす。 </a:t>
            </a:r>
            <a:endParaRPr lang="en-US" altLang="ja-JP" sz="1050" dirty="0">
              <a:latin typeface="HGMaruGothicMPRO"/>
              <a:ea typeface="HGMaruGothic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２：玉ネギはみじん切りにする。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フライパンにバター、オリーブオイルを入れて中火にかけ</a:t>
            </a:r>
            <a:r>
              <a:rPr lang="ja-JP" altLang="en-US" sz="1050">
                <a:latin typeface="HGMaruGothicMPRO"/>
                <a:ea typeface="HGMaruGothicMPRO"/>
                <a:cs typeface="HG丸ｺﾞｼｯｸM-PRO"/>
              </a:rPr>
              <a:t>、　　　　　　　　　　　</a:t>
            </a:r>
            <a:endParaRPr lang="en-US" altLang="ja-JP" sz="1050" dirty="0">
              <a:latin typeface="HGMaruGothicMPRO"/>
              <a:ea typeface="HGMaruGothicMPRO"/>
              <a:cs typeface="HG丸ｺﾞｼｯｸM-PRO"/>
            </a:endParaRPr>
          </a:p>
          <a:p>
            <a:r>
              <a:rPr lang="ja-JP" altLang="en-US" sz="1050">
                <a:latin typeface="HGMaruGothicMPRO"/>
                <a:ea typeface="HGMaruGothicMPRO"/>
                <a:cs typeface="HG丸ｺﾞｼｯｸM-PRO"/>
              </a:rPr>
              <a:t>　　カワハギ</a:t>
            </a:r>
            <a:r>
              <a:rPr lang="ja-JP" altLang="en-US" sz="1050" dirty="0">
                <a:latin typeface="HGMaruGothicMPRO"/>
                <a:ea typeface="HGMaruGothicMPRO"/>
                <a:cs typeface="HG丸ｺﾞｼｯｸM-PRO"/>
              </a:rPr>
              <a:t>を皮目を下にして入れて、焼き色がついたら裏面も焼く。</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：カワハギを取り出し、フライパンの汚れを拭き取った後、</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オリーブオイルを入れ、玉ネギを炒める。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：トマト缶、コンソメ、塩・こしょうを加えて煮詰める。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：器にカワハギを盛り付けて、（５）をかける。</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エビ（殻付き）　</a:t>
            </a:r>
            <a:r>
              <a:rPr lang="en-US" altLang="ja-JP" sz="1050" dirty="0">
                <a:latin typeface="HGMaruGothicMPRO"/>
                <a:ea typeface="HGMaruGothicMPRO"/>
                <a:cs typeface="HG丸ｺﾞｼｯｸM-PRO"/>
              </a:rPr>
              <a:t>10</a:t>
            </a:r>
            <a:r>
              <a:rPr lang="ja-JP" altLang="en-US" sz="1050" dirty="0">
                <a:latin typeface="HGMaruGothicMPRO"/>
                <a:ea typeface="HGMaruGothicMPRO"/>
                <a:cs typeface="HG丸ｺﾞｼｯｸM-PRO"/>
              </a:rPr>
              <a:t>尾</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ニンニク　 ２片</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オリーブオイル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黒こしょう（粗びき） 少々</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しょうゆ　大さじ１</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バター　</a:t>
            </a:r>
            <a:r>
              <a:rPr lang="en-US" altLang="ja-JP" sz="1050" dirty="0">
                <a:latin typeface="HGMaruGothicMPRO"/>
                <a:ea typeface="HGMaruGothicMPRO"/>
                <a:cs typeface="HG丸ｺﾞｼｯｸM-PRO"/>
              </a:rPr>
              <a:t>10g</a:t>
            </a:r>
          </a:p>
          <a:p>
            <a:pPr rtl="1">
              <a:lnSpc>
                <a:spcPts val="1600"/>
              </a:lnSpc>
              <a:defRPr sz="1000"/>
            </a:pPr>
            <a:r>
              <a:rPr lang="ja-JP" altLang="en-US" sz="1050">
                <a:latin typeface="HGMaruGothicMPRO"/>
                <a:ea typeface="HGMaruGothicMPRO"/>
                <a:cs typeface="HG丸ｺﾞｼｯｸM-PRO"/>
              </a:rPr>
              <a:t>レモン　</a:t>
            </a:r>
            <a:r>
              <a:rPr lang="ja-JP" altLang="en-US" sz="1050" dirty="0">
                <a:latin typeface="HGMaruGothicMPRO"/>
                <a:ea typeface="HGMaruGothicMPRO"/>
                <a:cs typeface="HG丸ｺﾞｼｯｸM-PRO"/>
              </a:rPr>
              <a:t>適量</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solidFill>
                <a:latin typeface="メイリオ" panose="020B0604030504040204" pitchFamily="50" charset="-128"/>
                <a:ea typeface="メイリオ" panose="020B0604030504040204" pitchFamily="50" charset="-128"/>
              </a:rPr>
              <a:t>〈2025</a:t>
            </a:r>
            <a:r>
              <a:rPr lang="ja-JP" altLang="en-US" sz="2400" b="1" i="0" strike="noStrike">
                <a:solidFill>
                  <a:schemeClr val="accent2"/>
                </a:solidFill>
                <a:latin typeface="メイリオ" panose="020B0604030504040204" pitchFamily="50" charset="-128"/>
                <a:ea typeface="メイリオ" panose="020B0604030504040204" pitchFamily="50" charset="-128"/>
              </a:rPr>
              <a:t>年</a:t>
            </a:r>
            <a:r>
              <a:rPr lang="en-US" altLang="ja-JP" sz="2400" b="1" dirty="0">
                <a:solidFill>
                  <a:schemeClr val="accent2"/>
                </a:solidFill>
                <a:latin typeface="メイリオ" panose="020B0604030504040204" pitchFamily="50" charset="-128"/>
                <a:ea typeface="メイリオ" panose="020B0604030504040204" pitchFamily="50" charset="-128"/>
              </a:rPr>
              <a:t>6</a:t>
            </a:r>
            <a:r>
              <a:rPr lang="ja-JP" altLang="en-US" sz="2400" b="1" i="0" strike="noStrike">
                <a:solidFill>
                  <a:schemeClr val="accent2"/>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カワハギには、タンパク質の他、ビタミン</a:t>
            </a:r>
            <a:r>
              <a:rPr lang="en" altLang="ja-JP" sz="1050" b="0" i="0" dirty="0">
                <a:effectLst/>
                <a:latin typeface="HGMaruGothicMPRO"/>
                <a:ea typeface="HGMaruGothicMPRO"/>
              </a:rPr>
              <a:t>D</a:t>
            </a:r>
            <a:r>
              <a:rPr lang="ja-JP" altLang="en-US" sz="1050" b="0" i="0" dirty="0">
                <a:effectLst/>
                <a:latin typeface="HGMaruGothicMPRO"/>
                <a:ea typeface="HGMaruGothicMPRO"/>
              </a:rPr>
              <a:t>、ナイアシン、ビタミン</a:t>
            </a:r>
            <a:r>
              <a:rPr lang="en" altLang="ja-JP" sz="1050" b="0" i="0" dirty="0">
                <a:effectLst/>
                <a:latin typeface="HGMaruGothicMPRO"/>
                <a:ea typeface="HGMaruGothicMPRO"/>
              </a:rPr>
              <a:t>B6</a:t>
            </a:r>
            <a:r>
              <a:rPr lang="ja-JP" altLang="en-US" sz="1050" b="0" i="0" dirty="0">
                <a:effectLst/>
                <a:latin typeface="HGMaruGothicMPRO"/>
                <a:ea typeface="HGMaruGothicMPRO"/>
              </a:rPr>
              <a:t>、ビタミン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などの栄養が多く含まれている。カワハギは脂質が少なく、タンパク質が豊富であるため、ダイエット中の方や筋肉を付けたい方にお薦めしたい魚だ。</a:t>
            </a:r>
            <a:endParaRPr lang="en-US" altLang="ja-JP" sz="1050" b="0" i="0" dirty="0">
              <a:effectLst/>
              <a:latin typeface="HGMaruGothicMPRO"/>
              <a:ea typeface="HGMaruGothicMPRO"/>
            </a:endParaRPr>
          </a:p>
          <a:p>
            <a:r>
              <a:rPr lang="ja-JP" altLang="en-US" sz="1050" dirty="0">
                <a:latin typeface="HGMaruGothicMPRO"/>
                <a:ea typeface="HGMaruGothicMPRO"/>
              </a:rPr>
              <a:t>　ビタミン</a:t>
            </a:r>
            <a:r>
              <a:rPr lang="en" altLang="ja-JP" sz="1050" dirty="0">
                <a:latin typeface="HGMaruGothicMPRO"/>
                <a:ea typeface="HGMaruGothicMPRO"/>
              </a:rPr>
              <a:t>D</a:t>
            </a:r>
            <a:r>
              <a:rPr lang="ja-JP" altLang="en-US" sz="1050" dirty="0">
                <a:latin typeface="HGMaruGothicMPRO"/>
                <a:ea typeface="HGMaruGothicMPRO"/>
              </a:rPr>
              <a:t>は骨や歯の発育との関わりが深く、小腸でカルシウムの吸収を促し、骨へのカルシウム沈着をサポートする働きがある。また、免疫機能の向上や精神のバランスを整える効果があるので、積極的に取り入れたい栄養素だ。</a:t>
            </a:r>
            <a:r>
              <a:rPr lang="ja-JP" altLang="en-US" sz="1050" b="0" i="0" dirty="0">
                <a:effectLst/>
                <a:latin typeface="HGMaruGothicMPRO"/>
                <a:ea typeface="HGMaruGothicMPRO"/>
              </a:rPr>
              <a:t>　</a:t>
            </a:r>
            <a:endParaRPr lang="en-US" altLang="ja-JP" sz="1050" dirty="0">
              <a:latin typeface="HGMaruGothicMPRO"/>
              <a:ea typeface="HGMaruGothicMPRO"/>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551521" y="9935900"/>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6</a:t>
            </a:r>
            <a:r>
              <a:rPr lang="ja-JP" altLang="en-US" dirty="0">
                <a:effectLst/>
                <a:latin typeface="HGMaruGothicMPRO" panose="020F0600000000000000" pitchFamily="34" charset="-128"/>
                <a:ea typeface="HGMaruGothicMPRO" panose="020F0600000000000000" pitchFamily="34" charset="-128"/>
              </a:rPr>
              <a:t>月</a:t>
            </a:r>
            <a:r>
              <a:rPr lang="ja-JP" altLang="en-US">
                <a:effectLst/>
                <a:latin typeface="HGMaruGothicMPRO" panose="020F0600000000000000" pitchFamily="34" charset="-128"/>
                <a:ea typeface="HGMaruGothicMPRO" panose="020F0600000000000000" pitchFamily="34" charset="-128"/>
              </a:rPr>
              <a:t>は天候の</a:t>
            </a:r>
            <a:r>
              <a:rPr lang="ja-JP" altLang="en-US" dirty="0">
                <a:effectLst/>
                <a:latin typeface="HGMaruGothicMPRO" panose="020F0600000000000000" pitchFamily="34" charset="-128"/>
                <a:ea typeface="HGMaruGothicMPRO" panose="020F0600000000000000" pitchFamily="34" charset="-128"/>
              </a:rPr>
              <a:t>変化に柔軟に対応すること。全国的に梅雨に入り、寒い雨、蒸し暑い雨、梅雨の晴れ間とコロコロ変わる天候に、いかに品揃えを合わせていくかが大事。寒い雨の日には、ホット飲料や温かい麺、蒸し暑い雨の日には、さっぱり味やアルコール飲料、梅雨の晴れ間には、冷たい飲料やアイス、冷やし麺など夏型商品が売れる。お客の嗜好も目まぐるしく変わり、廃棄ロスが増える。天気が変わるたびに在庫の品揃えや陳列状況を小まめに変えよう。</a:t>
            </a:r>
            <a:endParaRPr lang="en-US" altLang="ja-JP" dirty="0">
              <a:effectLst/>
              <a:latin typeface="HGMaruGothicMPRO" panose="020F0600000000000000" pitchFamily="34" charset="-128"/>
              <a:ea typeface="HGMaruGothicMPRO" panose="020F0600000000000000" pitchFamily="34" charset="-128"/>
            </a:endParaRPr>
          </a:p>
          <a:p>
            <a:r>
              <a:rPr lang="ja-JP" altLang="en-US" dirty="0">
                <a:latin typeface="HGMaruGothicMPRO" panose="020F0600000000000000" pitchFamily="34" charset="-128"/>
                <a:ea typeface="HGMaruGothicMPRO" panose="020F0600000000000000" pitchFamily="34" charset="-128"/>
              </a:rPr>
              <a:t>　また、祝日のない月であり、めりはり消費が少ない。イベントとしては「父の日」が最大の販促機会といえるためチャンスロスを防ごう。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◆梅雨対応</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梅雨</a:t>
            </a:r>
            <a:r>
              <a:rPr lang="ja-JP" altLang="en-US">
                <a:effectLst/>
                <a:latin typeface="HGMaruGothicMPRO" panose="020F0600000000000000" pitchFamily="34" charset="-128"/>
                <a:ea typeface="HGMaruGothicMPRO" panose="020F0600000000000000" pitchFamily="34" charset="-128"/>
              </a:rPr>
              <a:t>時は、天気の急激な変化に備えて雨具</a:t>
            </a:r>
            <a:r>
              <a:rPr lang="ja-JP" altLang="en-US" dirty="0">
                <a:effectLst/>
                <a:latin typeface="HGMaruGothicMPRO" panose="020F0600000000000000" pitchFamily="34" charset="-128"/>
                <a:ea typeface="HGMaruGothicMPRO" panose="020F0600000000000000" pitchFamily="34" charset="-128"/>
              </a:rPr>
              <a:t>・除湿</a:t>
            </a:r>
            <a:r>
              <a:rPr lang="ja-JP" altLang="en-US">
                <a:effectLst/>
                <a:latin typeface="HGMaruGothicMPRO" panose="020F0600000000000000" pitchFamily="34" charset="-128"/>
                <a:ea typeface="HGMaruGothicMPRO" panose="020F0600000000000000" pitchFamily="34" charset="-128"/>
              </a:rPr>
              <a:t>商品などを購入するお客様が多いので、陳列量や在庫量に注意する。</a:t>
            </a:r>
            <a:r>
              <a:rPr lang="ja-JP" altLang="en-US" dirty="0">
                <a:effectLst/>
                <a:latin typeface="HGMaruGothicMPRO" panose="020F0600000000000000" pitchFamily="34" charset="-128"/>
                <a:ea typeface="HGMaruGothicMPRO" panose="020F0600000000000000" pitchFamily="34" charset="-128"/>
              </a:rPr>
              <a:t>寒いときは防寒具などを用意し、蒸し暑い日は暑さ対策や虫よけ対策商品も必要。天候に合わせた商品の管理・陳列をしていきたい。</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◆歯と口の健康週間対応</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a:t>
            </a:r>
            <a:r>
              <a:rPr lang="en-US" altLang="ja-JP" dirty="0">
                <a:effectLst/>
                <a:latin typeface="HGMaruGothicMPRO" panose="020F0600000000000000" pitchFamily="34" charset="-128"/>
                <a:ea typeface="HGMaruGothicMPRO" panose="020F0600000000000000" pitchFamily="34" charset="-128"/>
              </a:rPr>
              <a:t>6</a:t>
            </a:r>
            <a:r>
              <a:rPr lang="ja-JP" altLang="en-US" dirty="0">
                <a:effectLst/>
                <a:latin typeface="HGMaruGothicMPRO" panose="020F0600000000000000" pitchFamily="34" charset="-128"/>
                <a:ea typeface="HGMaruGothicMPRO" panose="020F0600000000000000" pitchFamily="34" charset="-128"/>
              </a:rPr>
              <a:t>月４～</a:t>
            </a:r>
            <a:r>
              <a:rPr lang="en-US" altLang="ja-JP" dirty="0">
                <a:effectLst/>
                <a:latin typeface="HGMaruGothicMPRO" panose="020F0600000000000000" pitchFamily="34" charset="-128"/>
                <a:ea typeface="HGMaruGothicMPRO" panose="020F0600000000000000" pitchFamily="34" charset="-128"/>
              </a:rPr>
              <a:t>10</a:t>
            </a:r>
            <a:r>
              <a:rPr lang="ja-JP" altLang="en-US" dirty="0">
                <a:effectLst/>
                <a:latin typeface="HGMaruGothicMPRO" panose="020F0600000000000000" pitchFamily="34" charset="-128"/>
                <a:ea typeface="HGMaruGothicMPRO" panose="020F0600000000000000" pitchFamily="34" charset="-128"/>
              </a:rPr>
              <a:t>日は「歯と口の健康週間」。歯磨き関連商品の販売が明らかに上がる週だ。「歯ブラシ交換の目安は月</a:t>
            </a:r>
            <a:r>
              <a:rPr lang="en-US" altLang="ja-JP" dirty="0">
                <a:effectLst/>
                <a:latin typeface="HGMaruGothicMPRO" panose="020F0600000000000000" pitchFamily="34" charset="-128"/>
                <a:ea typeface="HGMaruGothicMPRO" panose="020F0600000000000000" pitchFamily="34" charset="-128"/>
              </a:rPr>
              <a:t>1</a:t>
            </a:r>
            <a:r>
              <a:rPr lang="ja-JP" altLang="en-US" dirty="0">
                <a:effectLst/>
                <a:latin typeface="HGMaruGothicMPRO" panose="020F0600000000000000" pitchFamily="34" charset="-128"/>
                <a:ea typeface="HGMaruGothicMPRO" panose="020F0600000000000000" pitchFamily="34" charset="-128"/>
              </a:rPr>
              <a:t>回！」などの</a:t>
            </a:r>
            <a:r>
              <a:rPr lang="en" altLang="ja-JP" dirty="0">
                <a:effectLst/>
                <a:latin typeface="HGMaruGothicMPRO" panose="020F0600000000000000" pitchFamily="34" charset="-128"/>
                <a:ea typeface="HGMaruGothicMPRO" panose="020F0600000000000000" pitchFamily="34" charset="-128"/>
              </a:rPr>
              <a:t>POP</a:t>
            </a:r>
            <a:r>
              <a:rPr lang="ja-JP" altLang="en-US" dirty="0">
                <a:effectLst/>
                <a:latin typeface="HGMaruGothicMPRO" panose="020F0600000000000000" pitchFamily="34" charset="-128"/>
                <a:ea typeface="HGMaruGothicMPRO" panose="020F0600000000000000" pitchFamily="34" charset="-128"/>
              </a:rPr>
              <a:t>で歯ブラシの交換を促し、売場の拡充と販売促進をしよう。売れ筋商品のキシリトール系ガムを中心に、カルシウム強化食品などのテーマでも関連商品を提案するとよい。</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12483" y="902576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６月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85519" y="13409024"/>
            <a:ext cx="5758331"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父に感謝を表す日。</a:t>
            </a:r>
            <a:r>
              <a:rPr lang="en-US" altLang="ja-JP" sz="1050" dirty="0">
                <a:effectLst/>
                <a:latin typeface="HGMaruGothicMPRO" panose="020F0600000000000000" pitchFamily="34" charset="-128"/>
                <a:ea typeface="HGMaruGothicMPRO" panose="020F0600000000000000" pitchFamily="34" charset="-128"/>
              </a:rPr>
              <a:t>1966</a:t>
            </a:r>
            <a:r>
              <a:rPr lang="ja-JP" altLang="en-US" sz="1050" dirty="0">
                <a:effectLst/>
                <a:latin typeface="HGMaruGothicMPRO" panose="020F0600000000000000" pitchFamily="34" charset="-128"/>
                <a:ea typeface="HGMaruGothicMPRO" panose="020F0600000000000000" pitchFamily="34" charset="-128"/>
              </a:rPr>
              <a:t>年、アメリカで父の日を称賛する大統領告示が発せられ、６月第３日曜日を父の日と定めた。</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日頃の感謝を込めて「父の日」にはブロック肉や骨付き肉、デカネタの握り寿司など豪快なメニューを訴求する。ご当地ビール、焼酎やワインの飲み比べセット＆おつまみ、甘党にはロールケーキや旬のフルーツスイーツ、その他に健康を考えたサプリメント、疲れが取れるアイマスクなどを訴求。</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丸ｺﾞｼｯｸM-PRO" panose="020F0600000000000000" pitchFamily="50" charset="-128"/>
                <a:ea typeface="HG丸ｺﾞｼｯｸM-PRO" panose="020F0600000000000000" pitchFamily="50" charset="-128"/>
                <a:cs typeface="ヒラギノ角ゴ ProN W6"/>
              </a:rPr>
              <a:t>ニンニク</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カワハギ　</a:t>
            </a:r>
            <a:r>
              <a:rPr lang="en-US" altLang="ja-JP" sz="1050" dirty="0">
                <a:latin typeface="HGMaruGothicMPRO"/>
                <a:ea typeface="HGMaruGothicMPRO"/>
              </a:rPr>
              <a:t>2</a:t>
            </a:r>
            <a:r>
              <a:rPr lang="ja-JP" altLang="en-US" sz="1050" dirty="0">
                <a:latin typeface="HGMaruGothicMPRO"/>
                <a:ea typeface="HGMaruGothicMPRO"/>
              </a:rPr>
              <a:t>尾</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小麦粉　</a:t>
            </a:r>
            <a:r>
              <a:rPr lang="en" altLang="ja-JP" sz="1050" dirty="0">
                <a:latin typeface="HGMaruGothicMPRO"/>
                <a:ea typeface="HGMaruGothicMPRO"/>
              </a:rPr>
              <a:t> </a:t>
            </a:r>
            <a:r>
              <a:rPr lang="ja-JP" altLang="en-US" sz="1050" dirty="0">
                <a:latin typeface="HGMaruGothicMPRO"/>
                <a:ea typeface="HGMaruGothicMPRO"/>
              </a:rPr>
              <a:t>適量</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玉ネギ　 </a:t>
            </a:r>
            <a:r>
              <a:rPr lang="en-US" altLang="ja-JP" sz="1050" dirty="0">
                <a:latin typeface="HGMaruGothicMPRO"/>
                <a:ea typeface="HGMaruGothicMPRO"/>
              </a:rPr>
              <a:t>1/2</a:t>
            </a:r>
            <a:r>
              <a:rPr lang="ja-JP" altLang="en-US" sz="1050" dirty="0">
                <a:latin typeface="HGMaruGothicMPRO"/>
                <a:ea typeface="HGMaruGothicMPRO"/>
              </a:rPr>
              <a:t>個</a:t>
            </a:r>
            <a:endParaRPr lang="en" altLang="ja-JP" sz="1050" dirty="0">
              <a:latin typeface="HGMaruGothicMPRO"/>
              <a:ea typeface="HGMaruGothicMPRO"/>
            </a:endParaRPr>
          </a:p>
          <a:p>
            <a:pPr rtl="1">
              <a:lnSpc>
                <a:spcPts val="1600"/>
              </a:lnSpc>
              <a:defRPr sz="1000"/>
            </a:pPr>
            <a:r>
              <a:rPr lang="ja-JP" altLang="en-US" sz="1050" dirty="0">
                <a:latin typeface="HGMaruGothicMPRO"/>
                <a:ea typeface="HGMaruGothicMPRO"/>
              </a:rPr>
              <a:t>バター　</a:t>
            </a:r>
            <a:r>
              <a:rPr lang="en-US" altLang="ja-JP" sz="1050" dirty="0">
                <a:latin typeface="HGMaruGothicMPRO"/>
                <a:ea typeface="HGMaruGothicMPRO"/>
              </a:rPr>
              <a:t>10g</a:t>
            </a:r>
          </a:p>
          <a:p>
            <a:pPr rtl="1">
              <a:lnSpc>
                <a:spcPts val="1600"/>
              </a:lnSpc>
              <a:defRPr sz="1000"/>
            </a:pPr>
            <a:r>
              <a:rPr lang="ja-JP" altLang="en-US" sz="1050" dirty="0">
                <a:latin typeface="HGMaruGothicMPRO"/>
                <a:ea typeface="HGMaruGothicMPRO"/>
                <a:cs typeface="HG丸ｺﾞｼｯｸM-PRO"/>
              </a:rPr>
              <a:t>オリーブオイル　</a:t>
            </a:r>
            <a:r>
              <a:rPr lang="ja-JP" altLang="en-US" sz="1050" dirty="0">
                <a:latin typeface="HGMaruGothicMPRO"/>
                <a:ea typeface="HGMaruGothicMPRO"/>
              </a:rPr>
              <a:t>適量</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塩・こしょう　各少々</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トマト缶　 </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缶</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コンソメ　適量</a:t>
            </a:r>
            <a:endParaRPr lang="en-US" altLang="ja-JP" sz="1050" dirty="0">
              <a:latin typeface="HGMaruGothicMPRO"/>
              <a:ea typeface="HGMaruGothicMPRO"/>
              <a:cs typeface="HG丸ｺﾞｼｯｸ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ニンニク</a:t>
            </a:r>
            <a:r>
              <a:rPr lang="ja-JP" altLang="en-US" sz="1050" dirty="0">
                <a:latin typeface="HGMaruGothicMPRO" panose="020F0600000000000000" pitchFamily="34" charset="-128"/>
                <a:ea typeface="HGMaruGothicMPRO" panose="020F0600000000000000" pitchFamily="34" charset="-128"/>
              </a:rPr>
              <a:t>は、アリシン、ビタミン</a:t>
            </a:r>
            <a:r>
              <a:rPr lang="en" altLang="ja-JP" sz="1050" dirty="0">
                <a:latin typeface="HGMaruGothicMPRO" panose="020F0600000000000000" pitchFamily="34" charset="-128"/>
                <a:ea typeface="HGMaruGothicMPRO" panose="020F0600000000000000" pitchFamily="34" charset="-128"/>
              </a:rPr>
              <a:t>B</a:t>
            </a:r>
            <a:r>
              <a:rPr lang="ja-JP" altLang="en-US" sz="1050" dirty="0">
                <a:latin typeface="HGMaruGothicMPRO" panose="020F0600000000000000" pitchFamily="34" charset="-128"/>
                <a:ea typeface="HGMaruGothicMPRO" panose="020F0600000000000000" pitchFamily="34" charset="-128"/>
              </a:rPr>
              <a:t>１、ビタミン</a:t>
            </a:r>
            <a:r>
              <a:rPr lang="en" altLang="ja-JP" sz="1050" dirty="0">
                <a:latin typeface="HGMaruGothicMPRO" panose="020F0600000000000000" pitchFamily="34" charset="-128"/>
                <a:ea typeface="HGMaruGothicMPRO" panose="020F0600000000000000" pitchFamily="34" charset="-128"/>
              </a:rPr>
              <a:t>B6</a:t>
            </a:r>
            <a:r>
              <a:rPr lang="ja-JP" altLang="en-US" sz="1050" dirty="0">
                <a:latin typeface="HGMaruGothicMPRO" panose="020F0600000000000000" pitchFamily="34" charset="-128"/>
                <a:ea typeface="HGMaruGothicMPRO" panose="020F0600000000000000" pitchFamily="34" charset="-128"/>
              </a:rPr>
              <a:t>、</a:t>
            </a:r>
            <a:r>
              <a:rPr lang="en-US" altLang="ja-JP" sz="1050" dirty="0">
                <a:latin typeface="HGMaruGothicMPRO" panose="020F0600000000000000" pitchFamily="34" charset="-128"/>
                <a:ea typeface="HGMaruGothicMPRO" panose="020F0600000000000000" pitchFamily="34" charset="-128"/>
              </a:rPr>
              <a:t> β</a:t>
            </a:r>
            <a:r>
              <a:rPr lang="ja-JP" altLang="en-US" sz="1050" dirty="0">
                <a:latin typeface="HGMaruGothicMPRO" panose="020F0600000000000000" pitchFamily="34" charset="-128"/>
                <a:ea typeface="HGMaruGothicMPRO" panose="020F0600000000000000" pitchFamily="34" charset="-128"/>
              </a:rPr>
              <a:t>カロテン、リン、葉酸などを多く含む。</a:t>
            </a:r>
            <a:r>
              <a:rPr lang="en-US" altLang="ja-JP" sz="1050" dirty="0">
                <a:latin typeface="HGMaruGothicMPRO" panose="020F0600000000000000" pitchFamily="34" charset="-128"/>
                <a:ea typeface="HGMaruGothicMPRO" panose="020F0600000000000000" pitchFamily="34" charset="-128"/>
              </a:rPr>
              <a:t>β</a:t>
            </a:r>
            <a:r>
              <a:rPr lang="ja-JP" altLang="en-US" sz="1050" dirty="0">
                <a:latin typeface="HGMaruGothicMPRO" panose="020F0600000000000000" pitchFamily="34" charset="-128"/>
                <a:ea typeface="HGMaruGothicMPRO" panose="020F0600000000000000" pitchFamily="34" charset="-128"/>
              </a:rPr>
              <a:t>カロテンは芽の部分に多く含まれている。</a:t>
            </a:r>
            <a:endParaRPr lang="en-US" altLang="ja-JP" sz="1050" dirty="0">
              <a:latin typeface="HGMaruGothicMPRO" panose="020F0600000000000000" pitchFamily="34" charset="-128"/>
              <a:ea typeface="HGMaruGothicMPRO" panose="020F0600000000000000" pitchFamily="34" charset="-128"/>
            </a:endParaRPr>
          </a:p>
          <a:p>
            <a:pPr algn="l"/>
            <a:r>
              <a:rPr lang="ja-JP" altLang="en-US" sz="1050" dirty="0">
                <a:latin typeface="HGMaruGothicMPRO" panose="020F0600000000000000" pitchFamily="34" charset="-128"/>
                <a:ea typeface="HGMaruGothicMPRO" panose="020F0600000000000000" pitchFamily="34" charset="-128"/>
              </a:rPr>
              <a:t>　アリシンは、刺激性がある硫化アリルという物質の一種であり、ニンニクの独特な風味や辛味の主成分だ。抗菌作用の他、ビタミン</a:t>
            </a:r>
            <a:r>
              <a:rPr lang="en" altLang="ja-JP" sz="1050" dirty="0">
                <a:latin typeface="HGMaruGothicMPRO" panose="020F0600000000000000" pitchFamily="34" charset="-128"/>
                <a:ea typeface="HGMaruGothicMPRO" panose="020F0600000000000000" pitchFamily="34" charset="-128"/>
              </a:rPr>
              <a:t>B1</a:t>
            </a:r>
            <a:r>
              <a:rPr lang="ja-JP" altLang="en-US" sz="1050" dirty="0">
                <a:latin typeface="HGMaruGothicMPRO" panose="020F0600000000000000" pitchFamily="34" charset="-128"/>
                <a:ea typeface="HGMaruGothicMPRO" panose="020F0600000000000000" pitchFamily="34" charset="-128"/>
              </a:rPr>
              <a:t>の吸収を促進する働きがあり、一緒に取ることでビタミン</a:t>
            </a:r>
            <a:r>
              <a:rPr lang="en-US" altLang="ja-JP" sz="1050" dirty="0">
                <a:latin typeface="HGMaruGothicMPRO" panose="020F0600000000000000" pitchFamily="34" charset="-128"/>
                <a:ea typeface="HGMaruGothicMPRO" panose="020F0600000000000000" pitchFamily="34" charset="-128"/>
              </a:rPr>
              <a:t>B1</a:t>
            </a:r>
            <a:r>
              <a:rPr lang="ja-JP" altLang="en-US" sz="1050" dirty="0">
                <a:latin typeface="HGMaruGothicMPRO" panose="020F0600000000000000" pitchFamily="34" charset="-128"/>
                <a:ea typeface="HGMaruGothicMPRO" panose="020F0600000000000000" pitchFamily="34" charset="-128"/>
              </a:rPr>
              <a:t>の疲労回復効果アップが期待できる。アリシンは熱に弱いため、生のまま取るか、サッと火を通すようにするとよい。</a:t>
            </a:r>
            <a:endParaRPr lang="en-US" altLang="ja-JP" sz="1050" dirty="0">
              <a:latin typeface="HGMaruGothicMPRO" panose="020F0600000000000000" pitchFamily="34" charset="-128"/>
              <a:ea typeface="HGMaruGothicMPRO" panose="020F0600000000000000" pitchFamily="34" charset="-128"/>
            </a:endParaRPr>
          </a:p>
          <a:p>
            <a:pPr algn="l"/>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カワハギは、目が澄んでいて明るく、体の表面</a:t>
            </a:r>
            <a:r>
              <a:rPr lang="ja-JP" altLang="en-US" sz="1050">
                <a:latin typeface="HGMaruGothicMPRO"/>
                <a:ea typeface="HGMaruGothicMPRO"/>
              </a:rPr>
              <a:t>にある模様が</a:t>
            </a:r>
            <a:r>
              <a:rPr lang="ja-JP" altLang="en-US" sz="1050" dirty="0">
                <a:latin typeface="HGMaruGothicMPRO"/>
                <a:ea typeface="HGMaruGothicMPRO"/>
              </a:rPr>
              <a:t>鮮明であるものが鮮度が良い。また皮がざらついているものを選ぶようにしよう。ぬめりがあるものは鮮度が落ちている。</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054333" y="4086169"/>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カワハギの選び方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ニンニクの保存方法</a:t>
            </a:r>
            <a:endParaRPr lang="ja-JP" altLang="en-US" sz="1400" dirty="0">
              <a:solidFill>
                <a:schemeClr val="accent2"/>
              </a:solidFill>
              <a:latin typeface="HGPSoeiKakugothicUB"/>
              <a:ea typeface="HGPSoeiKakugothicUB"/>
            </a:endParaRP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ニンニクは</a:t>
            </a:r>
            <a:r>
              <a:rPr lang="en-US" altLang="ja-JP" sz="1050" dirty="0">
                <a:latin typeface="HGMaruGothicMPRO"/>
                <a:ea typeface="HGMaruGothicMPRO"/>
              </a:rPr>
              <a:t>1</a:t>
            </a:r>
            <a:r>
              <a:rPr lang="ja-JP" altLang="en-US" sz="1050" dirty="0">
                <a:latin typeface="HGMaruGothicMPRO"/>
                <a:ea typeface="HGMaruGothicMPRO"/>
              </a:rPr>
              <a:t>片ずつバラバラにし、</a:t>
            </a:r>
            <a:r>
              <a:rPr lang="en-US" altLang="ja-JP" sz="1050" dirty="0">
                <a:latin typeface="HGMaruGothicMPRO"/>
                <a:ea typeface="HGMaruGothicMPRO"/>
              </a:rPr>
              <a:t>2</a:t>
            </a:r>
            <a:r>
              <a:rPr lang="ja-JP" altLang="en-US" sz="1050" dirty="0">
                <a:latin typeface="HGMaruGothicMPRO"/>
                <a:ea typeface="HGMaruGothicMPRO"/>
              </a:rPr>
              <a:t>～</a:t>
            </a:r>
            <a:r>
              <a:rPr lang="en-US" altLang="ja-JP" sz="1050" dirty="0">
                <a:latin typeface="HGMaruGothicMPRO"/>
                <a:ea typeface="HGMaruGothicMPRO"/>
              </a:rPr>
              <a:t>3</a:t>
            </a:r>
            <a:r>
              <a:rPr lang="ja-JP" altLang="en-US" sz="1050" dirty="0">
                <a:latin typeface="HGMaruGothicMPRO"/>
                <a:ea typeface="HGMaruGothicMPRO"/>
              </a:rPr>
              <a:t>片ずつラップで包み、まとめて冷凍用保存袋に入れ、冷凍保存することで </a:t>
            </a:r>
            <a:r>
              <a:rPr lang="en-US" altLang="ja-JP" sz="1050" dirty="0">
                <a:latin typeface="HGMaruGothicMPRO"/>
                <a:ea typeface="HGMaruGothicMPRO"/>
              </a:rPr>
              <a:t>6</a:t>
            </a:r>
            <a:r>
              <a:rPr lang="ja-JP" altLang="en-US" sz="1050" dirty="0">
                <a:latin typeface="HGMaruGothicMPRO"/>
                <a:ea typeface="HGMaruGothicMPRO"/>
              </a:rPr>
              <a:t>カ月程度保存可能。</a:t>
            </a:r>
            <a:endParaRPr lang="en-US" altLang="ja-JP" sz="1050" dirty="0">
              <a:latin typeface="HGMaruGothicMPRO"/>
              <a:ea typeface="HGMaruGothicMPRO"/>
            </a:endParaRPr>
          </a:p>
          <a:p>
            <a:r>
              <a:rPr lang="ja-JP" altLang="en-US" sz="1050" dirty="0">
                <a:latin typeface="HGMaruGothicMPRO"/>
                <a:ea typeface="HGMaruGothicMPRO"/>
              </a:rPr>
              <a:t>　また、房からばらさず、そのままキッチンペーパーで包み、保存袋に入れ冷蔵保存することで、 </a:t>
            </a:r>
            <a:r>
              <a:rPr lang="en-US" altLang="ja-JP" sz="1050" dirty="0">
                <a:latin typeface="HGMaruGothicMPRO"/>
                <a:ea typeface="HGMaruGothicMPRO"/>
              </a:rPr>
              <a:t>1〜2</a:t>
            </a:r>
            <a:r>
              <a:rPr lang="ja-JP" altLang="en-US" sz="1050" dirty="0">
                <a:latin typeface="HGMaruGothicMPRO"/>
                <a:ea typeface="HGMaruGothicMPRO"/>
              </a:rPr>
              <a:t>カ月程度保存可能。</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400366" y="850705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蒸し料理の日（６</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４）</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47776" y="9152957"/>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蒸（６）し（４）」の語呂合わせから、蒸し料理をＰＲする目的でミツカンが制定。たっぷり野菜の上に肉や魚介を載せて蒸し、お好みのポン酢などをかけて食べるのがお薦め。暑い季節には蒸した肉や魚を冷蔵庫で冷やし、生野菜と一緒にサラダ感覚で食べるなどの提案を行う。</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45444" y="12645797"/>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父の日（６</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１５）</a:t>
            </a:r>
            <a:endParaRPr lang="en-US" altLang="ja-JP" sz="2800" dirty="0">
              <a:latin typeface="HG創英角ｺﾞｼｯｸUB"/>
              <a:ea typeface="HG創英角ｺﾞｼｯｸUB"/>
              <a:cs typeface="HG創英角ｺﾞｼｯｸUB"/>
            </a:endParaRPr>
          </a:p>
        </p:txBody>
      </p:sp>
      <p:sp>
        <p:nvSpPr>
          <p:cNvPr id="3" name="Text Box 1049">
            <a:extLst>
              <a:ext uri="{FF2B5EF4-FFF2-40B4-BE49-F238E27FC236}">
                <a16:creationId xmlns:a16="http://schemas.microsoft.com/office/drawing/2014/main" id="{81B97C32-C98A-7B7B-D1B0-7DEEE563E5FE}"/>
              </a:ext>
            </a:extLst>
          </p:cNvPr>
          <p:cNvSpPr txBox="1">
            <a:spLocks noChangeArrowheads="1"/>
          </p:cNvSpPr>
          <p:nvPr/>
        </p:nvSpPr>
        <p:spPr bwMode="auto">
          <a:xfrm>
            <a:off x="3414333" y="10673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1"/>
                </a:solidFill>
                <a:latin typeface="メイリオ"/>
                <a:ea typeface="メイリオ"/>
              </a:rPr>
              <a:t>6</a:t>
            </a:r>
            <a:r>
              <a:rPr lang="ja-JP" altLang="en-US" sz="2300" b="1" dirty="0">
                <a:solidFill>
                  <a:schemeClr val="accent1"/>
                </a:solidFill>
                <a:latin typeface="メイリオ"/>
                <a:ea typeface="メイリオ"/>
              </a:rPr>
              <a:t>月</a:t>
            </a:r>
            <a:r>
              <a:rPr lang="ja-JP" altLang="en-US" sz="2300" b="1" i="0" u="none" strike="noStrike" baseline="0" dirty="0">
                <a:solidFill>
                  <a:schemeClr val="accent1"/>
                </a:solidFill>
                <a:latin typeface="メイリオ"/>
                <a:ea typeface="メイリオ"/>
              </a:rPr>
              <a:t>･</a:t>
            </a:r>
            <a:r>
              <a:rPr lang="ja-JP" altLang="en-US" sz="2300" b="1" dirty="0">
                <a:solidFill>
                  <a:schemeClr val="accent1"/>
                </a:solidFill>
                <a:latin typeface="メイリオ"/>
                <a:ea typeface="メイリオ"/>
              </a:rPr>
              <a:t>･･旬の</a:t>
            </a:r>
            <a:r>
              <a:rPr lang="ja-JP" altLang="en-US" sz="2300" b="1" i="0" u="none" strike="noStrike" baseline="0" dirty="0">
                <a:solidFill>
                  <a:schemeClr val="accent1"/>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5">
                    <a:lumMod val="75000"/>
                  </a:schemeClr>
                </a:solidFill>
                <a:latin typeface="メイリオ"/>
                <a:ea typeface="メイリオ"/>
              </a:rPr>
              <a:t>〜</a:t>
            </a:r>
            <a:r>
              <a:rPr lang="ja-JP" altLang="en-US" sz="2300" b="1" i="0" u="none" strike="noStrike" baseline="0" dirty="0">
                <a:solidFill>
                  <a:schemeClr val="accent5">
                    <a:lumMod val="75000"/>
                  </a:schemeClr>
                </a:solidFill>
                <a:latin typeface="メイリオ"/>
                <a:ea typeface="メイリオ"/>
              </a:rPr>
              <a:t>コロコロ変わる天候に品揃えを合わせるのが大事！</a:t>
            </a:r>
            <a:r>
              <a:rPr lang="en-US" altLang="ja-JP" sz="2300" b="1" i="0" u="none" strike="noStrike" baseline="0" dirty="0">
                <a:solidFill>
                  <a:schemeClr val="accent5">
                    <a:lumMod val="75000"/>
                  </a:schemeClr>
                </a:solidFill>
                <a:latin typeface="メイリオ"/>
                <a:ea typeface="メイリオ"/>
              </a:rPr>
              <a:t>〜</a:t>
            </a:r>
            <a:endParaRPr lang="ja-JP" altLang="en-US" sz="2300" b="1" i="0" u="none" strike="noStrike" baseline="0" dirty="0">
              <a:solidFill>
                <a:schemeClr val="accent5">
                  <a:lumMod val="75000"/>
                </a:schemeClr>
              </a:solidFill>
              <a:latin typeface="メイリオ"/>
              <a:ea typeface="メイリオ"/>
            </a:endParaRPr>
          </a:p>
        </p:txBody>
      </p:sp>
      <p:pic>
        <p:nvPicPr>
          <p:cNvPr id="6" name="図 5">
            <a:extLst>
              <a:ext uri="{FF2B5EF4-FFF2-40B4-BE49-F238E27FC236}">
                <a16:creationId xmlns:a16="http://schemas.microsoft.com/office/drawing/2014/main" id="{BCB583D4-A590-B615-868F-BC46ABC430F5}"/>
              </a:ext>
            </a:extLst>
          </p:cNvPr>
          <p:cNvPicPr>
            <a:picLocks noChangeAspect="1"/>
          </p:cNvPicPr>
          <p:nvPr/>
        </p:nvPicPr>
        <p:blipFill rotWithShape="1">
          <a:blip r:embed="rId5">
            <a:extLst>
              <a:ext uri="{28A0092B-C50C-407E-A947-70E740481C1C}">
                <a14:useLocalDpi xmlns:a14="http://schemas.microsoft.com/office/drawing/2010/main" val="0"/>
              </a:ext>
            </a:extLst>
          </a:blip>
          <a:srcRect t="81541"/>
          <a:stretch/>
        </p:blipFill>
        <p:spPr>
          <a:xfrm>
            <a:off x="10371059" y="12252565"/>
            <a:ext cx="10146428" cy="2648697"/>
          </a:xfrm>
          <a:prstGeom prst="rect">
            <a:avLst/>
          </a:prstGeom>
        </p:spPr>
      </p:pic>
      <p:sp>
        <p:nvSpPr>
          <p:cNvPr id="8" name="テキスト ボックス 178">
            <a:extLst>
              <a:ext uri="{FF2B5EF4-FFF2-40B4-BE49-F238E27FC236}">
                <a16:creationId xmlns:a16="http://schemas.microsoft.com/office/drawing/2014/main" id="{A9F2182C-43A6-E3CF-31BE-6164918AC379}"/>
              </a:ext>
            </a:extLst>
          </p:cNvPr>
          <p:cNvSpPr txBox="1"/>
          <p:nvPr/>
        </p:nvSpPr>
        <p:spPr bwMode="auto">
          <a:xfrm>
            <a:off x="386013" y="10277840"/>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生姜の日（６</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１５）</a:t>
            </a:r>
            <a:endParaRPr lang="en-US" altLang="ja-JP" sz="2800" dirty="0">
              <a:latin typeface="HG創英角ｺﾞｼｯｸUB"/>
              <a:ea typeface="HG創英角ｺﾞｼｯｸUB"/>
              <a:cs typeface="HG創英角ｺﾞｼｯｸUB"/>
            </a:endParaRPr>
          </a:p>
        </p:txBody>
      </p:sp>
      <p:sp>
        <p:nvSpPr>
          <p:cNvPr id="10" name="テキスト ボックス 171">
            <a:extLst>
              <a:ext uri="{FF2B5EF4-FFF2-40B4-BE49-F238E27FC236}">
                <a16:creationId xmlns:a16="http://schemas.microsoft.com/office/drawing/2014/main" id="{B90B0051-FEFE-62EE-B2D7-8AD29D69A9C1}"/>
              </a:ext>
            </a:extLst>
          </p:cNvPr>
          <p:cNvSpPr txBox="1"/>
          <p:nvPr/>
        </p:nvSpPr>
        <p:spPr bwMode="auto">
          <a:xfrm>
            <a:off x="330302" y="10854627"/>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「百邪を防御する」と漢方では生薬として利用されてきたショウガ。石川県金沢市の波自加彌（はじかみ）神社では６月</a:t>
            </a:r>
            <a:r>
              <a:rPr lang="en-US" altLang="ja-JP" sz="1050" dirty="0">
                <a:effectLst/>
                <a:latin typeface="HGMaruGothicMPRO" panose="020F0600000000000000" pitchFamily="34" charset="-128"/>
                <a:ea typeface="HGMaruGothicMPRO" panose="020F0600000000000000" pitchFamily="34" charset="-128"/>
              </a:rPr>
              <a:t>15</a:t>
            </a:r>
            <a:r>
              <a:rPr lang="ja-JP" altLang="en-US" sz="1050" dirty="0">
                <a:effectLst/>
                <a:latin typeface="HGMaruGothicMPRO" panose="020F0600000000000000" pitchFamily="34" charset="-128"/>
                <a:ea typeface="HGMaruGothicMPRO" panose="020F0600000000000000" pitchFamily="34" charset="-128"/>
              </a:rPr>
              <a:t>日に感謝の祭りが行われてきた。特有の成分ジンゲロン、ショウガオールは抗菌・保温作用、抗酸化作用などの働きがあるといわれる。夏の食欲不振・冷房</a:t>
            </a:r>
            <a:r>
              <a:rPr lang="ja-JP" altLang="en-US" sz="1050" dirty="0">
                <a:latin typeface="HGMaruGothicMPRO" panose="020F0600000000000000" pitchFamily="34" charset="-128"/>
                <a:ea typeface="HGMaruGothicMPRO" panose="020F0600000000000000" pitchFamily="34" charset="-128"/>
              </a:rPr>
              <a:t>による冷え</a:t>
            </a:r>
            <a:r>
              <a:rPr lang="ja-JP" altLang="en-US" sz="1050" dirty="0">
                <a:effectLst/>
                <a:latin typeface="HGMaruGothicMPRO" panose="020F0600000000000000" pitchFamily="34" charset="-128"/>
                <a:ea typeface="HGMaruGothicMPRO" panose="020F0600000000000000" pitchFamily="34" charset="-128"/>
              </a:rPr>
              <a:t>対策、抗菌作用をアピールし、そうめんの薬味、夏野菜料理などの提案を強化。</a:t>
            </a:r>
            <a:endParaRPr lang="en-US" altLang="ja-JP" sz="1050" dirty="0">
              <a:effectLst/>
              <a:latin typeface="HGMaruGothicMPRO" panose="020F0600000000000000" pitchFamily="34" charset="-128"/>
              <a:ea typeface="HGMaruGothicMPRO" panose="020F0600000000000000" pitchFamily="34" charset="-128"/>
            </a:endParaRPr>
          </a:p>
        </p:txBody>
      </p:sp>
      <p:pic>
        <p:nvPicPr>
          <p:cNvPr id="13" name="図 12">
            <a:extLst>
              <a:ext uri="{FF2B5EF4-FFF2-40B4-BE49-F238E27FC236}">
                <a16:creationId xmlns:a16="http://schemas.microsoft.com/office/drawing/2014/main" id="{58A901E7-A57B-0B20-203C-3D1B506A82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188" y="8146111"/>
            <a:ext cx="3490917" cy="2610230"/>
          </a:xfrm>
          <a:prstGeom prst="rect">
            <a:avLst/>
          </a:prstGeom>
        </p:spPr>
      </p:pic>
      <p:pic>
        <p:nvPicPr>
          <p:cNvPr id="15" name="図 14">
            <a:extLst>
              <a:ext uri="{FF2B5EF4-FFF2-40B4-BE49-F238E27FC236}">
                <a16:creationId xmlns:a16="http://schemas.microsoft.com/office/drawing/2014/main" id="{232D1886-85D2-552F-69DE-F7E01E908C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4437" y="10298377"/>
            <a:ext cx="2133636" cy="1720674"/>
          </a:xfrm>
          <a:prstGeom prst="rect">
            <a:avLst/>
          </a:prstGeom>
        </p:spPr>
      </p:pic>
      <p:pic>
        <p:nvPicPr>
          <p:cNvPr id="17" name="図 16">
            <a:extLst>
              <a:ext uri="{FF2B5EF4-FFF2-40B4-BE49-F238E27FC236}">
                <a16:creationId xmlns:a16="http://schemas.microsoft.com/office/drawing/2014/main" id="{45D2BA85-FC09-95E9-E136-272BBF38B7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8341" y="12153599"/>
            <a:ext cx="3928764" cy="2946573"/>
          </a:xfrm>
          <a:prstGeom prst="rect">
            <a:avLst/>
          </a:prstGeom>
        </p:spPr>
      </p:pic>
      <p:pic>
        <p:nvPicPr>
          <p:cNvPr id="20" name="図 19">
            <a:extLst>
              <a:ext uri="{FF2B5EF4-FFF2-40B4-BE49-F238E27FC236}">
                <a16:creationId xmlns:a16="http://schemas.microsoft.com/office/drawing/2014/main" id="{064B82DB-06CE-B02F-DD68-89AB50A357D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9063" y="3558455"/>
            <a:ext cx="1706054" cy="1220846"/>
          </a:xfrm>
          <a:prstGeom prst="rect">
            <a:avLst/>
          </a:prstGeom>
        </p:spPr>
      </p:pic>
      <p:pic>
        <p:nvPicPr>
          <p:cNvPr id="23" name="図 22">
            <a:extLst>
              <a:ext uri="{FF2B5EF4-FFF2-40B4-BE49-F238E27FC236}">
                <a16:creationId xmlns:a16="http://schemas.microsoft.com/office/drawing/2014/main" id="{5F02AE77-1BBE-2610-C657-6216320406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93535" y="1673133"/>
            <a:ext cx="1513527" cy="1135145"/>
          </a:xfrm>
          <a:prstGeom prst="rect">
            <a:avLst/>
          </a:prstGeom>
        </p:spPr>
      </p:pic>
      <p:pic>
        <p:nvPicPr>
          <p:cNvPr id="26" name="図 25">
            <a:extLst>
              <a:ext uri="{FF2B5EF4-FFF2-40B4-BE49-F238E27FC236}">
                <a16:creationId xmlns:a16="http://schemas.microsoft.com/office/drawing/2014/main" id="{C77A0B3B-4741-28EE-72FA-22415BD017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7168" y="3386668"/>
            <a:ext cx="2170905" cy="1628179"/>
          </a:xfrm>
          <a:prstGeom prst="rect">
            <a:avLst/>
          </a:prstGeom>
        </p:spPr>
      </p:pic>
      <p:pic>
        <p:nvPicPr>
          <p:cNvPr id="29" name="図 28">
            <a:extLst>
              <a:ext uri="{FF2B5EF4-FFF2-40B4-BE49-F238E27FC236}">
                <a16:creationId xmlns:a16="http://schemas.microsoft.com/office/drawing/2014/main" id="{B43C1DF3-234E-2F9B-D139-0424CC23F9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05711" y="1522734"/>
            <a:ext cx="1038240" cy="1162536"/>
          </a:xfrm>
          <a:prstGeom prst="rect">
            <a:avLst/>
          </a:prstGeom>
        </p:spPr>
      </p:pic>
      <p:pic>
        <p:nvPicPr>
          <p:cNvPr id="32" name="図 31">
            <a:extLst>
              <a:ext uri="{FF2B5EF4-FFF2-40B4-BE49-F238E27FC236}">
                <a16:creationId xmlns:a16="http://schemas.microsoft.com/office/drawing/2014/main" id="{4A758F28-ACC1-9F8D-8343-210DCAF11C27}"/>
              </a:ext>
            </a:extLst>
          </p:cNvPr>
          <p:cNvPicPr>
            <a:picLocks noChangeAspect="1"/>
          </p:cNvPicPr>
          <p:nvPr/>
        </p:nvPicPr>
        <p:blipFill rotWithShape="1">
          <a:blip r:embed="rId13">
            <a:extLst>
              <a:ext uri="{28A0092B-C50C-407E-A947-70E740481C1C}">
                <a14:useLocalDpi xmlns:a14="http://schemas.microsoft.com/office/drawing/2010/main" val="0"/>
              </a:ext>
            </a:extLst>
          </a:blip>
          <a:srcRect l="8283" r="9527"/>
          <a:stretch/>
        </p:blipFill>
        <p:spPr>
          <a:xfrm>
            <a:off x="15682351" y="5477028"/>
            <a:ext cx="2255112" cy="2743795"/>
          </a:xfrm>
          <a:prstGeom prst="rect">
            <a:avLst/>
          </a:prstGeom>
        </p:spPr>
      </p:pic>
      <p:pic>
        <p:nvPicPr>
          <p:cNvPr id="36" name="図 35">
            <a:extLst>
              <a:ext uri="{FF2B5EF4-FFF2-40B4-BE49-F238E27FC236}">
                <a16:creationId xmlns:a16="http://schemas.microsoft.com/office/drawing/2014/main" id="{07A7D6D2-B589-2DE0-AD38-54641BEA5C5B}"/>
              </a:ext>
            </a:extLst>
          </p:cNvPr>
          <p:cNvPicPr>
            <a:picLocks noChangeAspect="1"/>
          </p:cNvPicPr>
          <p:nvPr/>
        </p:nvPicPr>
        <p:blipFill rotWithShape="1">
          <a:blip r:embed="rId14">
            <a:extLst>
              <a:ext uri="{28A0092B-C50C-407E-A947-70E740481C1C}">
                <a14:useLocalDpi xmlns:a14="http://schemas.microsoft.com/office/drawing/2010/main" val="0"/>
              </a:ext>
            </a:extLst>
          </a:blip>
          <a:srcRect l="6458" r="31800"/>
          <a:stretch/>
        </p:blipFill>
        <p:spPr>
          <a:xfrm>
            <a:off x="18126665" y="5476886"/>
            <a:ext cx="2516524" cy="2713014"/>
          </a:xfrm>
          <a:prstGeom prst="rect">
            <a:avLst/>
          </a:prstGeom>
        </p:spPr>
      </p:pic>
      <p:pic>
        <p:nvPicPr>
          <p:cNvPr id="38" name="図 37">
            <a:extLst>
              <a:ext uri="{FF2B5EF4-FFF2-40B4-BE49-F238E27FC236}">
                <a16:creationId xmlns:a16="http://schemas.microsoft.com/office/drawing/2014/main" id="{78F17839-BEBD-752B-AF02-0E9231E285DC}"/>
              </a:ext>
            </a:extLst>
          </p:cNvPr>
          <p:cNvPicPr>
            <a:picLocks noChangeAspect="1"/>
          </p:cNvPicPr>
          <p:nvPr/>
        </p:nvPicPr>
        <p:blipFill rotWithShape="1">
          <a:blip r:embed="rId15">
            <a:extLst>
              <a:ext uri="{28A0092B-C50C-407E-A947-70E740481C1C}">
                <a14:useLocalDpi xmlns:a14="http://schemas.microsoft.com/office/drawing/2010/main" val="0"/>
              </a:ext>
            </a:extLst>
          </a:blip>
          <a:srcRect l="14119" r="23016"/>
          <a:stretch/>
        </p:blipFill>
        <p:spPr>
          <a:xfrm>
            <a:off x="10551521" y="5488160"/>
            <a:ext cx="2255113" cy="2690465"/>
          </a:xfrm>
          <a:prstGeom prst="rect">
            <a:avLst/>
          </a:prstGeom>
        </p:spPr>
      </p:pic>
      <p:pic>
        <p:nvPicPr>
          <p:cNvPr id="40" name="図 39">
            <a:extLst>
              <a:ext uri="{FF2B5EF4-FFF2-40B4-BE49-F238E27FC236}">
                <a16:creationId xmlns:a16="http://schemas.microsoft.com/office/drawing/2014/main" id="{CDE59FDB-EBCB-6D78-CD9C-4C6C7924F25C}"/>
              </a:ext>
            </a:extLst>
          </p:cNvPr>
          <p:cNvPicPr>
            <a:picLocks noChangeAspect="1"/>
          </p:cNvPicPr>
          <p:nvPr/>
        </p:nvPicPr>
        <p:blipFill rotWithShape="1">
          <a:blip r:embed="rId16">
            <a:extLst>
              <a:ext uri="{28A0092B-C50C-407E-A947-70E740481C1C}">
                <a14:useLocalDpi xmlns:a14="http://schemas.microsoft.com/office/drawing/2010/main" val="0"/>
              </a:ext>
            </a:extLst>
          </a:blip>
          <a:srcRect l="25246" r="17648"/>
          <a:stretch/>
        </p:blipFill>
        <p:spPr>
          <a:xfrm>
            <a:off x="13026901" y="5470876"/>
            <a:ext cx="2255113" cy="2739618"/>
          </a:xfrm>
          <a:prstGeom prst="rect">
            <a:avLst/>
          </a:prstGeom>
        </p:spPr>
      </p:pic>
      <p:pic>
        <p:nvPicPr>
          <p:cNvPr id="42" name="図 41" descr="図形&#10;&#10;中程度の精度で自動的に生成された説明">
            <a:extLst>
              <a:ext uri="{FF2B5EF4-FFF2-40B4-BE49-F238E27FC236}">
                <a16:creationId xmlns:a16="http://schemas.microsoft.com/office/drawing/2014/main" id="{FD4C257B-35B0-488F-0839-AADC8D00A7AE}"/>
              </a:ext>
            </a:extLst>
          </p:cNvPr>
          <p:cNvPicPr>
            <a:picLocks noChangeAspect="1"/>
          </p:cNvPicPr>
          <p:nvPr/>
        </p:nvPicPr>
        <p:blipFill>
          <a:blip r:embed="rId17" cstate="hqprint">
            <a:extLst>
              <a:ext uri="{28A0092B-C50C-407E-A947-70E740481C1C}">
                <a14:useLocalDpi xmlns:a14="http://schemas.microsoft.com/office/drawing/2010/main"/>
              </a:ext>
            </a:extLst>
          </a:blip>
          <a:srcRect l="10519" t="29861" r="18272" b="24284"/>
          <a:stretch/>
        </p:blipFill>
        <p:spPr>
          <a:xfrm>
            <a:off x="233530" y="285457"/>
            <a:ext cx="2081490" cy="825253"/>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2025-03-12T15:00:00+00:00</_x6295__x7a3f__x65e5__x6642_>
    <_x5009__x51fa__x3057__x53ef__x80fd__x65e5_ xmlns="082c5546-8353-48c8-b816-b659d31cb65e" xsi:nil="true"/>
    <_x88dc__x8db3__x8aac__x660e_ xmlns="082c5546-8353-48c8-b816-b659d31cb65e">【MDカレンダー_2025年6月】
●柔軟に「天候の変化」に対応しよう！
〜めりはりのない６月、「父の日」の販促機会を活かそう！〜
●旬の食材が盛りだくさん！ 行事や記念日に絡めた販促活動を展開しましょう！
〜コロコロ変わる天候に品揃えを合わせるのが大事！〜
</_x88dc__x8db3__x8aac__x660e_>
  </documentManagement>
</p:properties>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220DA8C6-6667-415C-88D1-C195F5409E8A}"/>
</file>

<file path=customXml/itemProps3.xml><?xml version="1.0" encoding="utf-8"?>
<ds:datastoreItem xmlns:ds="http://schemas.openxmlformats.org/officeDocument/2006/customXml" ds:itemID="{FD6C2245-EA20-4F67-80B2-67B6A8944EC1}">
  <ds:schemaRefs>
    <ds:schemaRef ds:uri="97bf2701-4b91-43ab-bb32-c47ccb016379"/>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a854727d-76ad-4a0b-9938-dee9e4be598e"/>
    <ds:schemaRef ds:uri="http://purl.org/dc/term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57426</TotalTime>
  <Words>2755</Words>
  <Application>Microsoft Office PowerPoint</Application>
  <PresentationFormat>ユーザー設定</PresentationFormat>
  <Paragraphs>355</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MDカレンダー2025年6月</dc:title>
  <dc:creator>畠　肇</dc:creator>
  <cp:lastModifiedBy>fujita kei(藤田 圭 TEC □ＲＳ本□ＲＳＳＳ□ＲＳＤＭ)</cp:lastModifiedBy>
  <cp:revision>749</cp:revision>
  <cp:lastPrinted>2021-09-17T00:08:02Z</cp:lastPrinted>
  <dcterms:created xsi:type="dcterms:W3CDTF">2019-06-14T00:16:28Z</dcterms:created>
  <dcterms:modified xsi:type="dcterms:W3CDTF">2025-03-13T00:16:44Z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