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8"/>
  </p:notesMasterIdLst>
  <p:sldIdLst>
    <p:sldId id="259" r:id="rId5"/>
    <p:sldId id="260" r:id="rId6"/>
    <p:sldId id="261" r:id="rId7"/>
  </p:sldIdLst>
  <p:sldSz cx="21488400" cy="15340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31">
          <p15:clr>
            <a:srgbClr val="A4A3A4"/>
          </p15:clr>
        </p15:guide>
        <p15:guide id="2" pos="67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C4100A-0A81-3B0B-D956-BCE27DAC62AF}" name="hosokawa hiroshi(細川 博司 TEC □ＲＳ本□ＲＳＳＳ□ＲＳＡＣ推進)" initials="hh" userId="S::Hiroshi3_Hosokawa@toshibatec.co.jp::16333bf4-240b-49f2-80b8-f419aff058dd" providerId="AD"/>
  <p188:author id="{8D0EC525-F066-12A3-3CA2-10F7B7EB3958}" name="英昭 毛利" initials="英毛" userId="a09ba7700a82b480" providerId="Windows Live"/>
  <p188:author id="{2650D02D-DB04-07A3-8B7B-44634DCD2AAE}" name="fujita kei(藤田 圭 TEC □ＲＳ本□ＲＳＳＳ□ＲＳＡＣ推進)" initials="kf" userId="S::Kei_Fujita@toshibatec.co.jp::4e2416aa-e8f0-4604-8a29-7738b4294d25" providerId="AD"/>
  <p188:author id="{193D4083-F41A-7A19-A94E-32D9B7033DE0}" name="牧之内 明子" initials="牧明" userId="34b43fc35738fa0b" providerId="Windows Live"/>
  <p188:author id="{779C62DB-03A9-6156-B77B-B2E65D0238D9}" name="yokota saki(横田 彩妃 TEC □ＲＳ本□ＲＳＳＳ□ＲＳＡＣ推進)" initials="y□" userId="S::saki1_yokota@toshibatec.co.jp::3698cdf9-cb92-402f-ae0f-e67655716c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牧之内 明子" initials="牧之内" lastIdx="61" clrIdx="0">
    <p:extLst>
      <p:ext uri="{19B8F6BF-5375-455C-9EA6-DF929625EA0E}">
        <p15:presenceInfo xmlns:p15="http://schemas.microsoft.com/office/powerpoint/2012/main" userId="34b43fc35738fa0b" providerId="Windows Live"/>
      </p:ext>
    </p:extLst>
  </p:cmAuthor>
  <p:cmAuthor id="2" name="ちえみ 植木" initials="ち植" lastIdx="5" clrIdx="1">
    <p:extLst>
      <p:ext uri="{19B8F6BF-5375-455C-9EA6-DF929625EA0E}">
        <p15:presenceInfo xmlns:p15="http://schemas.microsoft.com/office/powerpoint/2012/main" userId="ebc760a91e063f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1"/>
    <a:srgbClr val="FF9CB4"/>
    <a:srgbClr val="F208D6"/>
    <a:srgbClr val="C60204"/>
    <a:srgbClr val="E73200"/>
    <a:srgbClr val="ECA434"/>
    <a:srgbClr val="FFD400"/>
    <a:srgbClr val="FFDF91"/>
    <a:srgbClr val="FFE6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69" autoAdjust="0"/>
    <p:restoredTop sz="94667" autoAdjust="0"/>
  </p:normalViewPr>
  <p:slideViewPr>
    <p:cSldViewPr snapToGrid="0">
      <p:cViewPr varScale="1">
        <p:scale>
          <a:sx n="33" d="100"/>
          <a:sy n="33" d="100"/>
        </p:scale>
        <p:origin x="268" y="68"/>
      </p:cViewPr>
      <p:guideLst>
        <p:guide orient="horz" pos="4831"/>
        <p:guide pos="67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ujita kei(藤田 圭 TEC □ＲＳ本□ＲＳＳＳ□ＲＳＡＣ推進)" userId="4e2416aa-e8f0-4604-8a29-7738b4294d25" providerId="ADAL" clId="{F482B1D1-C8F9-44FA-AFA0-8D6EAC292B7D}"/>
    <pc:docChg chg="custSel addSld modSld">
      <pc:chgData name="fujita kei(藤田 圭 TEC □ＲＳ本□ＲＳＳＳ□ＲＳＡＣ推進)" userId="4e2416aa-e8f0-4604-8a29-7738b4294d25" providerId="ADAL" clId="{F482B1D1-C8F9-44FA-AFA0-8D6EAC292B7D}" dt="2026-06-25T05:53:18.794" v="20" actId="22"/>
      <pc:docMkLst>
        <pc:docMk/>
      </pc:docMkLst>
      <pc:sldChg chg="delSp modSp mod">
        <pc:chgData name="fujita kei(藤田 圭 TEC □ＲＳ本□ＲＳＳＳ□ＲＳＡＣ推進)" userId="4e2416aa-e8f0-4604-8a29-7738b4294d25" providerId="ADAL" clId="{F482B1D1-C8F9-44FA-AFA0-8D6EAC292B7D}" dt="2026-06-23T00:34:15.751" v="15" actId="20577"/>
        <pc:sldMkLst>
          <pc:docMk/>
          <pc:sldMk cId="2790154070" sldId="259"/>
        </pc:sldMkLst>
        <pc:graphicFrameChg chg="modGraphic">
          <ac:chgData name="fujita kei(藤田 圭 TEC □ＲＳ本□ＲＳＳＳ□ＲＳＡＣ推進)" userId="4e2416aa-e8f0-4604-8a29-7738b4294d25" providerId="ADAL" clId="{F482B1D1-C8F9-44FA-AFA0-8D6EAC292B7D}" dt="2026-06-23T00:34:15.751" v="15" actId="20577"/>
          <ac:graphicFrameMkLst>
            <pc:docMk/>
            <pc:sldMk cId="2790154070" sldId="259"/>
            <ac:graphicFrameMk id="44" creationId="{6FD421A6-9C59-3739-6A71-41630CDCCF4F}"/>
          </ac:graphicFrameMkLst>
        </pc:graphicFrameChg>
      </pc:sldChg>
      <pc:sldChg chg="delSp modSp mod">
        <pc:chgData name="fujita kei(藤田 圭 TEC □ＲＳ本□ＲＳＳＳ□ＲＳＡＣ推進)" userId="4e2416aa-e8f0-4604-8a29-7738b4294d25" providerId="ADAL" clId="{F482B1D1-C8F9-44FA-AFA0-8D6EAC292B7D}" dt="2026-06-23T00:35:21.708" v="18" actId="478"/>
        <pc:sldMkLst>
          <pc:docMk/>
          <pc:sldMk cId="2067675967" sldId="260"/>
        </pc:sldMkLst>
      </pc:sldChg>
      <pc:sldChg chg="addSp new mod">
        <pc:chgData name="fujita kei(藤田 圭 TEC □ＲＳ本□ＲＳＳＳ□ＲＳＡＣ推進)" userId="4e2416aa-e8f0-4604-8a29-7738b4294d25" providerId="ADAL" clId="{F482B1D1-C8F9-44FA-AFA0-8D6EAC292B7D}" dt="2026-06-25T05:53:18.794" v="20" actId="22"/>
        <pc:sldMkLst>
          <pc:docMk/>
          <pc:sldMk cId="1272788424" sldId="261"/>
        </pc:sldMkLst>
        <pc:picChg chg="add">
          <ac:chgData name="fujita kei(藤田 圭 TEC □ＲＳ本□ＲＳＳＳ□ＲＳＡＣ推進)" userId="4e2416aa-e8f0-4604-8a29-7738b4294d25" providerId="ADAL" clId="{F482B1D1-C8F9-44FA-AFA0-8D6EAC292B7D}" dt="2026-06-25T05:53:18.794" v="20" actId="22"/>
          <ac:picMkLst>
            <pc:docMk/>
            <pc:sldMk cId="1272788424" sldId="261"/>
            <ac:picMk id="5" creationId="{E7CE9FAF-4ACD-A857-7F38-4713106ACD6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0F256-2C51-6B42-AC7F-09CEB8305796}" type="datetimeFigureOut">
              <a:rPr kumimoji="1" lang="ja-JP" altLang="en-US" smtClean="0"/>
              <a:t>2026/6/25</a:t>
            </a:fld>
            <a:endParaRPr kumimoji="1" lang="ja-JP" altLang="en-US"/>
          </a:p>
        </p:txBody>
      </p:sp>
      <p:sp>
        <p:nvSpPr>
          <p:cNvPr id="4" name="スライド イメージ プレースホルダー 3"/>
          <p:cNvSpPr>
            <a:spLocks noGrp="1" noRot="1" noChangeAspect="1"/>
          </p:cNvSpPr>
          <p:nvPr>
            <p:ph type="sldImg" idx="2"/>
          </p:nvPr>
        </p:nvSpPr>
        <p:spPr>
          <a:xfrm>
            <a:off x="1266825" y="1143000"/>
            <a:ext cx="43243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4F73-AC43-794E-97E5-22403D9AF17C}" type="slidenum">
              <a:rPr kumimoji="1" lang="ja-JP" altLang="en-US" smtClean="0"/>
              <a:t>‹#›</a:t>
            </a:fld>
            <a:endParaRPr kumimoji="1" lang="ja-JP" altLang="en-US"/>
          </a:p>
        </p:txBody>
      </p:sp>
    </p:spTree>
    <p:extLst>
      <p:ext uri="{BB962C8B-B14F-4D97-AF65-F5344CB8AC3E}">
        <p14:creationId xmlns:p14="http://schemas.microsoft.com/office/powerpoint/2010/main" val="839523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1</a:t>
            </a:fld>
            <a:endParaRPr kumimoji="1" lang="ja-JP" altLang="en-US"/>
          </a:p>
        </p:txBody>
      </p:sp>
    </p:spTree>
    <p:extLst>
      <p:ext uri="{BB962C8B-B14F-4D97-AF65-F5344CB8AC3E}">
        <p14:creationId xmlns:p14="http://schemas.microsoft.com/office/powerpoint/2010/main" val="24382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2</a:t>
            </a:fld>
            <a:endParaRPr kumimoji="1" lang="ja-JP" altLang="en-US"/>
          </a:p>
        </p:txBody>
      </p:sp>
    </p:spTree>
    <p:extLst>
      <p:ext uri="{BB962C8B-B14F-4D97-AF65-F5344CB8AC3E}">
        <p14:creationId xmlns:p14="http://schemas.microsoft.com/office/powerpoint/2010/main" val="161418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11630" y="2510508"/>
            <a:ext cx="18265140" cy="5340597"/>
          </a:xfrm>
        </p:spPr>
        <p:txBody>
          <a:bodyPr anchor="b"/>
          <a:lstStyle>
            <a:lvl1pPr algn="ctr">
              <a:defRPr sz="13421"/>
            </a:lvl1pPr>
          </a:lstStyle>
          <a:p>
            <a:r>
              <a:rPr lang="ja-JP" altLang="en-US"/>
              <a:t>マスター タイトルの書式設定</a:t>
            </a:r>
            <a:endParaRPr lang="en-US"/>
          </a:p>
        </p:txBody>
      </p:sp>
      <p:sp>
        <p:nvSpPr>
          <p:cNvPr id="3" name="Subtitle 2"/>
          <p:cNvSpPr>
            <a:spLocks noGrp="1"/>
          </p:cNvSpPr>
          <p:nvPr>
            <p:ph type="subTitle" idx="1"/>
          </p:nvPr>
        </p:nvSpPr>
        <p:spPr>
          <a:xfrm>
            <a:off x="2686050" y="8057059"/>
            <a:ext cx="16116300" cy="3703618"/>
          </a:xfrm>
        </p:spPr>
        <p:txBody>
          <a:bodyPr/>
          <a:lstStyle>
            <a:lvl1pPr marL="0" indent="0" algn="ctr">
              <a:buNone/>
              <a:defRPr sz="5368"/>
            </a:lvl1pPr>
            <a:lvl2pPr marL="1022665" indent="0" algn="ctr">
              <a:buNone/>
              <a:defRPr sz="4474"/>
            </a:lvl2pPr>
            <a:lvl3pPr marL="2045330" indent="0" algn="ctr">
              <a:buNone/>
              <a:defRPr sz="4026"/>
            </a:lvl3pPr>
            <a:lvl4pPr marL="3067995" indent="0" algn="ctr">
              <a:buNone/>
              <a:defRPr sz="3579"/>
            </a:lvl4pPr>
            <a:lvl5pPr marL="4090660" indent="0" algn="ctr">
              <a:buNone/>
              <a:defRPr sz="3579"/>
            </a:lvl5pPr>
            <a:lvl6pPr marL="5113325" indent="0" algn="ctr">
              <a:buNone/>
              <a:defRPr sz="3579"/>
            </a:lvl6pPr>
            <a:lvl7pPr marL="6135990" indent="0" algn="ctr">
              <a:buNone/>
              <a:defRPr sz="3579"/>
            </a:lvl7pPr>
            <a:lvl8pPr marL="7158655" indent="0" algn="ctr">
              <a:buNone/>
              <a:defRPr sz="3579"/>
            </a:lvl8pPr>
            <a:lvl9pPr marL="8181320" indent="0" algn="ctr">
              <a:buNone/>
              <a:defRPr sz="3579"/>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2026/6/25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99685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2026/6/25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2626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77638" y="816714"/>
            <a:ext cx="4633436" cy="1299995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477329" y="816714"/>
            <a:ext cx="13631704" cy="1299995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2026/6/25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0522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2026/6/25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689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66137" y="3824355"/>
            <a:ext cx="18533745" cy="6381018"/>
          </a:xfrm>
        </p:spPr>
        <p:txBody>
          <a:bodyPr anchor="b"/>
          <a:lstStyle>
            <a:lvl1pPr>
              <a:defRPr sz="13421"/>
            </a:lvl1pPr>
          </a:lstStyle>
          <a:p>
            <a:r>
              <a:rPr lang="ja-JP" altLang="en-US"/>
              <a:t>マスター タイトルの書式設定</a:t>
            </a:r>
            <a:endParaRPr lang="en-US"/>
          </a:p>
        </p:txBody>
      </p:sp>
      <p:sp>
        <p:nvSpPr>
          <p:cNvPr id="3" name="Text Placeholder 2"/>
          <p:cNvSpPr>
            <a:spLocks noGrp="1"/>
          </p:cNvSpPr>
          <p:nvPr>
            <p:ph type="body" idx="1"/>
          </p:nvPr>
        </p:nvSpPr>
        <p:spPr>
          <a:xfrm>
            <a:off x="1466137" y="10265740"/>
            <a:ext cx="18533745" cy="3355627"/>
          </a:xfrm>
        </p:spPr>
        <p:txBody>
          <a:bodyPr/>
          <a:lstStyle>
            <a:lvl1pPr marL="0" indent="0">
              <a:buNone/>
              <a:defRPr sz="5368">
                <a:solidFill>
                  <a:schemeClr val="tx1"/>
                </a:solidFill>
              </a:defRPr>
            </a:lvl1pPr>
            <a:lvl2pPr marL="1022665" indent="0">
              <a:buNone/>
              <a:defRPr sz="4474">
                <a:solidFill>
                  <a:schemeClr val="tx1">
                    <a:tint val="75000"/>
                  </a:schemeClr>
                </a:solidFill>
              </a:defRPr>
            </a:lvl2pPr>
            <a:lvl3pPr marL="2045330" indent="0">
              <a:buNone/>
              <a:defRPr sz="4026">
                <a:solidFill>
                  <a:schemeClr val="tx1">
                    <a:tint val="75000"/>
                  </a:schemeClr>
                </a:solidFill>
              </a:defRPr>
            </a:lvl3pPr>
            <a:lvl4pPr marL="3067995" indent="0">
              <a:buNone/>
              <a:defRPr sz="3579">
                <a:solidFill>
                  <a:schemeClr val="tx1">
                    <a:tint val="75000"/>
                  </a:schemeClr>
                </a:solidFill>
              </a:defRPr>
            </a:lvl4pPr>
            <a:lvl5pPr marL="4090660" indent="0">
              <a:buNone/>
              <a:defRPr sz="3579">
                <a:solidFill>
                  <a:schemeClr val="tx1">
                    <a:tint val="75000"/>
                  </a:schemeClr>
                </a:solidFill>
              </a:defRPr>
            </a:lvl5pPr>
            <a:lvl6pPr marL="5113325" indent="0">
              <a:buNone/>
              <a:defRPr sz="3579">
                <a:solidFill>
                  <a:schemeClr val="tx1">
                    <a:tint val="75000"/>
                  </a:schemeClr>
                </a:solidFill>
              </a:defRPr>
            </a:lvl6pPr>
            <a:lvl7pPr marL="6135990" indent="0">
              <a:buNone/>
              <a:defRPr sz="3579">
                <a:solidFill>
                  <a:schemeClr val="tx1">
                    <a:tint val="75000"/>
                  </a:schemeClr>
                </a:solidFill>
              </a:defRPr>
            </a:lvl7pPr>
            <a:lvl8pPr marL="7158655" indent="0">
              <a:buNone/>
              <a:defRPr sz="3579">
                <a:solidFill>
                  <a:schemeClr val="tx1">
                    <a:tint val="75000"/>
                  </a:schemeClr>
                </a:solidFill>
              </a:defRPr>
            </a:lvl8pPr>
            <a:lvl9pPr marL="8181320" indent="0">
              <a:buNone/>
              <a:defRPr sz="357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2026/6/25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33842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477328"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10878503"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2026/6/25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43121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80126" y="816717"/>
            <a:ext cx="18533745" cy="296502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480129" y="3760435"/>
            <a:ext cx="909059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4" name="Content Placeholder 3"/>
          <p:cNvSpPr>
            <a:spLocks noGrp="1"/>
          </p:cNvSpPr>
          <p:nvPr>
            <p:ph sz="half" idx="2"/>
          </p:nvPr>
        </p:nvSpPr>
        <p:spPr>
          <a:xfrm>
            <a:off x="1480129" y="5603366"/>
            <a:ext cx="909059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10878504" y="3760435"/>
            <a:ext cx="913536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6" name="Content Placeholder 5"/>
          <p:cNvSpPr>
            <a:spLocks noGrp="1"/>
          </p:cNvSpPr>
          <p:nvPr>
            <p:ph sz="quarter" idx="4"/>
          </p:nvPr>
        </p:nvSpPr>
        <p:spPr>
          <a:xfrm>
            <a:off x="10878504" y="5603366"/>
            <a:ext cx="913536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DFB4A8E-92B7-4EB4-993C-90C9B7081BE2}" type="datetimeFigureOut">
              <a:rPr kumimoji="1" lang="ja-JP" altLang="en-US" smtClean="0"/>
              <a:t>2026/6/25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9703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DFB4A8E-92B7-4EB4-993C-90C9B7081BE2}" type="datetimeFigureOut">
              <a:rPr kumimoji="1" lang="ja-JP" altLang="en-US" smtClean="0"/>
              <a:t>2026/6/25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9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B4A8E-92B7-4EB4-993C-90C9B7081BE2}" type="datetimeFigureOut">
              <a:rPr kumimoji="1" lang="ja-JP" altLang="en-US" smtClean="0"/>
              <a:t>2026/6/25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59823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Content Placeholder 2"/>
          <p:cNvSpPr>
            <a:spLocks noGrp="1"/>
          </p:cNvSpPr>
          <p:nvPr>
            <p:ph idx="1"/>
          </p:nvPr>
        </p:nvSpPr>
        <p:spPr>
          <a:xfrm>
            <a:off x="9135369" y="2208681"/>
            <a:ext cx="10878503" cy="10901352"/>
          </a:xfrm>
        </p:spPr>
        <p:txBody>
          <a:bodyPr/>
          <a:lstStyle>
            <a:lvl1pPr>
              <a:defRPr sz="7158"/>
            </a:lvl1pPr>
            <a:lvl2pPr>
              <a:defRPr sz="6263"/>
            </a:lvl2pPr>
            <a:lvl3pPr>
              <a:defRPr sz="5368"/>
            </a:lvl3pPr>
            <a:lvl4pPr>
              <a:defRPr sz="4474"/>
            </a:lvl4pPr>
            <a:lvl5pPr>
              <a:defRPr sz="4474"/>
            </a:lvl5pPr>
            <a:lvl6pPr>
              <a:defRPr sz="4474"/>
            </a:lvl6pPr>
            <a:lvl7pPr>
              <a:defRPr sz="4474"/>
            </a:lvl7pPr>
            <a:lvl8pPr>
              <a:defRPr sz="4474"/>
            </a:lvl8pPr>
            <a:lvl9pPr>
              <a:defRPr sz="447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2026/6/25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8033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9135369" y="2208681"/>
            <a:ext cx="10878503" cy="10901352"/>
          </a:xfrm>
        </p:spPr>
        <p:txBody>
          <a:bodyPr anchor="t"/>
          <a:lstStyle>
            <a:lvl1pPr marL="0" indent="0">
              <a:buNone/>
              <a:defRPr sz="7158"/>
            </a:lvl1pPr>
            <a:lvl2pPr marL="1022665" indent="0">
              <a:buNone/>
              <a:defRPr sz="6263"/>
            </a:lvl2pPr>
            <a:lvl3pPr marL="2045330" indent="0">
              <a:buNone/>
              <a:defRPr sz="5368"/>
            </a:lvl3pPr>
            <a:lvl4pPr marL="3067995" indent="0">
              <a:buNone/>
              <a:defRPr sz="4474"/>
            </a:lvl4pPr>
            <a:lvl5pPr marL="4090660" indent="0">
              <a:buNone/>
              <a:defRPr sz="4474"/>
            </a:lvl5pPr>
            <a:lvl6pPr marL="5113325" indent="0">
              <a:buNone/>
              <a:defRPr sz="4474"/>
            </a:lvl6pPr>
            <a:lvl7pPr marL="6135990" indent="0">
              <a:buNone/>
              <a:defRPr sz="4474"/>
            </a:lvl7pPr>
            <a:lvl8pPr marL="7158655" indent="0">
              <a:buNone/>
              <a:defRPr sz="4474"/>
            </a:lvl8pPr>
            <a:lvl9pPr marL="8181320" indent="0">
              <a:buNone/>
              <a:defRPr sz="4474"/>
            </a:lvl9pPr>
          </a:lstStyle>
          <a:p>
            <a:r>
              <a:rPr lang="ja-JP" altLang="en-US"/>
              <a:t>図を追加</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2026/6/25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1803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7328" y="816717"/>
            <a:ext cx="18533745" cy="296502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477328" y="4083568"/>
            <a:ext cx="18533745" cy="973309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477328" y="14217923"/>
            <a:ext cx="4834890" cy="816714"/>
          </a:xfrm>
          <a:prstGeom prst="rect">
            <a:avLst/>
          </a:prstGeom>
        </p:spPr>
        <p:txBody>
          <a:bodyPr vert="horz" lIns="91440" tIns="45720" rIns="91440" bIns="45720" rtlCol="0" anchor="ctr"/>
          <a:lstStyle>
            <a:lvl1pPr algn="l">
              <a:defRPr sz="2684">
                <a:solidFill>
                  <a:schemeClr val="tx1">
                    <a:tint val="75000"/>
                  </a:schemeClr>
                </a:solidFill>
              </a:defRPr>
            </a:lvl1pPr>
          </a:lstStyle>
          <a:p>
            <a:fld id="{EDFB4A8E-92B7-4EB4-993C-90C9B7081BE2}" type="datetimeFigureOut">
              <a:rPr kumimoji="1" lang="ja-JP" altLang="en-US" smtClean="0"/>
              <a:t>2026/6/25</a:t>
            </a:fld>
            <a:endParaRPr kumimoji="1" lang="ja-JP" altLang="en-US"/>
          </a:p>
        </p:txBody>
      </p:sp>
      <p:sp>
        <p:nvSpPr>
          <p:cNvPr id="5" name="Footer Placeholder 4"/>
          <p:cNvSpPr>
            <a:spLocks noGrp="1"/>
          </p:cNvSpPr>
          <p:nvPr>
            <p:ph type="ftr" sz="quarter" idx="3"/>
          </p:nvPr>
        </p:nvSpPr>
        <p:spPr>
          <a:xfrm>
            <a:off x="7118033" y="14217923"/>
            <a:ext cx="7252335" cy="816714"/>
          </a:xfrm>
          <a:prstGeom prst="rect">
            <a:avLst/>
          </a:prstGeom>
        </p:spPr>
        <p:txBody>
          <a:bodyPr vert="horz" lIns="91440" tIns="45720" rIns="91440" bIns="45720" rtlCol="0" anchor="ctr"/>
          <a:lstStyle>
            <a:lvl1pPr algn="ctr">
              <a:defRPr sz="268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176183" y="14217923"/>
            <a:ext cx="4834890" cy="816714"/>
          </a:xfrm>
          <a:prstGeom prst="rect">
            <a:avLst/>
          </a:prstGeom>
        </p:spPr>
        <p:txBody>
          <a:bodyPr vert="horz" lIns="91440" tIns="45720" rIns="91440" bIns="45720" rtlCol="0" anchor="ctr"/>
          <a:lstStyle>
            <a:lvl1pPr algn="r">
              <a:defRPr sz="2684">
                <a:solidFill>
                  <a:schemeClr val="tx1">
                    <a:tint val="75000"/>
                  </a:schemeClr>
                </a:solidFill>
              </a:defRPr>
            </a:lvl1p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85003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045330" rtl="0" eaLnBrk="1" latinLnBrk="0" hangingPunct="1">
        <a:lnSpc>
          <a:spcPct val="90000"/>
        </a:lnSpc>
        <a:spcBef>
          <a:spcPct val="0"/>
        </a:spcBef>
        <a:buNone/>
        <a:defRPr kumimoji="1" sz="9842" kern="1200">
          <a:solidFill>
            <a:schemeClr val="tx1"/>
          </a:solidFill>
          <a:latin typeface="+mj-lt"/>
          <a:ea typeface="+mj-ea"/>
          <a:cs typeface="+mj-cs"/>
        </a:defRPr>
      </a:lvl1pPr>
    </p:titleStyle>
    <p:bodyStyle>
      <a:lvl1pPr marL="511332" indent="-511332" algn="l" defTabSz="2045330" rtl="0" eaLnBrk="1" latinLnBrk="0" hangingPunct="1">
        <a:lnSpc>
          <a:spcPct val="90000"/>
        </a:lnSpc>
        <a:spcBef>
          <a:spcPts val="2237"/>
        </a:spcBef>
        <a:buFont typeface="Arial" panose="020B0604020202020204" pitchFamily="34" charset="0"/>
        <a:buChar char="•"/>
        <a:defRPr kumimoji="1" sz="6263" kern="1200">
          <a:solidFill>
            <a:schemeClr val="tx1"/>
          </a:solidFill>
          <a:latin typeface="+mn-lt"/>
          <a:ea typeface="+mn-ea"/>
          <a:cs typeface="+mn-cs"/>
        </a:defRPr>
      </a:lvl1pPr>
      <a:lvl2pPr marL="1533997" indent="-511332" algn="l" defTabSz="2045330" rtl="0" eaLnBrk="1" latinLnBrk="0" hangingPunct="1">
        <a:lnSpc>
          <a:spcPct val="90000"/>
        </a:lnSpc>
        <a:spcBef>
          <a:spcPts val="1118"/>
        </a:spcBef>
        <a:buFont typeface="Arial" panose="020B0604020202020204" pitchFamily="34" charset="0"/>
        <a:buChar char="•"/>
        <a:defRPr kumimoji="1" sz="5368" kern="1200">
          <a:solidFill>
            <a:schemeClr val="tx1"/>
          </a:solidFill>
          <a:latin typeface="+mn-lt"/>
          <a:ea typeface="+mn-ea"/>
          <a:cs typeface="+mn-cs"/>
        </a:defRPr>
      </a:lvl2pPr>
      <a:lvl3pPr marL="2556662" indent="-511332" algn="l" defTabSz="2045330" rtl="0" eaLnBrk="1" latinLnBrk="0" hangingPunct="1">
        <a:lnSpc>
          <a:spcPct val="90000"/>
        </a:lnSpc>
        <a:spcBef>
          <a:spcPts val="1118"/>
        </a:spcBef>
        <a:buFont typeface="Arial" panose="020B0604020202020204" pitchFamily="34" charset="0"/>
        <a:buChar char="•"/>
        <a:defRPr kumimoji="1" sz="4474" kern="1200">
          <a:solidFill>
            <a:schemeClr val="tx1"/>
          </a:solidFill>
          <a:latin typeface="+mn-lt"/>
          <a:ea typeface="+mn-ea"/>
          <a:cs typeface="+mn-cs"/>
        </a:defRPr>
      </a:lvl3pPr>
      <a:lvl4pPr marL="357932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4pPr>
      <a:lvl5pPr marL="460199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5pPr>
      <a:lvl6pPr marL="562465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6pPr>
      <a:lvl7pPr marL="664732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7pPr>
      <a:lvl8pPr marL="766998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8pPr>
      <a:lvl9pPr marL="869265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9pPr>
    </p:bodyStyle>
    <p:otherStyle>
      <a:defPPr>
        <a:defRPr lang="en-US"/>
      </a:defPPr>
      <a:lvl1pPr marL="0" algn="l" defTabSz="2045330" rtl="0" eaLnBrk="1" latinLnBrk="0" hangingPunct="1">
        <a:defRPr kumimoji="1" sz="4026" kern="1200">
          <a:solidFill>
            <a:schemeClr val="tx1"/>
          </a:solidFill>
          <a:latin typeface="+mn-lt"/>
          <a:ea typeface="+mn-ea"/>
          <a:cs typeface="+mn-cs"/>
        </a:defRPr>
      </a:lvl1pPr>
      <a:lvl2pPr marL="1022665" algn="l" defTabSz="2045330" rtl="0" eaLnBrk="1" latinLnBrk="0" hangingPunct="1">
        <a:defRPr kumimoji="1" sz="4026" kern="1200">
          <a:solidFill>
            <a:schemeClr val="tx1"/>
          </a:solidFill>
          <a:latin typeface="+mn-lt"/>
          <a:ea typeface="+mn-ea"/>
          <a:cs typeface="+mn-cs"/>
        </a:defRPr>
      </a:lvl2pPr>
      <a:lvl3pPr marL="2045330" algn="l" defTabSz="2045330" rtl="0" eaLnBrk="1" latinLnBrk="0" hangingPunct="1">
        <a:defRPr kumimoji="1" sz="4026" kern="1200">
          <a:solidFill>
            <a:schemeClr val="tx1"/>
          </a:solidFill>
          <a:latin typeface="+mn-lt"/>
          <a:ea typeface="+mn-ea"/>
          <a:cs typeface="+mn-cs"/>
        </a:defRPr>
      </a:lvl3pPr>
      <a:lvl4pPr marL="3067995" algn="l" defTabSz="2045330" rtl="0" eaLnBrk="1" latinLnBrk="0" hangingPunct="1">
        <a:defRPr kumimoji="1" sz="4026" kern="1200">
          <a:solidFill>
            <a:schemeClr val="tx1"/>
          </a:solidFill>
          <a:latin typeface="+mn-lt"/>
          <a:ea typeface="+mn-ea"/>
          <a:cs typeface="+mn-cs"/>
        </a:defRPr>
      </a:lvl4pPr>
      <a:lvl5pPr marL="4090660" algn="l" defTabSz="2045330" rtl="0" eaLnBrk="1" latinLnBrk="0" hangingPunct="1">
        <a:defRPr kumimoji="1" sz="4026" kern="1200">
          <a:solidFill>
            <a:schemeClr val="tx1"/>
          </a:solidFill>
          <a:latin typeface="+mn-lt"/>
          <a:ea typeface="+mn-ea"/>
          <a:cs typeface="+mn-cs"/>
        </a:defRPr>
      </a:lvl5pPr>
      <a:lvl6pPr marL="5113325" algn="l" defTabSz="2045330" rtl="0" eaLnBrk="1" latinLnBrk="0" hangingPunct="1">
        <a:defRPr kumimoji="1" sz="4026" kern="1200">
          <a:solidFill>
            <a:schemeClr val="tx1"/>
          </a:solidFill>
          <a:latin typeface="+mn-lt"/>
          <a:ea typeface="+mn-ea"/>
          <a:cs typeface="+mn-cs"/>
        </a:defRPr>
      </a:lvl6pPr>
      <a:lvl7pPr marL="6135990" algn="l" defTabSz="2045330" rtl="0" eaLnBrk="1" latinLnBrk="0" hangingPunct="1">
        <a:defRPr kumimoji="1" sz="4026" kern="1200">
          <a:solidFill>
            <a:schemeClr val="tx1"/>
          </a:solidFill>
          <a:latin typeface="+mn-lt"/>
          <a:ea typeface="+mn-ea"/>
          <a:cs typeface="+mn-cs"/>
        </a:defRPr>
      </a:lvl7pPr>
      <a:lvl8pPr marL="7158655" algn="l" defTabSz="2045330" rtl="0" eaLnBrk="1" latinLnBrk="0" hangingPunct="1">
        <a:defRPr kumimoji="1" sz="4026" kern="1200">
          <a:solidFill>
            <a:schemeClr val="tx1"/>
          </a:solidFill>
          <a:latin typeface="+mn-lt"/>
          <a:ea typeface="+mn-ea"/>
          <a:cs typeface="+mn-cs"/>
        </a:defRPr>
      </a:lvl8pPr>
      <a:lvl9pPr marL="8181320" algn="l" defTabSz="2045330" rtl="0" eaLnBrk="1" latinLnBrk="0" hangingPunct="1">
        <a:defRPr kumimoji="1" sz="40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jp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jpg"/><Relationship Id="rId2" Type="http://schemas.openxmlformats.org/officeDocument/2006/relationships/notesSlide" Target="../notesSlides/notesSlide2.xml"/><Relationship Id="rId16"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2.png"/><Relationship Id="rId15" Type="http://schemas.openxmlformats.org/officeDocument/2006/relationships/image" Target="../media/image29.jp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F0267CB-187C-C67F-1365-6D48632B6641}"/>
              </a:ext>
            </a:extLst>
          </p:cNvPr>
          <p:cNvSpPr/>
          <p:nvPr/>
        </p:nvSpPr>
        <p:spPr>
          <a:xfrm>
            <a:off x="13346617" y="12433531"/>
            <a:ext cx="7245317" cy="12929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FFFF"/>
              </a:solidFill>
            </a:endParaRPr>
          </a:p>
        </p:txBody>
      </p:sp>
      <p:sp>
        <p:nvSpPr>
          <p:cNvPr id="4" name="AutoShape 9">
            <a:extLst>
              <a:ext uri="{FF2B5EF4-FFF2-40B4-BE49-F238E27FC236}">
                <a16:creationId xmlns:a16="http://schemas.microsoft.com/office/drawing/2014/main" id="{A0713C0D-A99B-1727-10A9-45F98ABEBE4F}"/>
              </a:ext>
            </a:extLst>
          </p:cNvPr>
          <p:cNvSpPr>
            <a:spLocks noChangeArrowheads="1"/>
          </p:cNvSpPr>
          <p:nvPr/>
        </p:nvSpPr>
        <p:spPr bwMode="auto">
          <a:xfrm>
            <a:off x="1415277" y="8776049"/>
            <a:ext cx="4767675" cy="355636"/>
          </a:xfrm>
          <a:prstGeom prst="flowChartAlternateProcess">
            <a:avLst/>
          </a:prstGeom>
          <a:solidFill>
            <a:schemeClr val="accent4">
              <a:lumMod val="60000"/>
              <a:lumOff val="40000"/>
            </a:schemeClr>
          </a:solidFill>
          <a:ln>
            <a:noFill/>
          </a:ln>
          <a:effectLst/>
        </p:spPr>
        <p:style>
          <a:lnRef idx="1">
            <a:schemeClr val="accent5"/>
          </a:lnRef>
          <a:fillRef idx="2">
            <a:schemeClr val="accent5"/>
          </a:fillRef>
          <a:effectRef idx="1">
            <a:schemeClr val="accent5"/>
          </a:effectRef>
          <a:fontRef idx="minor">
            <a:schemeClr val="dk1"/>
          </a:fontRef>
        </p:style>
        <p:txBody>
          <a:bodyPr wrap="square"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cap="none" spc="0">
                <a:ln w="0"/>
                <a:solidFill>
                  <a:schemeClr val="bg1"/>
                </a:solidFill>
                <a:effectLst/>
                <a:latin typeface="HG丸ｺﾞｼｯｸM-PRO" panose="020F0600000000000000" pitchFamily="50" charset="-128"/>
                <a:ea typeface="HG丸ｺﾞｼｯｸM-PRO" panose="020F0600000000000000" pitchFamily="50" charset="-128"/>
              </a:rPr>
              <a:t>食の販促ポイント</a:t>
            </a:r>
            <a:endParaRPr lang="en-US" altLang="ja-JP" sz="2000" b="1" cap="none" spc="0" dirty="0">
              <a:ln w="0"/>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5" name="AutoShape 9">
            <a:extLst>
              <a:ext uri="{FF2B5EF4-FFF2-40B4-BE49-F238E27FC236}">
                <a16:creationId xmlns:a16="http://schemas.microsoft.com/office/drawing/2014/main" id="{DCE224D0-0137-3DB2-942A-BBCB5F515D68}"/>
              </a:ext>
            </a:extLst>
          </p:cNvPr>
          <p:cNvSpPr>
            <a:spLocks noChangeArrowheads="1"/>
          </p:cNvSpPr>
          <p:nvPr/>
        </p:nvSpPr>
        <p:spPr bwMode="auto">
          <a:xfrm>
            <a:off x="6282341" y="8770460"/>
            <a:ext cx="4755445" cy="366815"/>
          </a:xfrm>
          <a:prstGeom prst="roundRect">
            <a:avLst/>
          </a:prstGeom>
          <a:solidFill>
            <a:schemeClr val="accent2">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ln>
                  <a:noFill/>
                </a:ln>
                <a:solidFill>
                  <a:schemeClr val="bg1"/>
                </a:solidFill>
                <a:effectLst/>
                <a:latin typeface="HG丸ｺﾞｼｯｸM-PRO" panose="020F0600000000000000" pitchFamily="50" charset="-128"/>
                <a:ea typeface="HG丸ｺﾞｼｯｸM-PRO" panose="020F0600000000000000" pitchFamily="50" charset="-128"/>
              </a:rPr>
              <a:t>旬の食材</a:t>
            </a:r>
            <a:endParaRPr lang="en-US" altLang="ja-JP" sz="2000" b="1">
              <a:ln>
                <a:noFill/>
              </a:ln>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7" name="AutoShape 9">
            <a:extLst>
              <a:ext uri="{FF2B5EF4-FFF2-40B4-BE49-F238E27FC236}">
                <a16:creationId xmlns:a16="http://schemas.microsoft.com/office/drawing/2014/main" id="{9AEA8680-6FF7-A0D1-3390-5C0FD5648CD5}"/>
              </a:ext>
            </a:extLst>
          </p:cNvPr>
          <p:cNvSpPr>
            <a:spLocks noChangeArrowheads="1"/>
          </p:cNvSpPr>
          <p:nvPr/>
        </p:nvSpPr>
        <p:spPr bwMode="auto">
          <a:xfrm>
            <a:off x="15973048" y="8783963"/>
            <a:ext cx="4723861" cy="339809"/>
          </a:xfrm>
          <a:prstGeom prst="flowChartAlternateProcess">
            <a:avLst/>
          </a:prstGeom>
          <a:solidFill>
            <a:schemeClr val="accent1"/>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dirty="0">
                <a:solidFill>
                  <a:schemeClr val="bg1"/>
                </a:solidFill>
                <a:latin typeface="HG丸ｺﾞｼｯｸM-PRO"/>
                <a:ea typeface="HG丸ｺﾞｼｯｸM-PRO"/>
              </a:rPr>
              <a:t>秋メニューの提案</a:t>
            </a:r>
          </a:p>
        </p:txBody>
      </p:sp>
      <p:sp>
        <p:nvSpPr>
          <p:cNvPr id="8" name="AutoShape 1">
            <a:extLst>
              <a:ext uri="{FF2B5EF4-FFF2-40B4-BE49-F238E27FC236}">
                <a16:creationId xmlns:a16="http://schemas.microsoft.com/office/drawing/2014/main" id="{8DC490B6-329A-91F1-A619-FDCAEC14ACAA}"/>
              </a:ext>
            </a:extLst>
          </p:cNvPr>
          <p:cNvSpPr>
            <a:spLocks noChangeArrowheads="1"/>
          </p:cNvSpPr>
          <p:nvPr/>
        </p:nvSpPr>
        <p:spPr bwMode="auto">
          <a:xfrm>
            <a:off x="324517" y="13691890"/>
            <a:ext cx="853844" cy="356436"/>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メモ</a:t>
            </a:r>
            <a:endParaRPr lang="en-US" altLang="ja-JP"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フレーム 8">
            <a:extLst>
              <a:ext uri="{FF2B5EF4-FFF2-40B4-BE49-F238E27FC236}">
                <a16:creationId xmlns:a16="http://schemas.microsoft.com/office/drawing/2014/main" id="{08973668-66AC-EDC2-BCA8-6AF28FC30723}"/>
              </a:ext>
            </a:extLst>
          </p:cNvPr>
          <p:cNvSpPr/>
          <p:nvPr/>
        </p:nvSpPr>
        <p:spPr>
          <a:xfrm>
            <a:off x="1422526" y="12433531"/>
            <a:ext cx="3795735" cy="2739374"/>
          </a:xfrm>
          <a:prstGeom prst="frame">
            <a:avLst>
              <a:gd name="adj1" fmla="val 3082"/>
            </a:avLst>
          </a:prstGeom>
          <a:solidFill>
            <a:srgbClr val="C5E0B4"/>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18" name="フレーム 17">
            <a:extLst>
              <a:ext uri="{FF2B5EF4-FFF2-40B4-BE49-F238E27FC236}">
                <a16:creationId xmlns:a16="http://schemas.microsoft.com/office/drawing/2014/main" id="{F4E3AB84-99A5-3420-CFA9-ABCA29FFDED9}"/>
              </a:ext>
            </a:extLst>
          </p:cNvPr>
          <p:cNvSpPr/>
          <p:nvPr/>
        </p:nvSpPr>
        <p:spPr>
          <a:xfrm>
            <a:off x="5427146" y="12433531"/>
            <a:ext cx="3795735" cy="2751310"/>
          </a:xfrm>
          <a:prstGeom prst="frame">
            <a:avLst>
              <a:gd name="adj1" fmla="val 3534"/>
            </a:avLst>
          </a:prstGeom>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0" name="フレーム 19">
            <a:extLst>
              <a:ext uri="{FF2B5EF4-FFF2-40B4-BE49-F238E27FC236}">
                <a16:creationId xmlns:a16="http://schemas.microsoft.com/office/drawing/2014/main" id="{0AA89385-64F3-C530-DC37-DF467E8230B9}"/>
              </a:ext>
            </a:extLst>
          </p:cNvPr>
          <p:cNvSpPr/>
          <p:nvPr/>
        </p:nvSpPr>
        <p:spPr>
          <a:xfrm>
            <a:off x="9372083" y="12433531"/>
            <a:ext cx="3795735" cy="2751310"/>
          </a:xfrm>
          <a:prstGeom prst="frame">
            <a:avLst>
              <a:gd name="adj1" fmla="val 3971"/>
            </a:avLst>
          </a:prstGeom>
          <a:solidFill>
            <a:schemeClr val="accent1">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AutoShape 1">
            <a:extLst>
              <a:ext uri="{FF2B5EF4-FFF2-40B4-BE49-F238E27FC236}">
                <a16:creationId xmlns:a16="http://schemas.microsoft.com/office/drawing/2014/main" id="{0E3219AC-6D80-8F51-3948-32F06CC62644}"/>
              </a:ext>
            </a:extLst>
          </p:cNvPr>
          <p:cNvSpPr>
            <a:spLocks noChangeArrowheads="1"/>
          </p:cNvSpPr>
          <p:nvPr/>
        </p:nvSpPr>
        <p:spPr bwMode="auto">
          <a:xfrm>
            <a:off x="120042" y="9840206"/>
            <a:ext cx="1154233" cy="539805"/>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売場テーマ</a:t>
            </a:r>
            <a:endParaRPr lang="en-US" altLang="ja-JP"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a:extLst>
              <a:ext uri="{FF2B5EF4-FFF2-40B4-BE49-F238E27FC236}">
                <a16:creationId xmlns:a16="http://schemas.microsoft.com/office/drawing/2014/main" id="{8BB10A35-EADC-370C-51BF-BFE07D4022F0}"/>
              </a:ext>
            </a:extLst>
          </p:cNvPr>
          <p:cNvPicPr>
            <a:picLocks noChangeAspect="1"/>
          </p:cNvPicPr>
          <p:nvPr/>
        </p:nvPicPr>
        <p:blipFill rotWithShape="1">
          <a:blip cstate="print">
            <a:extLst>
              <a:ext uri="{28A0092B-C50C-407E-A947-70E740481C1C}">
                <a14:useLocalDpi xmlns:a14="http://schemas.microsoft.com/office/drawing/2010/main"/>
              </a:ext>
            </a:extLst>
          </a:blip>
          <a:srcRect/>
          <a:stretch/>
        </p:blipFill>
        <p:spPr>
          <a:xfrm>
            <a:off x="18448650" y="14719880"/>
            <a:ext cx="2930244" cy="45719"/>
          </a:xfrm>
          <a:prstGeom prst="rect">
            <a:avLst/>
          </a:prstGeom>
        </p:spPr>
      </p:pic>
      <p:sp>
        <p:nvSpPr>
          <p:cNvPr id="24" name="AutoShape 1">
            <a:extLst>
              <a:ext uri="{FF2B5EF4-FFF2-40B4-BE49-F238E27FC236}">
                <a16:creationId xmlns:a16="http://schemas.microsoft.com/office/drawing/2014/main" id="{99ED8B05-E87A-AA95-43CC-265079E9512B}"/>
              </a:ext>
            </a:extLst>
          </p:cNvPr>
          <p:cNvSpPr>
            <a:spLocks noChangeArrowheads="1"/>
          </p:cNvSpPr>
          <p:nvPr/>
        </p:nvSpPr>
        <p:spPr bwMode="auto">
          <a:xfrm>
            <a:off x="-94131" y="3332668"/>
            <a:ext cx="1402454" cy="1412994"/>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a:solidFill>
                  <a:schemeClr val="tx1"/>
                </a:solidFill>
                <a:latin typeface="Meiryo UI" panose="020B0604030504040204" pitchFamily="50" charset="-128"/>
                <a:ea typeface="Meiryo UI" panose="020B0604030504040204" pitchFamily="50" charset="-128"/>
                <a:cs typeface="Meiryo UI" panose="020B0604030504040204" pitchFamily="50" charset="-128"/>
              </a:rPr>
              <a:t>行楽需要</a:t>
            </a: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」に合わせた</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販促計画</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&amp;</a:t>
            </a:r>
          </a:p>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Text Box 1049">
            <a:extLst>
              <a:ext uri="{FF2B5EF4-FFF2-40B4-BE49-F238E27FC236}">
                <a16:creationId xmlns:a16="http://schemas.microsoft.com/office/drawing/2014/main" id="{FB95EE17-46B0-768A-DF66-B21BE542FDB6}"/>
              </a:ext>
            </a:extLst>
          </p:cNvPr>
          <p:cNvSpPr txBox="1">
            <a:spLocks noChangeArrowheads="1"/>
          </p:cNvSpPr>
          <p:nvPr/>
        </p:nvSpPr>
        <p:spPr bwMode="auto">
          <a:xfrm>
            <a:off x="3041514" y="313236"/>
            <a:ext cx="14802412" cy="1127031"/>
          </a:xfrm>
          <a:prstGeom prst="rect">
            <a:avLst/>
          </a:prstGeom>
          <a:noFill/>
          <a:ln>
            <a:noFill/>
          </a:ln>
        </p:spPr>
        <p:txBody>
          <a:bodyPr wrap="square" lIns="73152" tIns="36576"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4000" b="1" dirty="0">
                <a:solidFill>
                  <a:srgbClr val="C00000"/>
                </a:solidFill>
                <a:latin typeface="HGS創英ﾌﾟﾚｾﾞﾝｽEB"/>
                <a:ea typeface="HGS創英ﾌﾟﾚｾﾞﾝｽEB"/>
                <a:cs typeface="Meiryo UI" panose="020B0604030504040204" pitchFamily="50" charset="-128"/>
              </a:rPr>
              <a:t>「秋の売場づくり」と「イベント対応」を徹底しよう！ </a:t>
            </a:r>
            <a:endParaRPr lang="en-US" altLang="ja-JP" sz="4000" b="1" dirty="0">
              <a:solidFill>
                <a:srgbClr val="C00000"/>
              </a:solidFill>
              <a:latin typeface="HGS創英ﾌﾟﾚｾﾞﾝｽEB"/>
              <a:ea typeface="HGS創英ﾌﾟﾚｾﾞﾝｽEB"/>
              <a:cs typeface="Meiryo UI" panose="020B0604030504040204" pitchFamily="50" charset="-128"/>
            </a:endParaRPr>
          </a:p>
          <a:p>
            <a:pPr algn="ctr">
              <a:lnSpc>
                <a:spcPts val="3500"/>
              </a:lnSpc>
              <a:defRPr sz="1000"/>
            </a:pPr>
            <a:r>
              <a:rPr lang="en-US" altLang="ja-JP" sz="2400" b="1" dirty="0">
                <a:solidFill>
                  <a:schemeClr val="accent4">
                    <a:lumMod val="75000"/>
                  </a:schemeClr>
                </a:solidFill>
                <a:latin typeface="メイリオ"/>
                <a:ea typeface="メイリオ"/>
              </a:rPr>
              <a:t>〜</a:t>
            </a:r>
            <a:r>
              <a:rPr lang="ja-JP" altLang="en-US" sz="2400" b="1" dirty="0">
                <a:solidFill>
                  <a:schemeClr val="accent4">
                    <a:lumMod val="75000"/>
                  </a:schemeClr>
                </a:solidFill>
                <a:latin typeface="メイリオ"/>
                <a:ea typeface="メイリオ"/>
              </a:rPr>
              <a:t>残暑も落ち着き、秋らしい時季</a:t>
            </a:r>
            <a:r>
              <a:rPr lang="en-US" altLang="ja-JP" sz="2400" b="1" dirty="0">
                <a:solidFill>
                  <a:schemeClr val="accent4">
                    <a:lumMod val="75000"/>
                  </a:schemeClr>
                </a:solidFill>
                <a:latin typeface="HGP創英角ﾎﾟｯﾌﾟ体"/>
                <a:ea typeface="HGP創英角ﾎﾟｯﾌﾟ体" panose="040B0A00000000000000" pitchFamily="50" charset="-128"/>
                <a:cs typeface="Meiryo UI" panose="020B0604030504040204" pitchFamily="50" charset="-128"/>
              </a:rPr>
              <a:t>〜</a:t>
            </a:r>
            <a:endParaRPr lang="en-US" altLang="ja-JP" sz="2400" b="1" i="0" u="none" strike="noStrike" cap="none" spc="0" baseline="0" dirty="0">
              <a:ln>
                <a:noFill/>
              </a:ln>
              <a:solidFill>
                <a:schemeClr val="accent4">
                  <a:lumMod val="75000"/>
                </a:schemeClr>
              </a:solidFill>
              <a:effectLst/>
              <a:latin typeface="HGP創英角ﾎﾟｯﾌﾟ体"/>
              <a:ea typeface="HGP創英角ﾎﾟｯﾌﾟ体" panose="040B0A00000000000000" pitchFamily="50" charset="-128"/>
              <a:cs typeface="Meiryo UI" panose="020B0604030504040204" pitchFamily="50" charset="-128"/>
            </a:endParaRPr>
          </a:p>
        </p:txBody>
      </p:sp>
      <p:sp>
        <p:nvSpPr>
          <p:cNvPr id="29" name="AutoShape 66">
            <a:extLst>
              <a:ext uri="{FF2B5EF4-FFF2-40B4-BE49-F238E27FC236}">
                <a16:creationId xmlns:a16="http://schemas.microsoft.com/office/drawing/2014/main" id="{1E72732A-7311-E461-374B-30472CE8FC62}"/>
              </a:ext>
            </a:extLst>
          </p:cNvPr>
          <p:cNvSpPr>
            <a:spLocks noChangeArrowheads="1"/>
          </p:cNvSpPr>
          <p:nvPr/>
        </p:nvSpPr>
        <p:spPr bwMode="auto">
          <a:xfrm>
            <a:off x="11135960" y="9710484"/>
            <a:ext cx="4727345" cy="2638563"/>
          </a:xfrm>
          <a:prstGeom prst="flowChartAlternateProcess">
            <a:avLst/>
          </a:prstGeom>
          <a:solidFill>
            <a:srgbClr val="D0EBB3"/>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600"/>
              </a:lnSpc>
              <a:defRPr sz="1000"/>
            </a:pPr>
            <a:r>
              <a:rPr lang="ja-JP" altLang="en-US" sz="1400" dirty="0">
                <a:latin typeface="HG丸ｺﾞｼｯｸM-PRO"/>
                <a:ea typeface="HG丸ｺﾞｼｯｸM-PRO"/>
              </a:rPr>
              <a:t>●秋の行事・行楽フェア</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dirty="0">
                <a:latin typeface="HG丸ｺﾞｼｯｸM-PRO"/>
                <a:ea typeface="HG丸ｺﾞｼｯｸM-PRO"/>
              </a:rPr>
              <a:t>●秋の土用の丑</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dirty="0">
                <a:latin typeface="HG丸ｺﾞｼｯｸM-PRO"/>
                <a:ea typeface="HG丸ｺﾞｼｯｸM-PRO"/>
              </a:rPr>
              <a:t>●ハロウィン</a:t>
            </a:r>
            <a:endParaRPr lang="en-US" altLang="ja-JP" sz="1400" dirty="0">
              <a:latin typeface="HG丸ｺﾞｼｯｸM-PRO"/>
              <a:ea typeface="HG丸ｺﾞｼｯｸM-PRO"/>
            </a:endParaRPr>
          </a:p>
        </p:txBody>
      </p:sp>
      <p:sp>
        <p:nvSpPr>
          <p:cNvPr id="32" name="AutoShape 66">
            <a:extLst>
              <a:ext uri="{FF2B5EF4-FFF2-40B4-BE49-F238E27FC236}">
                <a16:creationId xmlns:a16="http://schemas.microsoft.com/office/drawing/2014/main" id="{94CB5F21-4B16-3337-A54D-F6E8A630574D}"/>
              </a:ext>
            </a:extLst>
          </p:cNvPr>
          <p:cNvSpPr>
            <a:spLocks noChangeArrowheads="1"/>
          </p:cNvSpPr>
          <p:nvPr/>
        </p:nvSpPr>
        <p:spPr bwMode="auto">
          <a:xfrm>
            <a:off x="15965924" y="9732587"/>
            <a:ext cx="4716752" cy="2638563"/>
          </a:xfrm>
          <a:prstGeom prst="flowChartAlternateProcess">
            <a:avLst/>
          </a:prstGeom>
          <a:solidFill>
            <a:schemeClr val="accent1">
              <a:lumMod val="20000"/>
              <a:lumOff val="80000"/>
            </a:schemeClr>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r>
              <a:rPr lang="ja-JP" altLang="en-US" sz="1400" dirty="0">
                <a:solidFill>
                  <a:srgbClr val="000000"/>
                </a:solidFill>
                <a:latin typeface="HG丸ｺﾞｼｯｸM-PRO" panose="020F0600000000000000" pitchFamily="50" charset="-128"/>
                <a:ea typeface="HG丸ｺﾞｼｯｸM-PRO" panose="020F0600000000000000" pitchFamily="50" charset="-128"/>
              </a:rPr>
              <a:t>水産物</a:t>
            </a: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カツオのたたきカルパッチョ</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カツオのガーリックステーキ</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en-US" altLang="ja-JP" sz="1400" i="0" strike="noStrike" dirty="0">
                <a:latin typeface="HG丸ｺﾞｼｯｸM-PRO" panose="020F0600000000000000" pitchFamily="50" charset="-128"/>
                <a:ea typeface="HG丸ｺﾞｼｯｸM-PRO" panose="020F0600000000000000" pitchFamily="50" charset="-128"/>
              </a:rPr>
              <a:t>《</a:t>
            </a:r>
            <a:r>
              <a:rPr lang="ja-JP" altLang="en-US" sz="1400" i="0" strike="noStrike" dirty="0">
                <a:latin typeface="HG丸ｺﾞｼｯｸM-PRO" panose="020F0600000000000000" pitchFamily="50" charset="-128"/>
                <a:ea typeface="HG丸ｺﾞｼｯｸM-PRO" panose="020F0600000000000000" pitchFamily="50" charset="-128"/>
              </a:rPr>
              <a:t>野菜</a:t>
            </a:r>
            <a:r>
              <a:rPr lang="en-US" altLang="ja-JP" sz="1400" i="0" strike="noStrike" dirty="0">
                <a:latin typeface="HG丸ｺﾞｼｯｸM-PRO" panose="020F0600000000000000" pitchFamily="50" charset="-128"/>
                <a:ea typeface="HG丸ｺﾞｼｯｸM-PRO" panose="020F0600000000000000" pitchFamily="50" charset="-128"/>
              </a:rPr>
              <a:t>》</a:t>
            </a: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鶏肉とサツマイモの甘辛煮</a:t>
            </a:r>
            <a:br>
              <a:rPr lang="en-US" altLang="ja-JP" sz="1400" dirty="0">
                <a:latin typeface="HG丸ｺﾞｼｯｸM-PRO" panose="020F0600000000000000" pitchFamily="50" charset="-128"/>
                <a:ea typeface="HG丸ｺﾞｼｯｸM-PRO" panose="020F0600000000000000" pitchFamily="50" charset="-128"/>
              </a:rPr>
            </a:br>
            <a:r>
              <a:rPr lang="ja-JP" altLang="en-US" sz="1400" dirty="0">
                <a:latin typeface="HG丸ｺﾞｼｯｸM-PRO" panose="020F0600000000000000" pitchFamily="50" charset="-128"/>
                <a:ea typeface="HG丸ｺﾞｼｯｸM-PRO" panose="020F0600000000000000" pitchFamily="50" charset="-128"/>
              </a:rPr>
              <a:t>焼き芋スイートポテト</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33" name="AutoShape 17">
            <a:extLst>
              <a:ext uri="{FF2B5EF4-FFF2-40B4-BE49-F238E27FC236}">
                <a16:creationId xmlns:a16="http://schemas.microsoft.com/office/drawing/2014/main" id="{09050B71-3AA0-3D6D-93EC-EB75B6D3FB7F}"/>
              </a:ext>
            </a:extLst>
          </p:cNvPr>
          <p:cNvSpPr>
            <a:spLocks noChangeArrowheads="1"/>
          </p:cNvSpPr>
          <p:nvPr/>
        </p:nvSpPr>
        <p:spPr bwMode="auto">
          <a:xfrm>
            <a:off x="11135960" y="9201862"/>
            <a:ext cx="4751000"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10</a:t>
            </a:r>
            <a:r>
              <a:rPr lang="ja-JP" altLang="en-US" sz="1400">
                <a:latin typeface="HG丸ｺﾞｼｯｸM-PRO" panose="020F0600000000000000" pitchFamily="50" charset="-128"/>
                <a:ea typeface="HG丸ｺﾞｼｯｸM-PRO" panose="020F0600000000000000" pitchFamily="50" charset="-128"/>
              </a:rPr>
              <a:t>月</a:t>
            </a:r>
            <a:r>
              <a:rPr lang="ja-JP" altLang="en-US" sz="1400" dirty="0">
                <a:latin typeface="HG丸ｺﾞｼｯｸM-PRO" panose="020F0600000000000000" pitchFamily="50" charset="-128"/>
                <a:ea typeface="HG丸ｺﾞｼｯｸM-PRO" panose="020F0600000000000000" pitchFamily="50" charset="-128"/>
              </a:rPr>
              <a:t>の行事・行楽の季節商品</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35" name="AutoShape 18">
            <a:extLst>
              <a:ext uri="{FF2B5EF4-FFF2-40B4-BE49-F238E27FC236}">
                <a16:creationId xmlns:a16="http://schemas.microsoft.com/office/drawing/2014/main" id="{691DCC7A-8F65-D2F0-8304-FEE6575EEDA6}"/>
              </a:ext>
            </a:extLst>
          </p:cNvPr>
          <p:cNvSpPr>
            <a:spLocks noChangeArrowheads="1"/>
          </p:cNvSpPr>
          <p:nvPr/>
        </p:nvSpPr>
        <p:spPr bwMode="auto">
          <a:xfrm>
            <a:off x="15973048" y="9205819"/>
            <a:ext cx="4879950" cy="430532"/>
          </a:xfrm>
          <a:prstGeom prst="flowChartAlternateProcess">
            <a:avLst/>
          </a:prstGeom>
          <a:solidFill>
            <a:schemeClr val="bg1"/>
          </a:solidFill>
          <a:ln>
            <a:noFill/>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680"/>
              </a:lnSpc>
            </a:pPr>
            <a:r>
              <a:rPr lang="en-US" altLang="ja-JP" sz="1400" dirty="0">
                <a:latin typeface="HG丸ｺﾞｼｯｸM-PRO"/>
                <a:ea typeface="HG丸ｺﾞｼｯｸM-PRO"/>
              </a:rPr>
              <a:t>10</a:t>
            </a:r>
            <a:r>
              <a:rPr lang="ja-JP" altLang="en-US" sz="1400" dirty="0">
                <a:latin typeface="HG丸ｺﾞｼｯｸM-PRO"/>
                <a:ea typeface="HG丸ｺﾞｼｯｸM-PRO"/>
              </a:rPr>
              <a:t>月は</a:t>
            </a:r>
            <a:r>
              <a:rPr lang="ja-JP" altLang="en-US" sz="1400">
                <a:latin typeface="HG丸ｺﾞｼｯｸM-PRO"/>
                <a:ea typeface="HG丸ｺﾞｼｯｸM-PRO"/>
              </a:rPr>
              <a:t>、カツオやサツマイモ</a:t>
            </a:r>
            <a:r>
              <a:rPr lang="ja-JP" altLang="en-US" sz="1400" dirty="0">
                <a:latin typeface="HG丸ｺﾞｼｯｸM-PRO"/>
                <a:ea typeface="HG丸ｺﾞｼｯｸM-PRO"/>
              </a:rPr>
              <a:t>などの旬の食材メニューで売上拡大の提案を！</a:t>
            </a:r>
            <a:endParaRPr lang="en-US" altLang="ja-JP" sz="1400" dirty="0">
              <a:latin typeface="HG丸ｺﾞｼｯｸM-PRO"/>
              <a:ea typeface="HG丸ｺﾞｼｯｸM-PRO"/>
            </a:endParaRPr>
          </a:p>
        </p:txBody>
      </p:sp>
      <p:sp>
        <p:nvSpPr>
          <p:cNvPr id="37" name="AutoShape 18">
            <a:extLst>
              <a:ext uri="{FF2B5EF4-FFF2-40B4-BE49-F238E27FC236}">
                <a16:creationId xmlns:a16="http://schemas.microsoft.com/office/drawing/2014/main" id="{B282AB7D-6F96-29AB-AC71-99063D4A1358}"/>
              </a:ext>
            </a:extLst>
          </p:cNvPr>
          <p:cNvSpPr>
            <a:spLocks noChangeArrowheads="1"/>
          </p:cNvSpPr>
          <p:nvPr/>
        </p:nvSpPr>
        <p:spPr bwMode="auto">
          <a:xfrm>
            <a:off x="6282341" y="9208614"/>
            <a:ext cx="4741889"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10</a:t>
            </a:r>
            <a:r>
              <a:rPr lang="ja-JP" altLang="en-US" sz="1400" dirty="0">
                <a:latin typeface="HG丸ｺﾞｼｯｸM-PRO" panose="020F0600000000000000" pitchFamily="50" charset="-128"/>
                <a:ea typeface="HG丸ｺﾞｼｯｸM-PRO" panose="020F0600000000000000" pitchFamily="50" charset="-128"/>
              </a:rPr>
              <a:t>月の旬の食材を活用し、販促提案をしましょう</a:t>
            </a:r>
          </a:p>
        </p:txBody>
      </p:sp>
      <p:sp>
        <p:nvSpPr>
          <p:cNvPr id="39" name="AutoShape 18">
            <a:extLst>
              <a:ext uri="{FF2B5EF4-FFF2-40B4-BE49-F238E27FC236}">
                <a16:creationId xmlns:a16="http://schemas.microsoft.com/office/drawing/2014/main" id="{F815E51D-5EDF-5371-7032-754A9985FF6E}"/>
              </a:ext>
            </a:extLst>
          </p:cNvPr>
          <p:cNvSpPr>
            <a:spLocks noChangeArrowheads="1"/>
          </p:cNvSpPr>
          <p:nvPr/>
        </p:nvSpPr>
        <p:spPr bwMode="auto">
          <a:xfrm>
            <a:off x="1415277" y="9205818"/>
            <a:ext cx="4754645"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10</a:t>
            </a:r>
            <a:r>
              <a:rPr lang="ja-JP" altLang="en-US" sz="1400">
                <a:latin typeface="HG丸ｺﾞｼｯｸM-PRO" panose="020F0600000000000000" pitchFamily="50" charset="-128"/>
                <a:ea typeface="HG丸ｺﾞｼｯｸM-PRO" panose="020F0600000000000000" pitchFamily="50" charset="-128"/>
              </a:rPr>
              <a:t>月</a:t>
            </a:r>
            <a:r>
              <a:rPr lang="ja-JP" altLang="en-US" sz="1400">
                <a:solidFill>
                  <a:sysClr val="windowText" lastClr="000000"/>
                </a:solidFill>
                <a:latin typeface="Freestyle Script" panose="030804020302050B0404" pitchFamily="66" charset="0"/>
                <a:ea typeface="HG丸ｺﾞｼｯｸM-PRO" panose="020F0600000000000000" pitchFamily="50" charset="-128"/>
              </a:rPr>
              <a:t>の催事メニューの提案</a:t>
            </a:r>
            <a:endParaRPr lang="en-US" altLang="ja-JP" sz="1400" dirty="0">
              <a:solidFill>
                <a:sysClr val="windowText" lastClr="000000"/>
              </a:solidFill>
              <a:latin typeface="Freestyle Script" panose="030804020302050B0404" pitchFamily="66" charset="0"/>
              <a:ea typeface="HG丸ｺﾞｼｯｸM-PRO" panose="020F0600000000000000" pitchFamily="50" charset="-128"/>
            </a:endParaRPr>
          </a:p>
        </p:txBody>
      </p:sp>
      <p:sp>
        <p:nvSpPr>
          <p:cNvPr id="40" name="AutoShape 66">
            <a:extLst>
              <a:ext uri="{FF2B5EF4-FFF2-40B4-BE49-F238E27FC236}">
                <a16:creationId xmlns:a16="http://schemas.microsoft.com/office/drawing/2014/main" id="{AABBEE67-3330-078C-988D-5162AE625849}"/>
              </a:ext>
            </a:extLst>
          </p:cNvPr>
          <p:cNvSpPr>
            <a:spLocks noChangeArrowheads="1"/>
          </p:cNvSpPr>
          <p:nvPr/>
        </p:nvSpPr>
        <p:spPr bwMode="auto">
          <a:xfrm>
            <a:off x="6306247" y="9710483"/>
            <a:ext cx="4751000" cy="2638563"/>
          </a:xfrm>
          <a:prstGeom prst="flowChartAlternateProcess">
            <a:avLst/>
          </a:prstGeom>
          <a:solidFill>
            <a:schemeClr val="accent2">
              <a:lumMod val="40000"/>
              <a:lumOff val="60000"/>
            </a:schemeClr>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a:ea typeface="HG丸ｺﾞｼｯｸM-PRO"/>
              </a:rPr>
              <a:t>《</a:t>
            </a:r>
            <a:r>
              <a:rPr lang="ja-JP" altLang="en-US" sz="1400" i="0" strike="noStrike" dirty="0">
                <a:solidFill>
                  <a:srgbClr val="000000"/>
                </a:solidFill>
                <a:latin typeface="HG丸ｺﾞｼｯｸM-PRO"/>
                <a:ea typeface="HG丸ｺﾞｼｯｸM-PRO"/>
              </a:rPr>
              <a:t>水産物</a:t>
            </a:r>
            <a:r>
              <a:rPr lang="en-US" altLang="ja-JP" sz="1400" i="0" strike="noStrike" dirty="0">
                <a:solidFill>
                  <a:srgbClr val="000000"/>
                </a:solidFill>
                <a:latin typeface="HG丸ｺﾞｼｯｸM-PRO"/>
                <a:ea typeface="HG丸ｺﾞｼｯｸM-PRO"/>
              </a:rPr>
              <a:t>》</a:t>
            </a:r>
          </a:p>
          <a:p>
            <a:pPr rtl="1">
              <a:lnSpc>
                <a:spcPts val="1600"/>
              </a:lnSpc>
              <a:defRPr sz="1000"/>
            </a:pPr>
            <a:r>
              <a:rPr lang="ja-JP" altLang="en-US" sz="1400" dirty="0">
                <a:latin typeface="HG丸ｺﾞｼｯｸM-PRO" pitchFamily="50" charset="-128"/>
                <a:ea typeface="HG丸ｺﾞｼｯｸM-PRO" pitchFamily="50" charset="-128"/>
              </a:rPr>
              <a:t>カツオ、サバ</a:t>
            </a:r>
            <a:endParaRPr lang="en-US" altLang="ja-JP" sz="1400" dirty="0">
              <a:latin typeface="HG丸ｺﾞｼｯｸM-PRO" pitchFamily="50" charset="-128"/>
              <a:ea typeface="HG丸ｺﾞｼｯｸM-PRO" pitchFamily="50" charset="-128"/>
            </a:endParaRPr>
          </a:p>
          <a:p>
            <a:pPr rtl="1">
              <a:lnSpc>
                <a:spcPts val="1600"/>
              </a:lnSpc>
              <a:defRPr sz="1000"/>
            </a:pP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r>
              <a:rPr lang="en-US" altLang="ja-JP" sz="1400" i="0" strike="noStrike" dirty="0">
                <a:solidFill>
                  <a:srgbClr val="000000"/>
                </a:solidFill>
                <a:latin typeface="HG丸ｺﾞｼｯｸM-PRO" pitchFamily="50" charset="-128"/>
                <a:ea typeface="HG丸ｺﾞｼｯｸM-PRO" pitchFamily="50" charset="-128"/>
              </a:rPr>
              <a:t>《</a:t>
            </a:r>
            <a:r>
              <a:rPr lang="ja-JP" altLang="en-US" sz="1400" i="0" strike="noStrike" dirty="0">
                <a:latin typeface="HG丸ｺﾞｼｯｸM-PRO" panose="020F0600000000000000" pitchFamily="50" charset="-128"/>
                <a:ea typeface="HG丸ｺﾞｼｯｸM-PRO" panose="020F0600000000000000" pitchFamily="50" charset="-128"/>
              </a:rPr>
              <a:t>野菜・キノコ</a:t>
            </a:r>
            <a:r>
              <a:rPr lang="en-US" altLang="ja-JP" sz="1400" i="0" strike="noStrike" dirty="0">
                <a:latin typeface="HG丸ｺﾞｼｯｸM-PRO" pitchFamily="50" charset="-128"/>
                <a:ea typeface="HG丸ｺﾞｼｯｸM-PRO" pitchFamily="50" charset="-128"/>
              </a:rPr>
              <a:t>》</a:t>
            </a:r>
          </a:p>
          <a:p>
            <a:pPr algn="l" rtl="1">
              <a:lnSpc>
                <a:spcPts val="1600"/>
              </a:lnSpc>
              <a:defRPr sz="1000"/>
            </a:pPr>
            <a:r>
              <a:rPr lang="ja-JP" altLang="en-US" sz="1400" dirty="0">
                <a:latin typeface="HG丸ｺﾞｼｯｸM-PRO"/>
                <a:ea typeface="HG丸ｺﾞｼｯｸM-PRO"/>
              </a:rPr>
              <a:t>サツマイモ、カブ</a:t>
            </a:r>
            <a:endParaRPr lang="en-US" altLang="ja-JP" sz="1400" i="0" strike="noStrike" dirty="0">
              <a:latin typeface="HG丸ｺﾞｼｯｸM-PRO"/>
              <a:ea typeface="HG丸ｺﾞｼｯｸM-PRO"/>
            </a:endParaRPr>
          </a:p>
        </p:txBody>
      </p:sp>
      <p:sp>
        <p:nvSpPr>
          <p:cNvPr id="41" name="AutoShape 66">
            <a:extLst>
              <a:ext uri="{FF2B5EF4-FFF2-40B4-BE49-F238E27FC236}">
                <a16:creationId xmlns:a16="http://schemas.microsoft.com/office/drawing/2014/main" id="{A255DE5D-ACEA-EEB2-3158-1B0729A415CD}"/>
              </a:ext>
            </a:extLst>
          </p:cNvPr>
          <p:cNvSpPr>
            <a:spLocks noChangeArrowheads="1"/>
          </p:cNvSpPr>
          <p:nvPr/>
        </p:nvSpPr>
        <p:spPr bwMode="auto">
          <a:xfrm>
            <a:off x="1431952" y="9632394"/>
            <a:ext cx="4767675" cy="2638563"/>
          </a:xfrm>
          <a:prstGeom prst="flowChartAlternateProcess">
            <a:avLst/>
          </a:prstGeom>
          <a:solidFill>
            <a:srgbClr val="FFFFC9"/>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300"/>
              </a:lnSpc>
              <a:defRPr sz="1000"/>
            </a:pPr>
            <a:r>
              <a:rPr lang="ja-JP" altLang="en-US" sz="1400" dirty="0">
                <a:latin typeface="HG丸ｺﾞｼｯｸM-PRO"/>
                <a:ea typeface="HG丸ｺﾞｼｯｸM-PRO"/>
              </a:rPr>
              <a:t>●</a:t>
            </a:r>
            <a:r>
              <a:rPr lang="ja-JP" altLang="en-US" sz="1400" dirty="0">
                <a:latin typeface="HGMaruGothicMPRO" panose="020F0600000000000000" pitchFamily="34" charset="-128"/>
                <a:ea typeface="HGMaruGothicMPRO" panose="020F0600000000000000" pitchFamily="34" charset="-128"/>
              </a:rPr>
              <a:t>秋の味覚レシピ</a:t>
            </a: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r>
              <a:rPr lang="ja-JP" altLang="en-US" sz="1400">
                <a:latin typeface="HG丸ｺﾞｼｯｸM-PRO"/>
                <a:ea typeface="HG丸ｺﾞｼｯｸM-PRO"/>
              </a:rPr>
              <a:t>●</a:t>
            </a:r>
            <a:r>
              <a:rPr lang="ja-JP" altLang="en-US" sz="1400" u="none" strike="noStrike">
                <a:solidFill>
                  <a:schemeClr val="tx1"/>
                </a:solidFill>
                <a:effectLst/>
                <a:latin typeface="HG丸ｺﾞｼｯｸM-PRO"/>
                <a:ea typeface="HG丸ｺﾞｼｯｸM-PRO"/>
              </a:rPr>
              <a:t>ハロウィン</a:t>
            </a:r>
            <a:r>
              <a:rPr lang="ja-JP" altLang="en-US" sz="1400">
                <a:latin typeface="HG丸ｺﾞｼｯｸM-PRO"/>
                <a:ea typeface="HG丸ｺﾞｼｯｸM-PRO"/>
              </a:rPr>
              <a:t>レシピ</a:t>
            </a:r>
            <a:endParaRPr lang="en-US" altLang="ja-JP" sz="1400" dirty="0">
              <a:latin typeface="HG丸ｺﾞｼｯｸM-PRO"/>
              <a:ea typeface="HG丸ｺﾞｼｯｸM-PRO"/>
            </a:endParaRPr>
          </a:p>
        </p:txBody>
      </p:sp>
      <p:sp>
        <p:nvSpPr>
          <p:cNvPr id="42" name="AutoShape 9">
            <a:extLst>
              <a:ext uri="{FF2B5EF4-FFF2-40B4-BE49-F238E27FC236}">
                <a16:creationId xmlns:a16="http://schemas.microsoft.com/office/drawing/2014/main" id="{BBBD23DA-0B8F-E8D4-9C5F-61DE7F1E5366}"/>
              </a:ext>
            </a:extLst>
          </p:cNvPr>
          <p:cNvSpPr>
            <a:spLocks noChangeArrowheads="1"/>
          </p:cNvSpPr>
          <p:nvPr/>
        </p:nvSpPr>
        <p:spPr bwMode="auto">
          <a:xfrm>
            <a:off x="11135960" y="8783963"/>
            <a:ext cx="4738914" cy="339809"/>
          </a:xfrm>
          <a:prstGeom prst="flowChartAlternateProcess">
            <a:avLst/>
          </a:prstGeom>
          <a:solidFill>
            <a:schemeClr val="accent6">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000" b="1" dirty="0">
                <a:solidFill>
                  <a:schemeClr val="bg1"/>
                </a:solidFill>
                <a:latin typeface="HG丸ｺﾞｼｯｸM-PRO"/>
                <a:ea typeface="HG丸ｺﾞｼｯｸM-PRO"/>
              </a:rPr>
              <a:t>10</a:t>
            </a:r>
            <a:r>
              <a:rPr lang="ja-JP" altLang="en-US" sz="2000" b="1">
                <a:solidFill>
                  <a:schemeClr val="bg1"/>
                </a:solidFill>
                <a:latin typeface="HG丸ｺﾞｼｯｸM-PRO"/>
                <a:ea typeface="HG丸ｺﾞｼｯｸM-PRO"/>
              </a:rPr>
              <a:t>月</a:t>
            </a:r>
            <a:r>
              <a:rPr lang="ja-JP" altLang="en-US" sz="2000" b="1" dirty="0">
                <a:solidFill>
                  <a:schemeClr val="bg1"/>
                </a:solidFill>
                <a:latin typeface="HG丸ｺﾞｼｯｸM-PRO"/>
                <a:ea typeface="HG丸ｺﾞｼｯｸM-PRO"/>
              </a:rPr>
              <a:t>の売れ筋商品</a:t>
            </a:r>
          </a:p>
        </p:txBody>
      </p:sp>
      <p:sp>
        <p:nvSpPr>
          <p:cNvPr id="43" name="Text Box 89">
            <a:extLst>
              <a:ext uri="{FF2B5EF4-FFF2-40B4-BE49-F238E27FC236}">
                <a16:creationId xmlns:a16="http://schemas.microsoft.com/office/drawing/2014/main" id="{59781315-C4A3-B0F9-3B31-6E001C32BCF4}"/>
              </a:ext>
            </a:extLst>
          </p:cNvPr>
          <p:cNvSpPr txBox="1">
            <a:spLocks noChangeArrowheads="1"/>
          </p:cNvSpPr>
          <p:nvPr/>
        </p:nvSpPr>
        <p:spPr bwMode="auto">
          <a:xfrm>
            <a:off x="15886960" y="889516"/>
            <a:ext cx="3112680" cy="597643"/>
          </a:xfrm>
          <a:prstGeom prst="rect">
            <a:avLst/>
          </a:prstGeom>
          <a:noFill/>
          <a:ln>
            <a:noFill/>
          </a:ln>
        </p:spPr>
        <p:txBody>
          <a:bodyPr wrap="square" lIns="54864" tIns="27432" rIns="54864" bIns="27432" anchor="ctr">
            <a:scene3d>
              <a:camera prst="orthographicFront"/>
              <a:lightRig rig="soft" dir="t">
                <a:rot lat="0" lon="0" rev="15600000"/>
              </a:lightRig>
            </a:scene3d>
            <a:sp3d extrusionH="57150" prstMaterial="softEdge">
              <a:bevelT w="25400" h="3810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800" b="1" i="0" strike="noStrike" cap="none" spc="0" dirty="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〈2026</a:t>
            </a:r>
            <a:r>
              <a:rPr lang="ja-JP" altLang="en-US" sz="2800" b="1" i="0" strike="noStrike" cap="none" spc="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28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800" b="1" i="0" strike="noStrike" cap="none" spc="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月版</a:t>
            </a:r>
            <a:r>
              <a:rPr lang="en-US" altLang="ja-JP" sz="2800" b="1" i="0" strike="noStrike" cap="none" spc="0" dirty="0">
                <a:ln>
                  <a:noFill/>
                </a:ln>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44" name="表 41">
            <a:extLst>
              <a:ext uri="{FF2B5EF4-FFF2-40B4-BE49-F238E27FC236}">
                <a16:creationId xmlns:a16="http://schemas.microsoft.com/office/drawing/2014/main" id="{6FD421A6-9C59-3739-6A71-41630CDCCF4F}"/>
              </a:ext>
            </a:extLst>
          </p:cNvPr>
          <p:cNvGraphicFramePr>
            <a:graphicFrameLocks noGrp="1"/>
          </p:cNvGraphicFramePr>
          <p:nvPr>
            <p:extLst>
              <p:ext uri="{D42A27DB-BD31-4B8C-83A1-F6EECF244321}">
                <p14:modId xmlns:p14="http://schemas.microsoft.com/office/powerpoint/2010/main" val="1270028393"/>
              </p:ext>
            </p:extLst>
          </p:nvPr>
        </p:nvGraphicFramePr>
        <p:xfrm>
          <a:off x="1274275" y="1607280"/>
          <a:ext cx="20082102" cy="7018140"/>
        </p:xfrm>
        <a:graphic>
          <a:graphicData uri="http://schemas.openxmlformats.org/drawingml/2006/table">
            <a:tbl>
              <a:tblPr>
                <a:tableStyleId>{616DA210-FB5B-4158-B5E0-FEB733F419BA}</a:tableStyleId>
              </a:tblPr>
              <a:tblGrid>
                <a:gridCol w="586773">
                  <a:extLst>
                    <a:ext uri="{9D8B030D-6E8A-4147-A177-3AD203B41FA5}">
                      <a16:colId xmlns:a16="http://schemas.microsoft.com/office/drawing/2014/main" val="2097309616"/>
                    </a:ext>
                  </a:extLst>
                </a:gridCol>
                <a:gridCol w="632735">
                  <a:extLst>
                    <a:ext uri="{9D8B030D-6E8A-4147-A177-3AD203B41FA5}">
                      <a16:colId xmlns:a16="http://schemas.microsoft.com/office/drawing/2014/main" val="1897950987"/>
                    </a:ext>
                  </a:extLst>
                </a:gridCol>
                <a:gridCol w="591472">
                  <a:extLst>
                    <a:ext uri="{9D8B030D-6E8A-4147-A177-3AD203B41FA5}">
                      <a16:colId xmlns:a16="http://schemas.microsoft.com/office/drawing/2014/main" val="25817168"/>
                    </a:ext>
                  </a:extLst>
                </a:gridCol>
                <a:gridCol w="581215">
                  <a:extLst>
                    <a:ext uri="{9D8B030D-6E8A-4147-A177-3AD203B41FA5}">
                      <a16:colId xmlns:a16="http://schemas.microsoft.com/office/drawing/2014/main" val="2660179775"/>
                    </a:ext>
                  </a:extLst>
                </a:gridCol>
                <a:gridCol w="586879">
                  <a:extLst>
                    <a:ext uri="{9D8B030D-6E8A-4147-A177-3AD203B41FA5}">
                      <a16:colId xmlns:a16="http://schemas.microsoft.com/office/drawing/2014/main" val="4127264957"/>
                    </a:ext>
                  </a:extLst>
                </a:gridCol>
                <a:gridCol w="640079">
                  <a:extLst>
                    <a:ext uri="{9D8B030D-6E8A-4147-A177-3AD203B41FA5}">
                      <a16:colId xmlns:a16="http://schemas.microsoft.com/office/drawing/2014/main" val="269297634"/>
                    </a:ext>
                  </a:extLst>
                </a:gridCol>
                <a:gridCol w="581215">
                  <a:extLst>
                    <a:ext uri="{9D8B030D-6E8A-4147-A177-3AD203B41FA5}">
                      <a16:colId xmlns:a16="http://schemas.microsoft.com/office/drawing/2014/main" val="270345305"/>
                    </a:ext>
                  </a:extLst>
                </a:gridCol>
                <a:gridCol w="581215">
                  <a:extLst>
                    <a:ext uri="{9D8B030D-6E8A-4147-A177-3AD203B41FA5}">
                      <a16:colId xmlns:a16="http://schemas.microsoft.com/office/drawing/2014/main" val="2880180914"/>
                    </a:ext>
                  </a:extLst>
                </a:gridCol>
                <a:gridCol w="551962">
                  <a:extLst>
                    <a:ext uri="{9D8B030D-6E8A-4147-A177-3AD203B41FA5}">
                      <a16:colId xmlns:a16="http://schemas.microsoft.com/office/drawing/2014/main" val="926341448"/>
                    </a:ext>
                  </a:extLst>
                </a:gridCol>
                <a:gridCol w="594548">
                  <a:extLst>
                    <a:ext uri="{9D8B030D-6E8A-4147-A177-3AD203B41FA5}">
                      <a16:colId xmlns:a16="http://schemas.microsoft.com/office/drawing/2014/main" val="778210961"/>
                    </a:ext>
                  </a:extLst>
                </a:gridCol>
                <a:gridCol w="604764">
                  <a:extLst>
                    <a:ext uri="{9D8B030D-6E8A-4147-A177-3AD203B41FA5}">
                      <a16:colId xmlns:a16="http://schemas.microsoft.com/office/drawing/2014/main" val="690706407"/>
                    </a:ext>
                  </a:extLst>
                </a:gridCol>
                <a:gridCol w="640079">
                  <a:extLst>
                    <a:ext uri="{9D8B030D-6E8A-4147-A177-3AD203B41FA5}">
                      <a16:colId xmlns:a16="http://schemas.microsoft.com/office/drawing/2014/main" val="4219718161"/>
                    </a:ext>
                  </a:extLst>
                </a:gridCol>
                <a:gridCol w="627252">
                  <a:extLst>
                    <a:ext uri="{9D8B030D-6E8A-4147-A177-3AD203B41FA5}">
                      <a16:colId xmlns:a16="http://schemas.microsoft.com/office/drawing/2014/main" val="3084027291"/>
                    </a:ext>
                  </a:extLst>
                </a:gridCol>
                <a:gridCol w="581215">
                  <a:extLst>
                    <a:ext uri="{9D8B030D-6E8A-4147-A177-3AD203B41FA5}">
                      <a16:colId xmlns:a16="http://schemas.microsoft.com/office/drawing/2014/main" val="2534703214"/>
                    </a:ext>
                  </a:extLst>
                </a:gridCol>
                <a:gridCol w="640079">
                  <a:extLst>
                    <a:ext uri="{9D8B030D-6E8A-4147-A177-3AD203B41FA5}">
                      <a16:colId xmlns:a16="http://schemas.microsoft.com/office/drawing/2014/main" val="4084205509"/>
                    </a:ext>
                  </a:extLst>
                </a:gridCol>
                <a:gridCol w="598752">
                  <a:extLst>
                    <a:ext uri="{9D8B030D-6E8A-4147-A177-3AD203B41FA5}">
                      <a16:colId xmlns:a16="http://schemas.microsoft.com/office/drawing/2014/main" val="3541549423"/>
                    </a:ext>
                  </a:extLst>
                </a:gridCol>
                <a:gridCol w="581215">
                  <a:extLst>
                    <a:ext uri="{9D8B030D-6E8A-4147-A177-3AD203B41FA5}">
                      <a16:colId xmlns:a16="http://schemas.microsoft.com/office/drawing/2014/main" val="3103460086"/>
                    </a:ext>
                  </a:extLst>
                </a:gridCol>
                <a:gridCol w="575071">
                  <a:extLst>
                    <a:ext uri="{9D8B030D-6E8A-4147-A177-3AD203B41FA5}">
                      <a16:colId xmlns:a16="http://schemas.microsoft.com/office/drawing/2014/main" val="1555751302"/>
                    </a:ext>
                  </a:extLst>
                </a:gridCol>
                <a:gridCol w="586793">
                  <a:extLst>
                    <a:ext uri="{9D8B030D-6E8A-4147-A177-3AD203B41FA5}">
                      <a16:colId xmlns:a16="http://schemas.microsoft.com/office/drawing/2014/main" val="336539328"/>
                    </a:ext>
                  </a:extLst>
                </a:gridCol>
                <a:gridCol w="581779">
                  <a:extLst>
                    <a:ext uri="{9D8B030D-6E8A-4147-A177-3AD203B41FA5}">
                      <a16:colId xmlns:a16="http://schemas.microsoft.com/office/drawing/2014/main" val="2449665052"/>
                    </a:ext>
                  </a:extLst>
                </a:gridCol>
                <a:gridCol w="581215">
                  <a:extLst>
                    <a:ext uri="{9D8B030D-6E8A-4147-A177-3AD203B41FA5}">
                      <a16:colId xmlns:a16="http://schemas.microsoft.com/office/drawing/2014/main" val="1110444334"/>
                    </a:ext>
                  </a:extLst>
                </a:gridCol>
                <a:gridCol w="581215">
                  <a:extLst>
                    <a:ext uri="{9D8B030D-6E8A-4147-A177-3AD203B41FA5}">
                      <a16:colId xmlns:a16="http://schemas.microsoft.com/office/drawing/2014/main" val="2415962396"/>
                    </a:ext>
                  </a:extLst>
                </a:gridCol>
                <a:gridCol w="581215">
                  <a:extLst>
                    <a:ext uri="{9D8B030D-6E8A-4147-A177-3AD203B41FA5}">
                      <a16:colId xmlns:a16="http://schemas.microsoft.com/office/drawing/2014/main" val="4032219248"/>
                    </a:ext>
                  </a:extLst>
                </a:gridCol>
                <a:gridCol w="585907">
                  <a:extLst>
                    <a:ext uri="{9D8B030D-6E8A-4147-A177-3AD203B41FA5}">
                      <a16:colId xmlns:a16="http://schemas.microsoft.com/office/drawing/2014/main" val="2850807119"/>
                    </a:ext>
                  </a:extLst>
                </a:gridCol>
                <a:gridCol w="572972">
                  <a:extLst>
                    <a:ext uri="{9D8B030D-6E8A-4147-A177-3AD203B41FA5}">
                      <a16:colId xmlns:a16="http://schemas.microsoft.com/office/drawing/2014/main" val="4189414689"/>
                    </a:ext>
                  </a:extLst>
                </a:gridCol>
                <a:gridCol w="584766">
                  <a:extLst>
                    <a:ext uri="{9D8B030D-6E8A-4147-A177-3AD203B41FA5}">
                      <a16:colId xmlns:a16="http://schemas.microsoft.com/office/drawing/2014/main" val="4076722313"/>
                    </a:ext>
                  </a:extLst>
                </a:gridCol>
                <a:gridCol w="573400">
                  <a:extLst>
                    <a:ext uri="{9D8B030D-6E8A-4147-A177-3AD203B41FA5}">
                      <a16:colId xmlns:a16="http://schemas.microsoft.com/office/drawing/2014/main" val="3854105985"/>
                    </a:ext>
                  </a:extLst>
                </a:gridCol>
                <a:gridCol w="589030">
                  <a:extLst>
                    <a:ext uri="{9D8B030D-6E8A-4147-A177-3AD203B41FA5}">
                      <a16:colId xmlns:a16="http://schemas.microsoft.com/office/drawing/2014/main" val="225721337"/>
                    </a:ext>
                  </a:extLst>
                </a:gridCol>
                <a:gridCol w="581215">
                  <a:extLst>
                    <a:ext uri="{9D8B030D-6E8A-4147-A177-3AD203B41FA5}">
                      <a16:colId xmlns:a16="http://schemas.microsoft.com/office/drawing/2014/main" val="1174727248"/>
                    </a:ext>
                  </a:extLst>
                </a:gridCol>
                <a:gridCol w="581215">
                  <a:extLst>
                    <a:ext uri="{9D8B030D-6E8A-4147-A177-3AD203B41FA5}">
                      <a16:colId xmlns:a16="http://schemas.microsoft.com/office/drawing/2014/main" val="1990923585"/>
                    </a:ext>
                  </a:extLst>
                </a:gridCol>
                <a:gridCol w="581215">
                  <a:extLst>
                    <a:ext uri="{9D8B030D-6E8A-4147-A177-3AD203B41FA5}">
                      <a16:colId xmlns:a16="http://schemas.microsoft.com/office/drawing/2014/main" val="633047365"/>
                    </a:ext>
                  </a:extLst>
                </a:gridCol>
                <a:gridCol w="581215">
                  <a:extLst>
                    <a:ext uri="{9D8B030D-6E8A-4147-A177-3AD203B41FA5}">
                      <a16:colId xmlns:a16="http://schemas.microsoft.com/office/drawing/2014/main" val="156759183"/>
                    </a:ext>
                  </a:extLst>
                </a:gridCol>
                <a:gridCol w="581215">
                  <a:extLst>
                    <a:ext uri="{9D8B030D-6E8A-4147-A177-3AD203B41FA5}">
                      <a16:colId xmlns:a16="http://schemas.microsoft.com/office/drawing/2014/main" val="2729118047"/>
                    </a:ext>
                  </a:extLst>
                </a:gridCol>
                <a:gridCol w="581215">
                  <a:extLst>
                    <a:ext uri="{9D8B030D-6E8A-4147-A177-3AD203B41FA5}">
                      <a16:colId xmlns:a16="http://schemas.microsoft.com/office/drawing/2014/main" val="2161064494"/>
                    </a:ext>
                  </a:extLst>
                </a:gridCol>
              </a:tblGrid>
              <a:tr h="164032">
                <a:tc>
                  <a:txBody>
                    <a:bodyPr/>
                    <a:lstStyle/>
                    <a:p>
                      <a:pPr algn="ctr" fontAlgn="ctr"/>
                      <a:r>
                        <a:rPr lang="en-US" altLang="ja-JP" sz="1100" u="none" strike="noStrike" dirty="0">
                          <a:solidFill>
                            <a:schemeClr val="tx1"/>
                          </a:solidFill>
                          <a:effectLst/>
                          <a:latin typeface="Meiryo UI"/>
                          <a:ea typeface="Meiryo UI"/>
                        </a:rPr>
                        <a:t>10/1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3</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a:solidFill>
                            <a:schemeClr val="tx1"/>
                          </a:solidFill>
                          <a:effectLst/>
                          <a:latin typeface="Meiryo UI"/>
                          <a:ea typeface="Meiryo UI"/>
                        </a:rPr>
                        <a:t>4</a:t>
                      </a:r>
                      <a:endParaRPr lang="en-US" altLang="ja-JP" sz="1100" b="0" i="0" u="none" strike="noStrike">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a:solidFill>
                            <a:schemeClr val="tx1"/>
                          </a:solidFill>
                          <a:effectLst/>
                          <a:latin typeface="Meiryo UI"/>
                          <a:ea typeface="Meiryo UI"/>
                        </a:rPr>
                        <a:t>5</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6</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7</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8</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9</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10</a:t>
                      </a:r>
                      <a:endParaRPr lang="en-US" altLang="ja-JP" sz="1100" b="0" i="0" u="none" strike="noStrike">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a:solidFill>
                            <a:schemeClr val="tx1"/>
                          </a:solidFill>
                          <a:effectLst/>
                          <a:latin typeface="Meiryo UI"/>
                          <a:ea typeface="Meiryo UI"/>
                        </a:rPr>
                        <a:t>11</a:t>
                      </a:r>
                      <a:endParaRPr lang="en-US" altLang="ja-JP" sz="1100" b="0" i="0" u="none" strike="noStrike">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a:solidFill>
                            <a:schemeClr val="tx1"/>
                          </a:solidFill>
                          <a:effectLst/>
                          <a:latin typeface="Meiryo UI"/>
                          <a:ea typeface="Meiryo UI"/>
                        </a:rPr>
                        <a:t>12</a:t>
                      </a:r>
                      <a:endParaRPr lang="en-US" altLang="ja-JP" sz="1100" b="0" i="0" u="none" strike="noStrike">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a:solidFill>
                            <a:schemeClr val="tx1"/>
                          </a:solidFill>
                          <a:effectLst/>
                          <a:latin typeface="Meiryo UI"/>
                          <a:ea typeface="Meiryo UI"/>
                        </a:rPr>
                        <a:t>13</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14</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15</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16</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17</a:t>
                      </a:r>
                      <a:endParaRPr lang="en-US" altLang="ja-JP" sz="1100" b="0" i="0" u="none" strike="noStrike">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a:solidFill>
                            <a:schemeClr val="tx1"/>
                          </a:solidFill>
                          <a:effectLst/>
                          <a:latin typeface="Meiryo UI"/>
                          <a:ea typeface="Meiryo UI"/>
                        </a:rPr>
                        <a:t>18</a:t>
                      </a:r>
                      <a:endParaRPr lang="en-US" altLang="ja-JP" sz="1100" b="0" i="0" u="none" strike="noStrike">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a:solidFill>
                            <a:schemeClr val="tx1"/>
                          </a:solidFill>
                          <a:effectLst/>
                          <a:latin typeface="Meiryo UI"/>
                          <a:ea typeface="Meiryo UI"/>
                        </a:rPr>
                        <a:t>19</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20</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21</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22</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23</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24</a:t>
                      </a:r>
                      <a:endParaRPr lang="en-US" altLang="ja-JP" sz="1100" b="0" i="0" u="none" strike="noStrike">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a:solidFill>
                            <a:schemeClr val="tx1"/>
                          </a:solidFill>
                          <a:effectLst/>
                          <a:latin typeface="Meiryo UI"/>
                          <a:ea typeface="Meiryo UI"/>
                        </a:rPr>
                        <a:t>25</a:t>
                      </a:r>
                      <a:endParaRPr lang="en-US" altLang="ja-JP" sz="1100" b="0" i="0" u="none" strike="noStrike">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a:solidFill>
                            <a:schemeClr val="tx1"/>
                          </a:solidFill>
                          <a:effectLst/>
                          <a:latin typeface="Meiryo UI"/>
                          <a:ea typeface="Meiryo UI"/>
                        </a:rPr>
                        <a:t>26</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27</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a:solidFill>
                            <a:schemeClr val="tx1"/>
                          </a:solidFill>
                          <a:effectLst/>
                          <a:latin typeface="Meiryo UI"/>
                          <a:ea typeface="Meiryo UI"/>
                        </a:rPr>
                        <a:t>28</a:t>
                      </a:r>
                      <a:endParaRPr lang="en-US" altLang="ja-JP" sz="1100" b="0" i="0" u="none" strike="noStrike">
                        <a:solidFill>
                          <a:schemeClr val="tx1"/>
                        </a:solidFill>
                        <a:effectLst/>
                        <a:latin typeface="Meiryo UI"/>
                        <a:ea typeface="Meiryo UI"/>
                      </a:endParaRP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29</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30</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31</a:t>
                      </a:r>
                    </a:p>
                  </a:txBody>
                  <a:tcPr marL="0" marR="0" marT="0" marB="0" anchor="ctr">
                    <a:solidFill>
                      <a:schemeClr val="accent1">
                        <a:lumMod val="20000"/>
                        <a:lumOff val="80000"/>
                      </a:schemeClr>
                    </a:solidFill>
                  </a:tcPr>
                </a:tc>
                <a:tc>
                  <a:txBody>
                    <a:bodyPr/>
                    <a:lstStyle/>
                    <a:p>
                      <a:pPr algn="ctr" fontAlgn="ctr"/>
                      <a:r>
                        <a:rPr lang="en-US" altLang="ja-JP" sz="1100" b="0" i="0" u="none" strike="noStrike" dirty="0">
                          <a:solidFill>
                            <a:schemeClr val="tx1"/>
                          </a:solidFill>
                          <a:effectLst/>
                          <a:latin typeface="Meiryo UI"/>
                          <a:ea typeface="Meiryo UI"/>
                        </a:rPr>
                        <a:t>11/1</a:t>
                      </a:r>
                    </a:p>
                  </a:txBody>
                  <a:tcPr marL="0" marR="0" marT="0" marB="0" anchor="ctr">
                    <a:solidFill>
                      <a:srgbClr val="FFE1E1"/>
                    </a:solidFill>
                  </a:tcPr>
                </a:tc>
                <a:tc>
                  <a:txBody>
                    <a:bodyPr/>
                    <a:lstStyle/>
                    <a:p>
                      <a:pPr algn="ctr" fontAlgn="ctr"/>
                      <a:r>
                        <a:rPr lang="en-US" altLang="ja-JP" sz="1100" b="0" i="0" u="none" strike="noStrike" dirty="0">
                          <a:solidFill>
                            <a:schemeClr val="tx1"/>
                          </a:solidFill>
                          <a:effectLst/>
                          <a:latin typeface="Meiryo UI"/>
                          <a:ea typeface="Meiryo UI"/>
                        </a:rPr>
                        <a:t>2</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a:t>
                      </a:r>
                    </a:p>
                  </a:txBody>
                  <a:tcPr marL="0" marR="0" marT="0" marB="0" anchor="ctr">
                    <a:solidFill>
                      <a:schemeClr val="accent4">
                        <a:lumMod val="20000"/>
                        <a:lumOff val="80000"/>
                      </a:schemeClr>
                    </a:solidFill>
                  </a:tcPr>
                </a:tc>
                <a:extLst>
                  <a:ext uri="{0D108BD9-81ED-4DB2-BD59-A6C34878D82A}">
                    <a16:rowId xmlns:a16="http://schemas.microsoft.com/office/drawing/2014/main" val="3142837625"/>
                  </a:ext>
                </a:extLst>
              </a:tr>
              <a:tr h="230646">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solidFill>
                      <a:schemeClr val="accent4">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solidFill>
                      <a:schemeClr val="accent4">
                        <a:lumMod val="20000"/>
                        <a:lumOff val="80000"/>
                      </a:schemeClr>
                    </a:solidFill>
                  </a:tcPr>
                </a:tc>
                <a:extLst>
                  <a:ext uri="{0D108BD9-81ED-4DB2-BD59-A6C34878D82A}">
                    <a16:rowId xmlns:a16="http://schemas.microsoft.com/office/drawing/2014/main" val="1963986706"/>
                  </a:ext>
                </a:extLst>
              </a:tr>
              <a:tr h="356634">
                <a:tc>
                  <a:txBody>
                    <a:bodyPr/>
                    <a:lstStyle/>
                    <a:p>
                      <a:pPr algn="l" fontAlgn="b"/>
                      <a:r>
                        <a:rPr lang="ja-JP" altLang="en-US" sz="900" u="none" strike="noStrike" dirty="0">
                          <a:solidFill>
                            <a:schemeClr val="tx1"/>
                          </a:solidFill>
                          <a:effectLst/>
                          <a:latin typeface="Meiryo UI"/>
                          <a:ea typeface="Meiryo UI"/>
                        </a:rPr>
                        <a:t>　</a:t>
                      </a:r>
                      <a:endParaRPr lang="ja-JP" altLang="en-US" sz="900" b="0" i="0" u="none" strike="noStrike" dirty="0">
                        <a:solidFill>
                          <a:schemeClr val="tx1"/>
                        </a:solidFill>
                        <a:effectLst/>
                        <a:latin typeface="Meiryo UI"/>
                        <a:ea typeface="Meiryo UI"/>
                      </a:endParaRPr>
                    </a:p>
                  </a:txBody>
                  <a:tcPr marL="0" marR="0" marT="0" marB="0" anchor="b">
                    <a:noFill/>
                  </a:tcPr>
                </a:tc>
                <a:tc>
                  <a:txBody>
                    <a:bodyPr/>
                    <a:lstStyle/>
                    <a:p>
                      <a:pPr algn="ctr" fontAlgn="ct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l" fontAlgn="b"/>
                      <a:r>
                        <a:rPr lang="ja-JP" altLang="en-US" sz="900" u="none" strike="noStrike" dirty="0">
                          <a:solidFill>
                            <a:schemeClr val="tx1"/>
                          </a:solidFill>
                          <a:effectLst/>
                          <a:latin typeface="Meiryo UI"/>
                          <a:ea typeface="Meiryo UI"/>
                        </a:rPr>
                        <a:t>　</a:t>
                      </a:r>
                      <a:endParaRPr lang="ja-JP" altLang="en-US" sz="900" b="0" i="0" u="none" strike="noStrike" dirty="0">
                        <a:solidFill>
                          <a:schemeClr val="tx1"/>
                        </a:solidFill>
                        <a:effectLst/>
                        <a:latin typeface="Meiryo UI"/>
                        <a:ea typeface="Meiryo UI"/>
                      </a:endParaRPr>
                    </a:p>
                  </a:txBody>
                  <a:tcPr marL="0" marR="0" marT="0" marB="0" anchor="b">
                    <a:solidFill>
                      <a:srgbClr val="FFE1E1"/>
                    </a:solidFill>
                  </a:tcPr>
                </a:tc>
                <a:tc>
                  <a:txBody>
                    <a:bodyPr/>
                    <a:lstStyle/>
                    <a:p>
                      <a:pPr algn="ctr" fontAlgn="ct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　</a:t>
                      </a:r>
                      <a:endParaRPr lang="ja-JP" altLang="en-US" sz="900" b="0" i="0" u="none" strike="noStrike" dirty="0">
                        <a:solidFill>
                          <a:schemeClr val="tx1"/>
                        </a:solidFill>
                        <a:effectLst/>
                        <a:latin typeface="Meiryo UI"/>
                        <a:ea typeface="Meiryo UI"/>
                      </a:endParaRPr>
                    </a:p>
                  </a:txBody>
                  <a:tcPr marL="0" marR="0" marT="0" marB="0" anchor="ctr">
                    <a:noFill/>
                  </a:tcPr>
                </a:tc>
                <a:tc>
                  <a:txBody>
                    <a:bodyPr/>
                    <a:lstStyle/>
                    <a:p>
                      <a:pPr algn="ctr" fontAlgn="ct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　</a:t>
                      </a:r>
                      <a:endParaRPr lang="ja-JP" altLang="en-US" sz="900" b="0" i="0" u="none" strike="noStrike" dirty="0">
                        <a:solidFill>
                          <a:schemeClr val="tx1"/>
                        </a:solidFill>
                        <a:effectLst/>
                        <a:latin typeface="Meiryo UI"/>
                        <a:ea typeface="Meiryo UI"/>
                      </a:endParaRPr>
                    </a:p>
                  </a:txBody>
                  <a:tcPr marL="0" marR="0" marT="0" marB="0" anchor="ctr">
                    <a:noFill/>
                  </a:tcPr>
                </a:tc>
                <a:tc>
                  <a:txBody>
                    <a:bodyPr/>
                    <a:lstStyle/>
                    <a:p>
                      <a:pPr algn="ctr" fontAlgn="ct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　</a:t>
                      </a:r>
                      <a:endParaRPr lang="ja-JP" altLang="en-US" sz="9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　</a:t>
                      </a:r>
                      <a:endParaRPr lang="ja-JP" altLang="en-US" sz="900" b="0" i="0" u="none" strike="noStrike" dirty="0">
                        <a:solidFill>
                          <a:schemeClr val="tx1"/>
                        </a:solidFill>
                        <a:effectLst/>
                        <a:latin typeface="Meiryo UI"/>
                        <a:ea typeface="Meiryo UI"/>
                      </a:endParaRPr>
                    </a:p>
                  </a:txBody>
                  <a:tcPr marL="0" marR="0" marT="0" marB="0" anchor="ctr">
                    <a:noFill/>
                  </a:tcPr>
                </a:tc>
                <a:tc>
                  <a:txBody>
                    <a:bodyPr/>
                    <a:lstStyle/>
                    <a:p>
                      <a:pPr algn="ctr" fontAlgn="ct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　</a:t>
                      </a:r>
                      <a:endParaRPr lang="ja-JP" altLang="en-US" sz="9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a:ea typeface="Meiryo UI"/>
                        </a:rPr>
                        <a:t>　</a:t>
                      </a:r>
                      <a:endParaRPr lang="ja-JP" altLang="en-US" sz="9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　</a:t>
                      </a:r>
                      <a:endParaRPr lang="ja-JP" altLang="en-US" sz="900" b="0" i="0" u="none" strike="noStrike" dirty="0">
                        <a:solidFill>
                          <a:schemeClr val="tx1"/>
                        </a:solidFill>
                        <a:effectLst/>
                        <a:latin typeface="Meiryo UI"/>
                        <a:ea typeface="Meiryo UI"/>
                      </a:endParaRPr>
                    </a:p>
                  </a:txBody>
                  <a:tcPr marL="0" marR="0" marT="0" marB="0" anchor="ctr">
                    <a:noFill/>
                  </a:tcPr>
                </a:tc>
                <a:tc>
                  <a:txBody>
                    <a:bodyPr/>
                    <a:lstStyle/>
                    <a:p>
                      <a:pPr algn="ctr" fontAlgn="ct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l" fontAlgn="b"/>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b">
                    <a:solidFill>
                      <a:schemeClr val="accent1">
                        <a:lumMod val="20000"/>
                        <a:lumOff val="80000"/>
                      </a:schemeClr>
                    </a:solidFill>
                  </a:tcPr>
                </a:tc>
                <a:tc>
                  <a:txBody>
                    <a:bodyPr/>
                    <a:lstStyle/>
                    <a:p>
                      <a:pPr algn="ctr" fontAlgn="ct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b">
                    <a:solidFill>
                      <a:schemeClr val="accent4">
                        <a:lumMod val="20000"/>
                        <a:lumOff val="80000"/>
                      </a:schemeClr>
                    </a:solidFill>
                  </a:tcPr>
                </a:tc>
                <a:extLst>
                  <a:ext uri="{0D108BD9-81ED-4DB2-BD59-A6C34878D82A}">
                    <a16:rowId xmlns:a16="http://schemas.microsoft.com/office/drawing/2014/main" val="970520599"/>
                  </a:ext>
                </a:extLst>
              </a:tr>
              <a:tr h="96061">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仏滅</a:t>
                      </a: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先勝</a:t>
                      </a:r>
                    </a:p>
                  </a:txBody>
                  <a:tcPr marL="0" marR="0" marT="0" marB="0" anchor="ctr">
                    <a:solidFill>
                      <a:srgbClr val="FFE1E1"/>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先勝</a:t>
                      </a: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solidFill>
                      <a:srgbClr val="FFE1E1"/>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仏滅</a:t>
                      </a:r>
                    </a:p>
                  </a:txBody>
                  <a:tcPr marL="0" marR="0" marT="0" marB="0" anchor="ctr">
                    <a:solidFill>
                      <a:schemeClr val="accent4">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先勝</a:t>
                      </a: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友引</a:t>
                      </a: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solidFill>
                      <a:srgbClr val="FFE1E1"/>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赤口</a:t>
                      </a: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仏滅</a:t>
                      </a: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友引</a:t>
                      </a:r>
                    </a:p>
                  </a:txBody>
                  <a:tcPr marL="0" marR="0" marT="0" marB="0" anchor="ctr">
                    <a:solidFill>
                      <a:schemeClr val="accent4">
                        <a:lumMod val="20000"/>
                        <a:lumOff val="80000"/>
                      </a:schemeClr>
                    </a:solidFill>
                  </a:tcPr>
                </a:tc>
                <a:extLst>
                  <a:ext uri="{0D108BD9-81ED-4DB2-BD59-A6C34878D82A}">
                    <a16:rowId xmlns:a16="http://schemas.microsoft.com/office/drawing/2014/main" val="3067050790"/>
                  </a:ext>
                </a:extLst>
              </a:tr>
              <a:tr h="2145832">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dirty="0">
                          <a:solidFill>
                            <a:schemeClr val="tx1"/>
                          </a:solidFill>
                          <a:effectLst/>
                          <a:latin typeface="Meiryo UI"/>
                          <a:ea typeface="Meiryo UI"/>
                        </a:rPr>
                        <a:t>コーヒーの日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dirty="0">
                          <a:solidFill>
                            <a:schemeClr val="tx1"/>
                          </a:solidFill>
                          <a:effectLst/>
                          <a:latin typeface="Meiryo UI"/>
                          <a:ea typeface="Meiryo UI"/>
                        </a:rPr>
                        <a:t>豆腐の日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dirty="0">
                          <a:solidFill>
                            <a:schemeClr val="tx1"/>
                          </a:solidFill>
                          <a:effectLst/>
                          <a:latin typeface="Meiryo UI"/>
                          <a:ea typeface="Meiryo UI"/>
                        </a:rPr>
                        <a:t>登山の日</a:t>
                      </a:r>
                      <a:endParaRPr lang="en-US" altLang="ja-JP" sz="110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100" u="none" strike="noStrike" dirty="0">
                          <a:solidFill>
                            <a:schemeClr val="tx1"/>
                          </a:solidFill>
                          <a:effectLst/>
                          <a:latin typeface="Meiryo UI"/>
                          <a:ea typeface="Meiryo UI"/>
                        </a:rPr>
                        <a:t>イワシの日</a:t>
                      </a:r>
                      <a:endParaRPr lang="en-US" altLang="ja-JP" sz="110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lvl="0" algn="l">
                        <a:buNone/>
                      </a:pPr>
                      <a:r>
                        <a:rPr kumimoji="1" lang="ja-JP" altLang="en-US" sz="1100" u="none" strike="noStrike" kern="1200" dirty="0">
                          <a:solidFill>
                            <a:schemeClr val="tx1"/>
                          </a:solidFill>
                          <a:effectLst/>
                          <a:latin typeface="Meiryo UI"/>
                          <a:ea typeface="Meiryo UI"/>
                          <a:cs typeface="+mn-cs"/>
                        </a:rPr>
                        <a:t>レモンの日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dirty="0">
                          <a:solidFill>
                            <a:schemeClr val="tx1"/>
                          </a:solidFill>
                          <a:effectLst/>
                          <a:latin typeface="Meiryo UI"/>
                          <a:ea typeface="Meiryo UI"/>
                        </a:rPr>
                        <a:t>天むすの日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kumimoji="1" lang="ja-JP" altLang="en-US" sz="1100" b="0" i="0" u="none" strike="noStrike" kern="1200" noProof="0" dirty="0">
                          <a:solidFill>
                            <a:schemeClr val="tx1"/>
                          </a:solidFill>
                          <a:effectLst/>
                          <a:latin typeface="Meiryo UI"/>
                          <a:ea typeface="Meiryo UI"/>
                          <a:cs typeface="+mn-cs"/>
                        </a:rPr>
                        <a:t>目とメガネの旬間</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寒露（かんろ）</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アメリカンドッグの日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紀文・いいおでんの日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めんの日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rPr>
                        <a:t>豆乳の日</a:t>
                      </a:r>
                      <a:br>
                        <a:rPr kumimoji="1" lang="en-US" altLang="ja-JP" sz="1100" u="none" strike="noStrike"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rPr>
                        <a:t>スポーツの日</a:t>
                      </a:r>
                    </a:p>
                  </a:txBody>
                  <a:tcPr marL="45720" marR="45720" vert="eaVert" anchor="ctr">
                    <a:solidFill>
                      <a:schemeClr val="accent4">
                        <a:lumMod val="20000"/>
                        <a:lumOff val="80000"/>
                      </a:schemeClr>
                    </a:solid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rPr>
                        <a:t>さつまいもの日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焼きうどんの日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きのこの日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rPr>
                        <a:t>ボスの日</a:t>
                      </a:r>
                      <a:endParaRPr kumimoji="1" lang="en-US" altLang="ja-JP" sz="1100" u="none" strike="noStrike" kern="1200"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b="0" i="0" u="none" strike="noStrike" kern="1200" noProof="0" dirty="0">
                          <a:solidFill>
                            <a:schemeClr val="tx1"/>
                          </a:solidFill>
                          <a:effectLst/>
                          <a:latin typeface="Meiryo UI"/>
                          <a:ea typeface="Meiryo UI"/>
                          <a:cs typeface="+mn-cs"/>
                        </a:rPr>
                        <a:t>沖縄そばの日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lvl="0" algn="l">
                        <a:buNone/>
                      </a:pPr>
                      <a:r>
                        <a:rPr lang="ja-JP" altLang="en-US" sz="1100" b="0" i="0" u="none" strike="noStrike" kern="1200" noProof="0">
                          <a:solidFill>
                            <a:schemeClr val="tx1"/>
                          </a:solidFill>
                          <a:effectLst/>
                          <a:latin typeface="Meiryo UI"/>
                          <a:ea typeface="Meiryo UI"/>
                        </a:rPr>
                        <a:t>冷凍食品の日</a:t>
                      </a:r>
                      <a:endParaRPr kumimoji="1" lang="ja-JP" altLang="en-US" sz="1100" u="none" strike="noStrike" kern="120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lvl="0" algn="l">
                        <a:buNone/>
                      </a:pPr>
                      <a:r>
                        <a:rPr lang="ja-JP" altLang="en-US" sz="1100" b="0" i="0" u="none" strike="noStrike" kern="1200" noProof="0" dirty="0">
                          <a:solidFill>
                            <a:schemeClr val="tx1"/>
                          </a:solidFill>
                          <a:effectLst/>
                          <a:latin typeface="Meiryo UI"/>
                          <a:ea typeface="Meiryo UI"/>
                        </a:rPr>
                        <a:t>住育の日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頭髪の日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rPr>
                        <a:t>漬物の日</a:t>
                      </a:r>
                    </a:p>
                  </a:txBody>
                  <a:tcPr marL="45720" marR="45720" vert="eaVert" anchor="ctr">
                    <a:noFill/>
                  </a:tcPr>
                </a:tc>
                <a:tc>
                  <a:txBody>
                    <a:bodyPr/>
                    <a:lstStyle/>
                    <a:p>
                      <a:pPr marL="0" marR="0" lvl="0" indent="0" algn="l" defTabSz="2045330" rtl="0" eaLnBrk="1" fontAlgn="b" latinLnBrk="0" hangingPunct="1">
                        <a:lnSpc>
                          <a:spcPct val="100000"/>
                        </a:lnSpc>
                        <a:spcBef>
                          <a:spcPts val="0"/>
                        </a:spcBef>
                        <a:spcAft>
                          <a:spcPts val="0"/>
                        </a:spcAft>
                        <a:buClrTx/>
                        <a:buSzTx/>
                        <a:buFontTx/>
                        <a:buNone/>
                        <a:tabLst/>
                        <a:defRPr/>
                      </a:pPr>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ショートケーキの日</a:t>
                      </a:r>
                      <a:endParaRPr kumimoji="1" lang="en-US" altLang="ja-JP"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霜降（そうこう）</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トリコロール記念日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世界パスタデー</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柿の日</a:t>
                      </a: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読書の日</a:t>
                      </a:r>
                      <a:endParaRPr lang="en-US" altLang="ja-JP"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透明美肌の日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肉の日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dirty="0">
                          <a:solidFill>
                            <a:schemeClr val="tx1"/>
                          </a:solidFill>
                          <a:effectLst/>
                          <a:latin typeface="Meiryo UI"/>
                          <a:ea typeface="Meiryo UI"/>
                        </a:rPr>
                        <a:t>ヴィーノ・ノヴェッロ解禁</a:t>
                      </a:r>
                      <a:br>
                        <a:rPr lang="en-US" altLang="ja-JP" sz="1100" u="none" strike="noStrike" dirty="0">
                          <a:solidFill>
                            <a:schemeClr val="tx1"/>
                          </a:solidFill>
                          <a:effectLst/>
                          <a:latin typeface="Meiryo UI"/>
                          <a:ea typeface="Meiryo UI"/>
                        </a:rPr>
                      </a:br>
                      <a:r>
                        <a:rPr lang="ja-JP" altLang="en-US" sz="1100" u="none" strike="noStrike" dirty="0">
                          <a:solidFill>
                            <a:schemeClr val="tx1"/>
                          </a:solidFill>
                          <a:effectLst/>
                          <a:latin typeface="Meiryo UI"/>
                          <a:ea typeface="Meiryo UI"/>
                        </a:rPr>
                        <a:t>秋の土用の丑</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Meiryo UI"/>
                          <a:ea typeface="Meiryo UI"/>
                        </a:rPr>
                        <a:t>ハロウィン</a:t>
                      </a:r>
                      <a:endParaRPr lang="en-US" altLang="ja-JP" sz="110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100" b="0" i="0" u="none" strike="noStrike">
                          <a:solidFill>
                            <a:schemeClr val="tx1"/>
                          </a:solidFill>
                          <a:effectLst/>
                          <a:latin typeface="Meiryo UI"/>
                          <a:ea typeface="Meiryo UI"/>
                        </a:rPr>
                        <a:t>すしの日</a:t>
                      </a:r>
                      <a:endParaRPr lang="ja-JP" altLang="ja-JP" sz="1100" dirty="0">
                        <a:solidFill>
                          <a:schemeClr val="tx1"/>
                        </a:solidFill>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タイツの日</a:t>
                      </a:r>
                      <a:endParaRPr lang="en-US" altLang="ja-JP" sz="1100"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dirty="0">
                          <a:solidFill>
                            <a:schemeClr val="tx1"/>
                          </a:solidFill>
                          <a:effectLst/>
                          <a:latin typeface="Meiryo UI"/>
                          <a:ea typeface="Meiryo UI"/>
                        </a:rPr>
                        <a:t>文化の日</a:t>
                      </a:r>
                      <a:endParaRPr lang="en-US" altLang="ja-JP" sz="110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extLst>
                  <a:ext uri="{0D108BD9-81ED-4DB2-BD59-A6C34878D82A}">
                    <a16:rowId xmlns:a16="http://schemas.microsoft.com/office/drawing/2014/main" val="1410820137"/>
                  </a:ext>
                </a:extLst>
              </a:tr>
              <a:tr h="86465">
                <a:tc>
                  <a:txBody>
                    <a:bodyPr/>
                    <a:lstStyle/>
                    <a:p>
                      <a:pPr algn="l" fontAlgn="b"/>
                      <a:r>
                        <a:rPr lang="ja-JP" altLang="en-US" sz="1100" u="none" strike="noStrike" dirty="0">
                          <a:solidFill>
                            <a:schemeClr val="tx1"/>
                          </a:solidFill>
                          <a:effectLst/>
                          <a:latin typeface="Meiryo UI"/>
                          <a:ea typeface="Meiryo UI"/>
                        </a:rPr>
                        <a:t>　</a:t>
                      </a:r>
                      <a:endParaRPr lang="en-US" altLang="ja-JP" sz="1100" u="none" strike="noStrike" dirty="0">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dirty="0">
                          <a:solidFill>
                            <a:schemeClr val="tx1"/>
                          </a:solidFill>
                          <a:effectLst/>
                          <a:latin typeface="Meiryo UI"/>
                          <a:ea typeface="Meiryo UI"/>
                        </a:rPr>
                        <a:t>　</a:t>
                      </a:r>
                      <a:endParaRPr lang="ja-JP" altLang="en-US" sz="1100" b="0" i="0" u="none" strike="noStrike" dirty="0">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dirty="0">
                          <a:solidFill>
                            <a:schemeClr val="tx1"/>
                          </a:solidFill>
                          <a:effectLst/>
                          <a:latin typeface="Meiryo UI"/>
                          <a:ea typeface="Meiryo UI"/>
                        </a:rPr>
                        <a:t>　</a:t>
                      </a:r>
                      <a:endParaRPr lang="ja-JP" altLang="en-US" sz="1100" b="0" i="0" u="none" strike="noStrike" dirty="0">
                        <a:solidFill>
                          <a:schemeClr val="tx1"/>
                        </a:solidFill>
                        <a:effectLst/>
                        <a:latin typeface="Meiryo UI"/>
                        <a:ea typeface="Meiryo UI"/>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dirty="0">
                          <a:solidFill>
                            <a:schemeClr val="tx1"/>
                          </a:solidFill>
                          <a:effectLst/>
                          <a:latin typeface="Meiryo UI"/>
                          <a:ea typeface="Meiryo UI"/>
                        </a:rPr>
                        <a:t>　</a:t>
                      </a:r>
                      <a:endParaRPr lang="ja-JP" altLang="en-US" sz="1100" b="0" i="0" u="none" strike="noStrike" dirty="0">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dirty="0">
                          <a:solidFill>
                            <a:schemeClr val="tx1"/>
                          </a:solidFill>
                          <a:effectLst/>
                          <a:latin typeface="Meiryo UI"/>
                          <a:ea typeface="Meiryo UI"/>
                        </a:rPr>
                        <a:t>　</a:t>
                      </a:r>
                      <a:endParaRPr lang="ja-JP" altLang="en-US" sz="1100" b="0" i="0" u="none" strike="noStrike" dirty="0">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dirty="0">
                          <a:solidFill>
                            <a:schemeClr val="tx1"/>
                          </a:solidFill>
                          <a:effectLst/>
                          <a:latin typeface="Meiryo UI"/>
                          <a:ea typeface="Meiryo UI"/>
                        </a:rPr>
                        <a:t>　</a:t>
                      </a:r>
                      <a:endParaRPr lang="ja-JP" altLang="en-US" sz="1100" b="0" i="0" u="none" strike="noStrike" dirty="0">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dirty="0">
                          <a:solidFill>
                            <a:schemeClr val="tx1"/>
                          </a:solidFill>
                          <a:effectLst/>
                          <a:latin typeface="Meiryo UI"/>
                          <a:ea typeface="Meiryo UI"/>
                        </a:rPr>
                        <a:t>　</a:t>
                      </a:r>
                      <a:endParaRPr lang="ja-JP" altLang="en-US" sz="1100" b="0" i="0" u="none" strike="noStrike" dirty="0">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dirty="0">
                          <a:solidFill>
                            <a:schemeClr val="tx1"/>
                          </a:solidFill>
                          <a:effectLst/>
                          <a:latin typeface="Meiryo UI"/>
                          <a:ea typeface="Meiryo UI"/>
                        </a:rPr>
                        <a:t>　</a:t>
                      </a:r>
                      <a:endParaRPr lang="ja-JP" altLang="en-US" sz="1100" b="0" i="0" u="none" strike="noStrike" dirty="0">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dirty="0">
                          <a:solidFill>
                            <a:schemeClr val="tx1"/>
                          </a:solidFill>
                          <a:effectLst/>
                          <a:latin typeface="Meiryo UI"/>
                          <a:ea typeface="Meiryo UI"/>
                        </a:rPr>
                        <a:t>　</a:t>
                      </a:r>
                      <a:endParaRPr lang="ja-JP" altLang="en-US" sz="1100" b="0" i="0" u="none" strike="noStrike" dirty="0">
                        <a:solidFill>
                          <a:schemeClr val="tx1"/>
                        </a:solidFill>
                        <a:effectLst/>
                        <a:latin typeface="Meiryo UI"/>
                        <a:ea typeface="Meiryo UI"/>
                      </a:endParaRPr>
                    </a:p>
                  </a:txBody>
                  <a:tcPr marL="0" marR="0" marT="0" marB="0" vert="eaVert" anchor="ctr">
                    <a:solidFill>
                      <a:schemeClr val="accent4">
                        <a:lumMod val="20000"/>
                        <a:lumOff val="80000"/>
                      </a:schemeClr>
                    </a:solidFill>
                  </a:tcPr>
                </a:tc>
                <a:tc>
                  <a:txBody>
                    <a:bodyPr/>
                    <a:lstStyle/>
                    <a:p>
                      <a:pPr algn="l" fontAlgn="b"/>
                      <a:r>
                        <a:rPr lang="ja-JP" altLang="en-US" sz="1100" u="none" strike="noStrike" dirty="0">
                          <a:solidFill>
                            <a:schemeClr val="tx1"/>
                          </a:solidFill>
                          <a:effectLst/>
                          <a:latin typeface="Meiryo UI"/>
                          <a:ea typeface="Meiryo UI"/>
                        </a:rPr>
                        <a:t>　</a:t>
                      </a:r>
                      <a:endParaRPr lang="ja-JP" altLang="en-US" sz="1100" b="0" i="0" u="none" strike="noStrike" dirty="0">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dirty="0">
                          <a:solidFill>
                            <a:schemeClr val="tx1"/>
                          </a:solidFill>
                          <a:effectLst/>
                          <a:latin typeface="Meiryo UI"/>
                          <a:ea typeface="Meiryo UI"/>
                        </a:rPr>
                        <a:t>　</a:t>
                      </a:r>
                      <a:endParaRPr lang="ja-JP" altLang="en-US" sz="1100" b="0" i="0" u="none" strike="noStrike" dirty="0">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dirty="0">
                          <a:solidFill>
                            <a:schemeClr val="tx1"/>
                          </a:solidFill>
                          <a:effectLst/>
                          <a:latin typeface="Meiryo UI"/>
                          <a:ea typeface="Meiryo UI"/>
                        </a:rPr>
                        <a:t>　</a:t>
                      </a:r>
                      <a:endParaRPr lang="ja-JP" altLang="en-US" sz="1100" b="0" i="0" u="none" strike="noStrike" dirty="0">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dirty="0">
                          <a:solidFill>
                            <a:schemeClr val="tx1"/>
                          </a:solidFill>
                          <a:effectLst/>
                          <a:latin typeface="Meiryo UI"/>
                          <a:ea typeface="Meiryo UI"/>
                        </a:rPr>
                        <a:t>　</a:t>
                      </a:r>
                      <a:endParaRPr lang="ja-JP" altLang="en-US" sz="1100" b="0" i="0" u="none" strike="noStrike" dirty="0">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dirty="0">
                          <a:solidFill>
                            <a:schemeClr val="tx1"/>
                          </a:solidFill>
                          <a:effectLst/>
                          <a:latin typeface="Meiryo UI"/>
                          <a:ea typeface="Meiryo UI"/>
                        </a:rPr>
                        <a:t>　</a:t>
                      </a:r>
                      <a:endParaRPr lang="ja-JP" altLang="en-US" sz="1100" b="0" i="0" u="none" strike="noStrike" dirty="0">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dirty="0">
                          <a:solidFill>
                            <a:schemeClr val="tx1"/>
                          </a:solidFill>
                          <a:effectLst/>
                          <a:latin typeface="Meiryo UI"/>
                          <a:ea typeface="Meiryo UI"/>
                        </a:rPr>
                        <a:t>　</a:t>
                      </a:r>
                      <a:endParaRPr lang="ja-JP" altLang="en-US" sz="1100" b="0" i="0" u="none" strike="noStrike" dirty="0">
                        <a:solidFill>
                          <a:schemeClr val="tx1"/>
                        </a:solidFill>
                        <a:effectLst/>
                        <a:latin typeface="Meiryo UI"/>
                        <a:ea typeface="Meiryo UI"/>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a:t>
                      </a: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rgbClr val="FFE1E1"/>
                    </a:solidFill>
                  </a:tcPr>
                </a:tc>
                <a:tc>
                  <a:txBody>
                    <a:bodyPr/>
                    <a:lstStyle/>
                    <a:p>
                      <a:pPr algn="l" fontAlgn="b"/>
                      <a:r>
                        <a:rPr lang="ja-JP" altLang="en-US" sz="1100" u="none" strike="noStrike" dirty="0">
                          <a:solidFill>
                            <a:schemeClr val="tx1"/>
                          </a:solidFill>
                          <a:effectLst/>
                          <a:latin typeface="Meiryo UI"/>
                          <a:ea typeface="Meiryo UI"/>
                        </a:rPr>
                        <a:t>　</a:t>
                      </a:r>
                      <a:endParaRPr lang="ja-JP" altLang="en-US" sz="1100" b="0" i="0" u="none" strike="noStrike" dirty="0">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dirty="0">
                          <a:solidFill>
                            <a:schemeClr val="tx1"/>
                          </a:solidFill>
                          <a:effectLst/>
                          <a:latin typeface="Meiryo UI"/>
                          <a:ea typeface="Meiryo UI"/>
                        </a:rPr>
                        <a:t>　</a:t>
                      </a:r>
                      <a:endParaRPr lang="ja-JP" altLang="en-US" sz="1100" b="0" i="0" u="none" strike="noStrike" dirty="0">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dirty="0">
                          <a:solidFill>
                            <a:schemeClr val="tx1"/>
                          </a:solidFill>
                          <a:effectLst/>
                          <a:latin typeface="Meiryo UI"/>
                          <a:ea typeface="Meiryo UI"/>
                        </a:rPr>
                        <a:t>　</a:t>
                      </a:r>
                      <a:endParaRPr lang="ja-JP" altLang="en-US" sz="1100" b="0" i="0" u="none" strike="noStrike" dirty="0">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dirty="0">
                          <a:solidFill>
                            <a:schemeClr val="tx1"/>
                          </a:solidFill>
                          <a:effectLst/>
                          <a:latin typeface="Meiryo UI"/>
                          <a:ea typeface="Meiryo UI"/>
                        </a:rPr>
                        <a:t>　</a:t>
                      </a:r>
                      <a:endParaRPr lang="ja-JP" altLang="en-US" sz="1100" b="0" i="0" u="none" strike="noStrike" dirty="0">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dirty="0">
                          <a:solidFill>
                            <a:schemeClr val="tx1"/>
                          </a:solidFill>
                          <a:effectLst/>
                          <a:latin typeface="Meiryo UI"/>
                          <a:ea typeface="Meiryo UI"/>
                        </a:rPr>
                        <a:t>　</a:t>
                      </a:r>
                      <a:endParaRPr lang="ja-JP" altLang="en-US" sz="1100" b="0" i="0" u="none" strike="noStrike" dirty="0">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dirty="0">
                          <a:solidFill>
                            <a:schemeClr val="tx1"/>
                          </a:solidFill>
                          <a:effectLst/>
                          <a:latin typeface="Meiryo UI"/>
                          <a:ea typeface="Meiryo UI"/>
                        </a:rPr>
                        <a:t>　</a:t>
                      </a:r>
                      <a:endParaRPr lang="ja-JP" altLang="en-US" sz="1100" b="0" i="0" u="none" strike="noStrike" dirty="0">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dirty="0">
                          <a:solidFill>
                            <a:schemeClr val="tx1"/>
                          </a:solidFill>
                          <a:effectLst/>
                          <a:latin typeface="Meiryo UI"/>
                          <a:ea typeface="Meiryo UI"/>
                        </a:rPr>
                        <a:t>　</a:t>
                      </a:r>
                      <a:endParaRPr lang="ja-JP" altLang="en-US" sz="1100" b="0" i="0" u="none" strike="noStrike" dirty="0">
                        <a:solidFill>
                          <a:schemeClr val="tx1"/>
                        </a:solidFill>
                        <a:effectLst/>
                        <a:latin typeface="Meiryo UI"/>
                        <a:ea typeface="Meiryo UI"/>
                      </a:endParaRPr>
                    </a:p>
                  </a:txBody>
                  <a:tcPr marL="0" marR="0" marT="0" marB="0" vert="eaVert" anchor="ctr">
                    <a:solidFill>
                      <a:schemeClr val="accent4">
                        <a:lumMod val="20000"/>
                        <a:lumOff val="80000"/>
                      </a:schemeClr>
                    </a:solidFill>
                  </a:tcPr>
                </a:tc>
                <a:extLst>
                  <a:ext uri="{0D108BD9-81ED-4DB2-BD59-A6C34878D82A}">
                    <a16:rowId xmlns:a16="http://schemas.microsoft.com/office/drawing/2014/main" val="3052100706"/>
                  </a:ext>
                </a:extLst>
              </a:tr>
              <a:tr h="3775163">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コーヒーが年間で一番売れるのは秋。割引やセット割引などのキャンペーンを行うと効果的です。</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新米の季節につき、みそ汁、冷ややっこなどの豆腐を使った</a:t>
                      </a:r>
                      <a:r>
                        <a:rPr lang="ja-JP" altLang="en-US" sz="1200" b="0" i="0" u="none" strike="noStrike">
                          <a:solidFill>
                            <a:schemeClr val="tx1"/>
                          </a:solidFill>
                          <a:effectLst/>
                          <a:latin typeface="Meiryo UI"/>
                          <a:ea typeface="Meiryo UI"/>
                        </a:rPr>
                        <a:t>惣菜もおすすめ。</a:t>
                      </a:r>
                      <a:r>
                        <a:rPr lang="ja-JP" altLang="en-US" sz="1200" b="0" i="0" u="none" strike="noStrike" dirty="0">
                          <a:solidFill>
                            <a:schemeClr val="tx1"/>
                          </a:solidFill>
                          <a:effectLst/>
                          <a:latin typeface="Meiryo UI"/>
                          <a:ea typeface="Meiryo UI"/>
                        </a:rPr>
                        <a:t>和食の訴求を高めましょう。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山では紅葉やキノコ狩りが始まります。登山客が多い山あいの店舗では、急な天候の変化が起きやすいため、雨具や防寒具を用意</a:t>
                      </a:r>
                      <a:r>
                        <a:rPr lang="ja-JP" altLang="en-US" sz="1200" b="0" i="0" u="none" strike="noStrike">
                          <a:solidFill>
                            <a:schemeClr val="tx1"/>
                          </a:solidFill>
                          <a:effectLst/>
                          <a:latin typeface="Meiryo UI"/>
                          <a:ea typeface="Meiryo UI"/>
                        </a:rPr>
                        <a:t>しておきたいところです。</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秋の旬の魚といえば、イワシ、サンマ、サケなどが挙げられます。食欲の秋に合わせ、秋</a:t>
                      </a:r>
                      <a:r>
                        <a:rPr lang="ja-JP" altLang="en-US" sz="1200" b="0" i="0" u="none" strike="noStrike">
                          <a:solidFill>
                            <a:schemeClr val="tx1"/>
                          </a:solidFill>
                          <a:effectLst/>
                          <a:latin typeface="Meiryo UI"/>
                          <a:ea typeface="Meiryo UI"/>
                        </a:rPr>
                        <a:t>の旬の食材を</a:t>
                      </a:r>
                      <a:r>
                        <a:rPr lang="ja-JP" altLang="en-US" sz="1200" b="0" i="0" u="none" strike="noStrike" dirty="0">
                          <a:solidFill>
                            <a:schemeClr val="tx1"/>
                          </a:solidFill>
                          <a:effectLst/>
                          <a:latin typeface="Meiryo UI"/>
                          <a:ea typeface="Meiryo UI"/>
                        </a:rPr>
                        <a:t>使った弁当や惣菜を売り込みましょう。</a:t>
                      </a:r>
                      <a:endParaRPr lang="en-US" altLang="ja-JP" sz="120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lvl="0" algn="l">
                        <a:buNone/>
                      </a:pPr>
                      <a:r>
                        <a:rPr kumimoji="1" lang="ja-JP" altLang="en-US" sz="1200" u="none" strike="noStrike" kern="1200" dirty="0">
                          <a:solidFill>
                            <a:schemeClr val="tx1"/>
                          </a:solidFill>
                          <a:effectLst/>
                          <a:latin typeface="Meiryo UI"/>
                          <a:ea typeface="Meiryo UI"/>
                          <a:cs typeface="+mn-cs"/>
                        </a:rPr>
                        <a:t>レモンを使ったケーキやタルト、レモネード</a:t>
                      </a:r>
                      <a:r>
                        <a:rPr kumimoji="1" lang="ja-JP" altLang="en-US" sz="1200" u="none" strike="noStrike" kern="1200">
                          <a:solidFill>
                            <a:schemeClr val="tx1"/>
                          </a:solidFill>
                          <a:effectLst/>
                          <a:latin typeface="Meiryo UI"/>
                          <a:ea typeface="Meiryo UI"/>
                          <a:cs typeface="+mn-cs"/>
                        </a:rPr>
                        <a:t>、レモンサワーなど、</a:t>
                      </a:r>
                      <a:r>
                        <a:rPr kumimoji="1" lang="ja-JP" altLang="en-US" sz="1200" u="none" strike="noStrike" kern="1200" dirty="0">
                          <a:solidFill>
                            <a:schemeClr val="tx1"/>
                          </a:solidFill>
                          <a:effectLst/>
                          <a:latin typeface="Meiryo UI"/>
                          <a:ea typeface="Meiryo UI"/>
                          <a:cs typeface="+mn-cs"/>
                        </a:rPr>
                        <a:t>関連商品の販促を強化しましょう。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おにぎりや天ぷら</a:t>
                      </a:r>
                      <a:r>
                        <a:rPr lang="ja-JP" altLang="en-US" sz="1200" b="0" i="0" u="none" strike="noStrike">
                          <a:solidFill>
                            <a:schemeClr val="tx1"/>
                          </a:solidFill>
                          <a:effectLst/>
                          <a:latin typeface="Meiryo UI"/>
                          <a:ea typeface="Meiryo UI"/>
                        </a:rPr>
                        <a:t>などのキャンペーン</a:t>
                      </a:r>
                      <a:r>
                        <a:rPr lang="ja-JP" altLang="en-US" sz="1200" b="0" i="0" u="none" strike="noStrike" dirty="0">
                          <a:solidFill>
                            <a:schemeClr val="tx1"/>
                          </a:solidFill>
                          <a:effectLst/>
                          <a:latin typeface="Meiryo UI"/>
                          <a:ea typeface="Meiryo UI"/>
                        </a:rPr>
                        <a:t>を行いましょう。手軽に食べられる</a:t>
                      </a:r>
                      <a:r>
                        <a:rPr lang="ja-JP" altLang="en-US" sz="1200" b="0" i="0" u="none" strike="noStrike">
                          <a:solidFill>
                            <a:schemeClr val="tx1"/>
                          </a:solidFill>
                          <a:effectLst/>
                          <a:latin typeface="Meiryo UI"/>
                          <a:ea typeface="Meiryo UI"/>
                        </a:rPr>
                        <a:t>ので、週末</a:t>
                      </a:r>
                      <a:r>
                        <a:rPr lang="ja-JP" altLang="en-US" sz="1200" b="0" i="0" u="none" strike="noStrike" dirty="0">
                          <a:solidFill>
                            <a:schemeClr val="tx1"/>
                          </a:solidFill>
                          <a:effectLst/>
                          <a:latin typeface="Meiryo UI"/>
                          <a:ea typeface="Meiryo UI"/>
                        </a:rPr>
                        <a:t>の行楽、</a:t>
                      </a:r>
                      <a:r>
                        <a:rPr lang="ja-JP" altLang="en-US" sz="1200" b="0" i="0" u="none" strike="noStrike">
                          <a:solidFill>
                            <a:schemeClr val="tx1"/>
                          </a:solidFill>
                          <a:effectLst/>
                          <a:latin typeface="Meiryo UI"/>
                          <a:ea typeface="Meiryo UI"/>
                        </a:rPr>
                        <a:t>夜食におすすめです</a:t>
                      </a:r>
                      <a:r>
                        <a:rPr lang="ja-JP" altLang="en-US" sz="1200" b="0" i="0" u="none" strike="noStrike" dirty="0">
                          <a:solidFill>
                            <a:schemeClr val="tx1"/>
                          </a:solidFill>
                          <a:effectLst/>
                          <a:latin typeface="Meiryo UI"/>
                          <a:ea typeface="Meiryo UI"/>
                        </a:rPr>
                        <a:t>。</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en-US" altLang="ja-JP" sz="1200" b="0" i="0" u="none" strike="noStrike" dirty="0">
                          <a:solidFill>
                            <a:schemeClr val="tx1"/>
                          </a:solidFill>
                          <a:effectLst/>
                          <a:latin typeface="Meiryo UI"/>
                          <a:ea typeface="Meiryo UI"/>
                        </a:rPr>
                        <a:t>10</a:t>
                      </a:r>
                      <a:r>
                        <a:rPr lang="ja-JP" altLang="en-US" sz="1200" b="0" i="0" u="none" strike="noStrike" dirty="0">
                          <a:solidFill>
                            <a:schemeClr val="tx1"/>
                          </a:solidFill>
                          <a:effectLst/>
                          <a:latin typeface="Meiryo UI"/>
                          <a:ea typeface="Meiryo UI"/>
                        </a:rPr>
                        <a:t>月１～</a:t>
                      </a:r>
                      <a:r>
                        <a:rPr lang="en-US" altLang="ja-JP" sz="1200" b="0" i="0" u="none" strike="noStrike" dirty="0">
                          <a:solidFill>
                            <a:schemeClr val="tx1"/>
                          </a:solidFill>
                          <a:effectLst/>
                          <a:latin typeface="Meiryo UI"/>
                          <a:ea typeface="Meiryo UI"/>
                        </a:rPr>
                        <a:t>10</a:t>
                      </a:r>
                      <a:r>
                        <a:rPr lang="ja-JP" altLang="en-US" sz="1200" b="0" i="0" u="none" strike="noStrike" dirty="0">
                          <a:solidFill>
                            <a:schemeClr val="tx1"/>
                          </a:solidFill>
                          <a:effectLst/>
                          <a:latin typeface="Meiryo UI"/>
                          <a:ea typeface="Meiryo UI"/>
                        </a:rPr>
                        <a:t>日は、目とメガネの旬間。目の疲れに効果があるといわれるブルーベリー、サプリメントなどを販促物</a:t>
                      </a:r>
                      <a:r>
                        <a:rPr lang="ja-JP" altLang="en-US" sz="1200" b="0" i="0" u="none" strike="noStrike">
                          <a:solidFill>
                            <a:schemeClr val="tx1"/>
                          </a:solidFill>
                          <a:effectLst/>
                          <a:latin typeface="Meiryo UI"/>
                          <a:ea typeface="Meiryo UI"/>
                        </a:rPr>
                        <a:t>で紹介しましょう。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u="none" strike="noStrike" kern="1200" dirty="0">
                          <a:solidFill>
                            <a:schemeClr val="tx1"/>
                          </a:solidFill>
                          <a:effectLst/>
                          <a:latin typeface="Meiryo UI"/>
                          <a:ea typeface="Meiryo UI"/>
                          <a:cs typeface="+mn-cs"/>
                        </a:rPr>
                        <a:t>二十四節気の一つで、本格的な秋の始まりの時季。秋本番こそ、秋の旬の商品を売り込みたいもの。メディアで話題の商品は積極的に展開しましょう。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dirty="0">
                          <a:solidFill>
                            <a:schemeClr val="tx1"/>
                          </a:solidFill>
                          <a:effectLst/>
                          <a:latin typeface="Meiryo UI"/>
                          <a:ea typeface="Meiryo UI"/>
                        </a:rPr>
                        <a:t>行楽やスポーツが盛んな時季は移動中でも食べやすいハンドタイプの商品が売れます。催事の多い</a:t>
                      </a:r>
                      <a:r>
                        <a:rPr lang="ja-JP" altLang="en-US" sz="1200" b="0" i="0" u="none" strike="noStrike" kern="1200" noProof="0">
                          <a:solidFill>
                            <a:schemeClr val="tx1"/>
                          </a:solidFill>
                          <a:effectLst/>
                          <a:latin typeface="Meiryo UI"/>
                          <a:ea typeface="Meiryo UI"/>
                        </a:rPr>
                        <a:t>週末はワンハンド商品を多め</a:t>
                      </a:r>
                      <a:r>
                        <a:rPr lang="ja-JP" altLang="en-US" sz="1200" b="0" i="0" u="none" strike="noStrike" kern="1200" noProof="0" dirty="0">
                          <a:solidFill>
                            <a:schemeClr val="tx1"/>
                          </a:solidFill>
                          <a:effectLst/>
                          <a:latin typeface="Meiryo UI"/>
                          <a:ea typeface="Meiryo UI"/>
                        </a:rPr>
                        <a:t>に持つようにするとよいでしょう。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kern="1200" noProof="0" dirty="0">
                          <a:solidFill>
                            <a:schemeClr val="tx1"/>
                          </a:solidFill>
                          <a:effectLst/>
                          <a:latin typeface="Meiryo UI"/>
                          <a:ea typeface="Meiryo UI"/>
                        </a:rPr>
                        <a:t>気温が前日より低下した日や、気温</a:t>
                      </a:r>
                      <a:r>
                        <a:rPr lang="ja-JP" altLang="en-US" sz="1200" b="0" i="0" u="none" strike="noStrike" kern="1200" noProof="0">
                          <a:solidFill>
                            <a:schemeClr val="tx1"/>
                          </a:solidFill>
                          <a:effectLst/>
                          <a:latin typeface="Meiryo UI"/>
                          <a:ea typeface="Meiryo UI"/>
                        </a:rPr>
                        <a:t>が下がる日が</a:t>
                      </a:r>
                      <a:r>
                        <a:rPr lang="ja-JP" altLang="en-US" sz="1200" b="0" i="0" u="none" strike="noStrike" kern="1200" noProof="0" dirty="0">
                          <a:solidFill>
                            <a:schemeClr val="tx1"/>
                          </a:solidFill>
                          <a:effectLst/>
                          <a:latin typeface="Meiryo UI"/>
                          <a:ea typeface="Meiryo UI"/>
                        </a:rPr>
                        <a:t>おでんの売り込み</a:t>
                      </a:r>
                      <a:r>
                        <a:rPr lang="ja-JP" altLang="en-US" sz="1200" b="0" i="0" u="none" strike="noStrike" kern="1200" noProof="0">
                          <a:solidFill>
                            <a:schemeClr val="tx1"/>
                          </a:solidFill>
                          <a:effectLst/>
                          <a:latin typeface="Meiryo UI"/>
                          <a:ea typeface="Meiryo UI"/>
                        </a:rPr>
                        <a:t>のチャンスです。</a:t>
                      </a:r>
                      <a:r>
                        <a:rPr lang="ja-JP" altLang="en-US" sz="1200" b="0" i="0" u="none" strike="noStrike" kern="1200" noProof="0" dirty="0">
                          <a:solidFill>
                            <a:schemeClr val="tx1"/>
                          </a:solidFill>
                          <a:effectLst/>
                          <a:latin typeface="Meiryo UI"/>
                          <a:ea typeface="Meiryo UI"/>
                        </a:rPr>
                        <a:t>秋の夜長の夜食</a:t>
                      </a:r>
                      <a:r>
                        <a:rPr lang="ja-JP" altLang="en-US" sz="1200" b="0" i="0" u="none" strike="noStrike" kern="1200" noProof="0">
                          <a:solidFill>
                            <a:schemeClr val="tx1"/>
                          </a:solidFill>
                          <a:effectLst/>
                          <a:latin typeface="Meiryo UI"/>
                          <a:ea typeface="Meiryo UI"/>
                        </a:rPr>
                        <a:t>にもおすすめしましょう</a:t>
                      </a:r>
                      <a:r>
                        <a:rPr lang="ja-JP" altLang="en-US" sz="1200" b="0" i="0" u="none" strike="noStrike" kern="1200" noProof="0" dirty="0">
                          <a:solidFill>
                            <a:schemeClr val="tx1"/>
                          </a:solidFill>
                          <a:effectLst/>
                          <a:latin typeface="Meiryo UI"/>
                          <a:ea typeface="Meiryo UI"/>
                        </a:rPr>
                        <a:t>。</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毎月</a:t>
                      </a:r>
                      <a:r>
                        <a:rPr kumimoji="1" lang="en-US" altLang="ja-JP" sz="1200" u="none" strike="noStrike" kern="1200" dirty="0">
                          <a:solidFill>
                            <a:schemeClr val="tx1"/>
                          </a:solidFill>
                          <a:effectLst/>
                          <a:latin typeface="Meiryo UI"/>
                          <a:ea typeface="Meiryo UI"/>
                          <a:cs typeface="+mn-cs"/>
                        </a:rPr>
                        <a:t>11</a:t>
                      </a:r>
                      <a:r>
                        <a:rPr kumimoji="1" lang="ja-JP" altLang="en-US" sz="1200" u="none" strike="noStrike" kern="1200" dirty="0">
                          <a:solidFill>
                            <a:schemeClr val="tx1"/>
                          </a:solidFill>
                          <a:effectLst/>
                          <a:latin typeface="Meiryo UI"/>
                          <a:ea typeface="Meiryo UI"/>
                          <a:cs typeface="+mn-cs"/>
                        </a:rPr>
                        <a:t>日。秋に売れる麺類といえば、パスタ。秋</a:t>
                      </a:r>
                      <a:r>
                        <a:rPr kumimoji="1" lang="ja-JP" altLang="en-US" sz="1200" u="none" strike="noStrike" kern="1200">
                          <a:solidFill>
                            <a:schemeClr val="tx1"/>
                          </a:solidFill>
                          <a:effectLst/>
                          <a:latin typeface="Meiryo UI"/>
                          <a:ea typeface="Meiryo UI"/>
                          <a:cs typeface="+mn-cs"/>
                        </a:rPr>
                        <a:t>の旬の食材で</a:t>
                      </a:r>
                      <a:r>
                        <a:rPr kumimoji="1" lang="ja-JP" altLang="en-US" sz="1200" u="none" strike="noStrike" kern="1200" dirty="0">
                          <a:solidFill>
                            <a:schemeClr val="tx1"/>
                          </a:solidFill>
                          <a:effectLst/>
                          <a:latin typeface="Meiryo UI"/>
                          <a:ea typeface="Meiryo UI"/>
                          <a:cs typeface="+mn-cs"/>
                        </a:rPr>
                        <a:t>ある、キノコやサケを使ったパスタがおすすめです。夜間は冬に売れるスープパスタも動きます。</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タンパク質を豊富に含む豆乳。加えて、オーツミルクやアーモンドミルクも売り込みましょう。ＰＯＰで効能を記すと親切です。</a:t>
                      </a:r>
                      <a:endParaRPr lang="en-US" altLang="ja-JP" sz="1200" b="0" i="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秋のスイーツで</a:t>
                      </a:r>
                      <a:r>
                        <a:rPr lang="ja-JP" altLang="en-US" sz="1200" b="0" i="0" u="none" strike="noStrike">
                          <a:solidFill>
                            <a:schemeClr val="tx1"/>
                          </a:solidFill>
                          <a:effectLst/>
                          <a:latin typeface="Meiryo UI"/>
                          <a:ea typeface="Meiryo UI"/>
                        </a:rPr>
                        <a:t>人気のさつまいも。</a:t>
                      </a:r>
                      <a:r>
                        <a:rPr lang="ja-JP" altLang="en-US" sz="1200" b="0" i="0" u="none" strike="noStrike" dirty="0">
                          <a:solidFill>
                            <a:schemeClr val="tx1"/>
                          </a:solidFill>
                          <a:effectLst/>
                          <a:latin typeface="Meiryo UI"/>
                          <a:ea typeface="Meiryo UI"/>
                        </a:rPr>
                        <a:t>この日にちなみ、スイートポテトやサツマイモパイといった、秋のスイーツを</a:t>
                      </a:r>
                      <a:r>
                        <a:rPr lang="ja-JP" altLang="en-US" sz="1200" b="0" i="0" u="none" strike="noStrike">
                          <a:solidFill>
                            <a:schemeClr val="tx1"/>
                          </a:solidFill>
                          <a:effectLst/>
                          <a:latin typeface="Meiryo UI"/>
                          <a:ea typeface="Meiryo UI"/>
                        </a:rPr>
                        <a:t>アピールしよう</a:t>
                      </a:r>
                      <a:r>
                        <a:rPr lang="ja-JP" altLang="en-US" sz="1200" b="0" i="0" u="none" strike="noStrike" dirty="0">
                          <a:solidFill>
                            <a:schemeClr val="tx1"/>
                          </a:solidFill>
                          <a:effectLst/>
                          <a:latin typeface="Meiryo UI"/>
                          <a:ea typeface="Meiryo UI"/>
                        </a:rPr>
                        <a:t>。</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焼きうどん、焼きそば</a:t>
                      </a:r>
                      <a:r>
                        <a:rPr lang="ja-JP" altLang="en-US" sz="1200" b="0" i="0" u="none" strike="noStrike">
                          <a:solidFill>
                            <a:schemeClr val="tx1"/>
                          </a:solidFill>
                          <a:effectLst/>
                          <a:latin typeface="Meiryo UI"/>
                          <a:ea typeface="Meiryo UI"/>
                        </a:rPr>
                        <a:t>、ジャージャー麺などの調理</a:t>
                      </a:r>
                      <a:r>
                        <a:rPr lang="ja-JP" altLang="en-US" sz="1200" b="0" i="0" u="none" strike="noStrike" dirty="0">
                          <a:solidFill>
                            <a:schemeClr val="tx1"/>
                          </a:solidFill>
                          <a:effectLst/>
                          <a:latin typeface="Meiryo UI"/>
                          <a:ea typeface="Meiryo UI"/>
                        </a:rPr>
                        <a:t>麺を売り込みましょう。日常はもちろん、夜食や行楽、スポーツ催事にもおすすめです。</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lang="ja-JP" altLang="en-US" sz="1200" b="0" i="0" u="none" strike="noStrike" dirty="0">
                          <a:solidFill>
                            <a:schemeClr val="tx1"/>
                          </a:solidFill>
                          <a:effectLst/>
                          <a:latin typeface="Meiryo UI"/>
                          <a:ea typeface="Meiryo UI"/>
                        </a:rPr>
                        <a:t>秋の味覚の一つであるキノコを</a:t>
                      </a:r>
                      <a:r>
                        <a:rPr lang="ja-JP" altLang="en-US" sz="1200" b="0" i="0" u="none" strike="noStrike">
                          <a:solidFill>
                            <a:schemeClr val="tx1"/>
                          </a:solidFill>
                          <a:effectLst/>
                          <a:latin typeface="Meiryo UI"/>
                          <a:ea typeface="Meiryo UI"/>
                        </a:rPr>
                        <a:t>ＰＲ。きのこの</a:t>
                      </a:r>
                      <a:r>
                        <a:rPr lang="ja-JP" altLang="en-US" sz="1200" b="0" i="0" u="none" strike="noStrike" dirty="0">
                          <a:solidFill>
                            <a:schemeClr val="tx1"/>
                          </a:solidFill>
                          <a:effectLst/>
                          <a:latin typeface="Meiryo UI"/>
                          <a:ea typeface="Meiryo UI"/>
                        </a:rPr>
                        <a:t>炊き込みご飯やおにぎり、スープ、みそ汁、惣菜などを展開しましょう。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店長や売場の責任者が、この時季に取り組むべきことを整理しましょう。秋から冬にかけての棚割り計画、スタッフの接客指導などを見直すことが大切です。</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b="0" i="0" u="none" strike="noStrike" kern="1200" noProof="0" dirty="0">
                          <a:solidFill>
                            <a:schemeClr val="tx1"/>
                          </a:solidFill>
                          <a:effectLst/>
                          <a:latin typeface="Meiryo UI"/>
                          <a:ea typeface="Meiryo UI"/>
                          <a:cs typeface="+mn-cs"/>
                        </a:rPr>
                        <a:t>沖縄そば、ゴーヤチャンプルー、ラフテー等、沖縄料理</a:t>
                      </a:r>
                      <a:r>
                        <a:rPr kumimoji="1" lang="ja-JP" altLang="en-US" sz="1200" b="0" i="0" u="none" strike="noStrike" kern="1200" noProof="0">
                          <a:solidFill>
                            <a:schemeClr val="tx1"/>
                          </a:solidFill>
                          <a:effectLst/>
                          <a:latin typeface="Meiryo UI"/>
                          <a:ea typeface="Meiryo UI"/>
                          <a:cs typeface="+mn-cs"/>
                        </a:rPr>
                        <a:t>をＰＲして販売促進を心掛けましょう。</a:t>
                      </a:r>
                      <a:endParaRPr kumimoji="1" lang="en-US" altLang="ja-JP" sz="1200" b="0" i="0" u="none" strike="noStrike" kern="1200" noProof="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noProof="0" dirty="0">
                          <a:solidFill>
                            <a:schemeClr val="tx1"/>
                          </a:solidFill>
                          <a:effectLst/>
                          <a:latin typeface="Meiryo UI"/>
                          <a:ea typeface="Meiryo UI"/>
                          <a:cs typeface="+mn-cs"/>
                        </a:rPr>
                        <a:t>冷え込む夜は冬季商品が動き、冬に人気の高い冷凍の銀鍋系も売れ行きが伸びます。手軽に温めるだけで味わえるので、夜食</a:t>
                      </a:r>
                      <a:r>
                        <a:rPr kumimoji="1" lang="ja-JP" altLang="en-US" sz="1200" b="0" i="0" u="none" strike="noStrike" kern="1200" noProof="0">
                          <a:solidFill>
                            <a:schemeClr val="tx1"/>
                          </a:solidFill>
                          <a:effectLst/>
                          <a:latin typeface="Meiryo UI"/>
                          <a:ea typeface="Meiryo UI"/>
                          <a:cs typeface="+mn-cs"/>
                        </a:rPr>
                        <a:t>にもおすすめです</a:t>
                      </a:r>
                      <a:r>
                        <a:rPr kumimoji="1" lang="ja-JP" altLang="en-US" sz="1200" b="0" i="0" u="none" strike="noStrike" kern="1200" noProof="0" dirty="0">
                          <a:solidFill>
                            <a:schemeClr val="tx1"/>
                          </a:solidFill>
                          <a:effectLst/>
                          <a:latin typeface="Meiryo UI"/>
                          <a:ea typeface="Meiryo UI"/>
                          <a:cs typeface="+mn-cs"/>
                        </a:rPr>
                        <a:t>。</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noProof="0" dirty="0">
                          <a:solidFill>
                            <a:schemeClr val="tx1"/>
                          </a:solidFill>
                          <a:effectLst/>
                          <a:latin typeface="Meiryo UI"/>
                          <a:ea typeface="Meiryo UI"/>
                          <a:cs typeface="+mn-cs"/>
                        </a:rPr>
                        <a:t>秋は部屋の模様替えやガーデニングをする人が多くなります。住まいの関連商品を常時持つようにしましょう。</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ja-JP" altLang="en-US" sz="1200" b="0" i="0" u="none" strike="noStrike" dirty="0">
                          <a:solidFill>
                            <a:schemeClr val="tx1"/>
                          </a:solidFill>
                          <a:effectLst/>
                          <a:latin typeface="Meiryo UI"/>
                          <a:ea typeface="Meiryo UI"/>
                        </a:rPr>
                        <a:t>ヘアケア商品の訴求を高めましょう。秋は抜け毛が一年で最も多い時期。この時期のケアが必要であることを販促物で説明すると効果的です。</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毎月</a:t>
                      </a:r>
                      <a:r>
                        <a:rPr kumimoji="1" lang="en-US" altLang="ja-JP" sz="1200" u="none" strike="noStrike" kern="1200" dirty="0">
                          <a:solidFill>
                            <a:schemeClr val="tx1"/>
                          </a:solidFill>
                          <a:effectLst/>
                          <a:latin typeface="Meiryo UI"/>
                          <a:ea typeface="Meiryo UI"/>
                          <a:cs typeface="+mn-cs"/>
                        </a:rPr>
                        <a:t>21</a:t>
                      </a:r>
                      <a:r>
                        <a:rPr kumimoji="1" lang="ja-JP" altLang="en-US" sz="1200" u="none" strike="noStrike" kern="1200" dirty="0">
                          <a:solidFill>
                            <a:schemeClr val="tx1"/>
                          </a:solidFill>
                          <a:effectLst/>
                          <a:latin typeface="Meiryo UI"/>
                          <a:ea typeface="Meiryo UI"/>
                          <a:cs typeface="+mn-cs"/>
                        </a:rPr>
                        <a:t>日。乳酸菌などで発酵させた漬物は</a:t>
                      </a:r>
                      <a:r>
                        <a:rPr kumimoji="1" lang="ja-JP" altLang="en-US" sz="1200" u="none" strike="noStrike" kern="1200">
                          <a:solidFill>
                            <a:schemeClr val="tx1"/>
                          </a:solidFill>
                          <a:effectLst/>
                          <a:latin typeface="Meiryo UI"/>
                          <a:ea typeface="Meiryo UI"/>
                          <a:cs typeface="+mn-cs"/>
                        </a:rPr>
                        <a:t>腸活に良いとされます。</a:t>
                      </a:r>
                      <a:r>
                        <a:rPr kumimoji="1" lang="ja-JP" altLang="en-US" sz="1200" u="none" strike="noStrike" kern="1200" dirty="0">
                          <a:solidFill>
                            <a:schemeClr val="tx1"/>
                          </a:solidFill>
                          <a:effectLst/>
                          <a:latin typeface="Meiryo UI"/>
                          <a:ea typeface="Meiryo UI"/>
                          <a:cs typeface="+mn-cs"/>
                        </a:rPr>
                        <a:t>漬物、みそ、納豆など、発酵食品</a:t>
                      </a:r>
                      <a:r>
                        <a:rPr kumimoji="1" lang="ja-JP" altLang="en-US" sz="1200" u="none" strike="noStrike" kern="1200">
                          <a:solidFill>
                            <a:schemeClr val="tx1"/>
                          </a:solidFill>
                          <a:effectLst/>
                          <a:latin typeface="Meiryo UI"/>
                          <a:ea typeface="Meiryo UI"/>
                          <a:cs typeface="+mn-cs"/>
                        </a:rPr>
                        <a:t>の販促強化しよう</a:t>
                      </a:r>
                      <a:r>
                        <a:rPr kumimoji="1" lang="ja-JP" altLang="en-US" sz="1200" u="none" strike="noStrike" kern="1200" dirty="0">
                          <a:solidFill>
                            <a:schemeClr val="tx1"/>
                          </a:solidFill>
                          <a:effectLst/>
                          <a:latin typeface="Meiryo UI"/>
                          <a:ea typeface="Meiryo UI"/>
                          <a:cs typeface="+mn-cs"/>
                        </a:rPr>
                        <a:t>。</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毎月</a:t>
                      </a:r>
                      <a:r>
                        <a:rPr kumimoji="1" lang="en-US" altLang="ja-JP" sz="1200" u="none" strike="noStrike" kern="1200" dirty="0">
                          <a:solidFill>
                            <a:schemeClr val="tx1"/>
                          </a:solidFill>
                          <a:effectLst/>
                          <a:latin typeface="Meiryo UI"/>
                          <a:ea typeface="Meiryo UI"/>
                          <a:cs typeface="+mn-cs"/>
                        </a:rPr>
                        <a:t>22</a:t>
                      </a:r>
                      <a:r>
                        <a:rPr kumimoji="1" lang="ja-JP" altLang="en-US" sz="1200" u="none" strike="noStrike" kern="1200" dirty="0">
                          <a:solidFill>
                            <a:schemeClr val="tx1"/>
                          </a:solidFill>
                          <a:effectLst/>
                          <a:latin typeface="Meiryo UI"/>
                          <a:ea typeface="Meiryo UI"/>
                          <a:cs typeface="+mn-cs"/>
                        </a:rPr>
                        <a:t>日はショートケーキの日。気温が低下すると、口当たりが冷たくないケーキやシュークリームなど、生クリーム系が人気になります。</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dirty="0">
                          <a:solidFill>
                            <a:schemeClr val="tx1"/>
                          </a:solidFill>
                          <a:effectLst/>
                          <a:latin typeface="Meiryo UI"/>
                          <a:ea typeface="Meiryo UI"/>
                        </a:rPr>
                        <a:t>二十四節気の一つで、秋が深まり、朝霜が見られる頃。日中は過ごしやすいものの、朝晩は冷えるので</a:t>
                      </a:r>
                      <a:r>
                        <a:rPr lang="ja-JP" altLang="en-US" sz="1200" u="none" strike="noStrike">
                          <a:solidFill>
                            <a:schemeClr val="tx1"/>
                          </a:solidFill>
                          <a:effectLst/>
                          <a:latin typeface="Meiryo UI"/>
                          <a:ea typeface="Meiryo UI"/>
                        </a:rPr>
                        <a:t>冬季商品の売り込みのチャンスです。</a:t>
                      </a:r>
                      <a:endParaRPr kumimoji="1" lang="ja-JP" altLang="en-US" sz="12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トリコロール（三色旗）はフランス国旗の代名詞。この日にちなみ、フランスフェアを提案し、来月のボージョレ・ヌーボーの予約につなげたいところです。</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パスタやピザなど、イタリアン商品を強化しましょう。イタリア新酒解禁のノヴェッロも近いので、販促物でＰＲを。</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風邪に効能があるビタミンＣが多く含まれる柿。気温が低下し、風邪をひきやすい頃。柿をはじめ、身体に良い食べ物を強化しましょう。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気温が低下し、夜間の在宅率が高くなります。秋の夜長の読書のお供に、軽食やルームフレグランスなど</a:t>
                      </a:r>
                      <a:r>
                        <a:rPr lang="ja-JP" altLang="en-US" sz="1200" b="0" i="0" u="none" strike="noStrike">
                          <a:solidFill>
                            <a:schemeClr val="tx1"/>
                          </a:solidFill>
                          <a:effectLst/>
                          <a:latin typeface="Meiryo UI"/>
                          <a:ea typeface="Meiryo UI"/>
                        </a:rPr>
                        <a:t>の提案も検討したいところです。</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乾燥しやすくなる時季。ハンドクリームやリップクリームなどは、ほとんどのお客様が１シーズン一つ程度しか購入しないため、早めのアピールが肝心です。</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29</a:t>
                      </a:r>
                      <a:r>
                        <a:rPr lang="ja-JP" altLang="en-US" sz="1200" b="0" i="0" u="none" strike="noStrike" dirty="0">
                          <a:solidFill>
                            <a:schemeClr val="tx1"/>
                          </a:solidFill>
                          <a:effectLst/>
                          <a:latin typeface="Meiryo UI"/>
                          <a:ea typeface="Meiryo UI"/>
                        </a:rPr>
                        <a:t>日。朝晩の冷え込みや乾燥で、風邪をひく人が増えやすくなります。肉やスタミナ料理を</a:t>
                      </a:r>
                      <a:r>
                        <a:rPr lang="ja-JP" altLang="en-US" sz="1200" b="0" i="0" u="none" strike="noStrike">
                          <a:solidFill>
                            <a:schemeClr val="tx1"/>
                          </a:solidFill>
                          <a:effectLst/>
                          <a:latin typeface="Meiryo UI"/>
                          <a:ea typeface="Meiryo UI"/>
                        </a:rPr>
                        <a:t>食べて、お客様に体力増進をおすすめしましょう。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秋の土用の丑は、夏に比べてなじみが薄いので、アピールするチャンスです。ウナギやシジミ以外の該当商品には販促物を付けて売り込みましょう。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仮装やパーティの印象が強いイベントですが、手軽にできる、飴やクッキーなどのハロウィン菓子、カボチャを使ったスイーツの提案を。</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七五三、秋の結婚式などお祝いの機会が多い頃。お祝い料理を強化しましょう。</a:t>
                      </a:r>
                      <a:endParaRPr lang="ja-JP" altLang="ja-JP" sz="1200" dirty="0">
                        <a:solidFill>
                          <a:schemeClr val="tx1"/>
                        </a:solidFill>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日中でも寒さを感じるようになり、冬季雑貨が動き始める時季。タイツ、手袋、帽子、マフラーなど防寒具の用意も忘れずに。</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学校・文化施設近隣では、文化祭や芸術関連催事が多く催されます。人の動きに注意しましょう。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extLst>
                  <a:ext uri="{0D108BD9-81ED-4DB2-BD59-A6C34878D82A}">
                    <a16:rowId xmlns:a16="http://schemas.microsoft.com/office/drawing/2014/main" val="3575630444"/>
                  </a:ext>
                </a:extLst>
              </a:tr>
              <a:tr h="118600">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dirty="0">
                          <a:solidFill>
                            <a:schemeClr val="tx1"/>
                          </a:solidFill>
                          <a:effectLst/>
                          <a:latin typeface="Meiryo UI"/>
                          <a:ea typeface="Meiryo UI"/>
                        </a:rPr>
                        <a:t>　</a:t>
                      </a:r>
                      <a:endParaRPr lang="ja-JP" altLang="en-US" sz="900" b="0" i="0" u="none" strike="noStrike" dirty="0">
                        <a:solidFill>
                          <a:schemeClr val="tx1"/>
                        </a:solidFill>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endParaRPr lang="ja-JP" altLang="en-US" sz="900" b="0" i="0" u="none" strike="noStrike">
                        <a:solidFill>
                          <a:srgbClr val="FF0000"/>
                        </a:solidFill>
                        <a:effectLst/>
                        <a:latin typeface="Meiryo UI"/>
                        <a:ea typeface="Meiryo UI"/>
                      </a:endParaRPr>
                    </a:p>
                  </a:txBody>
                  <a:tcPr marL="0" marR="0" marT="0" marB="0" vert="eaVert" anchor="b">
                    <a:solidFill>
                      <a:srgbClr val="FFE1E1"/>
                    </a:solid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dirty="0">
                          <a:solidFill>
                            <a:schemeClr val="tx1"/>
                          </a:solidFill>
                          <a:effectLst/>
                          <a:latin typeface="Meiryo UI"/>
                          <a:ea typeface="Meiryo UI"/>
                        </a:rPr>
                        <a:t>　</a:t>
                      </a:r>
                      <a:endParaRPr lang="ja-JP" altLang="en-US" sz="900" b="0" i="0" u="none" strike="noStrike" dirty="0">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dirty="0">
                          <a:solidFill>
                            <a:schemeClr val="tx1"/>
                          </a:solidFill>
                          <a:effectLst/>
                          <a:latin typeface="Meiryo UI"/>
                          <a:ea typeface="Meiryo UI"/>
                        </a:rPr>
                        <a:t>　</a:t>
                      </a:r>
                      <a:endParaRPr lang="ja-JP" altLang="en-US" sz="900" b="0" i="0" u="none" strike="noStrike" dirty="0">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solidFill>
                      <a:schemeClr val="accent4">
                        <a:lumMod val="20000"/>
                        <a:lumOff val="80000"/>
                      </a:schemeClr>
                    </a:solidFill>
                  </a:tcPr>
                </a:tc>
                <a:extLst>
                  <a:ext uri="{0D108BD9-81ED-4DB2-BD59-A6C34878D82A}">
                    <a16:rowId xmlns:a16="http://schemas.microsoft.com/office/drawing/2014/main" val="2801771382"/>
                  </a:ext>
                </a:extLst>
              </a:tr>
            </a:tbl>
          </a:graphicData>
        </a:graphic>
      </p:graphicFrame>
      <p:sp>
        <p:nvSpPr>
          <p:cNvPr id="50" name="角丸四角形 49">
            <a:extLst>
              <a:ext uri="{FF2B5EF4-FFF2-40B4-BE49-F238E27FC236}">
                <a16:creationId xmlns:a16="http://schemas.microsoft.com/office/drawing/2014/main" id="{893A84DF-5CAF-4AF6-31BA-02470CFFC863}"/>
              </a:ext>
            </a:extLst>
          </p:cNvPr>
          <p:cNvSpPr/>
          <p:nvPr/>
        </p:nvSpPr>
        <p:spPr bwMode="auto">
          <a:xfrm>
            <a:off x="18448650" y="13967733"/>
            <a:ext cx="2930244" cy="68446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0" tIns="22860" rIns="0" bIns="22860"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800" b="0" i="0" baseline="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a:t>天気予報は、ダイキン工業株式会社が公表している</a:t>
            </a:r>
            <a:endParaRPr kumimoji="1" lang="en-US" altLang="ja-JP" sz="800"/>
          </a:p>
          <a:p>
            <a:r>
              <a:rPr kumimoji="1" lang="ja-JP" altLang="en-US" sz="800"/>
              <a:t>　「ダイキン</a:t>
            </a:r>
            <a:r>
              <a:rPr kumimoji="1" lang="en-US" altLang="ja-JP" sz="800"/>
              <a:t>AIR</a:t>
            </a:r>
            <a:r>
              <a:rPr kumimoji="1" lang="ja-JP" altLang="en-US" sz="800"/>
              <a:t>カレンダー」を参照させて頂いております。　　　　　　　　　　　　　　　　　　　　　　</a:t>
            </a:r>
            <a:endParaRPr kumimoji="1" lang="en-US" altLang="ja-JP" sz="800"/>
          </a:p>
          <a:p>
            <a:r>
              <a:rPr kumimoji="1" lang="ja-JP" altLang="en-US" sz="800"/>
              <a:t>　　　　　　　</a:t>
            </a:r>
            <a:r>
              <a:rPr kumimoji="1" lang="en-US" altLang="ja-JP" sz="800"/>
              <a:t>https://www.daikin.co.jp/otenki/calendar_web</a:t>
            </a:r>
            <a:endParaRPr lang="ja-JP" altLang="ja-JP" sz="80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Text Box 14">
            <a:extLst>
              <a:ext uri="{FF2B5EF4-FFF2-40B4-BE49-F238E27FC236}">
                <a16:creationId xmlns:a16="http://schemas.microsoft.com/office/drawing/2014/main" id="{AE3213A1-72A4-4ACB-B6DD-EC99A5A402B8}"/>
              </a:ext>
            </a:extLst>
          </p:cNvPr>
          <p:cNvSpPr txBox="1">
            <a:spLocks noChangeArrowheads="1"/>
          </p:cNvSpPr>
          <p:nvPr/>
        </p:nvSpPr>
        <p:spPr bwMode="auto">
          <a:xfrm>
            <a:off x="13410282" y="14082310"/>
            <a:ext cx="5504395" cy="388792"/>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2000" b="1"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     　支社　　　　営業部　　　　 担当：</a:t>
            </a:r>
            <a:endParaRPr lang="ja-JP" altLang="en-US" sz="105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Text Box 14">
            <a:extLst>
              <a:ext uri="{FF2B5EF4-FFF2-40B4-BE49-F238E27FC236}">
                <a16:creationId xmlns:a16="http://schemas.microsoft.com/office/drawing/2014/main" id="{32AF88EE-5451-437F-BF4B-D40FEFC4E7D6}"/>
              </a:ext>
            </a:extLst>
          </p:cNvPr>
          <p:cNvSpPr txBox="1">
            <a:spLocks noChangeArrowheads="1"/>
          </p:cNvSpPr>
          <p:nvPr/>
        </p:nvSpPr>
        <p:spPr bwMode="auto">
          <a:xfrm>
            <a:off x="13548328" y="14435036"/>
            <a:ext cx="4590896" cy="488534"/>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altLang="ja-JP" sz="2400" b="1" i="0" baseline="0">
                <a:effectLst/>
                <a:latin typeface="+mn-lt"/>
                <a:ea typeface="+mn-ea"/>
                <a:cs typeface="+mn-cs"/>
              </a:rPr>
              <a:t>TEL</a:t>
            </a:r>
            <a:r>
              <a:rPr lang="ja-JP" altLang="en-US" sz="2400" b="1" i="0" baseline="0">
                <a:effectLst/>
                <a:latin typeface="+mn-lt"/>
                <a:ea typeface="+mn-ea"/>
                <a:cs typeface="+mn-cs"/>
              </a:rPr>
              <a:t>：</a:t>
            </a:r>
            <a:r>
              <a:rPr lang="ja-JP" altLang="ja-JP" sz="2400" b="1" i="0" baseline="0">
                <a:effectLst/>
                <a:latin typeface="+mn-lt"/>
                <a:ea typeface="+mn-ea"/>
                <a:cs typeface="+mn-cs"/>
              </a:rPr>
              <a:t> </a:t>
            </a:r>
            <a:endParaRPr lang="ja-JP" altLang="ja-JP" sz="4000">
              <a:effectLst/>
            </a:endParaRPr>
          </a:p>
        </p:txBody>
      </p:sp>
      <p:pic>
        <p:nvPicPr>
          <p:cNvPr id="3" name="図 2">
            <a:extLst>
              <a:ext uri="{FF2B5EF4-FFF2-40B4-BE49-F238E27FC236}">
                <a16:creationId xmlns:a16="http://schemas.microsoft.com/office/drawing/2014/main" id="{DC923650-EB29-BDD1-BFA5-2874FA6144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46617" y="13833826"/>
            <a:ext cx="1894435" cy="214500"/>
          </a:xfrm>
          <a:prstGeom prst="rect">
            <a:avLst/>
          </a:prstGeom>
        </p:spPr>
      </p:pic>
      <p:pic>
        <p:nvPicPr>
          <p:cNvPr id="6" name="図 5" descr="図形&#10;&#10;中程度の精度で自動的に生成された説明">
            <a:extLst>
              <a:ext uri="{FF2B5EF4-FFF2-40B4-BE49-F238E27FC236}">
                <a16:creationId xmlns:a16="http://schemas.microsoft.com/office/drawing/2014/main" id="{1C58474D-DB59-8DFF-4C60-903DF6CDBA4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33530" y="285457"/>
            <a:ext cx="2081490" cy="825253"/>
          </a:xfrm>
          <a:prstGeom prst="rect">
            <a:avLst/>
          </a:prstGeom>
        </p:spPr>
      </p:pic>
      <p:pic>
        <p:nvPicPr>
          <p:cNvPr id="84" name="図 83">
            <a:extLst>
              <a:ext uri="{FF2B5EF4-FFF2-40B4-BE49-F238E27FC236}">
                <a16:creationId xmlns:a16="http://schemas.microsoft.com/office/drawing/2014/main" id="{635FC52C-0CEE-A09B-22CC-92272A951D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23961" y="2051349"/>
            <a:ext cx="242575" cy="245526"/>
          </a:xfrm>
          <a:prstGeom prst="rect">
            <a:avLst/>
          </a:prstGeom>
        </p:spPr>
      </p:pic>
      <p:pic>
        <p:nvPicPr>
          <p:cNvPr id="101" name="図 100">
            <a:extLst>
              <a:ext uri="{FF2B5EF4-FFF2-40B4-BE49-F238E27FC236}">
                <a16:creationId xmlns:a16="http://schemas.microsoft.com/office/drawing/2014/main" id="{C566B145-5289-1741-20EE-24E9CCFEBD5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185961" y="1962623"/>
            <a:ext cx="337754" cy="314325"/>
          </a:xfrm>
          <a:prstGeom prst="rect">
            <a:avLst/>
          </a:prstGeom>
        </p:spPr>
      </p:pic>
      <p:pic>
        <p:nvPicPr>
          <p:cNvPr id="15" name="図 14">
            <a:extLst>
              <a:ext uri="{FF2B5EF4-FFF2-40B4-BE49-F238E27FC236}">
                <a16:creationId xmlns:a16="http://schemas.microsoft.com/office/drawing/2014/main" id="{697FDF1F-45CE-82B9-118D-CC684CEC7C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50918" y="2055286"/>
            <a:ext cx="242575" cy="245526"/>
          </a:xfrm>
          <a:prstGeom prst="rect">
            <a:avLst/>
          </a:prstGeom>
        </p:spPr>
      </p:pic>
      <p:pic>
        <p:nvPicPr>
          <p:cNvPr id="25" name="図 24">
            <a:extLst>
              <a:ext uri="{FF2B5EF4-FFF2-40B4-BE49-F238E27FC236}">
                <a16:creationId xmlns:a16="http://schemas.microsoft.com/office/drawing/2014/main" id="{D527B5C1-B188-36A2-D49B-FA9515C64D2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63358" y="2044122"/>
            <a:ext cx="288059" cy="288059"/>
          </a:xfrm>
          <a:prstGeom prst="rect">
            <a:avLst/>
          </a:prstGeom>
        </p:spPr>
      </p:pic>
      <p:pic>
        <p:nvPicPr>
          <p:cNvPr id="45" name="図 44">
            <a:extLst>
              <a:ext uri="{FF2B5EF4-FFF2-40B4-BE49-F238E27FC236}">
                <a16:creationId xmlns:a16="http://schemas.microsoft.com/office/drawing/2014/main" id="{F3E729A9-4BBF-C467-F6F5-F2A791FA2A9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848944" y="2049082"/>
            <a:ext cx="288059" cy="288059"/>
          </a:xfrm>
          <a:prstGeom prst="rect">
            <a:avLst/>
          </a:prstGeom>
        </p:spPr>
      </p:pic>
      <p:pic>
        <p:nvPicPr>
          <p:cNvPr id="48" name="図 47">
            <a:extLst>
              <a:ext uri="{FF2B5EF4-FFF2-40B4-BE49-F238E27FC236}">
                <a16:creationId xmlns:a16="http://schemas.microsoft.com/office/drawing/2014/main" id="{23ECEE7C-215D-A5BE-B345-A4188DE66BE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021403" y="2051037"/>
            <a:ext cx="288059" cy="288059"/>
          </a:xfrm>
          <a:prstGeom prst="rect">
            <a:avLst/>
          </a:prstGeom>
        </p:spPr>
      </p:pic>
      <p:pic>
        <p:nvPicPr>
          <p:cNvPr id="69" name="図 68">
            <a:extLst>
              <a:ext uri="{FF2B5EF4-FFF2-40B4-BE49-F238E27FC236}">
                <a16:creationId xmlns:a16="http://schemas.microsoft.com/office/drawing/2014/main" id="{24C02AAB-A159-AD91-0294-6513A401A78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043249" y="2027076"/>
            <a:ext cx="288059" cy="288059"/>
          </a:xfrm>
          <a:prstGeom prst="rect">
            <a:avLst/>
          </a:prstGeom>
        </p:spPr>
      </p:pic>
      <p:pic>
        <p:nvPicPr>
          <p:cNvPr id="78" name="図 77">
            <a:extLst>
              <a:ext uri="{FF2B5EF4-FFF2-40B4-BE49-F238E27FC236}">
                <a16:creationId xmlns:a16="http://schemas.microsoft.com/office/drawing/2014/main" id="{DB3BAE87-84E4-5CAF-6C2D-AE04A04BB0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524181" y="2044251"/>
            <a:ext cx="242575" cy="245526"/>
          </a:xfrm>
          <a:prstGeom prst="rect">
            <a:avLst/>
          </a:prstGeom>
        </p:spPr>
      </p:pic>
      <p:pic>
        <p:nvPicPr>
          <p:cNvPr id="80" name="図 79">
            <a:extLst>
              <a:ext uri="{FF2B5EF4-FFF2-40B4-BE49-F238E27FC236}">
                <a16:creationId xmlns:a16="http://schemas.microsoft.com/office/drawing/2014/main" id="{D2354C6E-37CC-A398-C1AB-DA2E71E8F8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706788" y="2045761"/>
            <a:ext cx="242575" cy="245526"/>
          </a:xfrm>
          <a:prstGeom prst="rect">
            <a:avLst/>
          </a:prstGeom>
        </p:spPr>
      </p:pic>
      <p:pic>
        <p:nvPicPr>
          <p:cNvPr id="85" name="図 84">
            <a:extLst>
              <a:ext uri="{FF2B5EF4-FFF2-40B4-BE49-F238E27FC236}">
                <a16:creationId xmlns:a16="http://schemas.microsoft.com/office/drawing/2014/main" id="{FA2EA4E1-907D-D139-4F5E-931061BD64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458249" y="2044744"/>
            <a:ext cx="242575" cy="245526"/>
          </a:xfrm>
          <a:prstGeom prst="rect">
            <a:avLst/>
          </a:prstGeom>
        </p:spPr>
      </p:pic>
      <p:pic>
        <p:nvPicPr>
          <p:cNvPr id="10" name="図 9">
            <a:extLst>
              <a:ext uri="{FF2B5EF4-FFF2-40B4-BE49-F238E27FC236}">
                <a16:creationId xmlns:a16="http://schemas.microsoft.com/office/drawing/2014/main" id="{8D49E0AE-75F6-76CF-507C-8A8EBAD0736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22601" y="2049302"/>
            <a:ext cx="288059" cy="288059"/>
          </a:xfrm>
          <a:prstGeom prst="rect">
            <a:avLst/>
          </a:prstGeom>
        </p:spPr>
      </p:pic>
      <p:pic>
        <p:nvPicPr>
          <p:cNvPr id="11" name="図 10">
            <a:extLst>
              <a:ext uri="{FF2B5EF4-FFF2-40B4-BE49-F238E27FC236}">
                <a16:creationId xmlns:a16="http://schemas.microsoft.com/office/drawing/2014/main" id="{02D31FC7-F910-5EAA-72CD-39014C441B0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774714" y="1974456"/>
            <a:ext cx="337754" cy="314325"/>
          </a:xfrm>
          <a:prstGeom prst="rect">
            <a:avLst/>
          </a:prstGeom>
        </p:spPr>
      </p:pic>
      <p:pic>
        <p:nvPicPr>
          <p:cNvPr id="12" name="図 11">
            <a:extLst>
              <a:ext uri="{FF2B5EF4-FFF2-40B4-BE49-F238E27FC236}">
                <a16:creationId xmlns:a16="http://schemas.microsoft.com/office/drawing/2014/main" id="{1DB50B31-AEBF-F3EE-DE06-CFB34ADD46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06273" y="2024495"/>
            <a:ext cx="288059" cy="288059"/>
          </a:xfrm>
          <a:prstGeom prst="rect">
            <a:avLst/>
          </a:prstGeom>
        </p:spPr>
      </p:pic>
      <p:pic>
        <p:nvPicPr>
          <p:cNvPr id="13" name="図 12">
            <a:extLst>
              <a:ext uri="{FF2B5EF4-FFF2-40B4-BE49-F238E27FC236}">
                <a16:creationId xmlns:a16="http://schemas.microsoft.com/office/drawing/2014/main" id="{B6CDDC7F-D802-1ACE-92B7-FB6BE00132F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33561" y="2060874"/>
            <a:ext cx="242575" cy="245526"/>
          </a:xfrm>
          <a:prstGeom prst="rect">
            <a:avLst/>
          </a:prstGeom>
        </p:spPr>
      </p:pic>
      <p:pic>
        <p:nvPicPr>
          <p:cNvPr id="23" name="図 22">
            <a:extLst>
              <a:ext uri="{FF2B5EF4-FFF2-40B4-BE49-F238E27FC236}">
                <a16:creationId xmlns:a16="http://schemas.microsoft.com/office/drawing/2014/main" id="{93535712-796E-6A1D-2AD0-7DC7DF5B3A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230988" y="2050052"/>
            <a:ext cx="242575" cy="245526"/>
          </a:xfrm>
          <a:prstGeom prst="rect">
            <a:avLst/>
          </a:prstGeom>
        </p:spPr>
      </p:pic>
      <p:pic>
        <p:nvPicPr>
          <p:cNvPr id="57" name="図 56">
            <a:extLst>
              <a:ext uri="{FF2B5EF4-FFF2-40B4-BE49-F238E27FC236}">
                <a16:creationId xmlns:a16="http://schemas.microsoft.com/office/drawing/2014/main" id="{02953517-A5AA-78AB-F75D-9984F3DDB6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763873" y="2035925"/>
            <a:ext cx="242575" cy="245526"/>
          </a:xfrm>
          <a:prstGeom prst="rect">
            <a:avLst/>
          </a:prstGeom>
        </p:spPr>
      </p:pic>
      <p:pic>
        <p:nvPicPr>
          <p:cNvPr id="59" name="図 58">
            <a:extLst>
              <a:ext uri="{FF2B5EF4-FFF2-40B4-BE49-F238E27FC236}">
                <a16:creationId xmlns:a16="http://schemas.microsoft.com/office/drawing/2014/main" id="{54556AA9-7C37-A2D2-D5FE-B0C4586CB04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9126731" y="1962622"/>
            <a:ext cx="337754" cy="314325"/>
          </a:xfrm>
          <a:prstGeom prst="rect">
            <a:avLst/>
          </a:prstGeom>
        </p:spPr>
      </p:pic>
      <p:pic>
        <p:nvPicPr>
          <p:cNvPr id="105" name="図 104">
            <a:extLst>
              <a:ext uri="{FF2B5EF4-FFF2-40B4-BE49-F238E27FC236}">
                <a16:creationId xmlns:a16="http://schemas.microsoft.com/office/drawing/2014/main" id="{54A5EFD3-B458-8C14-9517-6FBE83BB5F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13913" y="2040308"/>
            <a:ext cx="242575" cy="245526"/>
          </a:xfrm>
          <a:prstGeom prst="rect">
            <a:avLst/>
          </a:prstGeom>
        </p:spPr>
      </p:pic>
      <p:pic>
        <p:nvPicPr>
          <p:cNvPr id="30" name="図 29">
            <a:extLst>
              <a:ext uri="{FF2B5EF4-FFF2-40B4-BE49-F238E27FC236}">
                <a16:creationId xmlns:a16="http://schemas.microsoft.com/office/drawing/2014/main" id="{F5370920-AE86-112E-E8E1-0BA5A44E19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961631" y="-53740"/>
            <a:ext cx="2394757" cy="1790609"/>
          </a:xfrm>
          <a:prstGeom prst="rect">
            <a:avLst/>
          </a:prstGeom>
        </p:spPr>
      </p:pic>
      <p:pic>
        <p:nvPicPr>
          <p:cNvPr id="49" name="図 48">
            <a:extLst>
              <a:ext uri="{FF2B5EF4-FFF2-40B4-BE49-F238E27FC236}">
                <a16:creationId xmlns:a16="http://schemas.microsoft.com/office/drawing/2014/main" id="{C3D6DF70-8444-8CC9-92FF-1F9D247ADFB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0782" t="52014"/>
          <a:stretch/>
        </p:blipFill>
        <p:spPr>
          <a:xfrm>
            <a:off x="-112265" y="8139562"/>
            <a:ext cx="1497837" cy="1844994"/>
          </a:xfrm>
          <a:prstGeom prst="rect">
            <a:avLst/>
          </a:prstGeom>
        </p:spPr>
      </p:pic>
      <p:pic>
        <p:nvPicPr>
          <p:cNvPr id="63" name="図 62">
            <a:extLst>
              <a:ext uri="{FF2B5EF4-FFF2-40B4-BE49-F238E27FC236}">
                <a16:creationId xmlns:a16="http://schemas.microsoft.com/office/drawing/2014/main" id="{E16B6550-0AB1-5F2E-B6F1-46D4D215A6F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53853" r="80872" b="27926"/>
          <a:stretch/>
        </p:blipFill>
        <p:spPr>
          <a:xfrm>
            <a:off x="1257236" y="13992396"/>
            <a:ext cx="1486705" cy="1062160"/>
          </a:xfrm>
          <a:prstGeom prst="rect">
            <a:avLst/>
          </a:prstGeom>
        </p:spPr>
      </p:pic>
      <p:pic>
        <p:nvPicPr>
          <p:cNvPr id="65" name="図 64">
            <a:extLst>
              <a:ext uri="{FF2B5EF4-FFF2-40B4-BE49-F238E27FC236}">
                <a16:creationId xmlns:a16="http://schemas.microsoft.com/office/drawing/2014/main" id="{ABC4617B-2E4B-3D23-5846-EC5C2A999D1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50000" t="34066" r="34654" b="47445"/>
          <a:stretch/>
        </p:blipFill>
        <p:spPr>
          <a:xfrm>
            <a:off x="5586589" y="12339485"/>
            <a:ext cx="1192726" cy="1077808"/>
          </a:xfrm>
          <a:prstGeom prst="rect">
            <a:avLst/>
          </a:prstGeom>
        </p:spPr>
      </p:pic>
      <p:pic>
        <p:nvPicPr>
          <p:cNvPr id="67" name="図 66">
            <a:extLst>
              <a:ext uri="{FF2B5EF4-FFF2-40B4-BE49-F238E27FC236}">
                <a16:creationId xmlns:a16="http://schemas.microsoft.com/office/drawing/2014/main" id="{38890D88-1CB9-665A-D3C3-C5049D168CF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0000" t="72012" r="34654" b="5088"/>
          <a:stretch/>
        </p:blipFill>
        <p:spPr>
          <a:xfrm>
            <a:off x="9488029" y="13691890"/>
            <a:ext cx="1192726" cy="1334887"/>
          </a:xfrm>
          <a:prstGeom prst="rect">
            <a:avLst/>
          </a:prstGeom>
        </p:spPr>
      </p:pic>
      <p:pic>
        <p:nvPicPr>
          <p:cNvPr id="71" name="図 70">
            <a:extLst>
              <a:ext uri="{FF2B5EF4-FFF2-40B4-BE49-F238E27FC236}">
                <a16:creationId xmlns:a16="http://schemas.microsoft.com/office/drawing/2014/main" id="{383AB456-4AD9-B6F6-2F59-1253C3184318}"/>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34598" b="53815"/>
          <a:stretch/>
        </p:blipFill>
        <p:spPr>
          <a:xfrm>
            <a:off x="13113696" y="14791941"/>
            <a:ext cx="6089743" cy="531083"/>
          </a:xfrm>
          <a:prstGeom prst="rect">
            <a:avLst/>
          </a:prstGeom>
        </p:spPr>
      </p:pic>
      <p:pic>
        <p:nvPicPr>
          <p:cNvPr id="76" name="図 75">
            <a:extLst>
              <a:ext uri="{FF2B5EF4-FFF2-40B4-BE49-F238E27FC236}">
                <a16:creationId xmlns:a16="http://schemas.microsoft.com/office/drawing/2014/main" id="{DD0CF8BB-F86E-CDED-C6C8-36BBB72E4BE9}"/>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34598" r="59904" b="53380"/>
          <a:stretch/>
        </p:blipFill>
        <p:spPr>
          <a:xfrm>
            <a:off x="18914677" y="14789014"/>
            <a:ext cx="2441711" cy="550999"/>
          </a:xfrm>
          <a:prstGeom prst="rect">
            <a:avLst/>
          </a:prstGeom>
        </p:spPr>
      </p:pic>
      <p:pic>
        <p:nvPicPr>
          <p:cNvPr id="77" name="図 76">
            <a:extLst>
              <a:ext uri="{FF2B5EF4-FFF2-40B4-BE49-F238E27FC236}">
                <a16:creationId xmlns:a16="http://schemas.microsoft.com/office/drawing/2014/main" id="{A698BFC7-8F09-0733-BC6E-550354EDF6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70991" y="2043255"/>
            <a:ext cx="242575" cy="245526"/>
          </a:xfrm>
          <a:prstGeom prst="rect">
            <a:avLst/>
          </a:prstGeom>
        </p:spPr>
      </p:pic>
      <p:pic>
        <p:nvPicPr>
          <p:cNvPr id="81" name="図 80">
            <a:extLst>
              <a:ext uri="{FF2B5EF4-FFF2-40B4-BE49-F238E27FC236}">
                <a16:creationId xmlns:a16="http://schemas.microsoft.com/office/drawing/2014/main" id="{E0C698BC-3028-7503-7B1E-26BE2002BCB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991901" y="1951193"/>
            <a:ext cx="337754" cy="314325"/>
          </a:xfrm>
          <a:prstGeom prst="rect">
            <a:avLst/>
          </a:prstGeom>
        </p:spPr>
      </p:pic>
      <p:pic>
        <p:nvPicPr>
          <p:cNvPr id="87" name="図 86">
            <a:extLst>
              <a:ext uri="{FF2B5EF4-FFF2-40B4-BE49-F238E27FC236}">
                <a16:creationId xmlns:a16="http://schemas.microsoft.com/office/drawing/2014/main" id="{EBAC8E7B-33AF-9267-C1D8-60A32724286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580654" y="1963026"/>
            <a:ext cx="337754" cy="314325"/>
          </a:xfrm>
          <a:prstGeom prst="rect">
            <a:avLst/>
          </a:prstGeom>
        </p:spPr>
      </p:pic>
      <p:pic>
        <p:nvPicPr>
          <p:cNvPr id="88" name="図 87">
            <a:extLst>
              <a:ext uri="{FF2B5EF4-FFF2-40B4-BE49-F238E27FC236}">
                <a16:creationId xmlns:a16="http://schemas.microsoft.com/office/drawing/2014/main" id="{07C016FA-54D8-D625-CD7D-60873C8873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1138" y="2043856"/>
            <a:ext cx="242575" cy="245526"/>
          </a:xfrm>
          <a:prstGeom prst="rect">
            <a:avLst/>
          </a:prstGeom>
        </p:spPr>
      </p:pic>
      <p:pic>
        <p:nvPicPr>
          <p:cNvPr id="91" name="図 90">
            <a:extLst>
              <a:ext uri="{FF2B5EF4-FFF2-40B4-BE49-F238E27FC236}">
                <a16:creationId xmlns:a16="http://schemas.microsoft.com/office/drawing/2014/main" id="{74D90BC3-708B-92FA-9598-11EA6D0075B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340874" y="1951596"/>
            <a:ext cx="337754" cy="314325"/>
          </a:xfrm>
          <a:prstGeom prst="rect">
            <a:avLst/>
          </a:prstGeom>
        </p:spPr>
      </p:pic>
      <p:pic>
        <p:nvPicPr>
          <p:cNvPr id="92" name="図 91">
            <a:extLst>
              <a:ext uri="{FF2B5EF4-FFF2-40B4-BE49-F238E27FC236}">
                <a16:creationId xmlns:a16="http://schemas.microsoft.com/office/drawing/2014/main" id="{6A98387E-CBF3-4BEA-7649-17EDEADD1A9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00483" y="2035925"/>
            <a:ext cx="288059" cy="288059"/>
          </a:xfrm>
          <a:prstGeom prst="rect">
            <a:avLst/>
          </a:prstGeom>
        </p:spPr>
      </p:pic>
      <p:pic>
        <p:nvPicPr>
          <p:cNvPr id="94" name="図 93">
            <a:extLst>
              <a:ext uri="{FF2B5EF4-FFF2-40B4-BE49-F238E27FC236}">
                <a16:creationId xmlns:a16="http://schemas.microsoft.com/office/drawing/2014/main" id="{9CB5C3AC-EDCB-6233-8B93-32AFAB26631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448644" y="2039607"/>
            <a:ext cx="288059" cy="288059"/>
          </a:xfrm>
          <a:prstGeom prst="rect">
            <a:avLst/>
          </a:prstGeom>
        </p:spPr>
      </p:pic>
      <p:pic>
        <p:nvPicPr>
          <p:cNvPr id="95" name="図 94">
            <a:extLst>
              <a:ext uri="{FF2B5EF4-FFF2-40B4-BE49-F238E27FC236}">
                <a16:creationId xmlns:a16="http://schemas.microsoft.com/office/drawing/2014/main" id="{A3813589-4ADE-EC7B-4EA3-089645C57C7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614749" y="2038506"/>
            <a:ext cx="288059" cy="288059"/>
          </a:xfrm>
          <a:prstGeom prst="rect">
            <a:avLst/>
          </a:prstGeom>
        </p:spPr>
      </p:pic>
      <p:pic>
        <p:nvPicPr>
          <p:cNvPr id="96" name="図 95">
            <a:extLst>
              <a:ext uri="{FF2B5EF4-FFF2-40B4-BE49-F238E27FC236}">
                <a16:creationId xmlns:a16="http://schemas.microsoft.com/office/drawing/2014/main" id="{5E43E0A2-98A0-461B-5058-F674A0DEDC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374969" y="2027076"/>
            <a:ext cx="288059" cy="288059"/>
          </a:xfrm>
          <a:prstGeom prst="rect">
            <a:avLst/>
          </a:prstGeom>
        </p:spPr>
      </p:pic>
      <p:pic>
        <p:nvPicPr>
          <p:cNvPr id="98" name="図 97">
            <a:extLst>
              <a:ext uri="{FF2B5EF4-FFF2-40B4-BE49-F238E27FC236}">
                <a16:creationId xmlns:a16="http://schemas.microsoft.com/office/drawing/2014/main" id="{5053C0D8-952E-008D-68C2-84C67DD0CAB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780364" y="2039607"/>
            <a:ext cx="288059" cy="288059"/>
          </a:xfrm>
          <a:prstGeom prst="rect">
            <a:avLst/>
          </a:prstGeom>
        </p:spPr>
      </p:pic>
      <p:pic>
        <p:nvPicPr>
          <p:cNvPr id="99" name="図 98">
            <a:extLst>
              <a:ext uri="{FF2B5EF4-FFF2-40B4-BE49-F238E27FC236}">
                <a16:creationId xmlns:a16="http://schemas.microsoft.com/office/drawing/2014/main" id="{02FDADB1-0F1B-F2DB-85EA-FE811EB40C5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946469" y="2038506"/>
            <a:ext cx="288059" cy="288059"/>
          </a:xfrm>
          <a:prstGeom prst="rect">
            <a:avLst/>
          </a:prstGeom>
        </p:spPr>
      </p:pic>
      <p:pic>
        <p:nvPicPr>
          <p:cNvPr id="100" name="図 99">
            <a:extLst>
              <a:ext uri="{FF2B5EF4-FFF2-40B4-BE49-F238E27FC236}">
                <a16:creationId xmlns:a16="http://schemas.microsoft.com/office/drawing/2014/main" id="{C612BF46-02F1-F959-92C4-5AA2E07487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23759" y="2038506"/>
            <a:ext cx="288059" cy="288059"/>
          </a:xfrm>
          <a:prstGeom prst="rect">
            <a:avLst/>
          </a:prstGeom>
        </p:spPr>
      </p:pic>
      <p:pic>
        <p:nvPicPr>
          <p:cNvPr id="103" name="図 102">
            <a:extLst>
              <a:ext uri="{FF2B5EF4-FFF2-40B4-BE49-F238E27FC236}">
                <a16:creationId xmlns:a16="http://schemas.microsoft.com/office/drawing/2014/main" id="{CC984CAF-19DC-9689-EB0C-182DB4973B8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278189" y="2049936"/>
            <a:ext cx="288059" cy="288059"/>
          </a:xfrm>
          <a:prstGeom prst="rect">
            <a:avLst/>
          </a:prstGeom>
        </p:spPr>
      </p:pic>
      <p:pic>
        <p:nvPicPr>
          <p:cNvPr id="104" name="図 103">
            <a:extLst>
              <a:ext uri="{FF2B5EF4-FFF2-40B4-BE49-F238E27FC236}">
                <a16:creationId xmlns:a16="http://schemas.microsoft.com/office/drawing/2014/main" id="{D1237944-A502-7716-B3C8-441DD579870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592903" y="2039607"/>
            <a:ext cx="288059" cy="288059"/>
          </a:xfrm>
          <a:prstGeom prst="rect">
            <a:avLst/>
          </a:prstGeom>
        </p:spPr>
      </p:pic>
      <p:pic>
        <p:nvPicPr>
          <p:cNvPr id="106" name="図 105">
            <a:extLst>
              <a:ext uri="{FF2B5EF4-FFF2-40B4-BE49-F238E27FC236}">
                <a16:creationId xmlns:a16="http://schemas.microsoft.com/office/drawing/2014/main" id="{7094BB23-0794-25B3-C9DF-012494D2089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0304021" y="1951192"/>
            <a:ext cx="337754" cy="314325"/>
          </a:xfrm>
          <a:prstGeom prst="rect">
            <a:avLst/>
          </a:prstGeom>
        </p:spPr>
      </p:pic>
      <p:pic>
        <p:nvPicPr>
          <p:cNvPr id="108" name="図 107">
            <a:extLst>
              <a:ext uri="{FF2B5EF4-FFF2-40B4-BE49-F238E27FC236}">
                <a16:creationId xmlns:a16="http://schemas.microsoft.com/office/drawing/2014/main" id="{798E3839-BF07-8EC7-1A8E-52F771169B5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0909811" y="1951192"/>
            <a:ext cx="337754" cy="314325"/>
          </a:xfrm>
          <a:prstGeom prst="rect">
            <a:avLst/>
          </a:prstGeom>
        </p:spPr>
      </p:pic>
      <p:pic>
        <p:nvPicPr>
          <p:cNvPr id="110" name="図 109">
            <a:extLst>
              <a:ext uri="{FF2B5EF4-FFF2-40B4-BE49-F238E27FC236}">
                <a16:creationId xmlns:a16="http://schemas.microsoft.com/office/drawing/2014/main" id="{10B122E1-56BA-BD76-8A75-18A547A76BB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2371993"/>
            <a:ext cx="1314721" cy="986246"/>
          </a:xfrm>
          <a:prstGeom prst="rect">
            <a:avLst/>
          </a:prstGeom>
        </p:spPr>
      </p:pic>
      <p:pic>
        <p:nvPicPr>
          <p:cNvPr id="112" name="図 111">
            <a:extLst>
              <a:ext uri="{FF2B5EF4-FFF2-40B4-BE49-F238E27FC236}">
                <a16:creationId xmlns:a16="http://schemas.microsoft.com/office/drawing/2014/main" id="{20B8B5D6-9158-AC03-EA68-C6FAA1494F6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393" y="12720400"/>
            <a:ext cx="1497837" cy="1056669"/>
          </a:xfrm>
          <a:prstGeom prst="rect">
            <a:avLst/>
          </a:prstGeom>
        </p:spPr>
      </p:pic>
      <p:pic>
        <p:nvPicPr>
          <p:cNvPr id="114" name="図 113">
            <a:extLst>
              <a:ext uri="{FF2B5EF4-FFF2-40B4-BE49-F238E27FC236}">
                <a16:creationId xmlns:a16="http://schemas.microsoft.com/office/drawing/2014/main" id="{763D03A3-7860-D6A7-539A-DCA657709A9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362809" y="3544613"/>
            <a:ext cx="1112583" cy="834437"/>
          </a:xfrm>
          <a:prstGeom prst="rect">
            <a:avLst/>
          </a:prstGeom>
        </p:spPr>
      </p:pic>
      <p:pic>
        <p:nvPicPr>
          <p:cNvPr id="116" name="図 115">
            <a:extLst>
              <a:ext uri="{FF2B5EF4-FFF2-40B4-BE49-F238E27FC236}">
                <a16:creationId xmlns:a16="http://schemas.microsoft.com/office/drawing/2014/main" id="{684CCC17-FA22-2571-294F-E92B7261F9A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87490" y="3544613"/>
            <a:ext cx="1305183" cy="978888"/>
          </a:xfrm>
          <a:prstGeom prst="rect">
            <a:avLst/>
          </a:prstGeom>
        </p:spPr>
      </p:pic>
      <p:pic>
        <p:nvPicPr>
          <p:cNvPr id="118" name="図 117">
            <a:extLst>
              <a:ext uri="{FF2B5EF4-FFF2-40B4-BE49-F238E27FC236}">
                <a16:creationId xmlns:a16="http://schemas.microsoft.com/office/drawing/2014/main" id="{B656B0E3-C09B-EE7F-6C04-F8F4619F39A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706788" y="3446937"/>
            <a:ext cx="1511525" cy="1133644"/>
          </a:xfrm>
          <a:prstGeom prst="rect">
            <a:avLst/>
          </a:prstGeom>
        </p:spPr>
      </p:pic>
    </p:spTree>
    <p:extLst>
      <p:ext uri="{BB962C8B-B14F-4D97-AF65-F5344CB8AC3E}">
        <p14:creationId xmlns:p14="http://schemas.microsoft.com/office/powerpoint/2010/main" val="279015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483626D2-DCB8-457A-B4C7-7B1BEB29B99A}"/>
              </a:ext>
            </a:extLst>
          </p:cNvPr>
          <p:cNvSpPr/>
          <p:nvPr/>
        </p:nvSpPr>
        <p:spPr>
          <a:xfrm>
            <a:off x="304944" y="12097512"/>
            <a:ext cx="9583490" cy="2814060"/>
          </a:xfrm>
          <a:prstGeom prst="roundRect">
            <a:avLst>
              <a:gd name="adj" fmla="val 6604"/>
            </a:avLst>
          </a:prstGeom>
          <a:solidFill>
            <a:srgbClr val="FFE1E1"/>
          </a:solidFill>
          <a:ln w="57150">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Oval 1">
            <a:extLst>
              <a:ext uri="{FF2B5EF4-FFF2-40B4-BE49-F238E27FC236}">
                <a16:creationId xmlns:a16="http://schemas.microsoft.com/office/drawing/2014/main" id="{52FCFEE5-DBA2-C7E8-B552-D45C6EDCFF2F}"/>
              </a:ext>
            </a:extLst>
          </p:cNvPr>
          <p:cNvSpPr>
            <a:spLocks noChangeArrowheads="1"/>
          </p:cNvSpPr>
          <p:nvPr/>
        </p:nvSpPr>
        <p:spPr bwMode="auto">
          <a:xfrm>
            <a:off x="190373" y="1960134"/>
            <a:ext cx="4500440" cy="583191"/>
          </a:xfrm>
          <a:prstGeom prst="roundRect">
            <a:avLst/>
          </a:prstGeom>
          <a:solidFill>
            <a:srgbClr val="FFE699"/>
          </a:solidFill>
          <a:ln w="28575">
            <a:solidFill>
              <a:srgbClr val="FF9900"/>
            </a:solidFill>
          </a:ln>
          <a:effectLst/>
        </p:spPr>
        <p:txBody>
          <a:bodyPr wrap="square" lIns="36576" tIns="22860" rIns="36576" bIns="22860" anchor="ctr" upright="1"/>
          <a:lstStyle/>
          <a:p>
            <a:pPr algn="ctr" rtl="1">
              <a:lnSpc>
                <a:spcPts val="1600"/>
              </a:lnSpc>
              <a:defRPr sz="1000"/>
            </a:pPr>
            <a:r>
              <a:rPr lang="ja-JP" altLang="en-US" sz="1800" b="1" dirty="0">
                <a:latin typeface="HG丸ｺﾞｼｯｸM-PRO" panose="020F0600000000000000" pitchFamily="50" charset="-128"/>
                <a:ea typeface="HG丸ｺﾞｼｯｸM-PRO" panose="020F0600000000000000" pitchFamily="50" charset="-128"/>
              </a:rPr>
              <a:t>カツオのガーリックステーキ</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11" name="AutoShape 2">
            <a:extLst>
              <a:ext uri="{FF2B5EF4-FFF2-40B4-BE49-F238E27FC236}">
                <a16:creationId xmlns:a16="http://schemas.microsoft.com/office/drawing/2014/main" id="{74C2CD55-D5F9-D4FB-9C3B-7D0A0D215C97}"/>
              </a:ext>
            </a:extLst>
          </p:cNvPr>
          <p:cNvSpPr>
            <a:spLocks noChangeArrowheads="1"/>
          </p:cNvSpPr>
          <p:nvPr/>
        </p:nvSpPr>
        <p:spPr bwMode="auto">
          <a:xfrm>
            <a:off x="186820" y="2583809"/>
            <a:ext cx="4503991" cy="370626"/>
          </a:xfrm>
          <a:prstGeom prst="flowChartAlternateProcess">
            <a:avLst/>
          </a:prstGeom>
          <a:noFill/>
          <a:ln w="38100" algn="ctr">
            <a:noFill/>
            <a:miter lim="800000"/>
            <a:headEnd/>
            <a:tailEnd/>
          </a:ln>
          <a:effectLst/>
        </p:spPr>
        <p:txBody>
          <a:bodyPr wrap="square" lIns="36576" tIns="18288"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dirty="0">
                <a:latin typeface="HG丸ｺﾞｼｯｸM-PRO"/>
                <a:ea typeface="HG丸ｺﾞｼｯｸM-PRO"/>
                <a:cs typeface="HG丸ｺﾞｼｯｸM-PRO"/>
              </a:rPr>
              <a:t>ニンニクの香りが食欲そそる</a:t>
            </a:r>
            <a:endParaRPr lang="en-US" altLang="ja-JP" sz="1400" b="1" dirty="0">
              <a:latin typeface="HG丸ｺﾞｼｯｸM-PRO"/>
              <a:ea typeface="HG丸ｺﾞｼｯｸM-PRO"/>
              <a:cs typeface="HG丸ｺﾞｼｯｸM-PRO"/>
            </a:endParaRPr>
          </a:p>
        </p:txBody>
      </p:sp>
      <p:sp>
        <p:nvSpPr>
          <p:cNvPr id="14" name="Oval 5">
            <a:extLst>
              <a:ext uri="{FF2B5EF4-FFF2-40B4-BE49-F238E27FC236}">
                <a16:creationId xmlns:a16="http://schemas.microsoft.com/office/drawing/2014/main" id="{1968A3F6-AE4F-7464-8EE2-243271C89414}"/>
              </a:ext>
            </a:extLst>
          </p:cNvPr>
          <p:cNvSpPr>
            <a:spLocks noChangeArrowheads="1"/>
          </p:cNvSpPr>
          <p:nvPr/>
        </p:nvSpPr>
        <p:spPr bwMode="auto">
          <a:xfrm>
            <a:off x="4907554" y="1960134"/>
            <a:ext cx="4909448" cy="587100"/>
          </a:xfrm>
          <a:prstGeom prst="roundRect">
            <a:avLst/>
          </a:prstGeom>
          <a:solidFill>
            <a:srgbClr val="FFE699"/>
          </a:solidFill>
          <a:ln w="28575">
            <a:solidFill>
              <a:srgbClr val="FF9900"/>
            </a:solidFill>
          </a:ln>
          <a:effec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ja-JP" altLang="en-US" sz="1800" b="1" dirty="0">
                <a:latin typeface="HG丸ｺﾞｼｯｸM-PRO" panose="020F0600000000000000" pitchFamily="50" charset="-128"/>
                <a:ea typeface="HG丸ｺﾞｼｯｸM-PRO" panose="020F0600000000000000" pitchFamily="50" charset="-128"/>
              </a:rPr>
              <a:t>焼き芋スイートポテト</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18" name="AutoShape 2">
            <a:extLst>
              <a:ext uri="{FF2B5EF4-FFF2-40B4-BE49-F238E27FC236}">
                <a16:creationId xmlns:a16="http://schemas.microsoft.com/office/drawing/2014/main" id="{C1985058-248D-6E76-DB39-3CFABD208357}"/>
              </a:ext>
            </a:extLst>
          </p:cNvPr>
          <p:cNvSpPr>
            <a:spLocks noChangeArrowheads="1"/>
          </p:cNvSpPr>
          <p:nvPr/>
        </p:nvSpPr>
        <p:spPr bwMode="auto">
          <a:xfrm>
            <a:off x="4732458" y="2583809"/>
            <a:ext cx="4909448" cy="380712"/>
          </a:xfrm>
          <a:prstGeom prst="flowChartAlternateProcess">
            <a:avLst/>
          </a:prstGeom>
          <a:noFill/>
          <a:ln w="38100" algn="ctr">
            <a:noFill/>
            <a:miter lim="800000"/>
            <a:headEnd/>
            <a:tailEnd/>
          </a:ln>
          <a:effectLst/>
        </p:spPr>
        <p:txBody>
          <a:bodyPr wrap="square" lIns="36576" tIns="18288"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dirty="0">
                <a:latin typeface="HG丸ｺﾞｼｯｸM-PRO"/>
                <a:ea typeface="HG丸ｺﾞｼｯｸM-PRO"/>
                <a:cs typeface="HG丸ｺﾞｼｯｸM-PRO"/>
              </a:rPr>
              <a:t>簡単！ おいしい</a:t>
            </a:r>
            <a:endParaRPr lang="en-US" altLang="ja-JP" sz="1400" b="1" dirty="0">
              <a:latin typeface="HG丸ｺﾞｼｯｸM-PRO"/>
              <a:ea typeface="HG丸ｺﾞｼｯｸM-PRO"/>
              <a:cs typeface="HG丸ｺﾞｼｯｸM-PRO"/>
            </a:endParaRPr>
          </a:p>
        </p:txBody>
      </p:sp>
      <p:sp>
        <p:nvSpPr>
          <p:cNvPr id="21" name="AutoShape 9">
            <a:extLst>
              <a:ext uri="{FF2B5EF4-FFF2-40B4-BE49-F238E27FC236}">
                <a16:creationId xmlns:a16="http://schemas.microsoft.com/office/drawing/2014/main" id="{972B9D14-233B-733C-790E-3EEAF2E8E926}"/>
              </a:ext>
            </a:extLst>
          </p:cNvPr>
          <p:cNvSpPr>
            <a:spLocks noChangeArrowheads="1"/>
          </p:cNvSpPr>
          <p:nvPr/>
        </p:nvSpPr>
        <p:spPr bwMode="auto">
          <a:xfrm>
            <a:off x="4860861" y="5245767"/>
            <a:ext cx="4909449" cy="3001439"/>
          </a:xfrm>
          <a:prstGeom prst="foldedCorner">
            <a:avLst>
              <a:gd name="adj" fmla="val 12500"/>
            </a:avLst>
          </a:prstGeom>
          <a:solidFill>
            <a:srgbClr val="FFFF99"/>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500"/>
              </a:lnSpc>
              <a:defRPr sz="1000"/>
            </a:pPr>
            <a:r>
              <a:rPr lang="en-US" sz="1200" b="1" i="0" dirty="0">
                <a:latin typeface="HG丸ｺﾞｼｯｸM-PRO"/>
                <a:ea typeface="HG丸ｺﾞｼｯｸM-PRO"/>
              </a:rPr>
              <a:t>《</a:t>
            </a:r>
            <a:r>
              <a:rPr lang="ja-JP" altLang="en-US" sz="1200" b="1" i="0" dirty="0">
                <a:latin typeface="HG丸ｺﾞｼｯｸM-PRO"/>
                <a:ea typeface="HG丸ｺﾞｼｯｸM-PRO"/>
              </a:rPr>
              <a:t>作り方</a:t>
            </a:r>
            <a:r>
              <a:rPr lang="en-US" sz="1200" b="1" i="0" dirty="0">
                <a:latin typeface="HG丸ｺﾞｼｯｸM-PRO"/>
                <a:ea typeface="HG丸ｺﾞｼｯｸM-PRO"/>
              </a:rPr>
              <a:t>》</a:t>
            </a:r>
            <a:endParaRPr lang="en-US" sz="1050" b="1" i="0"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pPr marL="265113" indent="-265113"/>
            <a:r>
              <a:rPr lang="ja-JP" altLang="en-US" sz="1050" dirty="0">
                <a:latin typeface="HGMaruGothicMPRO" panose="020F0600000000000000" pitchFamily="34" charset="-128"/>
                <a:ea typeface="HGMaruGothicMPRO" panose="020F0600000000000000" pitchFamily="34" charset="-128"/>
                <a:cs typeface="HG丸ｺﾞｼｯｸM-PRO"/>
              </a:rPr>
              <a:t>１：焼き芋は皮をむく。耐熱容器に入れ、</a:t>
            </a:r>
            <a:endParaRPr lang="en-US" altLang="ja-JP" sz="1050" dirty="0">
              <a:latin typeface="HGMaruGothicMPRO" panose="020F0600000000000000" pitchFamily="34" charset="-128"/>
              <a:ea typeface="HGMaruGothicMPRO" panose="020F0600000000000000" pitchFamily="34" charset="-128"/>
              <a:cs typeface="HG丸ｺﾞｼｯｸM-PRO"/>
            </a:endParaRPr>
          </a:p>
          <a:p>
            <a:pPr marL="265113" indent="-265113"/>
            <a:r>
              <a:rPr lang="ja-JP" altLang="en-US" sz="1050" dirty="0">
                <a:latin typeface="HGMaruGothicMPRO" panose="020F0600000000000000" pitchFamily="34" charset="-128"/>
                <a:ea typeface="HGMaruGothicMPRO" panose="020F0600000000000000" pitchFamily="34" charset="-128"/>
                <a:cs typeface="HG丸ｺﾞｼｯｸM-PRO"/>
              </a:rPr>
              <a:t>　　軽くラップをして電子レンジで加熱する（</a:t>
            </a:r>
            <a:r>
              <a:rPr lang="en-US" altLang="ja-JP" sz="1050" dirty="0">
                <a:latin typeface="HGMaruGothicMPRO" panose="020F0600000000000000" pitchFamily="34" charset="-128"/>
                <a:ea typeface="HGMaruGothicMPRO" panose="020F0600000000000000" pitchFamily="34" charset="-128"/>
                <a:cs typeface="HG丸ｺﾞｼｯｸM-PRO"/>
              </a:rPr>
              <a:t>600</a:t>
            </a:r>
            <a:r>
              <a:rPr lang="en" altLang="ja-JP" sz="1050" dirty="0">
                <a:latin typeface="HGMaruGothicMPRO" panose="020F0600000000000000" pitchFamily="34" charset="-128"/>
                <a:ea typeface="HGMaruGothicMPRO" panose="020F0600000000000000" pitchFamily="34" charset="-128"/>
                <a:cs typeface="HG丸ｺﾞｼｯｸM-PRO"/>
              </a:rPr>
              <a:t>W</a:t>
            </a:r>
            <a:r>
              <a:rPr lang="ja-JP" altLang="en-US" sz="1050" dirty="0">
                <a:latin typeface="HGMaruGothicMPRO" panose="020F0600000000000000" pitchFamily="34" charset="-128"/>
                <a:ea typeface="HGMaruGothicMPRO" panose="020F0600000000000000" pitchFamily="34" charset="-128"/>
                <a:cs typeface="HG丸ｺﾞｼｯｸM-PRO"/>
              </a:rPr>
              <a:t>の場合</a:t>
            </a:r>
            <a:r>
              <a:rPr lang="en-US" altLang="ja-JP" sz="1050" dirty="0">
                <a:latin typeface="HGMaruGothicMPRO" panose="020F0600000000000000" pitchFamily="34" charset="-128"/>
                <a:ea typeface="HGMaruGothicMPRO" panose="020F0600000000000000" pitchFamily="34" charset="-128"/>
                <a:cs typeface="HG丸ｺﾞｼｯｸM-PRO"/>
              </a:rPr>
              <a:t>1</a:t>
            </a:r>
            <a:r>
              <a:rPr lang="ja-JP" altLang="en-US" sz="1050" dirty="0">
                <a:latin typeface="HGMaruGothicMPRO" panose="020F0600000000000000" pitchFamily="34" charset="-128"/>
                <a:ea typeface="HGMaruGothicMPRO" panose="020F0600000000000000" pitchFamily="34" charset="-128"/>
                <a:cs typeface="HG丸ｺﾞｼｯｸM-PRO"/>
              </a:rPr>
              <a:t>分）。</a:t>
            </a:r>
            <a:endParaRPr lang="en-US" altLang="ja-JP" sz="1050" dirty="0">
              <a:latin typeface="HGMaruGothicMPRO" panose="020F0600000000000000" pitchFamily="34" charset="-128"/>
              <a:ea typeface="HGMaruGothicMPRO" panose="020F0600000000000000" pitchFamily="34" charset="-128"/>
              <a:cs typeface="HG丸ｺﾞｼｯｸM-PRO"/>
            </a:endParaRPr>
          </a:p>
          <a:p>
            <a:pPr marL="265113" indent="-265113"/>
            <a:endParaRPr lang="en-US" altLang="ja-JP" sz="1050" dirty="0">
              <a:latin typeface="HGMaruGothicMPRO" panose="020F0600000000000000" pitchFamily="34" charset="-128"/>
              <a:ea typeface="HGMaruGothicMPRO" panose="020F0600000000000000" pitchFamily="34" charset="-128"/>
              <a:cs typeface="HG丸ｺﾞｼｯｸM-PRO"/>
            </a:endParaRPr>
          </a:p>
          <a:p>
            <a:pPr marL="265113" indent="-265113"/>
            <a:r>
              <a:rPr lang="ja-JP" altLang="en-US" sz="1050" dirty="0">
                <a:latin typeface="HGMaruGothicMPRO" panose="020F0600000000000000" pitchFamily="34" charset="-128"/>
                <a:ea typeface="HGMaruGothicMPRO" panose="020F0600000000000000" pitchFamily="34" charset="-128"/>
                <a:cs typeface="HG丸ｺﾞｼｯｸM-PRO"/>
              </a:rPr>
              <a:t>２：焼き芋が熱いうちにバターを加え、ヘラでつぶす。</a:t>
            </a:r>
            <a:endParaRPr lang="en-US" altLang="ja-JP" sz="1050" dirty="0">
              <a:latin typeface="HGMaruGothicMPRO" panose="020F0600000000000000" pitchFamily="34" charset="-128"/>
              <a:ea typeface="HGMaruGothicMPRO" panose="020F0600000000000000" pitchFamily="34" charset="-128"/>
              <a:cs typeface="HG丸ｺﾞｼｯｸM-PRO"/>
            </a:endParaRPr>
          </a:p>
          <a:p>
            <a:pPr marL="265113" indent="-265113"/>
            <a:endParaRPr lang="en-US" altLang="ja-JP" sz="1050" b="0" i="0" dirty="0">
              <a:effectLst/>
              <a:latin typeface="HGMaruGothicMPRO" panose="020F0600000000000000" pitchFamily="34" charset="-128"/>
              <a:ea typeface="HGMaruGothicMPRO" panose="020F0600000000000000" pitchFamily="34" charset="-128"/>
            </a:endParaRPr>
          </a:p>
          <a:p>
            <a:pPr marL="265113" indent="-265113"/>
            <a:r>
              <a:rPr lang="ja-JP" altLang="en-US" sz="1050" dirty="0">
                <a:latin typeface="HGMaruGothicMPRO" panose="020F0600000000000000" pitchFamily="34" charset="-128"/>
                <a:ea typeface="HGMaruGothicMPRO" panose="020F0600000000000000" pitchFamily="34" charset="-128"/>
                <a:cs typeface="HG丸ｺﾞｼｯｸM-PRO"/>
              </a:rPr>
              <a:t>３：牛乳、砂糖、卵黄を加えて混ぜる。</a:t>
            </a:r>
            <a:endParaRPr lang="en-US" altLang="ja-JP" sz="1050" dirty="0">
              <a:latin typeface="HGMaruGothicMPRO" panose="020F0600000000000000" pitchFamily="34" charset="-128"/>
              <a:ea typeface="HGMaruGothicMPRO" panose="020F0600000000000000" pitchFamily="34" charset="-128"/>
              <a:cs typeface="HG丸ｺﾞｼｯｸM-PRO"/>
            </a:endParaRPr>
          </a:p>
          <a:p>
            <a:pPr marL="265113" indent="-265113"/>
            <a:r>
              <a:rPr lang="ja-JP" altLang="en-US" sz="1050" dirty="0">
                <a:latin typeface="HGMaruGothicMPRO" panose="020F0600000000000000" pitchFamily="34" charset="-128"/>
                <a:ea typeface="HGMaruGothicMPRO" panose="020F0600000000000000" pitchFamily="34" charset="-128"/>
                <a:cs typeface="HG丸ｺﾞｼｯｸM-PRO"/>
              </a:rPr>
              <a:t>　　</a:t>
            </a:r>
            <a:r>
              <a:rPr lang="en-US" altLang="ja-JP" sz="1050" dirty="0">
                <a:latin typeface="HGMaruGothicMPRO" panose="020F0600000000000000" pitchFamily="34" charset="-128"/>
                <a:ea typeface="HGMaruGothicMPRO" panose="020F0600000000000000" pitchFamily="34" charset="-128"/>
                <a:cs typeface="HG丸ｺﾞｼｯｸM-PRO"/>
              </a:rPr>
              <a:t>※</a:t>
            </a:r>
            <a:r>
              <a:rPr lang="ja-JP" altLang="en-US" sz="1050" dirty="0">
                <a:latin typeface="HGMaruGothicMPRO" panose="020F0600000000000000" pitchFamily="34" charset="-128"/>
                <a:ea typeface="HGMaruGothicMPRO" panose="020F0600000000000000" pitchFamily="34" charset="-128"/>
                <a:cs typeface="HG丸ｺﾞｼｯｸM-PRO"/>
              </a:rPr>
              <a:t>卵黄は少し残しておく。</a:t>
            </a:r>
            <a:endParaRPr lang="en-US" altLang="ja-JP" sz="1050" dirty="0">
              <a:latin typeface="HGMaruGothicMPRO" panose="020F0600000000000000" pitchFamily="34" charset="-128"/>
              <a:ea typeface="HGMaruGothicMPRO" panose="020F0600000000000000" pitchFamily="34" charset="-128"/>
              <a:cs typeface="HG丸ｺﾞｼｯｸM-PRO"/>
            </a:endParaRPr>
          </a:p>
          <a:p>
            <a:pPr marL="265113" indent="-265113"/>
            <a:r>
              <a:rPr lang="ja-JP" altLang="en-US" sz="1050" dirty="0">
                <a:latin typeface="HGMaruGothicMPRO" panose="020F0600000000000000" pitchFamily="34" charset="-128"/>
                <a:ea typeface="HGMaruGothicMPRO" panose="020F0600000000000000" pitchFamily="34" charset="-128"/>
                <a:cs typeface="HG丸ｺﾞｼｯｸM-PRO"/>
              </a:rPr>
              <a:t>　　</a:t>
            </a:r>
            <a:r>
              <a:rPr lang="en-US" altLang="ja-JP" sz="1050" dirty="0">
                <a:latin typeface="HGMaruGothicMPRO" panose="020F0600000000000000" pitchFamily="34" charset="-128"/>
                <a:ea typeface="HGMaruGothicMPRO" panose="020F0600000000000000" pitchFamily="34" charset="-128"/>
                <a:cs typeface="HG丸ｺﾞｼｯｸM-PRO"/>
              </a:rPr>
              <a:t>※</a:t>
            </a:r>
            <a:r>
              <a:rPr lang="ja-JP" altLang="en-US" sz="1050" dirty="0">
                <a:latin typeface="HGMaruGothicMPRO" panose="020F0600000000000000" pitchFamily="34" charset="-128"/>
                <a:ea typeface="HGMaruGothicMPRO" panose="020F0600000000000000" pitchFamily="34" charset="-128"/>
                <a:cs typeface="HG丸ｺﾞｼｯｸM-PRO"/>
              </a:rPr>
              <a:t>焼き芋の水分量を見て牛乳の分量を調整する。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pPr marL="265113" indent="-265113"/>
            <a:endParaRPr lang="en-US" altLang="ja-JP" sz="1050" dirty="0">
              <a:latin typeface="HGMaruGothicMPRO" panose="020F0600000000000000" pitchFamily="34" charset="-128"/>
              <a:ea typeface="HGMaruGothicMPRO" panose="020F0600000000000000" pitchFamily="34" charset="-128"/>
              <a:cs typeface="HG丸ｺﾞｼｯｸM-PRO"/>
            </a:endParaRPr>
          </a:p>
          <a:p>
            <a:pPr marL="265113" indent="-265113"/>
            <a:r>
              <a:rPr lang="ja-JP" altLang="en-US" sz="1050" dirty="0">
                <a:latin typeface="HGMaruGothicMPRO" panose="020F0600000000000000" pitchFamily="34" charset="-128"/>
                <a:ea typeface="HGMaruGothicMPRO" panose="020F0600000000000000" pitchFamily="34" charset="-128"/>
                <a:cs typeface="HG丸ｺﾞｼｯｸM-PRO"/>
              </a:rPr>
              <a:t>４：</a:t>
            </a:r>
            <a:r>
              <a:rPr lang="ja-JP" altLang="en-US" sz="1050" dirty="0">
                <a:latin typeface="HGMaruGothicMPRO"/>
                <a:ea typeface="HGMaruGothicMPRO"/>
                <a:cs typeface="HG丸ｺﾞｼｯｸM-PRO"/>
              </a:rPr>
              <a:t>滑らかになってきたら</a:t>
            </a:r>
            <a:r>
              <a:rPr lang="en-US" altLang="ja-JP" sz="1050" dirty="0">
                <a:latin typeface="HGMaruGothicMPRO"/>
                <a:ea typeface="HGMaruGothicMPRO"/>
                <a:cs typeface="HG丸ｺﾞｼｯｸM-PRO"/>
              </a:rPr>
              <a:t>8</a:t>
            </a:r>
            <a:r>
              <a:rPr lang="ja-JP" altLang="en-US" sz="1050" dirty="0">
                <a:latin typeface="HGMaruGothicMPRO"/>
                <a:ea typeface="HGMaruGothicMPRO"/>
                <a:cs typeface="HG丸ｺﾞｼｯｸM-PRO"/>
              </a:rPr>
              <a:t>等分し、クッキングシートの上に形を整え、　残りの卵黄を表面に塗る。</a:t>
            </a:r>
            <a:endParaRPr lang="en-US" altLang="ja-JP" sz="1050" dirty="0">
              <a:latin typeface="HGMaruGothicMPRO"/>
              <a:ea typeface="HGMaruGothicMPRO"/>
              <a:cs typeface="HG丸ｺﾞｼｯｸM-PRO"/>
            </a:endParaRPr>
          </a:p>
          <a:p>
            <a:pPr marL="265113" indent="-265113"/>
            <a:endParaRPr lang="en-US" altLang="ja-JP" sz="1050" dirty="0">
              <a:latin typeface="HGMaruGothicMPRO"/>
              <a:ea typeface="HGMaruGothicMPRO"/>
              <a:cs typeface="HG丸ｺﾞｼｯｸM-PRO"/>
            </a:endParaRPr>
          </a:p>
          <a:p>
            <a:pPr marL="265113" indent="-265113"/>
            <a:r>
              <a:rPr lang="ja-JP" altLang="en-US" sz="1050" dirty="0">
                <a:latin typeface="HGMaruGothicMPRO" panose="020F0600000000000000" pitchFamily="34" charset="-128"/>
                <a:ea typeface="HGMaruGothicMPRO" panose="020F0600000000000000" pitchFamily="34" charset="-128"/>
                <a:cs typeface="HG丸ｺﾞｼｯｸM-PRO"/>
              </a:rPr>
              <a:t>５</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a:t>
            </a:r>
            <a:r>
              <a:rPr lang="en-US" altLang="ja-JP" sz="1050" dirty="0">
                <a:latin typeface="HGMaruGothicMPRO"/>
                <a:ea typeface="HGMaruGothicMPRO"/>
                <a:cs typeface="HG丸ｺﾞｼｯｸM-PRO"/>
              </a:rPr>
              <a:t>200℃</a:t>
            </a:r>
            <a:r>
              <a:rPr lang="ja-JP" altLang="en-US" sz="1050" dirty="0">
                <a:latin typeface="HGMaruGothicMPRO"/>
                <a:ea typeface="HGMaruGothicMPRO"/>
                <a:cs typeface="HG丸ｺﾞｼｯｸM-PRO"/>
              </a:rPr>
              <a:t>に予熱したオーブンで</a:t>
            </a:r>
            <a:r>
              <a:rPr lang="en-US" altLang="ja-JP" sz="1050" dirty="0">
                <a:latin typeface="HGMaruGothicMPRO"/>
                <a:ea typeface="HGMaruGothicMPRO"/>
                <a:cs typeface="HG丸ｺﾞｼｯｸM-PRO"/>
              </a:rPr>
              <a:t>15〜20</a:t>
            </a:r>
            <a:r>
              <a:rPr lang="ja-JP" altLang="en-US" sz="1050" dirty="0">
                <a:latin typeface="HGMaruGothicMPRO"/>
                <a:ea typeface="HGMaruGothicMPRO"/>
                <a:cs typeface="HG丸ｺﾞｼｯｸM-PRO"/>
              </a:rPr>
              <a:t>分、焼き色がつくまで焼く。</a:t>
            </a:r>
            <a:endParaRPr lang="en-US" altLang="ja-JP" sz="1050" dirty="0">
              <a:latin typeface="HGMaruGothicMPRO"/>
              <a:ea typeface="HGMaruGothicMPRO"/>
              <a:cs typeface="HG丸ｺﾞｼｯｸM-PRO"/>
            </a:endParaRPr>
          </a:p>
        </p:txBody>
      </p:sp>
      <p:sp>
        <p:nvSpPr>
          <p:cNvPr id="24" name="AutoShape 6">
            <a:extLst>
              <a:ext uri="{FF2B5EF4-FFF2-40B4-BE49-F238E27FC236}">
                <a16:creationId xmlns:a16="http://schemas.microsoft.com/office/drawing/2014/main" id="{85B317C2-7BCB-BA26-E5A7-1862D10F3F1F}"/>
              </a:ext>
            </a:extLst>
          </p:cNvPr>
          <p:cNvSpPr>
            <a:spLocks noChangeArrowheads="1"/>
          </p:cNvSpPr>
          <p:nvPr/>
        </p:nvSpPr>
        <p:spPr bwMode="auto">
          <a:xfrm>
            <a:off x="10489226" y="2062724"/>
            <a:ext cx="5055841"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a:latin typeface="HGMaruGothicMPRO" panose="020F0600000000000000" pitchFamily="34" charset="-128"/>
                <a:ea typeface="HGMaruGothicMPRO" panose="020F0600000000000000" pitchFamily="34" charset="-128"/>
                <a:cs typeface="ヒラギノ角ゴ ProN W6"/>
              </a:rPr>
              <a:t>カツオ</a:t>
            </a:r>
            <a:endParaRPr lang="ja-JP" altLang="en-US" sz="1800" b="1" i="0">
              <a:latin typeface="HGMaruGothicMPRO" panose="020F0600000000000000" pitchFamily="34" charset="-128"/>
              <a:ea typeface="HGMaruGothicMPRO" panose="020F0600000000000000" pitchFamily="34" charset="-128"/>
              <a:cs typeface="ヒラギノ角ゴ ProN W6"/>
            </a:endParaRPr>
          </a:p>
        </p:txBody>
      </p:sp>
      <p:sp>
        <p:nvSpPr>
          <p:cNvPr id="27" name="AutoShape 4">
            <a:extLst>
              <a:ext uri="{FF2B5EF4-FFF2-40B4-BE49-F238E27FC236}">
                <a16:creationId xmlns:a16="http://schemas.microsoft.com/office/drawing/2014/main" id="{830C5B20-3A4A-3B58-B618-4294F17E3B92}"/>
              </a:ext>
            </a:extLst>
          </p:cNvPr>
          <p:cNvSpPr>
            <a:spLocks noChangeArrowheads="1"/>
          </p:cNvSpPr>
          <p:nvPr/>
        </p:nvSpPr>
        <p:spPr bwMode="auto">
          <a:xfrm>
            <a:off x="166556" y="5237961"/>
            <a:ext cx="4503990" cy="2972710"/>
          </a:xfrm>
          <a:prstGeom prst="foldedCorner">
            <a:avLst>
              <a:gd name="adj" fmla="val 12500"/>
            </a:avLst>
          </a:prstGeom>
          <a:solidFill>
            <a:srgbClr val="FFFF99"/>
          </a:solidFill>
          <a:ln>
            <a:noFill/>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en-US" altLang="ja-JP" sz="1200" b="1" i="0" strike="noStrike" dirty="0">
                <a:latin typeface="HGMaruGothicMPRO"/>
                <a:ea typeface="HGMaruGothicMPRO"/>
              </a:rPr>
              <a:t>《</a:t>
            </a:r>
            <a:r>
              <a:rPr lang="ja-JP" altLang="en-US" sz="1200" b="1" i="0" strike="noStrike" dirty="0">
                <a:latin typeface="HGMaruGothicMPRO"/>
                <a:ea typeface="HGMaruGothicMPRO"/>
              </a:rPr>
              <a:t>作り方</a:t>
            </a:r>
            <a:r>
              <a:rPr lang="en-US" altLang="ja-JP" sz="1200" b="1" i="0" strike="noStrike" dirty="0">
                <a:latin typeface="HGMaruGothicMPRO"/>
                <a:ea typeface="HGMaruGothicMPRO"/>
              </a:rPr>
              <a:t>》</a:t>
            </a:r>
            <a:endParaRPr lang="en-US" altLang="ja-JP" sz="1200" b="1" i="0" strike="noStrike"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pPr marL="265113" indent="-265113"/>
            <a:r>
              <a:rPr lang="ja-JP" altLang="en-US" sz="1050" dirty="0">
                <a:latin typeface="HGMaruGothicMPRO" panose="020F0600000000000000" pitchFamily="34" charset="-128"/>
                <a:ea typeface="HGMaruGothicMPRO" panose="020F0600000000000000" pitchFamily="34" charset="-128"/>
                <a:cs typeface="HG丸ｺﾞｼｯｸM-PRO"/>
              </a:rPr>
              <a:t>１：カツオは</a:t>
            </a:r>
            <a:r>
              <a:rPr lang="en-US" altLang="ja-JP" sz="1050" dirty="0">
                <a:latin typeface="HGMaruGothicMPRO" panose="020F0600000000000000" pitchFamily="34" charset="-128"/>
                <a:ea typeface="HGMaruGothicMPRO" panose="020F0600000000000000" pitchFamily="34" charset="-128"/>
                <a:cs typeface="HG丸ｺﾞｼｯｸM-PRO"/>
              </a:rPr>
              <a:t>2</a:t>
            </a:r>
            <a:r>
              <a:rPr lang="en" altLang="ja-JP" sz="1050" dirty="0">
                <a:latin typeface="HGMaruGothicMPRO" panose="020F0600000000000000" pitchFamily="34" charset="-128"/>
                <a:ea typeface="HGMaruGothicMPRO" panose="020F0600000000000000" pitchFamily="34" charset="-128"/>
                <a:cs typeface="HG丸ｺﾞｼｯｸM-PRO"/>
              </a:rPr>
              <a:t>cm</a:t>
            </a:r>
            <a:r>
              <a:rPr lang="ja-JP" altLang="en-US" sz="1050" dirty="0">
                <a:latin typeface="HGMaruGothicMPRO" panose="020F0600000000000000" pitchFamily="34" charset="-128"/>
                <a:ea typeface="HGMaruGothicMPRO" panose="020F0600000000000000" pitchFamily="34" charset="-128"/>
                <a:cs typeface="HG丸ｺﾞｼｯｸM-PRO"/>
              </a:rPr>
              <a:t>幅に切り、ニンニクは薄切りにする。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pPr marL="265113" indent="-265113"/>
            <a:endParaRPr lang="en-US" altLang="ja-JP" sz="1050" dirty="0">
              <a:latin typeface="HGMaruGothicMPRO" panose="020F0600000000000000" pitchFamily="34" charset="-128"/>
              <a:ea typeface="HGMaruGothicMPRO" panose="020F0600000000000000" pitchFamily="34" charset="-128"/>
              <a:cs typeface="HG丸ｺﾞｼｯｸM-PRO"/>
            </a:endParaRPr>
          </a:p>
          <a:p>
            <a:pPr marL="265113" indent="-265113"/>
            <a:r>
              <a:rPr lang="ja-JP" altLang="en-US" sz="1050" dirty="0">
                <a:latin typeface="HGMaruGothicMPRO" panose="020F0600000000000000" pitchFamily="34" charset="-128"/>
                <a:ea typeface="HGMaruGothicMPRO" panose="020F0600000000000000" pitchFamily="34" charset="-128"/>
                <a:cs typeface="HG丸ｺﾞｼｯｸM-PRO"/>
              </a:rPr>
              <a:t>２：フライパンにごま油とニンニクを入れて熱し、</a:t>
            </a:r>
            <a:br>
              <a:rPr lang="en-US" altLang="ja-JP" sz="1050" dirty="0">
                <a:latin typeface="HGMaruGothicMPRO" panose="020F0600000000000000" pitchFamily="34" charset="-128"/>
                <a:ea typeface="HGMaruGothicMPRO" panose="020F0600000000000000" pitchFamily="34" charset="-128"/>
                <a:cs typeface="HG丸ｺﾞｼｯｸM-PRO"/>
              </a:rPr>
            </a:br>
            <a:r>
              <a:rPr lang="ja-JP" altLang="en-US" sz="1050" dirty="0">
                <a:latin typeface="HGMaruGothicMPRO" panose="020F0600000000000000" pitchFamily="34" charset="-128"/>
                <a:ea typeface="HGMaruGothicMPRO" panose="020F0600000000000000" pitchFamily="34" charset="-128"/>
                <a:cs typeface="HG丸ｺﾞｼｯｸM-PRO"/>
              </a:rPr>
              <a:t>ニンニクは色づいたら取り出す。</a:t>
            </a:r>
            <a:endParaRPr lang="en-US" altLang="ja-JP" sz="1050" dirty="0">
              <a:latin typeface="HGMaruGothicMPRO" panose="020F0600000000000000" pitchFamily="34" charset="-128"/>
              <a:ea typeface="HGMaruGothicMPRO" panose="020F0600000000000000" pitchFamily="34" charset="-128"/>
              <a:cs typeface="HG丸ｺﾞｼｯｸM-PRO"/>
            </a:endParaRPr>
          </a:p>
          <a:p>
            <a:pPr marL="265113" indent="-265113"/>
            <a:r>
              <a:rPr lang="ja-JP" altLang="en-US" sz="1050" dirty="0">
                <a:latin typeface="HGMaruGothicMPRO" panose="020F0600000000000000" pitchFamily="34" charset="-128"/>
                <a:ea typeface="HGMaruGothicMPRO" panose="020F0600000000000000" pitchFamily="34" charset="-128"/>
                <a:cs typeface="HG丸ｺﾞｼｯｸM-PRO"/>
              </a:rPr>
              <a:t>　　</a:t>
            </a:r>
            <a:endParaRPr lang="en-US" altLang="ja-JP" sz="1050" dirty="0">
              <a:latin typeface="HGMaruGothicMPRO" panose="020F0600000000000000" pitchFamily="34" charset="-128"/>
              <a:ea typeface="HGMaruGothicMPRO" panose="020F0600000000000000" pitchFamily="34" charset="-128"/>
              <a:cs typeface="HG丸ｺﾞｼｯｸM-PRO"/>
            </a:endParaRPr>
          </a:p>
          <a:p>
            <a:pPr marL="265113" indent="-265113"/>
            <a:r>
              <a:rPr lang="ja-JP" altLang="en-US" sz="1050" dirty="0">
                <a:latin typeface="HGMaruGothicMPRO" panose="020F0600000000000000" pitchFamily="34" charset="-128"/>
                <a:ea typeface="HGMaruGothicMPRO" panose="020F0600000000000000" pitchFamily="34" charset="-128"/>
                <a:cs typeface="HG丸ｺﾞｼｯｸM-PRO"/>
              </a:rPr>
              <a:t>３：</a:t>
            </a:r>
            <a:r>
              <a:rPr lang="ja-JP" altLang="en-US" sz="1050">
                <a:latin typeface="HGMaruGothicMPRO" panose="020F0600000000000000" pitchFamily="34" charset="-128"/>
                <a:ea typeface="HGMaruGothicMPRO" panose="020F0600000000000000" pitchFamily="34" charset="-128"/>
                <a:cs typeface="HG丸ｺﾞｼｯｸM-PRO"/>
              </a:rPr>
              <a:t>カツオに片栗</a:t>
            </a:r>
            <a:r>
              <a:rPr lang="ja-JP" altLang="en-US" sz="1050" dirty="0">
                <a:latin typeface="HGMaruGothicMPRO" panose="020F0600000000000000" pitchFamily="34" charset="-128"/>
                <a:ea typeface="HGMaruGothicMPRO" panose="020F0600000000000000" pitchFamily="34" charset="-128"/>
                <a:cs typeface="HG丸ｺﾞｼｯｸM-PRO"/>
              </a:rPr>
              <a:t>粉を薄くまぶして、</a:t>
            </a:r>
            <a:br>
              <a:rPr lang="en-US" altLang="ja-JP" sz="1050" dirty="0">
                <a:latin typeface="HGMaruGothicMPRO" panose="020F0600000000000000" pitchFamily="34" charset="-128"/>
                <a:ea typeface="HGMaruGothicMPRO" panose="020F0600000000000000" pitchFamily="34" charset="-128"/>
                <a:cs typeface="HG丸ｺﾞｼｯｸM-PRO"/>
              </a:rPr>
            </a:br>
            <a:r>
              <a:rPr lang="ja-JP" altLang="en-US" sz="1050" dirty="0">
                <a:latin typeface="HGMaruGothicMPRO" panose="020F0600000000000000" pitchFamily="34" charset="-128"/>
                <a:ea typeface="HGMaruGothicMPRO" panose="020F0600000000000000" pitchFamily="34" charset="-128"/>
                <a:cs typeface="HG丸ｺﾞｼｯｸM-PRO"/>
              </a:rPr>
              <a:t>（２）のフライパンに入れ、中火で両面焼く。</a:t>
            </a:r>
            <a:endParaRPr lang="en-US" altLang="ja-JP" sz="1050" dirty="0">
              <a:latin typeface="HGMaruGothicMPRO" panose="020F0600000000000000" pitchFamily="34" charset="-128"/>
              <a:ea typeface="HGMaruGothicMPRO" panose="020F0600000000000000" pitchFamily="34" charset="-128"/>
              <a:cs typeface="HG丸ｺﾞｼｯｸM-PRO"/>
            </a:endParaRPr>
          </a:p>
          <a:p>
            <a:pPr marL="265113" indent="-265113"/>
            <a:endParaRPr lang="en-US" altLang="ja-JP" sz="1050" i="0" dirty="0">
              <a:effectLst/>
              <a:latin typeface="HGMaruGothicMPRO" panose="020F0600000000000000" pitchFamily="34" charset="-128"/>
              <a:ea typeface="HGMaruGothicMPRO" panose="020F0600000000000000" pitchFamily="34" charset="-128"/>
            </a:endParaRPr>
          </a:p>
          <a:p>
            <a:pPr marL="265113" indent="-265113"/>
            <a:r>
              <a:rPr lang="ja-JP" altLang="en-US" sz="1050" dirty="0">
                <a:latin typeface="HGMaruGothicMPRO" panose="020F0600000000000000" pitchFamily="34" charset="-128"/>
                <a:ea typeface="HGMaruGothicMPRO" panose="020F0600000000000000" pitchFamily="34" charset="-128"/>
                <a:cs typeface="HG丸ｺﾞｼｯｸM-PRO"/>
              </a:rPr>
              <a:t>４：</a:t>
            </a:r>
            <a:r>
              <a:rPr lang="en-US" altLang="ja-JP" sz="1050" dirty="0">
                <a:latin typeface="HGMaruGothicMPRO"/>
                <a:ea typeface="HGMaruGothicMPRO"/>
                <a:cs typeface="HG丸ｺﾞｼｯｸM-PRO"/>
              </a:rPr>
              <a:t>【A】</a:t>
            </a:r>
            <a:r>
              <a:rPr lang="ja-JP" altLang="en-US" sz="1050" dirty="0">
                <a:latin typeface="HGMaruGothicMPRO"/>
                <a:ea typeface="HGMaruGothicMPRO"/>
                <a:cs typeface="HG丸ｺﾞｼｯｸM-PRO"/>
              </a:rPr>
              <a:t>を加えて煮からめる。</a:t>
            </a:r>
            <a:endParaRPr lang="en-US" altLang="ja-JP" sz="1050" dirty="0">
              <a:latin typeface="HGMaruGothicMPRO"/>
              <a:ea typeface="HGMaruGothicMPRO"/>
              <a:cs typeface="HG丸ｺﾞｼｯｸM-PRO"/>
            </a:endParaRPr>
          </a:p>
          <a:p>
            <a:pPr marL="265113" indent="-265113"/>
            <a:endParaRPr lang="en-US" altLang="ja-JP" sz="1050" dirty="0">
              <a:latin typeface="HGMaruGothicMPRO"/>
              <a:ea typeface="HGMaruGothicMPRO"/>
              <a:cs typeface="HG丸ｺﾞｼｯｸM-PRO"/>
            </a:endParaRPr>
          </a:p>
          <a:p>
            <a:pPr marL="265113" indent="-265113"/>
            <a:r>
              <a:rPr lang="ja-JP" altLang="en-US" sz="1050" dirty="0">
                <a:latin typeface="HGMaruGothicMPRO" panose="020F0600000000000000" pitchFamily="34" charset="-128"/>
                <a:ea typeface="HGMaruGothicMPRO" panose="020F0600000000000000" pitchFamily="34" charset="-128"/>
                <a:cs typeface="HG丸ｺﾞｼｯｸM-PRO"/>
              </a:rPr>
              <a:t>５</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：器に盛り付ける。</a:t>
            </a:r>
            <a:endParaRPr lang="en-US" altLang="ja-JP" sz="1050" i="0" dirty="0">
              <a:effectLst/>
              <a:latin typeface="HGMaruGothicMPRO" panose="020F0600000000000000" pitchFamily="34" charset="-128"/>
              <a:ea typeface="HGMaruGothicMPRO" panose="020F0600000000000000" pitchFamily="34" charset="-128"/>
              <a:sym typeface="Wingdings" panose="05000000000000000000" pitchFamily="2" charset="2"/>
            </a:endParaRPr>
          </a:p>
        </p:txBody>
      </p:sp>
      <p:sp>
        <p:nvSpPr>
          <p:cNvPr id="30" name="AutoShape 10">
            <a:extLst>
              <a:ext uri="{FF2B5EF4-FFF2-40B4-BE49-F238E27FC236}">
                <a16:creationId xmlns:a16="http://schemas.microsoft.com/office/drawing/2014/main" id="{391914A3-37E9-E1F9-528A-69BB48BEB727}"/>
              </a:ext>
            </a:extLst>
          </p:cNvPr>
          <p:cNvSpPr>
            <a:spLocks noChangeArrowheads="1"/>
          </p:cNvSpPr>
          <p:nvPr/>
        </p:nvSpPr>
        <p:spPr bwMode="auto">
          <a:xfrm>
            <a:off x="4841994" y="3014987"/>
            <a:ext cx="4909449" cy="2183820"/>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a:t>
            </a:r>
            <a:r>
              <a:rPr lang="ja-JP" altLang="en-US" sz="1200" b="1" dirty="0">
                <a:solidFill>
                  <a:srgbClr val="000000"/>
                </a:solidFill>
                <a:latin typeface="HGMaruGothicMPRO"/>
                <a:ea typeface="HGMaruGothicMPRO"/>
                <a:cs typeface="HG丸ｺﾞｼｯｸM-PRO"/>
              </a:rPr>
              <a:t>８個分</a:t>
            </a:r>
            <a:r>
              <a:rPr lang="en-US" altLang="ja-JP" sz="1200" b="1" i="0" strike="noStrike" dirty="0">
                <a:solidFill>
                  <a:srgbClr val="000000"/>
                </a:solidFill>
                <a:latin typeface="HGMaruGothicMPRO"/>
                <a:ea typeface="HGMaruGothicMPRO"/>
                <a:cs typeface="HG丸ｺﾞｼｯｸM-PRO"/>
              </a:rPr>
              <a:t>》</a:t>
            </a:r>
            <a:endParaRPr lang="en-US" altLang="ja-JP" sz="120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dirty="0">
                <a:latin typeface="HGMaruGothicMPRO"/>
                <a:ea typeface="HGMaruGothicMPRO"/>
                <a:cs typeface="HG丸ｺﾞｼｯｸM-PRO"/>
              </a:rPr>
              <a:t>焼き芋　</a:t>
            </a:r>
            <a:r>
              <a:rPr lang="en" altLang="ja-JP" sz="1050" dirty="0">
                <a:latin typeface="HGMaruGothicMPRO"/>
                <a:ea typeface="HGMaruGothicMPRO"/>
                <a:cs typeface="HG丸ｺﾞｼｯｸM-PRO"/>
              </a:rPr>
              <a:t>350g</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有塩バター　</a:t>
            </a:r>
            <a:r>
              <a:rPr lang="en" altLang="ja-JP" sz="1050" dirty="0">
                <a:latin typeface="HGMaruGothicMPRO"/>
                <a:ea typeface="HGMaruGothicMPRO"/>
                <a:cs typeface="HG丸ｺﾞｼｯｸM-PRO"/>
              </a:rPr>
              <a:t>30g</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牛乳　大さじ</a:t>
            </a:r>
            <a:r>
              <a:rPr lang="en-US" altLang="ja-JP" sz="1050" dirty="0">
                <a:latin typeface="HGMaruGothicMPRO"/>
                <a:ea typeface="HGMaruGothicMPRO"/>
                <a:cs typeface="HG丸ｺﾞｼｯｸM-PRO"/>
              </a:rPr>
              <a:t>1</a:t>
            </a:r>
          </a:p>
          <a:p>
            <a:pPr rtl="1">
              <a:lnSpc>
                <a:spcPts val="1600"/>
              </a:lnSpc>
              <a:defRPr sz="1000"/>
            </a:pPr>
            <a:r>
              <a:rPr lang="ja-JP" altLang="en-US" sz="1050" dirty="0">
                <a:latin typeface="HGMaruGothicMPRO"/>
                <a:ea typeface="HGMaruGothicMPRO"/>
                <a:cs typeface="HG丸ｺﾞｼｯｸM-PRO"/>
              </a:rPr>
              <a:t>砂糖　大さじ</a:t>
            </a:r>
            <a:r>
              <a:rPr lang="en-US" altLang="ja-JP" sz="1050" dirty="0">
                <a:latin typeface="HGMaruGothicMPRO"/>
                <a:ea typeface="HGMaruGothicMPRO"/>
                <a:cs typeface="HG丸ｺﾞｼｯｸM-PRO"/>
              </a:rPr>
              <a:t>4</a:t>
            </a:r>
          </a:p>
          <a:p>
            <a:pPr rtl="1">
              <a:lnSpc>
                <a:spcPts val="1600"/>
              </a:lnSpc>
              <a:defRPr sz="1000"/>
            </a:pPr>
            <a:r>
              <a:rPr lang="ja-JP" altLang="en-US" sz="1050" dirty="0">
                <a:latin typeface="HGMaruGothicMPRO"/>
                <a:ea typeface="HGMaruGothicMPRO"/>
                <a:cs typeface="HG丸ｺﾞｼｯｸM-PRO"/>
              </a:rPr>
              <a:t>卵黄　</a:t>
            </a:r>
            <a:r>
              <a:rPr lang="en-US" altLang="ja-JP" sz="1050" dirty="0">
                <a:latin typeface="HGMaruGothicMPRO"/>
                <a:ea typeface="HGMaruGothicMPRO"/>
                <a:cs typeface="HG丸ｺﾞｼｯｸM-PRO"/>
              </a:rPr>
              <a:t>1</a:t>
            </a:r>
            <a:r>
              <a:rPr lang="ja-JP" altLang="en-US" sz="1050" dirty="0">
                <a:latin typeface="HGMaruGothicMPRO"/>
                <a:ea typeface="HGMaruGothicMPRO"/>
                <a:cs typeface="HG丸ｺﾞｼｯｸM-PRO"/>
              </a:rPr>
              <a:t>個分</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　　</a:t>
            </a:r>
            <a:endParaRPr lang="en-US" altLang="ja-JP" sz="1050" dirty="0">
              <a:latin typeface="HGMaruGothicMPRO"/>
              <a:ea typeface="HGMaruGothicMPRO"/>
              <a:cs typeface="HG丸ｺﾞｼｯｸM-PRO"/>
            </a:endParaRPr>
          </a:p>
        </p:txBody>
      </p:sp>
      <p:sp>
        <p:nvSpPr>
          <p:cNvPr id="33" name="Text Box 89">
            <a:extLst>
              <a:ext uri="{FF2B5EF4-FFF2-40B4-BE49-F238E27FC236}">
                <a16:creationId xmlns:a16="http://schemas.microsoft.com/office/drawing/2014/main" id="{EA2DF071-13C1-1008-9DAC-33FCC3CA2B96}"/>
              </a:ext>
            </a:extLst>
          </p:cNvPr>
          <p:cNvSpPr txBox="1">
            <a:spLocks noChangeArrowheads="1"/>
          </p:cNvSpPr>
          <p:nvPr/>
        </p:nvSpPr>
        <p:spPr bwMode="auto">
          <a:xfrm>
            <a:off x="17617484" y="153066"/>
            <a:ext cx="3870057" cy="731473"/>
          </a:xfrm>
          <a:prstGeom prst="rect">
            <a:avLst/>
          </a:prstGeom>
          <a:noFill/>
          <a:ln>
            <a:noFill/>
          </a:ln>
        </p:spPr>
        <p:txBody>
          <a:bodyPr wrap="square" lIns="54864" tIns="27432" rIns="54864" bIns="27432"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400" b="1" i="0" strike="noStrike" dirty="0">
                <a:solidFill>
                  <a:schemeClr val="accent6">
                    <a:lumMod val="75000"/>
                  </a:schemeClr>
                </a:solidFill>
                <a:latin typeface="メイリオ" panose="020B0604030504040204" pitchFamily="50" charset="-128"/>
                <a:ea typeface="メイリオ" panose="020B0604030504040204" pitchFamily="50" charset="-128"/>
              </a:rPr>
              <a:t>〈2026</a:t>
            </a:r>
            <a:r>
              <a:rPr lang="ja-JP" altLang="en-US" sz="2400" b="1" i="0" strike="noStrike">
                <a:solidFill>
                  <a:schemeClr val="accent6">
                    <a:lumMod val="75000"/>
                  </a:schemeClr>
                </a:solidFill>
                <a:latin typeface="メイリオ" panose="020B0604030504040204" pitchFamily="50" charset="-128"/>
                <a:ea typeface="メイリオ" panose="020B0604030504040204" pitchFamily="50" charset="-128"/>
              </a:rPr>
              <a:t>年</a:t>
            </a:r>
            <a:r>
              <a:rPr lang="en-US" altLang="ja-JP" sz="2400" b="1" i="0" strike="noStrike" dirty="0">
                <a:solidFill>
                  <a:schemeClr val="accent6">
                    <a:lumMod val="75000"/>
                  </a:schemeClr>
                </a:solidFill>
                <a:latin typeface="メイリオ" panose="020B0604030504040204" pitchFamily="50" charset="-128"/>
                <a:ea typeface="メイリオ" panose="020B0604030504040204" pitchFamily="50" charset="-128"/>
              </a:rPr>
              <a:t>10</a:t>
            </a:r>
            <a:r>
              <a:rPr lang="ja-JP" altLang="en-US" sz="2400" b="1" i="0" strike="noStrike">
                <a:solidFill>
                  <a:schemeClr val="accent6">
                    <a:lumMod val="75000"/>
                  </a:schemeClr>
                </a:solidFill>
                <a:latin typeface="メイリオ" panose="020B0604030504040204" pitchFamily="50" charset="-128"/>
                <a:ea typeface="メイリオ" panose="020B0604030504040204" pitchFamily="50" charset="-128"/>
              </a:rPr>
              <a:t>月版</a:t>
            </a:r>
            <a:r>
              <a:rPr lang="en-US" altLang="ja-JP" sz="2400" b="1" i="0" strike="noStrike" dirty="0">
                <a:solidFill>
                  <a:schemeClr val="accent6">
                    <a:lumMod val="75000"/>
                  </a:schemeClr>
                </a:solidFill>
                <a:latin typeface="メイリオ" panose="020B0604030504040204" pitchFamily="50" charset="-128"/>
                <a:ea typeface="メイリオ" panose="020B0604030504040204" pitchFamily="50" charset="-128"/>
              </a:rPr>
              <a:t>〉</a:t>
            </a:r>
          </a:p>
        </p:txBody>
      </p:sp>
      <p:sp>
        <p:nvSpPr>
          <p:cNvPr id="35" name="Text Box 1833">
            <a:extLst>
              <a:ext uri="{FF2B5EF4-FFF2-40B4-BE49-F238E27FC236}">
                <a16:creationId xmlns:a16="http://schemas.microsoft.com/office/drawing/2014/main" id="{096E4CA7-0947-4D38-A086-FDCD1DD37DAB}"/>
              </a:ext>
            </a:extLst>
          </p:cNvPr>
          <p:cNvSpPr txBox="1">
            <a:spLocks noChangeArrowheads="1"/>
          </p:cNvSpPr>
          <p:nvPr/>
        </p:nvSpPr>
        <p:spPr bwMode="auto">
          <a:xfrm>
            <a:off x="10489225" y="2774165"/>
            <a:ext cx="4962978" cy="1277383"/>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0" i="0" dirty="0">
                <a:effectLst/>
                <a:latin typeface="HGMaruGothicMPRO"/>
                <a:ea typeface="HGMaruGothicMPRO"/>
              </a:rPr>
              <a:t>　カツオは</a:t>
            </a:r>
            <a:r>
              <a:rPr lang="ja-JP" altLang="en-US" sz="1050" dirty="0">
                <a:latin typeface="HGMaruGothicMPRO"/>
                <a:ea typeface="HGMaruGothicMPRO"/>
              </a:rPr>
              <a:t>タンパク質</a:t>
            </a:r>
            <a:r>
              <a:rPr lang="ja-JP" altLang="en" sz="1050" dirty="0">
                <a:latin typeface="HGMaruGothicMPRO"/>
                <a:ea typeface="HGMaruGothicMPRO"/>
              </a:rPr>
              <a:t>、</a:t>
            </a:r>
            <a:r>
              <a:rPr lang="ja-JP" altLang="en-US" sz="1050" dirty="0">
                <a:latin typeface="HGMaruGothicMPRO"/>
                <a:ea typeface="HGMaruGothicMPRO"/>
              </a:rPr>
              <a:t>ビタミン</a:t>
            </a:r>
            <a:r>
              <a:rPr lang="en" altLang="ja-JP" sz="1050" dirty="0">
                <a:latin typeface="HGMaruGothicMPRO"/>
                <a:ea typeface="HGMaruGothicMPRO"/>
              </a:rPr>
              <a:t>B</a:t>
            </a:r>
            <a:r>
              <a:rPr lang="en-US" altLang="ja-JP" sz="1050" dirty="0">
                <a:latin typeface="HGMaruGothicMPRO"/>
                <a:ea typeface="HGMaruGothicMPRO"/>
              </a:rPr>
              <a:t>1</a:t>
            </a:r>
            <a:r>
              <a:rPr lang="ja-JP" altLang="en-US" sz="1050" dirty="0">
                <a:latin typeface="HGMaruGothicMPRO"/>
                <a:ea typeface="HGMaruGothicMPRO"/>
              </a:rPr>
              <a:t>、</a:t>
            </a:r>
            <a:r>
              <a:rPr lang="ja-JP" altLang="en-US" sz="1050">
                <a:latin typeface="HGMaruGothicMPRO"/>
                <a:ea typeface="HGMaruGothicMPRO"/>
              </a:rPr>
              <a:t>ビタミン</a:t>
            </a:r>
            <a:r>
              <a:rPr lang="en" altLang="ja-JP" sz="1050" dirty="0">
                <a:latin typeface="HGMaruGothicMPRO"/>
                <a:ea typeface="HGMaruGothicMPRO"/>
              </a:rPr>
              <a:t>B2</a:t>
            </a:r>
            <a:r>
              <a:rPr lang="ja-JP" altLang="en-US" sz="1050">
                <a:latin typeface="HGMaruGothicMPRO"/>
                <a:ea typeface="HGMaruGothicMPRO"/>
              </a:rPr>
              <a:t>、ビタミン</a:t>
            </a:r>
            <a:r>
              <a:rPr lang="en" altLang="ja-JP" sz="1050" dirty="0">
                <a:latin typeface="HGMaruGothicMPRO"/>
                <a:ea typeface="HGMaruGothicMPRO"/>
              </a:rPr>
              <a:t>B6</a:t>
            </a:r>
            <a:r>
              <a:rPr lang="ja-JP" altLang="en-US" sz="1050">
                <a:latin typeface="HGMaruGothicMPRO"/>
                <a:ea typeface="HGMaruGothicMPRO"/>
              </a:rPr>
              <a:t>、ビタミン</a:t>
            </a:r>
            <a:r>
              <a:rPr lang="en" altLang="ja-JP" sz="1050" dirty="0">
                <a:latin typeface="HGMaruGothicMPRO"/>
                <a:ea typeface="HGMaruGothicMPRO"/>
              </a:rPr>
              <a:t>B12</a:t>
            </a:r>
            <a:r>
              <a:rPr lang="ja-JP" altLang="en-US" sz="1050">
                <a:latin typeface="HGMaruGothicMPRO"/>
                <a:ea typeface="HGMaruGothicMPRO"/>
              </a:rPr>
              <a:t>、</a:t>
            </a:r>
            <a:r>
              <a:rPr lang="ja-JP" altLang="en-US" sz="1050" dirty="0">
                <a:latin typeface="HGMaruGothicMPRO"/>
                <a:ea typeface="HGMaruGothicMPRO"/>
              </a:rPr>
              <a:t>ビタミン</a:t>
            </a:r>
            <a:r>
              <a:rPr lang="en" altLang="ja-JP" sz="1050" dirty="0">
                <a:latin typeface="HGMaruGothicMPRO"/>
                <a:ea typeface="HGMaruGothicMPRO"/>
              </a:rPr>
              <a:t>D</a:t>
            </a:r>
            <a:r>
              <a:rPr lang="ja-JP" altLang="en-US" sz="1050">
                <a:latin typeface="HGMaruGothicMPRO"/>
                <a:ea typeface="HGMaruGothicMPRO"/>
              </a:rPr>
              <a:t>、</a:t>
            </a:r>
            <a:r>
              <a:rPr lang="en" altLang="ja-JP" sz="1050" dirty="0">
                <a:latin typeface="HGMaruGothicMPRO"/>
                <a:ea typeface="HGMaruGothicMPRO"/>
              </a:rPr>
              <a:t> EPA </a:t>
            </a:r>
            <a:r>
              <a:rPr lang="ja-JP" altLang="en-US" sz="1050">
                <a:latin typeface="HGMaruGothicMPRO"/>
                <a:ea typeface="HGMaruGothicMPRO"/>
              </a:rPr>
              <a:t>、</a:t>
            </a:r>
            <a:r>
              <a:rPr lang="en" altLang="ja-JP" sz="1050" dirty="0">
                <a:latin typeface="HGMaruGothicMPRO"/>
                <a:ea typeface="HGMaruGothicMPRO"/>
              </a:rPr>
              <a:t>DHA</a:t>
            </a:r>
            <a:r>
              <a:rPr lang="ja-JP" altLang="en-US" sz="1050">
                <a:latin typeface="HGMaruGothicMPRO"/>
                <a:ea typeface="HGMaruGothicMPRO"/>
              </a:rPr>
              <a:t>など</a:t>
            </a:r>
            <a:r>
              <a:rPr lang="ja-JP" altLang="en-US" sz="1050" dirty="0">
                <a:latin typeface="HGMaruGothicMPRO"/>
                <a:ea typeface="HGMaruGothicMPRO"/>
              </a:rPr>
              <a:t>を多く含みます。</a:t>
            </a:r>
            <a:endParaRPr lang="en-US" altLang="ja-JP" sz="1050" dirty="0">
              <a:latin typeface="HGMaruGothicMPRO"/>
              <a:ea typeface="HGMaruGothicMPRO"/>
            </a:endParaRPr>
          </a:p>
          <a:p>
            <a:r>
              <a:rPr lang="ja-JP" altLang="en-US" sz="1050" dirty="0">
                <a:latin typeface="HGMaruGothicMPRO"/>
                <a:ea typeface="HGMaruGothicMPRO"/>
              </a:rPr>
              <a:t>　ビタミン</a:t>
            </a:r>
            <a:r>
              <a:rPr lang="en" altLang="ja-JP" sz="1050" dirty="0">
                <a:latin typeface="HGMaruGothicMPRO"/>
                <a:ea typeface="HGMaruGothicMPRO"/>
              </a:rPr>
              <a:t>B6</a:t>
            </a:r>
            <a:r>
              <a:rPr lang="ja-JP" altLang="en-US" sz="1050" dirty="0">
                <a:latin typeface="HGMaruGothicMPRO"/>
                <a:ea typeface="HGMaruGothicMPRO"/>
              </a:rPr>
              <a:t>はダメージを受けた</a:t>
            </a:r>
            <a:r>
              <a:rPr lang="ja-JP" altLang="en-US" sz="1050">
                <a:latin typeface="HGMaruGothicMPRO"/>
                <a:ea typeface="HGMaruGothicMPRO"/>
              </a:rPr>
              <a:t>細胞を修復し</a:t>
            </a:r>
            <a:r>
              <a:rPr lang="ja-JP" altLang="en-US" sz="1050" dirty="0">
                <a:latin typeface="HGMaruGothicMPRO"/>
                <a:ea typeface="HGMaruGothicMPRO"/>
              </a:rPr>
              <a:t>、肌のターンオーバーを整える作用があります。ビタミン</a:t>
            </a:r>
            <a:r>
              <a:rPr lang="en" altLang="ja-JP" sz="1050" dirty="0">
                <a:latin typeface="HGMaruGothicMPRO"/>
                <a:ea typeface="HGMaruGothicMPRO"/>
              </a:rPr>
              <a:t>B6</a:t>
            </a:r>
            <a:r>
              <a:rPr lang="ja-JP" altLang="en-US" sz="1050" dirty="0">
                <a:latin typeface="HGMaruGothicMPRO"/>
                <a:ea typeface="HGMaruGothicMPRO"/>
              </a:rPr>
              <a:t>の吸収に必要なビタミン</a:t>
            </a:r>
            <a:r>
              <a:rPr lang="en" altLang="ja-JP" sz="1050" dirty="0">
                <a:latin typeface="HGMaruGothicMPRO"/>
                <a:ea typeface="HGMaruGothicMPRO"/>
              </a:rPr>
              <a:t>B2</a:t>
            </a:r>
            <a:r>
              <a:rPr lang="ja-JP" altLang="en-US" sz="1050" dirty="0">
                <a:latin typeface="HGMaruGothicMPRO"/>
                <a:ea typeface="HGMaruGothicMPRO"/>
              </a:rPr>
              <a:t>も含まれるため、より美肌効果が期待できます。また、血液中のヘモグロビンの合成に必要なビタミン</a:t>
            </a:r>
            <a:r>
              <a:rPr lang="en" altLang="ja-JP" sz="1050" dirty="0">
                <a:latin typeface="HGMaruGothicMPRO"/>
                <a:ea typeface="HGMaruGothicMPRO"/>
              </a:rPr>
              <a:t>B12</a:t>
            </a:r>
            <a:r>
              <a:rPr lang="ja-JP" altLang="en-US" sz="1050" dirty="0">
                <a:latin typeface="HGMaruGothicMPRO"/>
                <a:ea typeface="HGMaruGothicMPRO"/>
              </a:rPr>
              <a:t>や鉄分が豊富に含まれており、特に貧血気味の人におすすめの魚です。</a:t>
            </a:r>
            <a:endParaRPr lang="en-US" altLang="ja-JP" sz="1050" dirty="0">
              <a:latin typeface="HGMaruGothicMPRO"/>
              <a:ea typeface="HGMaruGothicMPRO"/>
            </a:endParaRPr>
          </a:p>
        </p:txBody>
      </p:sp>
      <p:pic>
        <p:nvPicPr>
          <p:cNvPr id="37" name="図 36">
            <a:extLst>
              <a:ext uri="{FF2B5EF4-FFF2-40B4-BE49-F238E27FC236}">
                <a16:creationId xmlns:a16="http://schemas.microsoft.com/office/drawing/2014/main" id="{F6C3CB4F-7708-D397-2BF2-2F2ABBF5D70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25827" y="1014116"/>
            <a:ext cx="5772891" cy="695729"/>
          </a:xfrm>
          <a:prstGeom prst="rect">
            <a:avLst/>
          </a:prstGeom>
          <a:effectLst/>
        </p:spPr>
      </p:pic>
      <p:pic>
        <p:nvPicPr>
          <p:cNvPr id="41" name="図 40">
            <a:extLst>
              <a:ext uri="{FF2B5EF4-FFF2-40B4-BE49-F238E27FC236}">
                <a16:creationId xmlns:a16="http://schemas.microsoft.com/office/drawing/2014/main" id="{FF3BFA18-17AF-1CB7-FAB5-7BA1C195173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302" y="1098326"/>
            <a:ext cx="5550030" cy="674557"/>
          </a:xfrm>
          <a:prstGeom prst="rect">
            <a:avLst/>
          </a:prstGeom>
          <a:effectLst/>
        </p:spPr>
      </p:pic>
      <p:sp>
        <p:nvSpPr>
          <p:cNvPr id="42" name="テキスト ボックス 175">
            <a:extLst>
              <a:ext uri="{FF2B5EF4-FFF2-40B4-BE49-F238E27FC236}">
                <a16:creationId xmlns:a16="http://schemas.microsoft.com/office/drawing/2014/main" id="{A7753349-BD84-7C4A-BBD3-FE644031C150}"/>
              </a:ext>
            </a:extLst>
          </p:cNvPr>
          <p:cNvSpPr txBox="1"/>
          <p:nvPr/>
        </p:nvSpPr>
        <p:spPr bwMode="auto">
          <a:xfrm>
            <a:off x="10744200" y="9528587"/>
            <a:ext cx="9425048" cy="3697939"/>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effectLst/>
                <a:latin typeface="HGMaruGothicMPRO" panose="020F0600000000000000" pitchFamily="34" charset="-128"/>
                <a:ea typeface="HGMaruGothicMPRO" panose="020F0600000000000000" pitchFamily="34" charset="-128"/>
                <a:cs typeface="Helvetica"/>
              </a:rPr>
              <a:t>　１０月は天気の変動はあるものの、暑過ぎず寒過ぎず、過ごしやすい気候の日が多く、売上も堅調に推移します。しかし上旬は季節外れのゲリラ豪雨、土砂災害、台風の可能性もあるため、雨具などの用意も必要です。上旬、中旬は秋季商品を前面に押し出し、店舗全体で「秋」を演出しましょう。下旬になると、気温が下がり冬らしい気候の日が出てきます。季節の変わり目はお客様の嗜好も変化するため、天候の変化に合わせてしっかりと売場や商品を対応させていきましょう。</a:t>
            </a:r>
            <a:endParaRPr lang="en-US" altLang="ja-JP" dirty="0">
              <a:effectLst/>
              <a:latin typeface="HGMaruGothicMPRO" panose="020F0600000000000000" pitchFamily="34" charset="-128"/>
              <a:ea typeface="HGMaruGothicMPRO" panose="020F0600000000000000" pitchFamily="34" charset="-128"/>
              <a:cs typeface="Helvetica"/>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◆スポーツ関連商品</a:t>
            </a:r>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dirty="0">
                <a:effectLst/>
                <a:latin typeface="HGMaruGothicMPRO" panose="020F0600000000000000" pitchFamily="34" charset="-128"/>
                <a:ea typeface="HGMaruGothicMPRO" panose="020F0600000000000000" pitchFamily="34" charset="-128"/>
              </a:rPr>
              <a:t> 「スポーツの日」にちなみ、スポーツ関連商品の訴求を高めましょう。スポーツをする人、観戦する人、子どもの応援をする人など、人によってニーズが異なるので、それぞれに合う商品を用意すること。近隣でスポーツ催事がある際は、拡販のチャンスです。</a:t>
            </a:r>
            <a:endParaRPr lang="en-US" altLang="ja-JP" dirty="0">
              <a:effectLst/>
              <a:latin typeface="HGMaruGothicMPRO" panose="020F0600000000000000" pitchFamily="34" charset="-128"/>
              <a:ea typeface="HGMaruGothicMPRO" panose="020F0600000000000000" pitchFamily="34" charset="-128"/>
            </a:endParaRPr>
          </a:p>
          <a:p>
            <a:endParaRPr lang="en-US" altLang="ja-JP" dirty="0">
              <a:latin typeface="HGMaruGothicMPRO" panose="020F0600000000000000" pitchFamily="34" charset="-128"/>
              <a:ea typeface="HGMaruGothicMPRO" panose="020F0600000000000000" pitchFamily="34" charset="-128"/>
            </a:endParaRPr>
          </a:p>
          <a:p>
            <a:r>
              <a:rPr lang="ja-JP" altLang="en-US" b="1" dirty="0">
                <a:latin typeface="HGMaruGothicMPRO" panose="020F0600000000000000" pitchFamily="34" charset="-128"/>
                <a:ea typeface="HGMaruGothicMPRO" panose="020F0600000000000000" pitchFamily="34" charset="-128"/>
                <a:cs typeface="HG丸ｺﾞｼｯｸM-PRO"/>
              </a:rPr>
              <a:t>◆秋の土用</a:t>
            </a:r>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dirty="0">
                <a:effectLst/>
                <a:latin typeface="HGMaruGothicMPRO" panose="020F0600000000000000" pitchFamily="34" charset="-128"/>
                <a:ea typeface="HGMaruGothicMPRO" panose="020F0600000000000000" pitchFamily="34" charset="-128"/>
              </a:rPr>
              <a:t>　夜間の寒さが徐々に厳しくなり乾燥もするため、風邪をひく人が増えてきます。秋の土用は、「た」の付く食べ物や青色の食べ物（青魚）を食べるのが良いとされています。タマネギ、タコ、タラコ、サンマ、サバなどの商品を販促物で表示し提案しましょう。</a:t>
            </a:r>
            <a:endParaRPr lang="en-US" altLang="ja-JP" b="1" dirty="0">
              <a:latin typeface="HGMaruGothicMPRO" panose="020F0600000000000000" pitchFamily="34" charset="-128"/>
              <a:ea typeface="HGMaruGothicMPRO" panose="020F0600000000000000" pitchFamily="34" charset="-128"/>
            </a:endParaRPr>
          </a:p>
        </p:txBody>
      </p:sp>
      <p:sp>
        <p:nvSpPr>
          <p:cNvPr id="44" name="テキスト ボックス 177">
            <a:extLst>
              <a:ext uri="{FF2B5EF4-FFF2-40B4-BE49-F238E27FC236}">
                <a16:creationId xmlns:a16="http://schemas.microsoft.com/office/drawing/2014/main" id="{23C0544A-B008-F90D-9F80-5CCCEFBB8E72}"/>
              </a:ext>
            </a:extLst>
          </p:cNvPr>
          <p:cNvSpPr txBox="1"/>
          <p:nvPr/>
        </p:nvSpPr>
        <p:spPr bwMode="auto">
          <a:xfrm>
            <a:off x="10744200" y="8786946"/>
            <a:ext cx="9093336" cy="561339"/>
          </a:xfrm>
          <a:prstGeom prst="rect">
            <a:avLst/>
          </a:prstGeom>
          <a:noFill/>
          <a:ln w="9525">
            <a:noFill/>
            <a:miter lim="800000"/>
            <a:headEnd/>
            <a:tailEnd/>
          </a:ln>
        </p:spPr>
        <p:txBody>
          <a:bodyPr wrap="square" lIns="27432" tIns="18288"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3200">
                <a:latin typeface="HG創英角ｺﾞｼｯｸUB"/>
                <a:ea typeface="HG創英角ｺﾞｼｯｸUB"/>
                <a:cs typeface="HG創英角ｺﾞｼｯｸUB"/>
              </a:rPr>
              <a:t>１０月</a:t>
            </a:r>
            <a:r>
              <a:rPr lang="ja-JP" altLang="en-US" sz="3200">
                <a:solidFill>
                  <a:schemeClr val="tx1"/>
                </a:solidFill>
                <a:latin typeface="HG創英角ｺﾞｼｯｸUB"/>
                <a:ea typeface="HG創英角ｺﾞｼｯｸUB"/>
                <a:cs typeface="HG創英角ｺﾞｼｯｸUB"/>
              </a:rPr>
              <a:t>の販促ポイント</a:t>
            </a:r>
          </a:p>
        </p:txBody>
      </p:sp>
      <p:sp>
        <p:nvSpPr>
          <p:cNvPr id="48" name="AutoShape 6">
            <a:extLst>
              <a:ext uri="{FF2B5EF4-FFF2-40B4-BE49-F238E27FC236}">
                <a16:creationId xmlns:a16="http://schemas.microsoft.com/office/drawing/2014/main" id="{6B742487-2185-A556-1A9A-6F1A6C2922FC}"/>
              </a:ext>
            </a:extLst>
          </p:cNvPr>
          <p:cNvSpPr>
            <a:spLocks noChangeArrowheads="1"/>
          </p:cNvSpPr>
          <p:nvPr/>
        </p:nvSpPr>
        <p:spPr bwMode="auto">
          <a:xfrm>
            <a:off x="15682351" y="2062724"/>
            <a:ext cx="5067250"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dirty="0">
                <a:latin typeface="HG丸ｺﾞｼｯｸM-PRO" panose="020F0600000000000000" pitchFamily="50" charset="-128"/>
                <a:ea typeface="HG丸ｺﾞｼｯｸM-PRO" panose="020F0600000000000000" pitchFamily="50" charset="-128"/>
                <a:cs typeface="ヒラギノ角ゴ ProN W6"/>
              </a:rPr>
              <a:t>サツマイモ</a:t>
            </a:r>
          </a:p>
        </p:txBody>
      </p:sp>
      <p:sp>
        <p:nvSpPr>
          <p:cNvPr id="49" name="AutoShape 10">
            <a:extLst>
              <a:ext uri="{FF2B5EF4-FFF2-40B4-BE49-F238E27FC236}">
                <a16:creationId xmlns:a16="http://schemas.microsoft.com/office/drawing/2014/main" id="{C281C280-D764-81A0-95FF-1E82EDDCB70C}"/>
              </a:ext>
            </a:extLst>
          </p:cNvPr>
          <p:cNvSpPr>
            <a:spLocks noChangeArrowheads="1"/>
          </p:cNvSpPr>
          <p:nvPr/>
        </p:nvSpPr>
        <p:spPr bwMode="auto">
          <a:xfrm>
            <a:off x="186821" y="3014987"/>
            <a:ext cx="4503990" cy="2183821"/>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材料：２人前</a:t>
            </a:r>
            <a:r>
              <a:rPr lang="en-US" altLang="ja-JP" sz="1200" b="1" i="0" strike="noStrike" dirty="0">
                <a:solidFill>
                  <a:srgbClr val="000000"/>
                </a:solidFill>
                <a:latin typeface="HGMaruGothicMPRO"/>
                <a:ea typeface="HGMaruGothicMPRO"/>
                <a:cs typeface="HG丸ｺﾞｼｯｸM-PRO"/>
              </a:rPr>
              <a:t>》</a:t>
            </a:r>
            <a:endParaRPr lang="en-US" altLang="ja-JP" sz="100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rPr>
              <a:t>カツオ（柵） </a:t>
            </a:r>
            <a:r>
              <a:rPr lang="en-US" altLang="ja-JP" sz="1050" dirty="0">
                <a:latin typeface="HGMaruGothicMPRO"/>
                <a:ea typeface="HGMaruGothicMPRO"/>
              </a:rPr>
              <a:t>200g</a:t>
            </a:r>
          </a:p>
          <a:p>
            <a:pPr rtl="1">
              <a:lnSpc>
                <a:spcPts val="1600"/>
              </a:lnSpc>
              <a:defRPr sz="1000"/>
            </a:pPr>
            <a:r>
              <a:rPr lang="ja-JP" altLang="en-US" sz="1050" dirty="0">
                <a:latin typeface="HGMaruGothicMPRO"/>
                <a:ea typeface="HGMaruGothicMPRO"/>
                <a:cs typeface="HG丸ｺﾞｼｯｸM-PRO"/>
              </a:rPr>
              <a:t>ニンニク　</a:t>
            </a:r>
            <a:r>
              <a:rPr lang="en-US" altLang="ja-JP" sz="1050" dirty="0">
                <a:latin typeface="HGMaruGothicMPRO"/>
                <a:ea typeface="HGMaruGothicMPRO"/>
                <a:cs typeface="HG丸ｺﾞｼｯｸM-PRO"/>
              </a:rPr>
              <a:t>1</a:t>
            </a:r>
            <a:r>
              <a:rPr lang="ja-JP" altLang="en-US" sz="1050" dirty="0">
                <a:latin typeface="HGMaruGothicMPRO"/>
                <a:ea typeface="HGMaruGothicMPRO"/>
                <a:cs typeface="HG丸ｺﾞｼｯｸM-PRO"/>
              </a:rPr>
              <a:t>片　　</a:t>
            </a:r>
            <a:br>
              <a:rPr lang="en-US" altLang="ja-JP" sz="1050" dirty="0">
                <a:latin typeface="HGMaruGothicMPRO"/>
                <a:ea typeface="HGMaruGothicMPRO"/>
                <a:cs typeface="HG丸ｺﾞｼｯｸM-PRO"/>
              </a:rPr>
            </a:br>
            <a:r>
              <a:rPr lang="ja-JP" altLang="en-US" sz="1050" dirty="0">
                <a:latin typeface="HGMaruGothicMPRO"/>
                <a:ea typeface="HGMaruGothicMPRO"/>
                <a:cs typeface="HG丸ｺﾞｼｯｸM-PRO"/>
              </a:rPr>
              <a:t>ごま油　大さじ</a:t>
            </a:r>
            <a:r>
              <a:rPr lang="en-US" altLang="ja-JP" sz="1050" dirty="0">
                <a:latin typeface="HGMaruGothicMPRO"/>
                <a:ea typeface="HGMaruGothicMPRO"/>
                <a:cs typeface="HG丸ｺﾞｼｯｸM-PRO"/>
              </a:rPr>
              <a:t>1</a:t>
            </a:r>
          </a:p>
          <a:p>
            <a:pPr rtl="1">
              <a:lnSpc>
                <a:spcPts val="1600"/>
              </a:lnSpc>
              <a:defRPr sz="1000"/>
            </a:pPr>
            <a:r>
              <a:rPr lang="ja-JP" altLang="en-US" sz="1050" dirty="0">
                <a:latin typeface="HGMaruGothicMPRO"/>
                <a:ea typeface="HGMaruGothicMPRO"/>
                <a:cs typeface="HG丸ｺﾞｼｯｸM-PRO"/>
              </a:rPr>
              <a:t>片栗粉　大さじ</a:t>
            </a:r>
            <a:r>
              <a:rPr lang="en-US" altLang="ja-JP" sz="1050" dirty="0">
                <a:latin typeface="HGMaruGothicMPRO"/>
                <a:ea typeface="HGMaruGothicMPRO"/>
                <a:cs typeface="HG丸ｺﾞｼｯｸM-PRO"/>
              </a:rPr>
              <a:t>1</a:t>
            </a:r>
          </a:p>
          <a:p>
            <a:pPr rtl="1">
              <a:lnSpc>
                <a:spcPts val="1600"/>
              </a:lnSpc>
              <a:defRPr sz="1000"/>
            </a:pPr>
            <a:endParaRPr lang="en-US" altLang="ja-JP" sz="1050" dirty="0">
              <a:latin typeface="HGMaruGothicMPRO"/>
              <a:ea typeface="HGMaruGothicMPRO"/>
              <a:cs typeface="HG丸ｺﾞｼｯｸM-PRO"/>
            </a:endParaRPr>
          </a:p>
          <a:p>
            <a:pPr rtl="1">
              <a:lnSpc>
                <a:spcPts val="1600"/>
              </a:lnSpc>
              <a:defRPr sz="1000"/>
            </a:pPr>
            <a:r>
              <a:rPr lang="en-US" altLang="ja-JP" sz="1050" dirty="0">
                <a:latin typeface="HGMaruGothicMPRO"/>
                <a:ea typeface="HGMaruGothicMPRO"/>
                <a:cs typeface="HG丸ｺﾞｼｯｸM-PRO"/>
              </a:rPr>
              <a:t>【A】</a:t>
            </a:r>
          </a:p>
          <a:p>
            <a:pPr rtl="1">
              <a:lnSpc>
                <a:spcPts val="1600"/>
              </a:lnSpc>
              <a:defRPr sz="1000"/>
            </a:pPr>
            <a:r>
              <a:rPr lang="ja-JP" altLang="en-US" sz="1050" dirty="0">
                <a:latin typeface="HGMaruGothicMPRO"/>
                <a:ea typeface="HGMaruGothicMPRO"/>
                <a:cs typeface="HG丸ｺﾞｼｯｸM-PRO"/>
              </a:rPr>
              <a:t>みりん　大さじ２</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しょうゆ　大さじ２</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酒　大さじ</a:t>
            </a:r>
            <a:r>
              <a:rPr lang="en-US" altLang="ja-JP" sz="1050" dirty="0">
                <a:latin typeface="HGMaruGothicMPRO"/>
                <a:ea typeface="HGMaruGothicMPRO"/>
                <a:cs typeface="HG丸ｺﾞｼｯｸM-PRO"/>
              </a:rPr>
              <a:t>1</a:t>
            </a:r>
            <a:endParaRPr lang="en-US" altLang="ja-JP" sz="1200" dirty="0">
              <a:latin typeface="HGMaruGothicMPRO"/>
              <a:ea typeface="HGMaruGothicMPRO"/>
              <a:cs typeface="HG丸ｺﾞｼｯｸM-PRO"/>
            </a:endParaRPr>
          </a:p>
        </p:txBody>
      </p:sp>
      <p:sp>
        <p:nvSpPr>
          <p:cNvPr id="50" name="AutoShape 16">
            <a:extLst>
              <a:ext uri="{FF2B5EF4-FFF2-40B4-BE49-F238E27FC236}">
                <a16:creationId xmlns:a16="http://schemas.microsoft.com/office/drawing/2014/main" id="{3D72067A-F8DB-A8FE-57AA-924D61CCA397}"/>
              </a:ext>
            </a:extLst>
          </p:cNvPr>
          <p:cNvSpPr>
            <a:spLocks noChangeArrowheads="1"/>
          </p:cNvSpPr>
          <p:nvPr/>
        </p:nvSpPr>
        <p:spPr bwMode="auto">
          <a:xfrm>
            <a:off x="330302" y="1098326"/>
            <a:ext cx="5158281" cy="66923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FF6600"/>
              </a:solidFill>
              <a:latin typeface="HGS創英角ﾎﾟｯﾌﾟ体"/>
              <a:ea typeface="HGS創英角ﾎﾟｯﾌﾟ体"/>
            </a:endParaRPr>
          </a:p>
        </p:txBody>
      </p:sp>
      <p:pic>
        <p:nvPicPr>
          <p:cNvPr id="54" name="図 53">
            <a:extLst>
              <a:ext uri="{FF2B5EF4-FFF2-40B4-BE49-F238E27FC236}">
                <a16:creationId xmlns:a16="http://schemas.microsoft.com/office/drawing/2014/main" id="{43B73EF4-29A7-035F-37E0-DF878946012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7317" y="1157086"/>
            <a:ext cx="6249547" cy="674557"/>
          </a:xfrm>
          <a:prstGeom prst="rect">
            <a:avLst/>
          </a:prstGeom>
          <a:effectLst/>
        </p:spPr>
      </p:pic>
      <p:sp>
        <p:nvSpPr>
          <p:cNvPr id="55" name="AutoShape 17">
            <a:extLst>
              <a:ext uri="{FF2B5EF4-FFF2-40B4-BE49-F238E27FC236}">
                <a16:creationId xmlns:a16="http://schemas.microsoft.com/office/drawing/2014/main" id="{00B4B627-926A-D006-B06B-9268F2E83BDE}"/>
              </a:ext>
            </a:extLst>
          </p:cNvPr>
          <p:cNvSpPr>
            <a:spLocks noChangeArrowheads="1"/>
          </p:cNvSpPr>
          <p:nvPr/>
        </p:nvSpPr>
        <p:spPr bwMode="auto">
          <a:xfrm>
            <a:off x="10440969" y="1058105"/>
            <a:ext cx="5406294" cy="65534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0000FF"/>
              </a:solidFill>
              <a:latin typeface="HGS創英角ﾎﾟｯﾌﾟ体"/>
              <a:ea typeface="HGS創英角ﾎﾟｯﾌﾟ体"/>
            </a:endParaRPr>
          </a:p>
        </p:txBody>
      </p:sp>
      <p:pic>
        <p:nvPicPr>
          <p:cNvPr id="56" name="図 55">
            <a:extLst>
              <a:ext uri="{FF2B5EF4-FFF2-40B4-BE49-F238E27FC236}">
                <a16:creationId xmlns:a16="http://schemas.microsoft.com/office/drawing/2014/main" id="{A48D8C4E-E486-F37E-4A04-CDA77965713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79392" y="1046818"/>
            <a:ext cx="6300568" cy="714779"/>
          </a:xfrm>
          <a:prstGeom prst="rect">
            <a:avLst/>
          </a:prstGeom>
          <a:effectLst/>
        </p:spPr>
      </p:pic>
      <p:sp>
        <p:nvSpPr>
          <p:cNvPr id="57" name="Text Box 1833">
            <a:extLst>
              <a:ext uri="{FF2B5EF4-FFF2-40B4-BE49-F238E27FC236}">
                <a16:creationId xmlns:a16="http://schemas.microsoft.com/office/drawing/2014/main" id="{198D671C-1C76-1A5B-5AAE-1280CF2C1B25}"/>
              </a:ext>
            </a:extLst>
          </p:cNvPr>
          <p:cNvSpPr txBox="1">
            <a:spLocks noChangeArrowheads="1"/>
          </p:cNvSpPr>
          <p:nvPr/>
        </p:nvSpPr>
        <p:spPr bwMode="auto">
          <a:xfrm>
            <a:off x="15682351" y="2774165"/>
            <a:ext cx="4812727" cy="129361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i="0" dirty="0">
                <a:effectLst/>
                <a:latin typeface="HGMaruGothicMPRO" panose="020F0600000000000000" pitchFamily="34" charset="-128"/>
                <a:ea typeface="HGMaruGothicMPRO" panose="020F0600000000000000" pitchFamily="34" charset="-128"/>
              </a:rPr>
              <a:t>　サツマイモは食物繊維、ビタミン</a:t>
            </a:r>
            <a:r>
              <a:rPr lang="en" altLang="ja-JP" sz="1050" i="0" dirty="0">
                <a:effectLst/>
                <a:latin typeface="HGMaruGothicMPRO" panose="020F0600000000000000" pitchFamily="34" charset="-128"/>
                <a:ea typeface="HGMaruGothicMPRO" panose="020F0600000000000000" pitchFamily="34" charset="-128"/>
              </a:rPr>
              <a:t>C </a:t>
            </a:r>
            <a:r>
              <a:rPr lang="ja-JP" altLang="en-US" sz="1050" i="0" dirty="0">
                <a:effectLst/>
                <a:latin typeface="HGMaruGothicMPRO" panose="020F0600000000000000" pitchFamily="34" charset="-128"/>
                <a:ea typeface="HGMaruGothicMPRO" panose="020F0600000000000000" pitchFamily="34" charset="-128"/>
              </a:rPr>
              <a:t>、カリウム、カルシウム、ポリフェノールなどを多く含みます。</a:t>
            </a:r>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i="0" dirty="0">
                <a:effectLst/>
                <a:latin typeface="HGMaruGothicMPRO" panose="020F0600000000000000" pitchFamily="34" charset="-128"/>
                <a:ea typeface="HGMaruGothicMPRO" panose="020F0600000000000000" pitchFamily="34" charset="-128"/>
              </a:rPr>
              <a:t>　サツマイモに含まれる食物繊維は水溶性・不溶性のバランスが良く、腸の働きを刺激しておなかの調子を整えてくれたり、腸内に発生した有害物質を排出してくれる効果があります。また、ポリフェノールには抗酸化作用があり、動脈硬化の予防や老化を遅らせる働き</a:t>
            </a:r>
            <a:r>
              <a:rPr lang="ja-JP" altLang="en-US" sz="1050" dirty="0">
                <a:latin typeface="HGMaruGothicMPRO" panose="020F0600000000000000" pitchFamily="34" charset="-128"/>
                <a:ea typeface="HGMaruGothicMPRO" panose="020F0600000000000000" pitchFamily="34" charset="-128"/>
              </a:rPr>
              <a:t>も期待できます</a:t>
            </a:r>
            <a:r>
              <a:rPr lang="ja-JP" altLang="en-US" sz="1050" i="0" dirty="0">
                <a:effectLst/>
                <a:latin typeface="HGMaruGothicMPRO" panose="020F0600000000000000" pitchFamily="34" charset="-128"/>
                <a:ea typeface="HGMaruGothicMPRO" panose="020F0600000000000000" pitchFamily="34" charset="-128"/>
              </a:rPr>
              <a:t>。</a:t>
            </a:r>
            <a:endParaRPr lang="en-US" altLang="ja-JP" sz="1050" i="0" dirty="0">
              <a:effectLst/>
              <a:latin typeface="HGMaruGothicMPRO" panose="020F0600000000000000" pitchFamily="34" charset="-128"/>
              <a:ea typeface="HGMaruGothicMPRO" panose="020F0600000000000000" pitchFamily="34" charset="-128"/>
            </a:endParaRPr>
          </a:p>
        </p:txBody>
      </p:sp>
      <p:sp>
        <p:nvSpPr>
          <p:cNvPr id="58" name="Text Box 1833">
            <a:extLst>
              <a:ext uri="{FF2B5EF4-FFF2-40B4-BE49-F238E27FC236}">
                <a16:creationId xmlns:a16="http://schemas.microsoft.com/office/drawing/2014/main" id="{98657918-AFA0-E6DE-DFD7-A574B51CE04B}"/>
              </a:ext>
            </a:extLst>
          </p:cNvPr>
          <p:cNvSpPr txBox="1">
            <a:spLocks noChangeArrowheads="1"/>
          </p:cNvSpPr>
          <p:nvPr/>
        </p:nvSpPr>
        <p:spPr bwMode="auto">
          <a:xfrm>
            <a:off x="10482352" y="4307997"/>
            <a:ext cx="4929003" cy="87669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身に透明感があり、鮮やかな赤色をしているものを選びましょう。血合いが黒く変色したものは鮮度が落ちています。また、パックの底に赤い水分（ドリップ）が多くたまっているものは、うま味が流れ出ているため避けましょう。</a:t>
            </a:r>
            <a:endParaRPr lang="en-US" altLang="ja-JP" sz="1050" dirty="0">
              <a:latin typeface="HGMaruGothicMPRO"/>
              <a:ea typeface="HGMaruGothicMPRO"/>
            </a:endParaRPr>
          </a:p>
        </p:txBody>
      </p:sp>
      <p:sp>
        <p:nvSpPr>
          <p:cNvPr id="59" name="Text Box 1833">
            <a:extLst>
              <a:ext uri="{FF2B5EF4-FFF2-40B4-BE49-F238E27FC236}">
                <a16:creationId xmlns:a16="http://schemas.microsoft.com/office/drawing/2014/main" id="{2A7E2E71-E075-5E9D-BE6B-439A83F6D453}"/>
              </a:ext>
            </a:extLst>
          </p:cNvPr>
          <p:cNvSpPr txBox="1">
            <a:spLocks noChangeArrowheads="1"/>
          </p:cNvSpPr>
          <p:nvPr/>
        </p:nvSpPr>
        <p:spPr bwMode="auto">
          <a:xfrm>
            <a:off x="12408837" y="3953227"/>
            <a:ext cx="1967399" cy="26329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a:solidFill>
                  <a:schemeClr val="accent2"/>
                </a:solidFill>
                <a:latin typeface="HGPSoeiKakugothicUB"/>
                <a:ea typeface="HGPSoeiKakugothicUB"/>
              </a:rPr>
              <a:t>カツオの選び方</a:t>
            </a:r>
            <a:endParaRPr lang="en-US" altLang="ja-JP" sz="1400" dirty="0">
              <a:solidFill>
                <a:schemeClr val="accent2"/>
              </a:solidFill>
              <a:latin typeface="HGPSoeiKakugothicUB"/>
              <a:ea typeface="HGPSoeiKakugothicUB"/>
            </a:endParaRPr>
          </a:p>
        </p:txBody>
      </p:sp>
      <p:sp>
        <p:nvSpPr>
          <p:cNvPr id="60" name="Text Box 1833">
            <a:extLst>
              <a:ext uri="{FF2B5EF4-FFF2-40B4-BE49-F238E27FC236}">
                <a16:creationId xmlns:a16="http://schemas.microsoft.com/office/drawing/2014/main" id="{60C42B4F-AD94-EDDD-9B89-C32E4FBF5E36}"/>
              </a:ext>
            </a:extLst>
          </p:cNvPr>
          <p:cNvSpPr txBox="1">
            <a:spLocks noChangeArrowheads="1"/>
          </p:cNvSpPr>
          <p:nvPr/>
        </p:nvSpPr>
        <p:spPr bwMode="auto">
          <a:xfrm>
            <a:off x="17289169" y="3956773"/>
            <a:ext cx="1853614" cy="158749"/>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サツマイモの保存方法</a:t>
            </a:r>
          </a:p>
        </p:txBody>
      </p:sp>
      <p:sp>
        <p:nvSpPr>
          <p:cNvPr id="61" name="Text Box 1833">
            <a:extLst>
              <a:ext uri="{FF2B5EF4-FFF2-40B4-BE49-F238E27FC236}">
                <a16:creationId xmlns:a16="http://schemas.microsoft.com/office/drawing/2014/main" id="{C742DF7D-5D52-66ED-4309-72CB256819AF}"/>
              </a:ext>
            </a:extLst>
          </p:cNvPr>
          <p:cNvSpPr txBox="1">
            <a:spLocks noChangeArrowheads="1"/>
          </p:cNvSpPr>
          <p:nvPr/>
        </p:nvSpPr>
        <p:spPr bwMode="auto">
          <a:xfrm>
            <a:off x="15682351" y="4307996"/>
            <a:ext cx="4870431" cy="800659"/>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サツマイモは低温に弱く、冷蔵庫に入れると傷みやすいため、 </a:t>
            </a:r>
            <a:r>
              <a:rPr lang="en-US" altLang="ja-JP" sz="1050" dirty="0">
                <a:latin typeface="HGMaruGothicMPRO"/>
                <a:ea typeface="HGMaruGothicMPRO"/>
              </a:rPr>
              <a:t>1</a:t>
            </a:r>
            <a:r>
              <a:rPr lang="ja-JP" altLang="en-US" sz="1050" dirty="0">
                <a:latin typeface="HGMaruGothicMPRO"/>
                <a:ea typeface="HGMaruGothicMPRO"/>
              </a:rPr>
              <a:t>本ずつ新聞紙で包み、紙袋などに入れて常温保存するのが適しています。 室温が</a:t>
            </a:r>
            <a:r>
              <a:rPr lang="en-US" altLang="ja-JP" sz="1050" dirty="0">
                <a:latin typeface="HGMaruGothicMPRO"/>
                <a:ea typeface="HGMaruGothicMPRO"/>
              </a:rPr>
              <a:t>20</a:t>
            </a:r>
            <a:r>
              <a:rPr lang="ja-JP" altLang="en-US" sz="1050" dirty="0">
                <a:latin typeface="HGMaruGothicMPRO"/>
                <a:ea typeface="HGMaruGothicMPRO"/>
              </a:rPr>
              <a:t>度を超える場合は、新聞紙で包んでポリ袋に入れ、袋の口を緩く結んで冷蔵庫で保存を。</a:t>
            </a:r>
            <a:endParaRPr lang="en-US" altLang="ja-JP" sz="1050" dirty="0">
              <a:latin typeface="HGMaruGothicMPRO"/>
              <a:ea typeface="HGMaruGothicMPRO"/>
            </a:endParaRPr>
          </a:p>
        </p:txBody>
      </p:sp>
      <p:sp>
        <p:nvSpPr>
          <p:cNvPr id="62" name="テキスト ボックス 178">
            <a:extLst>
              <a:ext uri="{FF2B5EF4-FFF2-40B4-BE49-F238E27FC236}">
                <a16:creationId xmlns:a16="http://schemas.microsoft.com/office/drawing/2014/main" id="{9A79FE2A-4CD3-963D-71E7-C155B89773D8}"/>
              </a:ext>
            </a:extLst>
          </p:cNvPr>
          <p:cNvSpPr txBox="1"/>
          <p:nvPr/>
        </p:nvSpPr>
        <p:spPr bwMode="auto">
          <a:xfrm>
            <a:off x="507317" y="8924224"/>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000" dirty="0">
                <a:latin typeface="HG創英角ｺﾞｼｯｸUB"/>
                <a:ea typeface="HG創英角ｺﾞｼｯｸUB"/>
                <a:cs typeface="HG創英角ｺﾞｼｯｸUB"/>
              </a:rPr>
              <a:t>イワシの日（１０／４）</a:t>
            </a:r>
            <a:endParaRPr lang="en-US" altLang="ja-JP" sz="2000" dirty="0">
              <a:latin typeface="HG創英角ｺﾞｼｯｸUB"/>
              <a:ea typeface="HG創英角ｺﾞｼｯｸUB"/>
              <a:cs typeface="HG創英角ｺﾞｼｯｸUB"/>
            </a:endParaRPr>
          </a:p>
        </p:txBody>
      </p:sp>
      <p:sp>
        <p:nvSpPr>
          <p:cNvPr id="63" name="テキスト ボックス 171">
            <a:extLst>
              <a:ext uri="{FF2B5EF4-FFF2-40B4-BE49-F238E27FC236}">
                <a16:creationId xmlns:a16="http://schemas.microsoft.com/office/drawing/2014/main" id="{E583DCD7-4EDF-4B5F-F73A-C002DB2F1876}"/>
              </a:ext>
            </a:extLst>
          </p:cNvPr>
          <p:cNvSpPr txBox="1"/>
          <p:nvPr/>
        </p:nvSpPr>
        <p:spPr bwMode="auto">
          <a:xfrm>
            <a:off x="507317" y="9528587"/>
            <a:ext cx="6617592" cy="1318953"/>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大阪府多獲性魚有効利用検討会（大阪おさかな健康食品協議会）が「１（い）０（わ）４（し）」の語呂合わせで</a:t>
            </a:r>
            <a:r>
              <a:rPr lang="en-US" altLang="ja-JP" sz="1050" dirty="0">
                <a:effectLst/>
                <a:latin typeface="HGMaruGothicMPRO" panose="020F0600000000000000" pitchFamily="34" charset="-128"/>
                <a:ea typeface="HGMaruGothicMPRO" panose="020F0600000000000000" pitchFamily="34" charset="-128"/>
              </a:rPr>
              <a:t>1985</a:t>
            </a:r>
            <a:r>
              <a:rPr lang="ja-JP" altLang="en-US" sz="1050" dirty="0">
                <a:effectLst/>
                <a:latin typeface="HGMaruGothicMPRO" panose="020F0600000000000000" pitchFamily="34" charset="-128"/>
                <a:ea typeface="HGMaruGothicMPRO" panose="020F0600000000000000" pitchFamily="34" charset="-128"/>
              </a:rPr>
              <a:t>年に制定。安くておいしくヘルシーな魚であることを認識してもらう</a:t>
            </a:r>
            <a:r>
              <a:rPr lang="ja-JP" altLang="en-US" sz="1050" dirty="0">
                <a:latin typeface="HGMaruGothicMPRO" panose="020F0600000000000000" pitchFamily="34" charset="-128"/>
                <a:ea typeface="HGMaruGothicMPRO" panose="020F0600000000000000" pitchFamily="34" charset="-128"/>
              </a:rPr>
              <a:t>こと</a:t>
            </a:r>
            <a:r>
              <a:rPr lang="ja-JP" altLang="en-US" sz="1050" dirty="0">
                <a:effectLst/>
                <a:latin typeface="HGMaruGothicMPRO" panose="020F0600000000000000" pitchFamily="34" charset="-128"/>
                <a:ea typeface="HGMaruGothicMPRO" panose="020F0600000000000000" pitchFamily="34" charset="-128"/>
              </a:rPr>
              <a:t>を目的にしています。</a:t>
            </a:r>
            <a:br>
              <a:rPr lang="en-US" altLang="ja-JP" sz="1050" dirty="0">
                <a:effectLst/>
                <a:latin typeface="HGMaruGothicMPRO" panose="020F0600000000000000" pitchFamily="34" charset="-128"/>
                <a:ea typeface="HGMaruGothicMPRO" panose="020F0600000000000000" pitchFamily="34" charset="-128"/>
              </a:rPr>
            </a:br>
            <a:br>
              <a:rPr lang="en-US" altLang="ja-JP" sz="1050" dirty="0">
                <a:effectLst/>
                <a:latin typeface="HGMaruGothicMPRO" panose="020F0600000000000000" pitchFamily="34" charset="-128"/>
                <a:ea typeface="HGMaruGothicMPRO" panose="020F0600000000000000" pitchFamily="34" charset="-128"/>
              </a:rPr>
            </a:br>
            <a:r>
              <a:rPr lang="ja-JP" altLang="en-US" sz="1050" dirty="0">
                <a:effectLst/>
                <a:latin typeface="HGMaruGothicMPRO" panose="020F0600000000000000" pitchFamily="34" charset="-128"/>
                <a:ea typeface="HGMaruGothicMPRO" panose="020F0600000000000000" pitchFamily="34" charset="-128"/>
              </a:rPr>
              <a:t>　旬のイワシは脂も乗り栄養価も高いのが特徴です。青魚はカルシウム、ビタミン類、そして生活習慣病予防、</a:t>
            </a:r>
            <a:r>
              <a:rPr lang="ja-JP" altLang="en-US" sz="1050" dirty="0">
                <a:latin typeface="HGMaruGothicMPRO" panose="020F0600000000000000" pitchFamily="34" charset="-128"/>
                <a:ea typeface="HGMaruGothicMPRO" panose="020F0600000000000000" pitchFamily="34" charset="-128"/>
              </a:rPr>
              <a:t>脳機能の維持</a:t>
            </a:r>
            <a:r>
              <a:rPr lang="ja-JP" altLang="en-US" sz="1050" dirty="0">
                <a:effectLst/>
                <a:latin typeface="HGMaruGothicMPRO" panose="020F0600000000000000" pitchFamily="34" charset="-128"/>
                <a:ea typeface="HGMaruGothicMPRO" panose="020F0600000000000000" pitchFamily="34" charset="-128"/>
              </a:rPr>
              <a:t>や老化防止に効果のある</a:t>
            </a:r>
            <a:r>
              <a:rPr lang="en-US" altLang="ja-JP" sz="1050" dirty="0">
                <a:effectLst/>
                <a:latin typeface="HGMaruGothicMPRO" panose="020F0600000000000000" pitchFamily="34" charset="-128"/>
                <a:ea typeface="HGMaruGothicMPRO" panose="020F0600000000000000" pitchFamily="34" charset="-128"/>
              </a:rPr>
              <a:t>EPA</a:t>
            </a:r>
            <a:r>
              <a:rPr lang="ja-JP" altLang="en-US" sz="1050" dirty="0">
                <a:effectLst/>
                <a:latin typeface="HGMaruGothicMPRO" panose="020F0600000000000000" pitchFamily="34" charset="-128"/>
                <a:ea typeface="HGMaruGothicMPRO" panose="020F0600000000000000" pitchFamily="34" charset="-128"/>
              </a:rPr>
              <a:t>、</a:t>
            </a:r>
            <a:r>
              <a:rPr lang="en-US" altLang="ja-JP" sz="1050" dirty="0">
                <a:effectLst/>
                <a:latin typeface="HGMaruGothicMPRO" panose="020F0600000000000000" pitchFamily="34" charset="-128"/>
                <a:ea typeface="HGMaruGothicMPRO" panose="020F0600000000000000" pitchFamily="34" charset="-128"/>
              </a:rPr>
              <a:t>DHA</a:t>
            </a:r>
            <a:r>
              <a:rPr lang="ja-JP" altLang="en-US" sz="1050" dirty="0">
                <a:effectLst/>
                <a:latin typeface="HGMaruGothicMPRO" panose="020F0600000000000000" pitchFamily="34" charset="-128"/>
                <a:ea typeface="HGMaruGothicMPRO" panose="020F0600000000000000" pitchFamily="34" charset="-128"/>
              </a:rPr>
              <a:t>を含み、子どもから高齢者まで幅広く訴求できます。抗酸化作用のあるビタミンと一緒に取ると良いとされるため、レモンを使ったマリネやトマト煮などのメニューの提案がおすすめです。臭みを抑える梅、酢、ショウガ、ハーブの関連販売も展開すると良いでしょう。缶詰の訴求も強化しましょう。</a:t>
            </a:r>
            <a:endParaRPr lang="en-US" altLang="ja-JP" sz="1050" dirty="0">
              <a:effectLst/>
              <a:latin typeface="HGMaruGothicMPRO" panose="020F0600000000000000" pitchFamily="34" charset="-128"/>
              <a:ea typeface="HGMaruGothicMPRO" panose="020F0600000000000000" pitchFamily="34" charset="-128"/>
            </a:endParaRPr>
          </a:p>
        </p:txBody>
      </p:sp>
      <p:sp>
        <p:nvSpPr>
          <p:cNvPr id="68" name="Text Box 1049">
            <a:extLst>
              <a:ext uri="{FF2B5EF4-FFF2-40B4-BE49-F238E27FC236}">
                <a16:creationId xmlns:a16="http://schemas.microsoft.com/office/drawing/2014/main" id="{F0B63D08-3435-8359-7CC9-725C906CB89A}"/>
              </a:ext>
            </a:extLst>
          </p:cNvPr>
          <p:cNvSpPr txBox="1">
            <a:spLocks noChangeArrowheads="1"/>
          </p:cNvSpPr>
          <p:nvPr/>
        </p:nvSpPr>
        <p:spPr bwMode="auto">
          <a:xfrm>
            <a:off x="3446342" y="77559"/>
            <a:ext cx="14561782" cy="103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73152"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en-US" altLang="ja-JP" sz="2300" b="1" dirty="0">
                <a:solidFill>
                  <a:schemeClr val="accent2">
                    <a:lumMod val="60000"/>
                    <a:lumOff val="40000"/>
                  </a:schemeClr>
                </a:solidFill>
                <a:latin typeface="メイリオ"/>
                <a:ea typeface="メイリオ"/>
              </a:rPr>
              <a:t>10</a:t>
            </a:r>
            <a:r>
              <a:rPr lang="ja-JP" altLang="en-US" sz="2300" b="1" dirty="0">
                <a:solidFill>
                  <a:schemeClr val="accent2">
                    <a:lumMod val="60000"/>
                    <a:lumOff val="40000"/>
                  </a:schemeClr>
                </a:solidFill>
                <a:latin typeface="メイリオ"/>
                <a:ea typeface="メイリオ"/>
              </a:rPr>
              <a:t>月</a:t>
            </a:r>
            <a:r>
              <a:rPr lang="ja-JP" altLang="en-US" sz="2300" b="1" i="0" u="none" strike="noStrike" baseline="0" dirty="0">
                <a:solidFill>
                  <a:schemeClr val="accent2">
                    <a:lumMod val="60000"/>
                    <a:lumOff val="40000"/>
                  </a:schemeClr>
                </a:solidFill>
                <a:latin typeface="メイリオ"/>
                <a:ea typeface="メイリオ"/>
              </a:rPr>
              <a:t>･</a:t>
            </a:r>
            <a:r>
              <a:rPr lang="ja-JP" altLang="en-US" sz="2300" b="1" dirty="0">
                <a:solidFill>
                  <a:schemeClr val="accent2">
                    <a:lumMod val="60000"/>
                    <a:lumOff val="40000"/>
                  </a:schemeClr>
                </a:solidFill>
                <a:latin typeface="メイリオ"/>
                <a:ea typeface="メイリオ"/>
              </a:rPr>
              <a:t>･･旬の</a:t>
            </a:r>
            <a:r>
              <a:rPr lang="ja-JP" altLang="en-US" sz="2300" b="1" i="0" u="none" strike="noStrike" baseline="0" dirty="0">
                <a:solidFill>
                  <a:schemeClr val="accent2">
                    <a:lumMod val="60000"/>
                    <a:lumOff val="40000"/>
                  </a:schemeClr>
                </a:solidFill>
                <a:latin typeface="メイリオ"/>
                <a:ea typeface="メイリオ"/>
              </a:rPr>
              <a:t>食材が盛りだくさん！ 行事や記念日に絡めた販促活動を展開しましょう！</a:t>
            </a:r>
          </a:p>
          <a:p>
            <a:pPr algn="ctr">
              <a:lnSpc>
                <a:spcPts val="3400"/>
              </a:lnSpc>
              <a:defRPr sz="1000"/>
            </a:pPr>
            <a:r>
              <a:rPr lang="ja-JP" altLang="en-US" sz="2300" b="1" i="0" u="none" strike="noStrike" baseline="0" dirty="0">
                <a:solidFill>
                  <a:schemeClr val="accent2">
                    <a:lumMod val="50000"/>
                  </a:schemeClr>
                </a:solidFill>
                <a:latin typeface="メイリオ"/>
                <a:ea typeface="メイリオ"/>
              </a:rPr>
              <a:t>前半は「秋商材」、後半は「冬商材」の売り込みを！</a:t>
            </a:r>
          </a:p>
        </p:txBody>
      </p:sp>
      <p:pic>
        <p:nvPicPr>
          <p:cNvPr id="69" name="図 68" descr="図形&#10;&#10;中程度の精度で自動的に生成された説明">
            <a:extLst>
              <a:ext uri="{FF2B5EF4-FFF2-40B4-BE49-F238E27FC236}">
                <a16:creationId xmlns:a16="http://schemas.microsoft.com/office/drawing/2014/main" id="{FF44163D-70D5-72F2-5DFF-F5621ED875F0}"/>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33530" y="285457"/>
            <a:ext cx="2081490" cy="825253"/>
          </a:xfrm>
          <a:prstGeom prst="rect">
            <a:avLst/>
          </a:prstGeom>
        </p:spPr>
      </p:pic>
      <p:sp>
        <p:nvSpPr>
          <p:cNvPr id="47" name="テキスト ボックス 178">
            <a:extLst>
              <a:ext uri="{FF2B5EF4-FFF2-40B4-BE49-F238E27FC236}">
                <a16:creationId xmlns:a16="http://schemas.microsoft.com/office/drawing/2014/main" id="{AAE1E9BB-A841-D481-6DA5-54B1196F8109}"/>
              </a:ext>
            </a:extLst>
          </p:cNvPr>
          <p:cNvSpPr txBox="1"/>
          <p:nvPr/>
        </p:nvSpPr>
        <p:spPr bwMode="auto">
          <a:xfrm>
            <a:off x="764453" y="12460970"/>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ハロウィン（１０／３１）</a:t>
            </a:r>
            <a:endParaRPr lang="en-US" altLang="ja-JP" sz="2800" dirty="0">
              <a:latin typeface="HG創英角ｺﾞｼｯｸUB"/>
              <a:ea typeface="HG創英角ｺﾞｼｯｸUB"/>
              <a:cs typeface="HG創英角ｺﾞｼｯｸUB"/>
            </a:endParaRPr>
          </a:p>
        </p:txBody>
      </p:sp>
      <p:sp>
        <p:nvSpPr>
          <p:cNvPr id="51" name="テキスト ボックス 171">
            <a:extLst>
              <a:ext uri="{FF2B5EF4-FFF2-40B4-BE49-F238E27FC236}">
                <a16:creationId xmlns:a16="http://schemas.microsoft.com/office/drawing/2014/main" id="{272F5A60-6673-34D8-276C-CD23CF130A6C}"/>
              </a:ext>
            </a:extLst>
          </p:cNvPr>
          <p:cNvSpPr txBox="1"/>
          <p:nvPr/>
        </p:nvSpPr>
        <p:spPr bwMode="auto">
          <a:xfrm>
            <a:off x="764453" y="13170368"/>
            <a:ext cx="5900618" cy="1625132"/>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a:t>
            </a:r>
            <a:r>
              <a:rPr lang="en-US" altLang="ja-JP" sz="1050" dirty="0">
                <a:latin typeface="HGMaruGothicMPRO" panose="020F0600000000000000" pitchFamily="34" charset="-128"/>
                <a:ea typeface="HGMaruGothicMPRO" panose="020F0600000000000000" pitchFamily="34" charset="-128"/>
              </a:rPr>
              <a:t>10</a:t>
            </a:r>
            <a:r>
              <a:rPr lang="ja-JP" altLang="en-US" sz="1050" dirty="0">
                <a:latin typeface="HGMaruGothicMPRO" panose="020F0600000000000000" pitchFamily="34" charset="-128"/>
                <a:ea typeface="HGMaruGothicMPRO" panose="020F0600000000000000" pitchFamily="34" charset="-128"/>
              </a:rPr>
              <a:t>月</a:t>
            </a:r>
            <a:r>
              <a:rPr lang="en-US" altLang="ja-JP" sz="1050" dirty="0">
                <a:effectLst/>
                <a:latin typeface="HGMaruGothicMPRO" panose="020F0600000000000000" pitchFamily="34" charset="-128"/>
                <a:ea typeface="HGMaruGothicMPRO" panose="020F0600000000000000" pitchFamily="34" charset="-128"/>
              </a:rPr>
              <a:t>31</a:t>
            </a:r>
            <a:r>
              <a:rPr lang="ja-JP" altLang="en-US" sz="1050" dirty="0">
                <a:effectLst/>
                <a:latin typeface="HGMaruGothicMPRO" panose="020F0600000000000000" pitchFamily="34" charset="-128"/>
                <a:ea typeface="HGMaruGothicMPRO" panose="020F0600000000000000" pitchFamily="34" charset="-128"/>
              </a:rPr>
              <a:t>日のハロウィンは店内の雰囲気を変えるのにぴったりの催事です。カボチャやおばけ、黒猫などのアイテムを飾り、季節感を演出しましょう。</a:t>
            </a:r>
            <a:endParaRPr lang="en-US" altLang="ja-JP" sz="1050" dirty="0">
              <a:effectLst/>
              <a:latin typeface="HGMaruGothicMPRO" panose="020F0600000000000000" pitchFamily="34" charset="-128"/>
              <a:ea typeface="HGMaruGothicMPRO" panose="020F0600000000000000" pitchFamily="34" charset="-128"/>
            </a:endParaRPr>
          </a:p>
          <a:p>
            <a:r>
              <a:rPr lang="ja-JP" altLang="en-US" sz="1050">
                <a:effectLst/>
                <a:latin typeface="HGMaruGothicMPRO" panose="020F0600000000000000" pitchFamily="34" charset="-128"/>
                <a:ea typeface="HGMaruGothicMPRO" panose="020F0600000000000000" pitchFamily="34" charset="-128"/>
              </a:rPr>
              <a:t>家族や友人と楽しむホームパーティなど</a:t>
            </a:r>
            <a:r>
              <a:rPr lang="ja-JP" altLang="en-US" sz="1050" dirty="0">
                <a:effectLst/>
                <a:latin typeface="HGMaruGothicMPRO" panose="020F0600000000000000" pitchFamily="34" charset="-128"/>
                <a:ea typeface="HGMaruGothicMPRO" panose="020F0600000000000000" pitchFamily="34" charset="-128"/>
              </a:rPr>
              <a:t>、おうちで楽しむ</a:t>
            </a:r>
            <a:r>
              <a:rPr lang="ja-JP" altLang="en-US" sz="1050" dirty="0">
                <a:latin typeface="HGMaruGothicMPRO" panose="020F0600000000000000" pitchFamily="34" charset="-128"/>
                <a:ea typeface="HGMaruGothicMPRO" panose="020F0600000000000000" pitchFamily="34" charset="-128"/>
              </a:rPr>
              <a:t>ハロウィン</a:t>
            </a:r>
            <a:r>
              <a:rPr lang="ja-JP" altLang="en-US" sz="1050" dirty="0">
                <a:effectLst/>
                <a:latin typeface="HGMaruGothicMPRO" panose="020F0600000000000000" pitchFamily="34" charset="-128"/>
                <a:ea typeface="HGMaruGothicMPRO" panose="020F0600000000000000" pitchFamily="34" charset="-128"/>
              </a:rPr>
              <a:t>をテーマに展開するのがおすすめです。</a:t>
            </a:r>
            <a:endParaRPr lang="en-US" altLang="ja-JP" sz="105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rPr>
              <a:t>　</a:t>
            </a:r>
            <a:r>
              <a:rPr lang="ja-JP" altLang="en-US" sz="1050" dirty="0">
                <a:effectLst/>
                <a:latin typeface="HGMaruGothicMPRO" panose="020F0600000000000000" pitchFamily="34" charset="-128"/>
                <a:ea typeface="HGMaruGothicMPRO" panose="020F0600000000000000" pitchFamily="34" charset="-128"/>
              </a:rPr>
              <a:t>カボチャを使ったごちそう料理やデザート、オードブル、</a:t>
            </a:r>
            <a:r>
              <a:rPr lang="ja-JP" altLang="en-US" sz="1050" dirty="0">
                <a:latin typeface="HGMaruGothicMPRO" panose="020F0600000000000000" pitchFamily="34" charset="-128"/>
                <a:ea typeface="HGMaruGothicMPRO" panose="020F0600000000000000" pitchFamily="34" charset="-128"/>
              </a:rPr>
              <a:t>ハロウィン</a:t>
            </a:r>
            <a:r>
              <a:rPr lang="ja-JP" altLang="en-US" sz="1050" dirty="0">
                <a:effectLst/>
                <a:latin typeface="HGMaruGothicMPRO" panose="020F0600000000000000" pitchFamily="34" charset="-128"/>
                <a:ea typeface="HGMaruGothicMPRO" panose="020F0600000000000000" pitchFamily="34" charset="-128"/>
              </a:rPr>
              <a:t>限定菓子、ワイン・発泡酒などの酒類、パーティグッズ、撮影関連商品などを用意しましょう。ショッピングセンターや公民館、幼稚園・保育園などで</a:t>
            </a:r>
            <a:r>
              <a:rPr lang="ja-JP" altLang="en-US" sz="1050" dirty="0">
                <a:latin typeface="HGMaruGothicMPRO" panose="020F0600000000000000" pitchFamily="34" charset="-128"/>
                <a:ea typeface="HGMaruGothicMPRO" panose="020F0600000000000000" pitchFamily="34" charset="-128"/>
              </a:rPr>
              <a:t>ハロウィン</a:t>
            </a:r>
            <a:r>
              <a:rPr lang="ja-JP" altLang="en-US" sz="1050" dirty="0">
                <a:effectLst/>
                <a:latin typeface="HGMaruGothicMPRO" panose="020F0600000000000000" pitchFamily="34" charset="-128"/>
                <a:ea typeface="HGMaruGothicMPRO" panose="020F0600000000000000" pitchFamily="34" charset="-128"/>
              </a:rPr>
              <a:t>催事を行うところも増えています。当日は菓子や飲料のまとめ買いも想定されるため、開催情報はこまめに確認し、欠品のないように気を付けましょう。</a:t>
            </a:r>
            <a:endParaRPr lang="en-US" altLang="ja-JP" sz="1050" dirty="0">
              <a:effectLst/>
              <a:latin typeface="HGMaruGothicMPRO" panose="020F0600000000000000" pitchFamily="34" charset="-128"/>
              <a:ea typeface="HGMaruGothicMPRO" panose="020F0600000000000000" pitchFamily="34" charset="-128"/>
            </a:endParaRPr>
          </a:p>
        </p:txBody>
      </p:sp>
      <p:sp>
        <p:nvSpPr>
          <p:cNvPr id="40" name="テキスト ボックス 171">
            <a:extLst>
              <a:ext uri="{FF2B5EF4-FFF2-40B4-BE49-F238E27FC236}">
                <a16:creationId xmlns:a16="http://schemas.microsoft.com/office/drawing/2014/main" id="{E4F722D4-D22C-C6B1-3A4E-C4DC26EE04A9}"/>
              </a:ext>
            </a:extLst>
          </p:cNvPr>
          <p:cNvSpPr txBox="1"/>
          <p:nvPr/>
        </p:nvSpPr>
        <p:spPr bwMode="auto">
          <a:xfrm>
            <a:off x="500789" y="10948306"/>
            <a:ext cx="5891106"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1" dirty="0">
                <a:effectLst/>
                <a:latin typeface="HGMaruGothicMPRO" panose="020F0600000000000000" pitchFamily="34" charset="-128"/>
                <a:ea typeface="HGMaruGothicMPRO" panose="020F0600000000000000" pitchFamily="34" charset="-128"/>
              </a:rPr>
              <a:t>●重点メニュー・商品</a:t>
            </a:r>
          </a:p>
          <a:p>
            <a:r>
              <a:rPr lang="ja-JP" altLang="en-US" sz="1050" dirty="0">
                <a:effectLst/>
                <a:latin typeface="HGMaruGothicMPRO" panose="020F0600000000000000" pitchFamily="34" charset="-128"/>
                <a:ea typeface="HGMaruGothicMPRO" panose="020F0600000000000000" pitchFamily="34" charset="-128"/>
              </a:rPr>
              <a:t>イワシメニュー（マリネ、つみれ汁、梅干し煮、トマト煮、かば焼き）、アンチョビーのパスタ、梅、酢、ワインビネガー、ショウガ</a:t>
            </a:r>
            <a:endParaRPr lang="en-US" altLang="ja-JP" sz="1050" b="1" dirty="0">
              <a:effectLst/>
              <a:latin typeface="HGMaruGothicMPRO" panose="020F0600000000000000" pitchFamily="34" charset="-128"/>
              <a:ea typeface="HGMaruGothicMPRO" panose="020F0600000000000000" pitchFamily="34" charset="-128"/>
            </a:endParaRPr>
          </a:p>
        </p:txBody>
      </p:sp>
      <p:pic>
        <p:nvPicPr>
          <p:cNvPr id="12" name="図 11">
            <a:extLst>
              <a:ext uri="{FF2B5EF4-FFF2-40B4-BE49-F238E27FC236}">
                <a16:creationId xmlns:a16="http://schemas.microsoft.com/office/drawing/2014/main" id="{25E6E74B-99A8-2766-03E1-73250D4929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43625" y="1433093"/>
            <a:ext cx="1492942" cy="1490554"/>
          </a:xfrm>
          <a:prstGeom prst="rect">
            <a:avLst/>
          </a:prstGeom>
        </p:spPr>
      </p:pic>
      <p:pic>
        <p:nvPicPr>
          <p:cNvPr id="16" name="図 15">
            <a:extLst>
              <a:ext uri="{FF2B5EF4-FFF2-40B4-BE49-F238E27FC236}">
                <a16:creationId xmlns:a16="http://schemas.microsoft.com/office/drawing/2014/main" id="{1243683D-459C-A411-DF79-760A1928DF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20287" y="1923876"/>
            <a:ext cx="1620052" cy="713356"/>
          </a:xfrm>
          <a:prstGeom prst="rect">
            <a:avLst/>
          </a:prstGeom>
        </p:spPr>
      </p:pic>
      <p:pic>
        <p:nvPicPr>
          <p:cNvPr id="20" name="図 19">
            <a:extLst>
              <a:ext uri="{FF2B5EF4-FFF2-40B4-BE49-F238E27FC236}">
                <a16:creationId xmlns:a16="http://schemas.microsoft.com/office/drawing/2014/main" id="{88498197-ED45-F95E-05D9-894AE2EA49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26251" y="3256108"/>
            <a:ext cx="2367013" cy="1775260"/>
          </a:xfrm>
          <a:prstGeom prst="rect">
            <a:avLst/>
          </a:prstGeom>
        </p:spPr>
      </p:pic>
      <p:pic>
        <p:nvPicPr>
          <p:cNvPr id="26" name="図 25">
            <a:extLst>
              <a:ext uri="{FF2B5EF4-FFF2-40B4-BE49-F238E27FC236}">
                <a16:creationId xmlns:a16="http://schemas.microsoft.com/office/drawing/2014/main" id="{8AD830A4-560E-E338-C968-ECBA9FE3781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32108" b="20298"/>
          <a:stretch/>
        </p:blipFill>
        <p:spPr>
          <a:xfrm>
            <a:off x="10345999" y="11970188"/>
            <a:ext cx="10233692" cy="3025695"/>
          </a:xfrm>
          <a:prstGeom prst="rect">
            <a:avLst/>
          </a:prstGeom>
        </p:spPr>
      </p:pic>
      <p:pic>
        <p:nvPicPr>
          <p:cNvPr id="31" name="図 30">
            <a:extLst>
              <a:ext uri="{FF2B5EF4-FFF2-40B4-BE49-F238E27FC236}">
                <a16:creationId xmlns:a16="http://schemas.microsoft.com/office/drawing/2014/main" id="{A0772A82-AE7A-DBA2-C18A-6117911CF52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24909" y="9418936"/>
            <a:ext cx="2645401" cy="1984051"/>
          </a:xfrm>
          <a:prstGeom prst="rect">
            <a:avLst/>
          </a:prstGeom>
        </p:spPr>
      </p:pic>
      <p:pic>
        <p:nvPicPr>
          <p:cNvPr id="36" name="図 35">
            <a:extLst>
              <a:ext uri="{FF2B5EF4-FFF2-40B4-BE49-F238E27FC236}">
                <a16:creationId xmlns:a16="http://schemas.microsoft.com/office/drawing/2014/main" id="{5A24631D-39B4-060E-48C5-4DA6276D0F4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26486" y="12460970"/>
            <a:ext cx="2300533" cy="2300533"/>
          </a:xfrm>
          <a:prstGeom prst="rect">
            <a:avLst/>
          </a:prstGeom>
        </p:spPr>
      </p:pic>
      <p:pic>
        <p:nvPicPr>
          <p:cNvPr id="43" name="図 42">
            <a:extLst>
              <a:ext uri="{FF2B5EF4-FFF2-40B4-BE49-F238E27FC236}">
                <a16:creationId xmlns:a16="http://schemas.microsoft.com/office/drawing/2014/main" id="{78DDC852-920F-7416-C98D-6B1B2D920E45}"/>
              </a:ext>
            </a:extLst>
          </p:cNvPr>
          <p:cNvPicPr>
            <a:picLocks noChangeAspect="1"/>
          </p:cNvPicPr>
          <p:nvPr/>
        </p:nvPicPr>
        <p:blipFill rotWithShape="1">
          <a:blip r:embed="rId12">
            <a:extLst>
              <a:ext uri="{28A0092B-C50C-407E-A947-70E740481C1C}">
                <a14:useLocalDpi xmlns:a14="http://schemas.microsoft.com/office/drawing/2010/main" val="0"/>
              </a:ext>
            </a:extLst>
          </a:blip>
          <a:srcRect l="16488" r="21967"/>
          <a:stretch/>
        </p:blipFill>
        <p:spPr>
          <a:xfrm>
            <a:off x="10440969" y="5226019"/>
            <a:ext cx="2503418" cy="3050708"/>
          </a:xfrm>
          <a:prstGeom prst="rect">
            <a:avLst/>
          </a:prstGeom>
        </p:spPr>
      </p:pic>
      <p:pic>
        <p:nvPicPr>
          <p:cNvPr id="52" name="図 51">
            <a:extLst>
              <a:ext uri="{FF2B5EF4-FFF2-40B4-BE49-F238E27FC236}">
                <a16:creationId xmlns:a16="http://schemas.microsoft.com/office/drawing/2014/main" id="{56FEC228-ABFA-FB45-6B8D-AA01EF7255C2}"/>
              </a:ext>
            </a:extLst>
          </p:cNvPr>
          <p:cNvPicPr>
            <a:picLocks noChangeAspect="1"/>
          </p:cNvPicPr>
          <p:nvPr/>
        </p:nvPicPr>
        <p:blipFill rotWithShape="1">
          <a:blip r:embed="rId13">
            <a:extLst>
              <a:ext uri="{28A0092B-C50C-407E-A947-70E740481C1C}">
                <a14:useLocalDpi xmlns:a14="http://schemas.microsoft.com/office/drawing/2010/main" val="0"/>
              </a:ext>
            </a:extLst>
          </a:blip>
          <a:srcRect l="26275" r="20676"/>
          <a:stretch/>
        </p:blipFill>
        <p:spPr>
          <a:xfrm>
            <a:off x="13225929" y="5184693"/>
            <a:ext cx="2185426" cy="3089707"/>
          </a:xfrm>
          <a:prstGeom prst="rect">
            <a:avLst/>
          </a:prstGeom>
        </p:spPr>
      </p:pic>
      <p:pic>
        <p:nvPicPr>
          <p:cNvPr id="65" name="図 64">
            <a:extLst>
              <a:ext uri="{FF2B5EF4-FFF2-40B4-BE49-F238E27FC236}">
                <a16:creationId xmlns:a16="http://schemas.microsoft.com/office/drawing/2014/main" id="{9D2E8552-2AFB-E53F-5909-14FEC1D906E7}"/>
              </a:ext>
            </a:extLst>
          </p:cNvPr>
          <p:cNvPicPr>
            <a:picLocks noChangeAspect="1"/>
          </p:cNvPicPr>
          <p:nvPr/>
        </p:nvPicPr>
        <p:blipFill rotWithShape="1">
          <a:blip r:embed="rId14">
            <a:extLst>
              <a:ext uri="{28A0092B-C50C-407E-A947-70E740481C1C}">
                <a14:useLocalDpi xmlns:a14="http://schemas.microsoft.com/office/drawing/2010/main" val="0"/>
              </a:ext>
            </a:extLst>
          </a:blip>
          <a:srcRect l="23062" t="7693" r="31080" b="7080"/>
          <a:stretch/>
        </p:blipFill>
        <p:spPr>
          <a:xfrm>
            <a:off x="15847263" y="5198807"/>
            <a:ext cx="2160862" cy="3011864"/>
          </a:xfrm>
          <a:prstGeom prst="rect">
            <a:avLst/>
          </a:prstGeom>
        </p:spPr>
      </p:pic>
      <p:pic>
        <p:nvPicPr>
          <p:cNvPr id="70" name="図 69">
            <a:extLst>
              <a:ext uri="{FF2B5EF4-FFF2-40B4-BE49-F238E27FC236}">
                <a16:creationId xmlns:a16="http://schemas.microsoft.com/office/drawing/2014/main" id="{F7757616-88CB-910E-E39B-A97CDFE68FEB}"/>
              </a:ext>
            </a:extLst>
          </p:cNvPr>
          <p:cNvPicPr>
            <a:picLocks noChangeAspect="1"/>
          </p:cNvPicPr>
          <p:nvPr/>
        </p:nvPicPr>
        <p:blipFill rotWithShape="1">
          <a:blip r:embed="rId15">
            <a:extLst>
              <a:ext uri="{28A0092B-C50C-407E-A947-70E740481C1C}">
                <a14:useLocalDpi xmlns:a14="http://schemas.microsoft.com/office/drawing/2010/main" val="0"/>
              </a:ext>
            </a:extLst>
          </a:blip>
          <a:srcRect l="22491" t="6725" r="38123"/>
          <a:stretch/>
        </p:blipFill>
        <p:spPr>
          <a:xfrm>
            <a:off x="18274123" y="5198807"/>
            <a:ext cx="2305568" cy="3071372"/>
          </a:xfrm>
          <a:prstGeom prst="rect">
            <a:avLst/>
          </a:prstGeom>
        </p:spPr>
      </p:pic>
      <p:pic>
        <p:nvPicPr>
          <p:cNvPr id="72" name="図 71">
            <a:extLst>
              <a:ext uri="{FF2B5EF4-FFF2-40B4-BE49-F238E27FC236}">
                <a16:creationId xmlns:a16="http://schemas.microsoft.com/office/drawing/2014/main" id="{50C81749-0B22-F0C4-7549-0217B586DA0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296718" y="3462238"/>
            <a:ext cx="1766249" cy="1324687"/>
          </a:xfrm>
          <a:prstGeom prst="rect">
            <a:avLst/>
          </a:prstGeom>
        </p:spPr>
      </p:pic>
    </p:spTree>
    <p:extLst>
      <p:ext uri="{BB962C8B-B14F-4D97-AF65-F5344CB8AC3E}">
        <p14:creationId xmlns:p14="http://schemas.microsoft.com/office/powerpoint/2010/main" val="206767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3A4944-8FAF-4220-2CDD-0061F5CE096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D8540FC6-E8F1-0F9F-3D89-FCE9B7317D95}"/>
              </a:ext>
            </a:extLst>
          </p:cNvPr>
          <p:cNvSpPr>
            <a:spLocks noGrp="1"/>
          </p:cNvSpPr>
          <p:nvPr>
            <p:ph idx="1"/>
          </p:nvPr>
        </p:nvSpPr>
        <p:spPr/>
        <p:txBody>
          <a:bodyPr/>
          <a:lstStyle/>
          <a:p>
            <a:endParaRPr kumimoji="1" lang="ja-JP" altLang="en-US" dirty="0"/>
          </a:p>
        </p:txBody>
      </p:sp>
      <p:pic>
        <p:nvPicPr>
          <p:cNvPr id="5" name="図 4">
            <a:extLst>
              <a:ext uri="{FF2B5EF4-FFF2-40B4-BE49-F238E27FC236}">
                <a16:creationId xmlns:a16="http://schemas.microsoft.com/office/drawing/2014/main" id="{E7CE9FAF-4ACD-A857-7F38-4713106ACD60}"/>
              </a:ext>
            </a:extLst>
          </p:cNvPr>
          <p:cNvPicPr>
            <a:picLocks noChangeAspect="1"/>
          </p:cNvPicPr>
          <p:nvPr/>
        </p:nvPicPr>
        <p:blipFill>
          <a:blip r:embed="rId2"/>
          <a:stretch>
            <a:fillRect/>
          </a:stretch>
        </p:blipFill>
        <p:spPr>
          <a:xfrm>
            <a:off x="5447561" y="3869001"/>
            <a:ext cx="10593278" cy="7602011"/>
          </a:xfrm>
          <a:prstGeom prst="rect">
            <a:avLst/>
          </a:prstGeom>
        </p:spPr>
      </p:pic>
    </p:spTree>
    <p:extLst>
      <p:ext uri="{BB962C8B-B14F-4D97-AF65-F5344CB8AC3E}">
        <p14:creationId xmlns:p14="http://schemas.microsoft.com/office/powerpoint/2010/main" val="127278842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186DA8DC6BD848448EA25EC842E658A9" ma:contentTypeVersion="16" ma:contentTypeDescription="新しいドキュメントを作成します。" ma:contentTypeScope="" ma:versionID="d3d60577716a3360a3cf8c45e925a752">
  <xsd:schema xmlns:xsd="http://www.w3.org/2001/XMLSchema" xmlns:xs="http://www.w3.org/2001/XMLSchema" xmlns:p="http://schemas.microsoft.com/office/2006/metadata/properties" xmlns:ns2="825d05fc-4885-42f2-aee4-1830ba14affa" xmlns:ns3="100ae249-e29e-41be-8680-3fbd64139604" targetNamespace="http://schemas.microsoft.com/office/2006/metadata/properties" ma:root="true" ma:fieldsID="c5d248e9d001f3546cac1dde5348cf1f" ns2:_="" ns3:_="">
    <xsd:import namespace="825d05fc-4885-42f2-aee4-1830ba14affa"/>
    <xsd:import namespace="100ae249-e29e-41be-8680-3fbd641396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5d05fc-4885-42f2-aee4-1830ba14a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6ad33ed4-6483-4797-8d50-6b93ecde420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0ae249-e29e-41be-8680-3fbd641396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485f7ef-4fd7-409a-a033-ab5ea473f867}" ma:internalName="TaxCatchAll" ma:showField="CatchAllData" ma:web="100ae249-e29e-41be-8680-3fbd6413960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00ae249-e29e-41be-8680-3fbd64139604" xsi:nil="true"/>
    <lcf76f155ced4ddcb4097134ff3c332f xmlns="825d05fc-4885-42f2-aee4-1830ba14af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2198C16-9E39-473F-834A-972AC308BD57}">
  <ds:schemaRefs>
    <ds:schemaRef ds:uri="http://schemas.microsoft.com/sharepoint/v3/contenttype/forms"/>
  </ds:schemaRefs>
</ds:datastoreItem>
</file>

<file path=customXml/itemProps2.xml><?xml version="1.0" encoding="utf-8"?>
<ds:datastoreItem xmlns:ds="http://schemas.openxmlformats.org/officeDocument/2006/customXml" ds:itemID="{E8B0B503-DD05-4BF4-8261-AC64053626D3}"/>
</file>

<file path=customXml/itemProps3.xml><?xml version="1.0" encoding="utf-8"?>
<ds:datastoreItem xmlns:ds="http://schemas.openxmlformats.org/officeDocument/2006/customXml" ds:itemID="{FD6C2245-EA20-4F67-80B2-67B6A8944EC1}">
  <ds:schemaRefs>
    <ds:schemaRef ds:uri="a854727d-76ad-4a0b-9938-dee9e4be598e"/>
    <ds:schemaRef ds:uri="http://purl.org/dc/elements/1.1/"/>
    <ds:schemaRef ds:uri="http://www.w3.org/XML/1998/namespace"/>
    <ds:schemaRef ds:uri="http://schemas.microsoft.com/office/2006/documentManagement/types"/>
    <ds:schemaRef ds:uri="http://schemas.microsoft.com/office/infopath/2007/PartnerControls"/>
    <ds:schemaRef ds:uri="http://purl.org/dc/terms/"/>
    <ds:schemaRef ds:uri="http://purl.org/dc/dcmitype/"/>
    <ds:schemaRef ds:uri="97bf2701-4b91-43ab-bb32-c47ccb016379"/>
    <ds:schemaRef ds:uri="http://schemas.openxmlformats.org/package/2006/metadata/core-properties"/>
    <ds:schemaRef ds:uri="http://schemas.microsoft.com/office/2006/metadata/properties"/>
    <ds:schemaRef ds:uri="100ae249-e29e-41be-8680-3fbd64139604"/>
    <ds:schemaRef ds:uri="825d05fc-4885-42f2-aee4-1830ba14affa"/>
  </ds:schemaRefs>
</ds:datastoreItem>
</file>

<file path=docMetadata/LabelInfo.xml><?xml version="1.0" encoding="utf-8"?>
<clbl:labelList xmlns:clbl="http://schemas.microsoft.com/office/2020/mipLabelMetadata">
  <clbl:label id="{c5689f2c-8d0b-42f6-8d80-0f9b83c06d0a}" enabled="0" method="" siteId="{c5689f2c-8d0b-42f6-8d80-0f9b83c06d0a}" removed="1"/>
</clbl:labelList>
</file>

<file path=docProps/app.xml><?xml version="1.0" encoding="utf-8"?>
<Properties xmlns="http://schemas.openxmlformats.org/officeDocument/2006/extended-properties" xmlns:vt="http://schemas.openxmlformats.org/officeDocument/2006/docPropsVTypes">
  <Template/>
  <TotalTime>10144</TotalTime>
  <Words>2788</Words>
  <Application>Microsoft Office PowerPoint</Application>
  <PresentationFormat>ユーザー設定</PresentationFormat>
  <Paragraphs>346</Paragraphs>
  <Slides>3</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3</vt:i4>
      </vt:variant>
    </vt:vector>
  </HeadingPairs>
  <TitlesOfParts>
    <vt:vector size="18" baseType="lpstr">
      <vt:lpstr>HGPSoeiKakugothicUB</vt:lpstr>
      <vt:lpstr>HGP創英角ﾎﾟｯﾌﾟ体</vt:lpstr>
      <vt:lpstr>HGS創英ﾌﾟﾚｾﾞﾝｽEB</vt:lpstr>
      <vt:lpstr>HGS創英角ﾎﾟｯﾌﾟ体</vt:lpstr>
      <vt:lpstr>HG丸ｺﾞｼｯｸM-PRO</vt:lpstr>
      <vt:lpstr>HG丸ｺﾞｼｯｸM-PRO</vt:lpstr>
      <vt:lpstr>HG創英角ｺﾞｼｯｸUB</vt:lpstr>
      <vt:lpstr>Meiryo UI</vt:lpstr>
      <vt:lpstr>メイリオ</vt:lpstr>
      <vt:lpstr>游ゴシック</vt:lpstr>
      <vt:lpstr>Arial</vt:lpstr>
      <vt:lpstr>Calibri</vt:lpstr>
      <vt:lpstr>Calibri Light</vt:lpstr>
      <vt:lpstr>Freestyle Script</vt:lpstr>
      <vt:lpstr>Office テーマ</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畠　肇</dc:creator>
  <cp:lastModifiedBy>fujita kei(藤田 圭 TEC □ＲＳ本□ＲＳＳＳ□ＲＳＡＣ推進)</cp:lastModifiedBy>
  <cp:revision>90</cp:revision>
  <cp:lastPrinted>2021-09-17T00:08:02Z</cp:lastPrinted>
  <dcterms:created xsi:type="dcterms:W3CDTF">2019-06-14T00:16:28Z</dcterms:created>
  <dcterms:modified xsi:type="dcterms:W3CDTF">2026-06-25T05:53:24Z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0x010100186DA8DC6BD848448EA25EC842E658A9</vt:lpwstr>
  </property>
  <property fmtid="{D5CDD505-2E9C-101B-9397-08002B2CF9AE}" pid="3" name="MediaServiceImageTags">
    <vt:lpwstr/>
  </property>
</Properties>
</file>