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9" r:id="rId5"/>
    <p:sldId id="260" r:id="rId6"/>
  </p:sldIdLst>
  <p:sldSz cx="21488400" cy="153400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31">
          <p15:clr>
            <a:srgbClr val="A4A3A4"/>
          </p15:clr>
        </p15:guide>
        <p15:guide id="2" pos="676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C4100A-0A81-3B0B-D956-BCE27DAC62AF}" name="hosokawa hiroshi(細川 博司 TEC □ＲＳ本□ＲＳＳＳ□ＲＳＡＣ推進)" initials="hh" userId="S::Hiroshi3_Hosokawa@toshibatec.co.jp::16333bf4-240b-49f2-80b8-f419aff058dd" providerId="AD"/>
  <p188:author id="{8D0EC525-F066-12A3-3CA2-10F7B7EB3958}" name="英昭 毛利" initials="英毛" userId="a09ba7700a82b480" providerId="Windows Live"/>
  <p188:author id="{2650D02D-DB04-07A3-8B7B-44634DCD2AAE}" name="fujita kei(藤田 圭 TEC □ＲＳ本□ＲＳＳＳ□ＲＳＡＣ推進)" initials="kf" userId="S::Kei_Fujita@toshibatec.co.jp::4e2416aa-e8f0-4604-8a29-7738b4294d25" providerId="AD"/>
  <p188:author id="{D2E1E230-C768-99E5-BA92-2DAE5185BD73}" name="yokota saki(横田 彩妃 TEC □ＲＳ事□ＲＳＳＳ□ＲＳＡＣ推進)" initials="sy" userId="S::Saki1_Yokota@toshibatec.co.jp::3698cdf9-cb92-402f-ae0f-e67655716ccf" providerId="AD"/>
  <p188:author id="{193D4083-F41A-7A19-A94E-32D9B7033DE0}" name="牧之内 明子" initials="牧明" userId="34b43fc35738fa0b"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牧之内 明子" initials="牧之内" lastIdx="61" clrIdx="0">
    <p:extLst>
      <p:ext uri="{19B8F6BF-5375-455C-9EA6-DF929625EA0E}">
        <p15:presenceInfo xmlns:p15="http://schemas.microsoft.com/office/powerpoint/2012/main" userId="34b43fc35738fa0b" providerId="Windows Live"/>
      </p:ext>
    </p:extLst>
  </p:cmAuthor>
  <p:cmAuthor id="2" name="ちえみ 植木" initials="ち植" lastIdx="5" clrIdx="1">
    <p:extLst>
      <p:ext uri="{19B8F6BF-5375-455C-9EA6-DF929625EA0E}">
        <p15:presenceInfo xmlns:p15="http://schemas.microsoft.com/office/powerpoint/2012/main" userId="ebc760a91e063fc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E1"/>
    <a:srgbClr val="FF9CB4"/>
    <a:srgbClr val="F208D6"/>
    <a:srgbClr val="C60204"/>
    <a:srgbClr val="E73200"/>
    <a:srgbClr val="ECA434"/>
    <a:srgbClr val="FFD400"/>
    <a:srgbClr val="FFDF91"/>
    <a:srgbClr val="FFE699"/>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51" autoAdjust="0"/>
    <p:restoredTop sz="96223" autoAdjust="0"/>
  </p:normalViewPr>
  <p:slideViewPr>
    <p:cSldViewPr snapToGrid="0">
      <p:cViewPr varScale="1">
        <p:scale>
          <a:sx n="31" d="100"/>
          <a:sy n="31" d="100"/>
        </p:scale>
        <p:origin x="488" y="76"/>
      </p:cViewPr>
      <p:guideLst>
        <p:guide orient="horz" pos="4831"/>
        <p:guide pos="676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00F256-2C51-6B42-AC7F-09CEB8305796}" type="datetimeFigureOut">
              <a:rPr kumimoji="1" lang="ja-JP" altLang="en-US" smtClean="0"/>
              <a:t>2026/9/3</a:t>
            </a:fld>
            <a:endParaRPr kumimoji="1" lang="ja-JP" altLang="en-US"/>
          </a:p>
        </p:txBody>
      </p:sp>
      <p:sp>
        <p:nvSpPr>
          <p:cNvPr id="4" name="スライド イメージ プレースホルダー 3"/>
          <p:cNvSpPr>
            <a:spLocks noGrp="1" noRot="1" noChangeAspect="1"/>
          </p:cNvSpPr>
          <p:nvPr>
            <p:ph type="sldImg" idx="2"/>
          </p:nvPr>
        </p:nvSpPr>
        <p:spPr>
          <a:xfrm>
            <a:off x="1266825" y="1143000"/>
            <a:ext cx="43243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C4F73-AC43-794E-97E5-22403D9AF17C}" type="slidenum">
              <a:rPr kumimoji="1" lang="ja-JP" altLang="en-US" smtClean="0"/>
              <a:t>‹#›</a:t>
            </a:fld>
            <a:endParaRPr kumimoji="1" lang="ja-JP" altLang="en-US"/>
          </a:p>
        </p:txBody>
      </p:sp>
    </p:spTree>
    <p:extLst>
      <p:ext uri="{BB962C8B-B14F-4D97-AF65-F5344CB8AC3E}">
        <p14:creationId xmlns:p14="http://schemas.microsoft.com/office/powerpoint/2010/main" val="83952316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58C4F73-AC43-794E-97E5-22403D9AF17C}" type="slidenum">
              <a:rPr kumimoji="1" lang="ja-JP" altLang="en-US" smtClean="0"/>
              <a:t>1</a:t>
            </a:fld>
            <a:endParaRPr kumimoji="1" lang="ja-JP" altLang="en-US"/>
          </a:p>
        </p:txBody>
      </p:sp>
    </p:spTree>
    <p:extLst>
      <p:ext uri="{BB962C8B-B14F-4D97-AF65-F5344CB8AC3E}">
        <p14:creationId xmlns:p14="http://schemas.microsoft.com/office/powerpoint/2010/main" val="243829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58C4F73-AC43-794E-97E5-22403D9AF17C}" type="slidenum">
              <a:rPr kumimoji="1" lang="ja-JP" altLang="en-US" smtClean="0"/>
              <a:t>2</a:t>
            </a:fld>
            <a:endParaRPr kumimoji="1" lang="ja-JP" altLang="en-US"/>
          </a:p>
        </p:txBody>
      </p:sp>
    </p:spTree>
    <p:extLst>
      <p:ext uri="{BB962C8B-B14F-4D97-AF65-F5344CB8AC3E}">
        <p14:creationId xmlns:p14="http://schemas.microsoft.com/office/powerpoint/2010/main" val="1614189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611630" y="2510508"/>
            <a:ext cx="18265140" cy="5340597"/>
          </a:xfrm>
        </p:spPr>
        <p:txBody>
          <a:bodyPr anchor="b"/>
          <a:lstStyle>
            <a:lvl1pPr algn="ctr">
              <a:defRPr sz="13421"/>
            </a:lvl1pPr>
          </a:lstStyle>
          <a:p>
            <a:r>
              <a:rPr lang="ja-JP" altLang="en-US"/>
              <a:t>マスター タイトルの書式設定</a:t>
            </a:r>
            <a:endParaRPr lang="en-US"/>
          </a:p>
        </p:txBody>
      </p:sp>
      <p:sp>
        <p:nvSpPr>
          <p:cNvPr id="3" name="Subtitle 2"/>
          <p:cNvSpPr>
            <a:spLocks noGrp="1"/>
          </p:cNvSpPr>
          <p:nvPr>
            <p:ph type="subTitle" idx="1"/>
          </p:nvPr>
        </p:nvSpPr>
        <p:spPr>
          <a:xfrm>
            <a:off x="2686050" y="8057059"/>
            <a:ext cx="16116300" cy="3703618"/>
          </a:xfrm>
        </p:spPr>
        <p:txBody>
          <a:bodyPr/>
          <a:lstStyle>
            <a:lvl1pPr marL="0" indent="0" algn="ctr">
              <a:buNone/>
              <a:defRPr sz="5368"/>
            </a:lvl1pPr>
            <a:lvl2pPr marL="1022665" indent="0" algn="ctr">
              <a:buNone/>
              <a:defRPr sz="4474"/>
            </a:lvl2pPr>
            <a:lvl3pPr marL="2045330" indent="0" algn="ctr">
              <a:buNone/>
              <a:defRPr sz="4026"/>
            </a:lvl3pPr>
            <a:lvl4pPr marL="3067995" indent="0" algn="ctr">
              <a:buNone/>
              <a:defRPr sz="3579"/>
            </a:lvl4pPr>
            <a:lvl5pPr marL="4090660" indent="0" algn="ctr">
              <a:buNone/>
              <a:defRPr sz="3579"/>
            </a:lvl5pPr>
            <a:lvl6pPr marL="5113325" indent="0" algn="ctr">
              <a:buNone/>
              <a:defRPr sz="3579"/>
            </a:lvl6pPr>
            <a:lvl7pPr marL="6135990" indent="0" algn="ctr">
              <a:buNone/>
              <a:defRPr sz="3579"/>
            </a:lvl7pPr>
            <a:lvl8pPr marL="7158655" indent="0" algn="ctr">
              <a:buNone/>
              <a:defRPr sz="3579"/>
            </a:lvl8pPr>
            <a:lvl9pPr marL="8181320" indent="0" algn="ctr">
              <a:buNone/>
              <a:defRPr sz="3579"/>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99685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126261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77638" y="816714"/>
            <a:ext cx="4633436" cy="12999952"/>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1477329" y="816714"/>
            <a:ext cx="13631704" cy="1299995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40522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386897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66137" y="3824355"/>
            <a:ext cx="18533745" cy="6381018"/>
          </a:xfrm>
        </p:spPr>
        <p:txBody>
          <a:bodyPr anchor="b"/>
          <a:lstStyle>
            <a:lvl1pPr>
              <a:defRPr sz="13421"/>
            </a:lvl1pPr>
          </a:lstStyle>
          <a:p>
            <a:r>
              <a:rPr lang="ja-JP" altLang="en-US"/>
              <a:t>マスター タイトルの書式設定</a:t>
            </a:r>
            <a:endParaRPr lang="en-US"/>
          </a:p>
        </p:txBody>
      </p:sp>
      <p:sp>
        <p:nvSpPr>
          <p:cNvPr id="3" name="Text Placeholder 2"/>
          <p:cNvSpPr>
            <a:spLocks noGrp="1"/>
          </p:cNvSpPr>
          <p:nvPr>
            <p:ph type="body" idx="1"/>
          </p:nvPr>
        </p:nvSpPr>
        <p:spPr>
          <a:xfrm>
            <a:off x="1466137" y="10265740"/>
            <a:ext cx="18533745" cy="3355627"/>
          </a:xfrm>
        </p:spPr>
        <p:txBody>
          <a:bodyPr/>
          <a:lstStyle>
            <a:lvl1pPr marL="0" indent="0">
              <a:buNone/>
              <a:defRPr sz="5368">
                <a:solidFill>
                  <a:schemeClr val="tx1"/>
                </a:solidFill>
              </a:defRPr>
            </a:lvl1pPr>
            <a:lvl2pPr marL="1022665" indent="0">
              <a:buNone/>
              <a:defRPr sz="4474">
                <a:solidFill>
                  <a:schemeClr val="tx1">
                    <a:tint val="75000"/>
                  </a:schemeClr>
                </a:solidFill>
              </a:defRPr>
            </a:lvl2pPr>
            <a:lvl3pPr marL="2045330" indent="0">
              <a:buNone/>
              <a:defRPr sz="4026">
                <a:solidFill>
                  <a:schemeClr val="tx1">
                    <a:tint val="75000"/>
                  </a:schemeClr>
                </a:solidFill>
              </a:defRPr>
            </a:lvl3pPr>
            <a:lvl4pPr marL="3067995" indent="0">
              <a:buNone/>
              <a:defRPr sz="3579">
                <a:solidFill>
                  <a:schemeClr val="tx1">
                    <a:tint val="75000"/>
                  </a:schemeClr>
                </a:solidFill>
              </a:defRPr>
            </a:lvl4pPr>
            <a:lvl5pPr marL="4090660" indent="0">
              <a:buNone/>
              <a:defRPr sz="3579">
                <a:solidFill>
                  <a:schemeClr val="tx1">
                    <a:tint val="75000"/>
                  </a:schemeClr>
                </a:solidFill>
              </a:defRPr>
            </a:lvl5pPr>
            <a:lvl6pPr marL="5113325" indent="0">
              <a:buNone/>
              <a:defRPr sz="3579">
                <a:solidFill>
                  <a:schemeClr val="tx1">
                    <a:tint val="75000"/>
                  </a:schemeClr>
                </a:solidFill>
              </a:defRPr>
            </a:lvl6pPr>
            <a:lvl7pPr marL="6135990" indent="0">
              <a:buNone/>
              <a:defRPr sz="3579">
                <a:solidFill>
                  <a:schemeClr val="tx1">
                    <a:tint val="75000"/>
                  </a:schemeClr>
                </a:solidFill>
              </a:defRPr>
            </a:lvl7pPr>
            <a:lvl8pPr marL="7158655" indent="0">
              <a:buNone/>
              <a:defRPr sz="3579">
                <a:solidFill>
                  <a:schemeClr val="tx1">
                    <a:tint val="75000"/>
                  </a:schemeClr>
                </a:solidFill>
              </a:defRPr>
            </a:lvl8pPr>
            <a:lvl9pPr marL="8181320" indent="0">
              <a:buNone/>
              <a:defRPr sz="3579">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338428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477328" y="4083568"/>
            <a:ext cx="9132570" cy="9733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10878503" y="4083568"/>
            <a:ext cx="9132570" cy="9733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4312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80126" y="816717"/>
            <a:ext cx="18533745" cy="296502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1480129" y="3760435"/>
            <a:ext cx="9090599" cy="1842931"/>
          </a:xfrm>
        </p:spPr>
        <p:txBody>
          <a:bodyPr anchor="b"/>
          <a:lstStyle>
            <a:lvl1pPr marL="0" indent="0">
              <a:buNone/>
              <a:defRPr sz="5368" b="1"/>
            </a:lvl1pPr>
            <a:lvl2pPr marL="1022665" indent="0">
              <a:buNone/>
              <a:defRPr sz="4474" b="1"/>
            </a:lvl2pPr>
            <a:lvl3pPr marL="2045330" indent="0">
              <a:buNone/>
              <a:defRPr sz="4026" b="1"/>
            </a:lvl3pPr>
            <a:lvl4pPr marL="3067995" indent="0">
              <a:buNone/>
              <a:defRPr sz="3579" b="1"/>
            </a:lvl4pPr>
            <a:lvl5pPr marL="4090660" indent="0">
              <a:buNone/>
              <a:defRPr sz="3579" b="1"/>
            </a:lvl5pPr>
            <a:lvl6pPr marL="5113325" indent="0">
              <a:buNone/>
              <a:defRPr sz="3579" b="1"/>
            </a:lvl6pPr>
            <a:lvl7pPr marL="6135990" indent="0">
              <a:buNone/>
              <a:defRPr sz="3579" b="1"/>
            </a:lvl7pPr>
            <a:lvl8pPr marL="7158655" indent="0">
              <a:buNone/>
              <a:defRPr sz="3579" b="1"/>
            </a:lvl8pPr>
            <a:lvl9pPr marL="8181320" indent="0">
              <a:buNone/>
              <a:defRPr sz="3579" b="1"/>
            </a:lvl9pPr>
          </a:lstStyle>
          <a:p>
            <a:pPr lvl="0"/>
            <a:r>
              <a:rPr lang="ja-JP" altLang="en-US"/>
              <a:t>マスター テキストの書式設定</a:t>
            </a:r>
          </a:p>
        </p:txBody>
      </p:sp>
      <p:sp>
        <p:nvSpPr>
          <p:cNvPr id="4" name="Content Placeholder 3"/>
          <p:cNvSpPr>
            <a:spLocks noGrp="1"/>
          </p:cNvSpPr>
          <p:nvPr>
            <p:ph sz="half" idx="2"/>
          </p:nvPr>
        </p:nvSpPr>
        <p:spPr>
          <a:xfrm>
            <a:off x="1480129" y="5603366"/>
            <a:ext cx="9090599" cy="82417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10878504" y="3760435"/>
            <a:ext cx="9135369" cy="1842931"/>
          </a:xfrm>
        </p:spPr>
        <p:txBody>
          <a:bodyPr anchor="b"/>
          <a:lstStyle>
            <a:lvl1pPr marL="0" indent="0">
              <a:buNone/>
              <a:defRPr sz="5368" b="1"/>
            </a:lvl1pPr>
            <a:lvl2pPr marL="1022665" indent="0">
              <a:buNone/>
              <a:defRPr sz="4474" b="1"/>
            </a:lvl2pPr>
            <a:lvl3pPr marL="2045330" indent="0">
              <a:buNone/>
              <a:defRPr sz="4026" b="1"/>
            </a:lvl3pPr>
            <a:lvl4pPr marL="3067995" indent="0">
              <a:buNone/>
              <a:defRPr sz="3579" b="1"/>
            </a:lvl4pPr>
            <a:lvl5pPr marL="4090660" indent="0">
              <a:buNone/>
              <a:defRPr sz="3579" b="1"/>
            </a:lvl5pPr>
            <a:lvl6pPr marL="5113325" indent="0">
              <a:buNone/>
              <a:defRPr sz="3579" b="1"/>
            </a:lvl6pPr>
            <a:lvl7pPr marL="6135990" indent="0">
              <a:buNone/>
              <a:defRPr sz="3579" b="1"/>
            </a:lvl7pPr>
            <a:lvl8pPr marL="7158655" indent="0">
              <a:buNone/>
              <a:defRPr sz="3579" b="1"/>
            </a:lvl8pPr>
            <a:lvl9pPr marL="8181320" indent="0">
              <a:buNone/>
              <a:defRPr sz="3579" b="1"/>
            </a:lvl9pPr>
          </a:lstStyle>
          <a:p>
            <a:pPr lvl="0"/>
            <a:r>
              <a:rPr lang="ja-JP" altLang="en-US"/>
              <a:t>マスター テキストの書式設定</a:t>
            </a:r>
          </a:p>
        </p:txBody>
      </p:sp>
      <p:sp>
        <p:nvSpPr>
          <p:cNvPr id="6" name="Content Placeholder 5"/>
          <p:cNvSpPr>
            <a:spLocks noGrp="1"/>
          </p:cNvSpPr>
          <p:nvPr>
            <p:ph sz="quarter" idx="4"/>
          </p:nvPr>
        </p:nvSpPr>
        <p:spPr>
          <a:xfrm>
            <a:off x="10878504" y="5603366"/>
            <a:ext cx="9135369" cy="82417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970375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389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59823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80127" y="1022668"/>
            <a:ext cx="6930568" cy="3579336"/>
          </a:xfrm>
        </p:spPr>
        <p:txBody>
          <a:bodyPr anchor="b"/>
          <a:lstStyle>
            <a:lvl1pPr>
              <a:defRPr sz="7158"/>
            </a:lvl1pPr>
          </a:lstStyle>
          <a:p>
            <a:r>
              <a:rPr lang="ja-JP" altLang="en-US"/>
              <a:t>マスター タイトルの書式設定</a:t>
            </a:r>
            <a:endParaRPr lang="en-US"/>
          </a:p>
        </p:txBody>
      </p:sp>
      <p:sp>
        <p:nvSpPr>
          <p:cNvPr id="3" name="Content Placeholder 2"/>
          <p:cNvSpPr>
            <a:spLocks noGrp="1"/>
          </p:cNvSpPr>
          <p:nvPr>
            <p:ph idx="1"/>
          </p:nvPr>
        </p:nvSpPr>
        <p:spPr>
          <a:xfrm>
            <a:off x="9135369" y="2208681"/>
            <a:ext cx="10878503" cy="10901352"/>
          </a:xfrm>
        </p:spPr>
        <p:txBody>
          <a:bodyPr/>
          <a:lstStyle>
            <a:lvl1pPr>
              <a:defRPr sz="7158"/>
            </a:lvl1pPr>
            <a:lvl2pPr>
              <a:defRPr sz="6263"/>
            </a:lvl2pPr>
            <a:lvl3pPr>
              <a:defRPr sz="5368"/>
            </a:lvl3pPr>
            <a:lvl4pPr>
              <a:defRPr sz="4474"/>
            </a:lvl4pPr>
            <a:lvl5pPr>
              <a:defRPr sz="4474"/>
            </a:lvl5pPr>
            <a:lvl6pPr>
              <a:defRPr sz="4474"/>
            </a:lvl6pPr>
            <a:lvl7pPr>
              <a:defRPr sz="4474"/>
            </a:lvl7pPr>
            <a:lvl8pPr>
              <a:defRPr sz="4474"/>
            </a:lvl8pPr>
            <a:lvl9pPr>
              <a:defRPr sz="447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480127" y="4602004"/>
            <a:ext cx="6930568" cy="8525781"/>
          </a:xfrm>
        </p:spPr>
        <p:txBody>
          <a:bodyPr/>
          <a:lstStyle>
            <a:lvl1pPr marL="0" indent="0">
              <a:buNone/>
              <a:defRPr sz="3579"/>
            </a:lvl1pPr>
            <a:lvl2pPr marL="1022665" indent="0">
              <a:buNone/>
              <a:defRPr sz="3132"/>
            </a:lvl2pPr>
            <a:lvl3pPr marL="2045330" indent="0">
              <a:buNone/>
              <a:defRPr sz="2684"/>
            </a:lvl3pPr>
            <a:lvl4pPr marL="3067995" indent="0">
              <a:buNone/>
              <a:defRPr sz="2237"/>
            </a:lvl4pPr>
            <a:lvl5pPr marL="4090660" indent="0">
              <a:buNone/>
              <a:defRPr sz="2237"/>
            </a:lvl5pPr>
            <a:lvl6pPr marL="5113325" indent="0">
              <a:buNone/>
              <a:defRPr sz="2237"/>
            </a:lvl6pPr>
            <a:lvl7pPr marL="6135990" indent="0">
              <a:buNone/>
              <a:defRPr sz="2237"/>
            </a:lvl7pPr>
            <a:lvl8pPr marL="7158655" indent="0">
              <a:buNone/>
              <a:defRPr sz="2237"/>
            </a:lvl8pPr>
            <a:lvl9pPr marL="8181320" indent="0">
              <a:buNone/>
              <a:defRPr sz="223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80338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480127" y="1022668"/>
            <a:ext cx="6930568" cy="3579336"/>
          </a:xfrm>
        </p:spPr>
        <p:txBody>
          <a:bodyPr anchor="b"/>
          <a:lstStyle>
            <a:lvl1pPr>
              <a:defRPr sz="7158"/>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9135369" y="2208681"/>
            <a:ext cx="10878503" cy="10901352"/>
          </a:xfrm>
        </p:spPr>
        <p:txBody>
          <a:bodyPr anchor="t"/>
          <a:lstStyle>
            <a:lvl1pPr marL="0" indent="0">
              <a:buNone/>
              <a:defRPr sz="7158"/>
            </a:lvl1pPr>
            <a:lvl2pPr marL="1022665" indent="0">
              <a:buNone/>
              <a:defRPr sz="6263"/>
            </a:lvl2pPr>
            <a:lvl3pPr marL="2045330" indent="0">
              <a:buNone/>
              <a:defRPr sz="5368"/>
            </a:lvl3pPr>
            <a:lvl4pPr marL="3067995" indent="0">
              <a:buNone/>
              <a:defRPr sz="4474"/>
            </a:lvl4pPr>
            <a:lvl5pPr marL="4090660" indent="0">
              <a:buNone/>
              <a:defRPr sz="4474"/>
            </a:lvl5pPr>
            <a:lvl6pPr marL="5113325" indent="0">
              <a:buNone/>
              <a:defRPr sz="4474"/>
            </a:lvl6pPr>
            <a:lvl7pPr marL="6135990" indent="0">
              <a:buNone/>
              <a:defRPr sz="4474"/>
            </a:lvl7pPr>
            <a:lvl8pPr marL="7158655" indent="0">
              <a:buNone/>
              <a:defRPr sz="4474"/>
            </a:lvl8pPr>
            <a:lvl9pPr marL="8181320" indent="0">
              <a:buNone/>
              <a:defRPr sz="4474"/>
            </a:lvl9pPr>
          </a:lstStyle>
          <a:p>
            <a:r>
              <a:rPr lang="ja-JP" altLang="en-US"/>
              <a:t>図を追加</a:t>
            </a:r>
            <a:endParaRPr lang="en-US"/>
          </a:p>
        </p:txBody>
      </p:sp>
      <p:sp>
        <p:nvSpPr>
          <p:cNvPr id="4" name="Text Placeholder 3"/>
          <p:cNvSpPr>
            <a:spLocks noGrp="1"/>
          </p:cNvSpPr>
          <p:nvPr>
            <p:ph type="body" sz="half" idx="2"/>
          </p:nvPr>
        </p:nvSpPr>
        <p:spPr>
          <a:xfrm>
            <a:off x="1480127" y="4602004"/>
            <a:ext cx="6930568" cy="8525781"/>
          </a:xfrm>
        </p:spPr>
        <p:txBody>
          <a:bodyPr/>
          <a:lstStyle>
            <a:lvl1pPr marL="0" indent="0">
              <a:buNone/>
              <a:defRPr sz="3579"/>
            </a:lvl1pPr>
            <a:lvl2pPr marL="1022665" indent="0">
              <a:buNone/>
              <a:defRPr sz="3132"/>
            </a:lvl2pPr>
            <a:lvl3pPr marL="2045330" indent="0">
              <a:buNone/>
              <a:defRPr sz="2684"/>
            </a:lvl3pPr>
            <a:lvl4pPr marL="3067995" indent="0">
              <a:buNone/>
              <a:defRPr sz="2237"/>
            </a:lvl4pPr>
            <a:lvl5pPr marL="4090660" indent="0">
              <a:buNone/>
              <a:defRPr sz="2237"/>
            </a:lvl5pPr>
            <a:lvl6pPr marL="5113325" indent="0">
              <a:buNone/>
              <a:defRPr sz="2237"/>
            </a:lvl6pPr>
            <a:lvl7pPr marL="6135990" indent="0">
              <a:buNone/>
              <a:defRPr sz="2237"/>
            </a:lvl7pPr>
            <a:lvl8pPr marL="7158655" indent="0">
              <a:buNone/>
              <a:defRPr sz="2237"/>
            </a:lvl8pPr>
            <a:lvl9pPr marL="8181320" indent="0">
              <a:buNone/>
              <a:defRPr sz="223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2026/9/3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418033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7328" y="816717"/>
            <a:ext cx="18533745" cy="2965027"/>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1477328" y="4083568"/>
            <a:ext cx="18533745" cy="973309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1477328" y="14217923"/>
            <a:ext cx="4834890" cy="816714"/>
          </a:xfrm>
          <a:prstGeom prst="rect">
            <a:avLst/>
          </a:prstGeom>
        </p:spPr>
        <p:txBody>
          <a:bodyPr vert="horz" lIns="91440" tIns="45720" rIns="91440" bIns="45720" rtlCol="0" anchor="ctr"/>
          <a:lstStyle>
            <a:lvl1pPr algn="l">
              <a:defRPr sz="2684">
                <a:solidFill>
                  <a:schemeClr val="tx1">
                    <a:tint val="75000"/>
                  </a:schemeClr>
                </a:solidFill>
              </a:defRPr>
            </a:lvl1pPr>
          </a:lstStyle>
          <a:p>
            <a:fld id="{EDFB4A8E-92B7-4EB4-993C-90C9B7081BE2}" type="datetimeFigureOut">
              <a:rPr kumimoji="1" lang="ja-JP" altLang="en-US" smtClean="0"/>
              <a:t>2026/9/3</a:t>
            </a:fld>
            <a:endParaRPr kumimoji="1" lang="ja-JP" altLang="en-US"/>
          </a:p>
        </p:txBody>
      </p:sp>
      <p:sp>
        <p:nvSpPr>
          <p:cNvPr id="5" name="Footer Placeholder 4"/>
          <p:cNvSpPr>
            <a:spLocks noGrp="1"/>
          </p:cNvSpPr>
          <p:nvPr>
            <p:ph type="ftr" sz="quarter" idx="3"/>
          </p:nvPr>
        </p:nvSpPr>
        <p:spPr>
          <a:xfrm>
            <a:off x="7118033" y="14217923"/>
            <a:ext cx="7252335" cy="816714"/>
          </a:xfrm>
          <a:prstGeom prst="rect">
            <a:avLst/>
          </a:prstGeom>
        </p:spPr>
        <p:txBody>
          <a:bodyPr vert="horz" lIns="91440" tIns="45720" rIns="91440" bIns="45720" rtlCol="0" anchor="ctr"/>
          <a:lstStyle>
            <a:lvl1pPr algn="ctr">
              <a:defRPr sz="2684">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5176183" y="14217923"/>
            <a:ext cx="4834890" cy="816714"/>
          </a:xfrm>
          <a:prstGeom prst="rect">
            <a:avLst/>
          </a:prstGeom>
        </p:spPr>
        <p:txBody>
          <a:bodyPr vert="horz" lIns="91440" tIns="45720" rIns="91440" bIns="45720" rtlCol="0" anchor="ctr"/>
          <a:lstStyle>
            <a:lvl1pPr algn="r">
              <a:defRPr sz="2684">
                <a:solidFill>
                  <a:schemeClr val="tx1">
                    <a:tint val="75000"/>
                  </a:schemeClr>
                </a:solidFill>
              </a:defRPr>
            </a:lvl1p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1850031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045330" rtl="0" eaLnBrk="1" latinLnBrk="0" hangingPunct="1">
        <a:lnSpc>
          <a:spcPct val="90000"/>
        </a:lnSpc>
        <a:spcBef>
          <a:spcPct val="0"/>
        </a:spcBef>
        <a:buNone/>
        <a:defRPr kumimoji="1" sz="9842" kern="1200">
          <a:solidFill>
            <a:schemeClr val="tx1"/>
          </a:solidFill>
          <a:latin typeface="+mj-lt"/>
          <a:ea typeface="+mj-ea"/>
          <a:cs typeface="+mj-cs"/>
        </a:defRPr>
      </a:lvl1pPr>
    </p:titleStyle>
    <p:bodyStyle>
      <a:lvl1pPr marL="511332" indent="-511332" algn="l" defTabSz="2045330" rtl="0" eaLnBrk="1" latinLnBrk="0" hangingPunct="1">
        <a:lnSpc>
          <a:spcPct val="90000"/>
        </a:lnSpc>
        <a:spcBef>
          <a:spcPts val="2237"/>
        </a:spcBef>
        <a:buFont typeface="Arial" panose="020B0604020202020204" pitchFamily="34" charset="0"/>
        <a:buChar char="•"/>
        <a:defRPr kumimoji="1" sz="6263" kern="1200">
          <a:solidFill>
            <a:schemeClr val="tx1"/>
          </a:solidFill>
          <a:latin typeface="+mn-lt"/>
          <a:ea typeface="+mn-ea"/>
          <a:cs typeface="+mn-cs"/>
        </a:defRPr>
      </a:lvl1pPr>
      <a:lvl2pPr marL="1533997" indent="-511332" algn="l" defTabSz="2045330" rtl="0" eaLnBrk="1" latinLnBrk="0" hangingPunct="1">
        <a:lnSpc>
          <a:spcPct val="90000"/>
        </a:lnSpc>
        <a:spcBef>
          <a:spcPts val="1118"/>
        </a:spcBef>
        <a:buFont typeface="Arial" panose="020B0604020202020204" pitchFamily="34" charset="0"/>
        <a:buChar char="•"/>
        <a:defRPr kumimoji="1" sz="5368" kern="1200">
          <a:solidFill>
            <a:schemeClr val="tx1"/>
          </a:solidFill>
          <a:latin typeface="+mn-lt"/>
          <a:ea typeface="+mn-ea"/>
          <a:cs typeface="+mn-cs"/>
        </a:defRPr>
      </a:lvl2pPr>
      <a:lvl3pPr marL="2556662" indent="-511332" algn="l" defTabSz="2045330" rtl="0" eaLnBrk="1" latinLnBrk="0" hangingPunct="1">
        <a:lnSpc>
          <a:spcPct val="90000"/>
        </a:lnSpc>
        <a:spcBef>
          <a:spcPts val="1118"/>
        </a:spcBef>
        <a:buFont typeface="Arial" panose="020B0604020202020204" pitchFamily="34" charset="0"/>
        <a:buChar char="•"/>
        <a:defRPr kumimoji="1" sz="4474" kern="1200">
          <a:solidFill>
            <a:schemeClr val="tx1"/>
          </a:solidFill>
          <a:latin typeface="+mn-lt"/>
          <a:ea typeface="+mn-ea"/>
          <a:cs typeface="+mn-cs"/>
        </a:defRPr>
      </a:lvl3pPr>
      <a:lvl4pPr marL="357932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4pPr>
      <a:lvl5pPr marL="460199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5pPr>
      <a:lvl6pPr marL="562465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6pPr>
      <a:lvl7pPr marL="664732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7pPr>
      <a:lvl8pPr marL="766998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8pPr>
      <a:lvl9pPr marL="869265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9pPr>
    </p:bodyStyle>
    <p:otherStyle>
      <a:defPPr>
        <a:defRPr lang="en-US"/>
      </a:defPPr>
      <a:lvl1pPr marL="0" algn="l" defTabSz="2045330" rtl="0" eaLnBrk="1" latinLnBrk="0" hangingPunct="1">
        <a:defRPr kumimoji="1" sz="4026" kern="1200">
          <a:solidFill>
            <a:schemeClr val="tx1"/>
          </a:solidFill>
          <a:latin typeface="+mn-lt"/>
          <a:ea typeface="+mn-ea"/>
          <a:cs typeface="+mn-cs"/>
        </a:defRPr>
      </a:lvl1pPr>
      <a:lvl2pPr marL="1022665" algn="l" defTabSz="2045330" rtl="0" eaLnBrk="1" latinLnBrk="0" hangingPunct="1">
        <a:defRPr kumimoji="1" sz="4026" kern="1200">
          <a:solidFill>
            <a:schemeClr val="tx1"/>
          </a:solidFill>
          <a:latin typeface="+mn-lt"/>
          <a:ea typeface="+mn-ea"/>
          <a:cs typeface="+mn-cs"/>
        </a:defRPr>
      </a:lvl2pPr>
      <a:lvl3pPr marL="2045330" algn="l" defTabSz="2045330" rtl="0" eaLnBrk="1" latinLnBrk="0" hangingPunct="1">
        <a:defRPr kumimoji="1" sz="4026" kern="1200">
          <a:solidFill>
            <a:schemeClr val="tx1"/>
          </a:solidFill>
          <a:latin typeface="+mn-lt"/>
          <a:ea typeface="+mn-ea"/>
          <a:cs typeface="+mn-cs"/>
        </a:defRPr>
      </a:lvl3pPr>
      <a:lvl4pPr marL="3067995" algn="l" defTabSz="2045330" rtl="0" eaLnBrk="1" latinLnBrk="0" hangingPunct="1">
        <a:defRPr kumimoji="1" sz="4026" kern="1200">
          <a:solidFill>
            <a:schemeClr val="tx1"/>
          </a:solidFill>
          <a:latin typeface="+mn-lt"/>
          <a:ea typeface="+mn-ea"/>
          <a:cs typeface="+mn-cs"/>
        </a:defRPr>
      </a:lvl4pPr>
      <a:lvl5pPr marL="4090660" algn="l" defTabSz="2045330" rtl="0" eaLnBrk="1" latinLnBrk="0" hangingPunct="1">
        <a:defRPr kumimoji="1" sz="4026" kern="1200">
          <a:solidFill>
            <a:schemeClr val="tx1"/>
          </a:solidFill>
          <a:latin typeface="+mn-lt"/>
          <a:ea typeface="+mn-ea"/>
          <a:cs typeface="+mn-cs"/>
        </a:defRPr>
      </a:lvl5pPr>
      <a:lvl6pPr marL="5113325" algn="l" defTabSz="2045330" rtl="0" eaLnBrk="1" latinLnBrk="0" hangingPunct="1">
        <a:defRPr kumimoji="1" sz="4026" kern="1200">
          <a:solidFill>
            <a:schemeClr val="tx1"/>
          </a:solidFill>
          <a:latin typeface="+mn-lt"/>
          <a:ea typeface="+mn-ea"/>
          <a:cs typeface="+mn-cs"/>
        </a:defRPr>
      </a:lvl6pPr>
      <a:lvl7pPr marL="6135990" algn="l" defTabSz="2045330" rtl="0" eaLnBrk="1" latinLnBrk="0" hangingPunct="1">
        <a:defRPr kumimoji="1" sz="4026" kern="1200">
          <a:solidFill>
            <a:schemeClr val="tx1"/>
          </a:solidFill>
          <a:latin typeface="+mn-lt"/>
          <a:ea typeface="+mn-ea"/>
          <a:cs typeface="+mn-cs"/>
        </a:defRPr>
      </a:lvl7pPr>
      <a:lvl8pPr marL="7158655" algn="l" defTabSz="2045330" rtl="0" eaLnBrk="1" latinLnBrk="0" hangingPunct="1">
        <a:defRPr kumimoji="1" sz="4026" kern="1200">
          <a:solidFill>
            <a:schemeClr val="tx1"/>
          </a:solidFill>
          <a:latin typeface="+mn-lt"/>
          <a:ea typeface="+mn-ea"/>
          <a:cs typeface="+mn-cs"/>
        </a:defRPr>
      </a:lvl8pPr>
      <a:lvl9pPr marL="8181320" algn="l" defTabSz="2045330" rtl="0" eaLnBrk="1" latinLnBrk="0" hangingPunct="1">
        <a:defRPr kumimoji="1" sz="40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emf"/><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2.jp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0.jpeg"/><Relationship Id="rId2" Type="http://schemas.openxmlformats.org/officeDocument/2006/relationships/notesSlide" Target="../notesSlides/notesSlide2.xml"/><Relationship Id="rId16"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jpg"/><Relationship Id="rId5" Type="http://schemas.openxmlformats.org/officeDocument/2006/relationships/image" Target="../media/image19.png"/><Relationship Id="rId15" Type="http://schemas.openxmlformats.org/officeDocument/2006/relationships/image" Target="../media/image28.png"/><Relationship Id="rId10" Type="http://schemas.openxmlformats.org/officeDocument/2006/relationships/image" Target="../media/image24.jpg"/><Relationship Id="rId4" Type="http://schemas.openxmlformats.org/officeDocument/2006/relationships/image" Target="../media/image18.png"/><Relationship Id="rId9" Type="http://schemas.openxmlformats.org/officeDocument/2006/relationships/image" Target="../media/image23.jp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0F0267CB-187C-C67F-1365-6D48632B6641}"/>
              </a:ext>
            </a:extLst>
          </p:cNvPr>
          <p:cNvSpPr/>
          <p:nvPr/>
        </p:nvSpPr>
        <p:spPr>
          <a:xfrm>
            <a:off x="13346617" y="12433531"/>
            <a:ext cx="7245317" cy="12929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rgbClr val="FFFFFF"/>
              </a:solidFill>
            </a:endParaRPr>
          </a:p>
        </p:txBody>
      </p:sp>
      <p:sp>
        <p:nvSpPr>
          <p:cNvPr id="4" name="AutoShape 9">
            <a:extLst>
              <a:ext uri="{FF2B5EF4-FFF2-40B4-BE49-F238E27FC236}">
                <a16:creationId xmlns:a16="http://schemas.microsoft.com/office/drawing/2014/main" id="{A0713C0D-A99B-1727-10A9-45F98ABEBE4F}"/>
              </a:ext>
            </a:extLst>
          </p:cNvPr>
          <p:cNvSpPr>
            <a:spLocks noChangeArrowheads="1"/>
          </p:cNvSpPr>
          <p:nvPr/>
        </p:nvSpPr>
        <p:spPr bwMode="auto">
          <a:xfrm>
            <a:off x="1415277" y="8776049"/>
            <a:ext cx="4767675" cy="355636"/>
          </a:xfrm>
          <a:prstGeom prst="flowChartAlternateProcess">
            <a:avLst/>
          </a:prstGeom>
          <a:solidFill>
            <a:schemeClr val="accent4">
              <a:lumMod val="60000"/>
              <a:lumOff val="40000"/>
            </a:schemeClr>
          </a:solidFill>
          <a:ln>
            <a:noFill/>
          </a:ln>
          <a:effectLst/>
        </p:spPr>
        <p:style>
          <a:lnRef idx="1">
            <a:schemeClr val="accent5"/>
          </a:lnRef>
          <a:fillRef idx="2">
            <a:schemeClr val="accent5"/>
          </a:fillRef>
          <a:effectRef idx="1">
            <a:schemeClr val="accent5"/>
          </a:effectRef>
          <a:fontRef idx="minor">
            <a:schemeClr val="dk1"/>
          </a:fontRef>
        </p:style>
        <p:txBody>
          <a:bodyPr wrap="square" lIns="18288" tIns="0" rIns="0" bIns="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2000" b="1" cap="none" spc="0" dirty="0">
                <a:ln w="0"/>
                <a:solidFill>
                  <a:schemeClr val="bg1"/>
                </a:solidFill>
                <a:effectLst/>
                <a:latin typeface="HG丸ｺﾞｼｯｸM-PRO" panose="020F0600000000000000" pitchFamily="50" charset="-128"/>
                <a:ea typeface="HG丸ｺﾞｼｯｸM-PRO" panose="020F0600000000000000" pitchFamily="50" charset="-128"/>
              </a:rPr>
              <a:t>食の販促ポイント</a:t>
            </a:r>
            <a:endParaRPr lang="en-US" altLang="ja-JP" sz="2000" b="1" cap="none" spc="0" dirty="0">
              <a:ln w="0"/>
              <a:solidFill>
                <a:schemeClr val="bg1"/>
              </a:solidFill>
              <a:effectLst/>
              <a:latin typeface="HG丸ｺﾞｼｯｸM-PRO" panose="020F0600000000000000" pitchFamily="50" charset="-128"/>
              <a:ea typeface="HG丸ｺﾞｼｯｸM-PRO" panose="020F0600000000000000" pitchFamily="50" charset="-128"/>
            </a:endParaRPr>
          </a:p>
        </p:txBody>
      </p:sp>
      <p:sp>
        <p:nvSpPr>
          <p:cNvPr id="5" name="AutoShape 9">
            <a:extLst>
              <a:ext uri="{FF2B5EF4-FFF2-40B4-BE49-F238E27FC236}">
                <a16:creationId xmlns:a16="http://schemas.microsoft.com/office/drawing/2014/main" id="{DCE224D0-0137-3DB2-942A-BBCB5F515D68}"/>
              </a:ext>
            </a:extLst>
          </p:cNvPr>
          <p:cNvSpPr>
            <a:spLocks noChangeArrowheads="1"/>
          </p:cNvSpPr>
          <p:nvPr/>
        </p:nvSpPr>
        <p:spPr bwMode="auto">
          <a:xfrm>
            <a:off x="6282341" y="8770460"/>
            <a:ext cx="4755445" cy="366815"/>
          </a:xfrm>
          <a:prstGeom prst="roundRect">
            <a:avLst/>
          </a:prstGeom>
          <a:solidFill>
            <a:schemeClr val="accent2">
              <a:lumMod val="75000"/>
            </a:schemeClr>
          </a:solidFill>
          <a:ln>
            <a:noFill/>
          </a:ln>
          <a:effectLst/>
        </p:spPr>
        <p:txBody>
          <a:bodyPr wrap="square" lIns="18288" tIns="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2000" b="1" dirty="0">
                <a:ln>
                  <a:noFill/>
                </a:ln>
                <a:solidFill>
                  <a:schemeClr val="bg1"/>
                </a:solidFill>
                <a:effectLst/>
                <a:latin typeface="HG丸ｺﾞｼｯｸM-PRO" panose="020F0600000000000000" pitchFamily="50" charset="-128"/>
                <a:ea typeface="HG丸ｺﾞｼｯｸM-PRO" panose="020F0600000000000000" pitchFamily="50" charset="-128"/>
              </a:rPr>
              <a:t>旬の食材</a:t>
            </a:r>
            <a:endParaRPr lang="en-US" altLang="ja-JP" sz="2000" b="1" dirty="0">
              <a:ln>
                <a:noFill/>
              </a:ln>
              <a:solidFill>
                <a:schemeClr val="bg1"/>
              </a:solidFill>
              <a:effectLst/>
              <a:latin typeface="HG丸ｺﾞｼｯｸM-PRO" panose="020F0600000000000000" pitchFamily="50" charset="-128"/>
              <a:ea typeface="HG丸ｺﾞｼｯｸM-PRO" panose="020F0600000000000000" pitchFamily="50" charset="-128"/>
            </a:endParaRPr>
          </a:p>
        </p:txBody>
      </p:sp>
      <p:sp>
        <p:nvSpPr>
          <p:cNvPr id="7" name="AutoShape 9">
            <a:extLst>
              <a:ext uri="{FF2B5EF4-FFF2-40B4-BE49-F238E27FC236}">
                <a16:creationId xmlns:a16="http://schemas.microsoft.com/office/drawing/2014/main" id="{9AEA8680-6FF7-A0D1-3390-5C0FD5648CD5}"/>
              </a:ext>
            </a:extLst>
          </p:cNvPr>
          <p:cNvSpPr>
            <a:spLocks noChangeArrowheads="1"/>
          </p:cNvSpPr>
          <p:nvPr/>
        </p:nvSpPr>
        <p:spPr bwMode="auto">
          <a:xfrm>
            <a:off x="15973048" y="8783963"/>
            <a:ext cx="4723861" cy="339809"/>
          </a:xfrm>
          <a:prstGeom prst="flowChartAlternateProcess">
            <a:avLst/>
          </a:prstGeom>
          <a:solidFill>
            <a:schemeClr val="accent1"/>
          </a:solidFill>
          <a:ln>
            <a:noFill/>
          </a:ln>
          <a:effectLst/>
        </p:spPr>
        <p:txBody>
          <a:bodyPr wrap="square" lIns="18288" tIns="0"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2000" b="1">
                <a:solidFill>
                  <a:schemeClr val="bg1"/>
                </a:solidFill>
                <a:latin typeface="HG丸ｺﾞｼｯｸM-PRO"/>
                <a:ea typeface="HG丸ｺﾞｼｯｸM-PRO"/>
              </a:rPr>
              <a:t>冬メニュー</a:t>
            </a:r>
            <a:r>
              <a:rPr lang="ja-JP" altLang="en-US" sz="2000" b="1" dirty="0">
                <a:solidFill>
                  <a:schemeClr val="bg1"/>
                </a:solidFill>
                <a:latin typeface="HG丸ｺﾞｼｯｸM-PRO"/>
                <a:ea typeface="HG丸ｺﾞｼｯｸM-PRO"/>
              </a:rPr>
              <a:t>の提案</a:t>
            </a:r>
          </a:p>
        </p:txBody>
      </p:sp>
      <p:sp>
        <p:nvSpPr>
          <p:cNvPr id="8" name="AutoShape 1">
            <a:extLst>
              <a:ext uri="{FF2B5EF4-FFF2-40B4-BE49-F238E27FC236}">
                <a16:creationId xmlns:a16="http://schemas.microsoft.com/office/drawing/2014/main" id="{8DC490B6-329A-91F1-A619-FDCAEC14ACAA}"/>
              </a:ext>
            </a:extLst>
          </p:cNvPr>
          <p:cNvSpPr>
            <a:spLocks noChangeArrowheads="1"/>
          </p:cNvSpPr>
          <p:nvPr/>
        </p:nvSpPr>
        <p:spPr bwMode="auto">
          <a:xfrm>
            <a:off x="324517" y="13691890"/>
            <a:ext cx="853844" cy="356436"/>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8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メモ</a:t>
            </a:r>
            <a:endParaRPr lang="en-US" altLang="ja-JP" sz="18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フレーム 8">
            <a:extLst>
              <a:ext uri="{FF2B5EF4-FFF2-40B4-BE49-F238E27FC236}">
                <a16:creationId xmlns:a16="http://schemas.microsoft.com/office/drawing/2014/main" id="{08973668-66AC-EDC2-BCA8-6AF28FC30723}"/>
              </a:ext>
            </a:extLst>
          </p:cNvPr>
          <p:cNvSpPr/>
          <p:nvPr/>
        </p:nvSpPr>
        <p:spPr>
          <a:xfrm>
            <a:off x="1422526" y="12433531"/>
            <a:ext cx="3795735" cy="2739374"/>
          </a:xfrm>
          <a:prstGeom prst="frame">
            <a:avLst>
              <a:gd name="adj1" fmla="val 3082"/>
            </a:avLst>
          </a:prstGeom>
          <a:solidFill>
            <a:srgbClr val="C5E0B4"/>
          </a:solidFill>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18" name="フレーム 17">
            <a:extLst>
              <a:ext uri="{FF2B5EF4-FFF2-40B4-BE49-F238E27FC236}">
                <a16:creationId xmlns:a16="http://schemas.microsoft.com/office/drawing/2014/main" id="{F4E3AB84-99A5-3420-CFA9-ABCA29FFDED9}"/>
              </a:ext>
            </a:extLst>
          </p:cNvPr>
          <p:cNvSpPr/>
          <p:nvPr/>
        </p:nvSpPr>
        <p:spPr>
          <a:xfrm>
            <a:off x="5427146" y="12433531"/>
            <a:ext cx="3795735" cy="2751310"/>
          </a:xfrm>
          <a:prstGeom prst="frame">
            <a:avLst>
              <a:gd name="adj1" fmla="val 3534"/>
            </a:avLst>
          </a:prstGeom>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20" name="フレーム 19">
            <a:extLst>
              <a:ext uri="{FF2B5EF4-FFF2-40B4-BE49-F238E27FC236}">
                <a16:creationId xmlns:a16="http://schemas.microsoft.com/office/drawing/2014/main" id="{0AA89385-64F3-C530-DC37-DF467E8230B9}"/>
              </a:ext>
            </a:extLst>
          </p:cNvPr>
          <p:cNvSpPr/>
          <p:nvPr/>
        </p:nvSpPr>
        <p:spPr>
          <a:xfrm>
            <a:off x="9372083" y="12433531"/>
            <a:ext cx="3795735" cy="2751310"/>
          </a:xfrm>
          <a:prstGeom prst="frame">
            <a:avLst>
              <a:gd name="adj1" fmla="val 3971"/>
            </a:avLst>
          </a:prstGeom>
          <a:solidFill>
            <a:schemeClr val="accent1">
              <a:lumMod val="60000"/>
              <a:lumOff val="40000"/>
            </a:schemeClr>
          </a:solidFill>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21" name="AutoShape 1">
            <a:extLst>
              <a:ext uri="{FF2B5EF4-FFF2-40B4-BE49-F238E27FC236}">
                <a16:creationId xmlns:a16="http://schemas.microsoft.com/office/drawing/2014/main" id="{0E3219AC-6D80-8F51-3948-32F06CC62644}"/>
              </a:ext>
            </a:extLst>
          </p:cNvPr>
          <p:cNvSpPr>
            <a:spLocks noChangeArrowheads="1"/>
          </p:cNvSpPr>
          <p:nvPr/>
        </p:nvSpPr>
        <p:spPr bwMode="auto">
          <a:xfrm>
            <a:off x="120042" y="9840206"/>
            <a:ext cx="1154233" cy="539805"/>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6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売場テーマ</a:t>
            </a:r>
            <a:endParaRPr lang="en-US" altLang="ja-JP" sz="16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2" name="図 21">
            <a:extLst>
              <a:ext uri="{FF2B5EF4-FFF2-40B4-BE49-F238E27FC236}">
                <a16:creationId xmlns:a16="http://schemas.microsoft.com/office/drawing/2014/main" id="{8BB10A35-EADC-370C-51BF-BFE07D4022F0}"/>
              </a:ext>
            </a:extLst>
          </p:cNvPr>
          <p:cNvPicPr>
            <a:picLocks noChangeAspect="1"/>
          </p:cNvPicPr>
          <p:nvPr/>
        </p:nvPicPr>
        <p:blipFill rotWithShape="1">
          <a:blip cstate="print">
            <a:extLst>
              <a:ext uri="{28A0092B-C50C-407E-A947-70E740481C1C}">
                <a14:useLocalDpi xmlns:a14="http://schemas.microsoft.com/office/drawing/2010/main"/>
              </a:ext>
            </a:extLst>
          </a:blip>
          <a:srcRect/>
          <a:stretch/>
        </p:blipFill>
        <p:spPr>
          <a:xfrm>
            <a:off x="18448650" y="14719880"/>
            <a:ext cx="2930244" cy="45719"/>
          </a:xfrm>
          <a:prstGeom prst="rect">
            <a:avLst/>
          </a:prstGeom>
        </p:spPr>
      </p:pic>
      <p:sp>
        <p:nvSpPr>
          <p:cNvPr id="24" name="AutoShape 1">
            <a:extLst>
              <a:ext uri="{FF2B5EF4-FFF2-40B4-BE49-F238E27FC236}">
                <a16:creationId xmlns:a16="http://schemas.microsoft.com/office/drawing/2014/main" id="{99ED8B05-E87A-AA95-43CC-265079E9512B}"/>
              </a:ext>
            </a:extLst>
          </p:cNvPr>
          <p:cNvSpPr>
            <a:spLocks noChangeArrowheads="1"/>
          </p:cNvSpPr>
          <p:nvPr/>
        </p:nvSpPr>
        <p:spPr bwMode="auto">
          <a:xfrm>
            <a:off x="-94131" y="3332668"/>
            <a:ext cx="1402454" cy="1412994"/>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500" b="1">
                <a:solidFill>
                  <a:schemeClr val="tx1"/>
                </a:solidFill>
                <a:latin typeface="Meiryo UI" panose="020B0604030504040204" pitchFamily="50" charset="-128"/>
                <a:ea typeface="Meiryo UI" panose="020B0604030504040204" pitchFamily="50" charset="-128"/>
                <a:cs typeface="Meiryo UI" panose="020B0604030504040204" pitchFamily="50" charset="-128"/>
              </a:rPr>
              <a:t>行楽需要</a:t>
            </a: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」に合わせた</a:t>
            </a:r>
            <a:endParaRPr lang="en-US" altLang="ja-JP" sz="1500" b="1" i="0" strike="noStrike"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販促計画</a:t>
            </a:r>
            <a:endParaRPr lang="en-US" altLang="ja-JP" sz="1500" b="1" i="0" strike="noStrike"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rtl="1">
              <a:lnSpc>
                <a:spcPts val="1700"/>
              </a:lnSpc>
              <a:defRPr sz="1000"/>
            </a:pPr>
            <a:r>
              <a:rPr lang="en-US" altLang="ja-JP" sz="1500" b="1" i="0" strike="noStrike"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&amp;</a:t>
            </a:r>
          </a:p>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プロモーション</a:t>
            </a:r>
            <a:endParaRPr lang="en-US" altLang="ja-JP" sz="1500" b="1" i="0" strike="noStrike"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Text Box 1049">
            <a:extLst>
              <a:ext uri="{FF2B5EF4-FFF2-40B4-BE49-F238E27FC236}">
                <a16:creationId xmlns:a16="http://schemas.microsoft.com/office/drawing/2014/main" id="{FB95EE17-46B0-768A-DF66-B21BE542FDB6}"/>
              </a:ext>
            </a:extLst>
          </p:cNvPr>
          <p:cNvSpPr txBox="1">
            <a:spLocks noChangeArrowheads="1"/>
          </p:cNvSpPr>
          <p:nvPr/>
        </p:nvSpPr>
        <p:spPr bwMode="auto">
          <a:xfrm>
            <a:off x="3041514" y="313236"/>
            <a:ext cx="14802412" cy="1127031"/>
          </a:xfrm>
          <a:prstGeom prst="rect">
            <a:avLst/>
          </a:prstGeom>
          <a:noFill/>
          <a:ln>
            <a:noFill/>
          </a:ln>
        </p:spPr>
        <p:txBody>
          <a:bodyPr wrap="square" lIns="73152" tIns="36576"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3500"/>
              </a:lnSpc>
              <a:defRPr sz="1000"/>
            </a:pPr>
            <a:r>
              <a:rPr lang="ja-JP" altLang="en-US" sz="4000" b="1">
                <a:solidFill>
                  <a:srgbClr val="C00000"/>
                </a:solidFill>
                <a:latin typeface="HGS創英ﾌﾟﾚｾﾞﾝｽEB"/>
                <a:ea typeface="HGS創英ﾌﾟﾚｾﾞﾝｽEB"/>
                <a:cs typeface="Meiryo UI" panose="020B0604030504040204" pitchFamily="50" charset="-128"/>
              </a:rPr>
              <a:t>催事商品の当たり外れに細心の注意を！ </a:t>
            </a:r>
            <a:endParaRPr lang="en-US" altLang="ja-JP" sz="4000" b="1" dirty="0">
              <a:solidFill>
                <a:srgbClr val="C00000"/>
              </a:solidFill>
              <a:latin typeface="HGS創英ﾌﾟﾚｾﾞﾝｽEB"/>
              <a:ea typeface="HGS創英ﾌﾟﾚｾﾞﾝｽEB"/>
              <a:cs typeface="Meiryo UI" panose="020B0604030504040204" pitchFamily="50" charset="-128"/>
            </a:endParaRPr>
          </a:p>
          <a:p>
            <a:pPr algn="ctr">
              <a:lnSpc>
                <a:spcPts val="3500"/>
              </a:lnSpc>
              <a:defRPr sz="1000"/>
            </a:pPr>
            <a:r>
              <a:rPr lang="en-US" altLang="ja-JP" sz="2400" b="1" dirty="0">
                <a:solidFill>
                  <a:schemeClr val="accent6">
                    <a:lumMod val="50000"/>
                  </a:schemeClr>
                </a:solidFill>
                <a:latin typeface="メイリオ"/>
                <a:ea typeface="メイリオ"/>
              </a:rPr>
              <a:t>〜</a:t>
            </a:r>
            <a:r>
              <a:rPr lang="ja-JP" altLang="en-US" sz="2400" b="1">
                <a:solidFill>
                  <a:schemeClr val="accent6">
                    <a:lumMod val="50000"/>
                  </a:schemeClr>
                </a:solidFill>
                <a:latin typeface="メイリオ"/>
                <a:ea typeface="メイリオ"/>
              </a:rPr>
              <a:t>定番催事には「今年らしさ」をプラス </a:t>
            </a:r>
            <a:r>
              <a:rPr lang="en-US" altLang="ja-JP" sz="2400" b="1" dirty="0">
                <a:solidFill>
                  <a:schemeClr val="accent6">
                    <a:lumMod val="50000"/>
                  </a:schemeClr>
                </a:solidFill>
                <a:latin typeface="HGP創英角ﾎﾟｯﾌﾟ体"/>
                <a:ea typeface="HGP創英角ﾎﾟｯﾌﾟ体" panose="040B0A00000000000000" pitchFamily="50" charset="-128"/>
                <a:cs typeface="Meiryo UI" panose="020B0604030504040204" pitchFamily="50" charset="-128"/>
              </a:rPr>
              <a:t>〜</a:t>
            </a:r>
            <a:endParaRPr lang="en-US" altLang="ja-JP" sz="2400" b="1" i="0" u="none" strike="noStrike" cap="none" spc="0" baseline="0" dirty="0">
              <a:ln>
                <a:noFill/>
              </a:ln>
              <a:solidFill>
                <a:schemeClr val="accent6">
                  <a:lumMod val="50000"/>
                </a:schemeClr>
              </a:solidFill>
              <a:effectLst/>
              <a:latin typeface="HGP創英角ﾎﾟｯﾌﾟ体"/>
              <a:ea typeface="HGP創英角ﾎﾟｯﾌﾟ体" panose="040B0A00000000000000" pitchFamily="50" charset="-128"/>
              <a:cs typeface="Meiryo UI" panose="020B0604030504040204" pitchFamily="50" charset="-128"/>
            </a:endParaRPr>
          </a:p>
        </p:txBody>
      </p:sp>
      <p:sp>
        <p:nvSpPr>
          <p:cNvPr id="29" name="AutoShape 66">
            <a:extLst>
              <a:ext uri="{FF2B5EF4-FFF2-40B4-BE49-F238E27FC236}">
                <a16:creationId xmlns:a16="http://schemas.microsoft.com/office/drawing/2014/main" id="{1E72732A-7311-E461-374B-30472CE8FC62}"/>
              </a:ext>
            </a:extLst>
          </p:cNvPr>
          <p:cNvSpPr>
            <a:spLocks noChangeArrowheads="1"/>
          </p:cNvSpPr>
          <p:nvPr/>
        </p:nvSpPr>
        <p:spPr bwMode="auto">
          <a:xfrm>
            <a:off x="11135960" y="9710484"/>
            <a:ext cx="4727345" cy="2638563"/>
          </a:xfrm>
          <a:prstGeom prst="flowChartAlternateProcess">
            <a:avLst/>
          </a:prstGeom>
          <a:solidFill>
            <a:srgbClr val="D0EBB3"/>
          </a:solidFill>
          <a:ln w="9525">
            <a:noFill/>
            <a:miter lim="800000"/>
            <a:headEnd/>
            <a:tailEnd/>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lnSpc>
                <a:spcPts val="1600"/>
              </a:lnSpc>
              <a:defRPr sz="1000"/>
            </a:pPr>
            <a:r>
              <a:rPr lang="ja-JP" altLang="en-US" sz="1400">
                <a:latin typeface="HG丸ｺﾞｼｯｸM-PRO"/>
                <a:ea typeface="HG丸ｺﾞｼｯｸM-PRO"/>
              </a:rPr>
              <a:t>●冬至</a:t>
            </a:r>
            <a:endParaRPr lang="en-US" altLang="ja-JP" sz="1400" dirty="0">
              <a:latin typeface="HG丸ｺﾞｼｯｸM-PRO"/>
              <a:ea typeface="HG丸ｺﾞｼｯｸM-PRO"/>
            </a:endParaRPr>
          </a:p>
          <a:p>
            <a:pPr rtl="1">
              <a:lnSpc>
                <a:spcPts val="1600"/>
              </a:lnSpc>
              <a:defRPr sz="1000"/>
            </a:pPr>
            <a:endParaRPr lang="en-US" altLang="ja-JP" sz="1400" dirty="0">
              <a:latin typeface="HG丸ｺﾞｼｯｸM-PRO"/>
              <a:ea typeface="HG丸ｺﾞｼｯｸM-PRO"/>
            </a:endParaRPr>
          </a:p>
          <a:p>
            <a:pPr rtl="1">
              <a:lnSpc>
                <a:spcPts val="1600"/>
              </a:lnSpc>
              <a:defRPr sz="1000"/>
            </a:pPr>
            <a:r>
              <a:rPr lang="ja-JP" altLang="en-US" sz="1400">
                <a:latin typeface="HG丸ｺﾞｼｯｸM-PRO"/>
                <a:ea typeface="HG丸ｺﾞｼｯｸM-PRO"/>
              </a:rPr>
              <a:t>●クリスマス</a:t>
            </a:r>
            <a:endParaRPr lang="en-US" altLang="ja-JP" sz="1400" dirty="0">
              <a:latin typeface="HG丸ｺﾞｼｯｸM-PRO"/>
              <a:ea typeface="HG丸ｺﾞｼｯｸM-PRO"/>
            </a:endParaRPr>
          </a:p>
          <a:p>
            <a:pPr rtl="1">
              <a:lnSpc>
                <a:spcPts val="1600"/>
              </a:lnSpc>
              <a:defRPr sz="1000"/>
            </a:pPr>
            <a:endParaRPr lang="en-US" altLang="ja-JP" sz="1400" dirty="0">
              <a:latin typeface="HG丸ｺﾞｼｯｸM-PRO"/>
              <a:ea typeface="HG丸ｺﾞｼｯｸM-PRO"/>
            </a:endParaRPr>
          </a:p>
          <a:p>
            <a:pPr rtl="1">
              <a:lnSpc>
                <a:spcPts val="1600"/>
              </a:lnSpc>
              <a:defRPr sz="1000"/>
            </a:pPr>
            <a:r>
              <a:rPr lang="ja-JP" altLang="en-US" sz="1400">
                <a:latin typeface="HG丸ｺﾞｼｯｸM-PRO"/>
                <a:ea typeface="HG丸ｺﾞｼｯｸM-PRO"/>
              </a:rPr>
              <a:t>●年末年始</a:t>
            </a:r>
            <a:endParaRPr lang="en-US" altLang="ja-JP" sz="1400" dirty="0">
              <a:latin typeface="HG丸ｺﾞｼｯｸM-PRO"/>
              <a:ea typeface="HG丸ｺﾞｼｯｸM-PRO"/>
            </a:endParaRPr>
          </a:p>
        </p:txBody>
      </p:sp>
      <p:sp>
        <p:nvSpPr>
          <p:cNvPr id="32" name="AutoShape 66">
            <a:extLst>
              <a:ext uri="{FF2B5EF4-FFF2-40B4-BE49-F238E27FC236}">
                <a16:creationId xmlns:a16="http://schemas.microsoft.com/office/drawing/2014/main" id="{94CB5F21-4B16-3337-A54D-F6E8A630574D}"/>
              </a:ext>
            </a:extLst>
          </p:cNvPr>
          <p:cNvSpPr>
            <a:spLocks noChangeArrowheads="1"/>
          </p:cNvSpPr>
          <p:nvPr/>
        </p:nvSpPr>
        <p:spPr bwMode="auto">
          <a:xfrm>
            <a:off x="15965924" y="9732587"/>
            <a:ext cx="4716752" cy="2638563"/>
          </a:xfrm>
          <a:prstGeom prst="flowChartAlternateProcess">
            <a:avLst/>
          </a:prstGeom>
          <a:solidFill>
            <a:schemeClr val="accent1">
              <a:lumMod val="20000"/>
              <a:lumOff val="80000"/>
            </a:schemeClr>
          </a:solidFill>
          <a:ln w="9525">
            <a:noFill/>
            <a:miter lim="800000"/>
            <a:headEnd/>
            <a:tailEnd/>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1">
              <a:lnSpc>
                <a:spcPts val="1600"/>
              </a:lnSpc>
              <a:defRPr sz="1000"/>
            </a:pPr>
            <a:r>
              <a:rPr lang="en-US" altLang="ja-JP" sz="1400" i="0" strike="noStrike" dirty="0">
                <a:solidFill>
                  <a:srgbClr val="000000"/>
                </a:solidFill>
                <a:latin typeface="HG丸ｺﾞｼｯｸM-PRO" panose="020F0600000000000000" pitchFamily="50" charset="-128"/>
                <a:ea typeface="HG丸ｺﾞｼｯｸM-PRO" panose="020F0600000000000000" pitchFamily="50" charset="-128"/>
              </a:rPr>
              <a:t>《</a:t>
            </a:r>
            <a:r>
              <a:rPr lang="ja-JP" altLang="en-US" sz="1400" dirty="0">
                <a:solidFill>
                  <a:srgbClr val="000000"/>
                </a:solidFill>
                <a:latin typeface="HG丸ｺﾞｼｯｸM-PRO" panose="020F0600000000000000" pitchFamily="50" charset="-128"/>
                <a:ea typeface="HG丸ｺﾞｼｯｸM-PRO" panose="020F0600000000000000" pitchFamily="50" charset="-128"/>
              </a:rPr>
              <a:t>水産物</a:t>
            </a:r>
            <a:r>
              <a:rPr lang="en-US" altLang="ja-JP" sz="1400" i="0" strike="noStrike" dirty="0">
                <a:solidFill>
                  <a:srgbClr val="000000"/>
                </a:solidFill>
                <a:latin typeface="HG丸ｺﾞｼｯｸM-PRO" panose="020F0600000000000000" pitchFamily="50" charset="-128"/>
                <a:ea typeface="HG丸ｺﾞｼｯｸM-PRO" panose="020F0600000000000000" pitchFamily="50" charset="-128"/>
              </a:rPr>
              <a:t>》</a:t>
            </a:r>
            <a:endParaRPr lang="en-US" altLang="ja-JP" sz="1400" i="0" strike="noStrike" dirty="0">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dirty="0">
                <a:latin typeface="HG丸ｺﾞｼｯｸM-PRO" panose="020F0600000000000000" pitchFamily="50" charset="-128"/>
                <a:ea typeface="HG丸ｺﾞｼｯｸM-PRO" panose="020F0600000000000000" pitchFamily="50" charset="-128"/>
              </a:rPr>
              <a:t>キンキの煮付け</a:t>
            </a:r>
            <a:endParaRPr lang="en-US" altLang="ja-JP" sz="1400" dirty="0">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dirty="0">
                <a:latin typeface="HG丸ｺﾞｼｯｸM-PRO" panose="020F0600000000000000" pitchFamily="50" charset="-128"/>
                <a:ea typeface="HG丸ｺﾞｼｯｸM-PRO" panose="020F0600000000000000" pitchFamily="50" charset="-128"/>
              </a:rPr>
              <a:t>キンキのアクアパッツァ</a:t>
            </a:r>
            <a:br>
              <a:rPr lang="en-US" altLang="ja-JP" sz="1400" dirty="0">
                <a:latin typeface="HG丸ｺﾞｼｯｸM-PRO" panose="020F0600000000000000" pitchFamily="50" charset="-128"/>
                <a:ea typeface="HG丸ｺﾞｼｯｸM-PRO" panose="020F0600000000000000" pitchFamily="50" charset="-128"/>
              </a:rPr>
            </a:br>
            <a:endParaRPr lang="en-US" altLang="ja-JP" sz="1400" i="0" strike="noStrike" dirty="0">
              <a:latin typeface="HG丸ｺﾞｼｯｸM-PRO" panose="020F0600000000000000" pitchFamily="50" charset="-128"/>
              <a:ea typeface="HG丸ｺﾞｼｯｸM-PRO" panose="020F0600000000000000" pitchFamily="50" charset="-128"/>
            </a:endParaRPr>
          </a:p>
          <a:p>
            <a:pPr rtl="1">
              <a:lnSpc>
                <a:spcPts val="1600"/>
              </a:lnSpc>
              <a:defRPr sz="1000"/>
            </a:pPr>
            <a:r>
              <a:rPr lang="en-US" altLang="ja-JP" sz="1400" i="0" strike="noStrike" dirty="0">
                <a:latin typeface="HG丸ｺﾞｼｯｸM-PRO" panose="020F0600000000000000" pitchFamily="50" charset="-128"/>
                <a:ea typeface="HG丸ｺﾞｼｯｸM-PRO" panose="020F0600000000000000" pitchFamily="50" charset="-128"/>
              </a:rPr>
              <a:t>《</a:t>
            </a:r>
            <a:r>
              <a:rPr lang="ja-JP" altLang="en-US" sz="1400" i="0" strike="noStrike" dirty="0">
                <a:latin typeface="HG丸ｺﾞｼｯｸM-PRO" panose="020F0600000000000000" pitchFamily="50" charset="-128"/>
                <a:ea typeface="HG丸ｺﾞｼｯｸM-PRO" panose="020F0600000000000000" pitchFamily="50" charset="-128"/>
              </a:rPr>
              <a:t>野菜</a:t>
            </a:r>
            <a:r>
              <a:rPr lang="en-US" altLang="ja-JP" sz="1400" i="0" strike="noStrike" dirty="0">
                <a:latin typeface="HG丸ｺﾞｼｯｸM-PRO" panose="020F0600000000000000" pitchFamily="50" charset="-128"/>
                <a:ea typeface="HG丸ｺﾞｼｯｸM-PRO" panose="020F0600000000000000" pitchFamily="50" charset="-128"/>
              </a:rPr>
              <a:t>》</a:t>
            </a:r>
          </a:p>
          <a:p>
            <a:pPr rtl="1">
              <a:lnSpc>
                <a:spcPts val="1600"/>
              </a:lnSpc>
              <a:defRPr sz="1000"/>
            </a:pPr>
            <a:r>
              <a:rPr lang="ja-JP" altLang="en-US" sz="1400" dirty="0">
                <a:latin typeface="HG丸ｺﾞｼｯｸM-PRO" panose="020F0600000000000000" pitchFamily="50" charset="-128"/>
                <a:ea typeface="HG丸ｺﾞｼｯｸM-PRO" panose="020F0600000000000000" pitchFamily="50" charset="-128"/>
              </a:rPr>
              <a:t>きんぴらゴボウ</a:t>
            </a:r>
            <a:endParaRPr lang="en-US" altLang="ja-JP" sz="1400" dirty="0">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dirty="0">
                <a:latin typeface="HG丸ｺﾞｼｯｸM-PRO" panose="020F0600000000000000" pitchFamily="50" charset="-128"/>
                <a:ea typeface="HG丸ｺﾞｼｯｸM-PRO" panose="020F0600000000000000" pitchFamily="50" charset="-128"/>
              </a:rPr>
              <a:t>甘辛鶏ゴボウ</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3" name="AutoShape 17">
            <a:extLst>
              <a:ext uri="{FF2B5EF4-FFF2-40B4-BE49-F238E27FC236}">
                <a16:creationId xmlns:a16="http://schemas.microsoft.com/office/drawing/2014/main" id="{09050B71-3AA0-3D6D-93EC-EB75B6D3FB7F}"/>
              </a:ext>
            </a:extLst>
          </p:cNvPr>
          <p:cNvSpPr>
            <a:spLocks noChangeArrowheads="1"/>
          </p:cNvSpPr>
          <p:nvPr/>
        </p:nvSpPr>
        <p:spPr bwMode="auto">
          <a:xfrm>
            <a:off x="11135960" y="9201862"/>
            <a:ext cx="4751000"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12</a:t>
            </a:r>
            <a:r>
              <a:rPr lang="ja-JP" altLang="en-US" sz="1400">
                <a:latin typeface="HG丸ｺﾞｼｯｸM-PRO" panose="020F0600000000000000" pitchFamily="50" charset="-128"/>
                <a:ea typeface="HG丸ｺﾞｼｯｸM-PRO" panose="020F0600000000000000" pitchFamily="50" charset="-128"/>
              </a:rPr>
              <a:t>月</a:t>
            </a:r>
            <a:r>
              <a:rPr lang="ja-JP" altLang="en-US" sz="1400" dirty="0">
                <a:latin typeface="HG丸ｺﾞｼｯｸM-PRO" panose="020F0600000000000000" pitchFamily="50" charset="-128"/>
                <a:ea typeface="HG丸ｺﾞｼｯｸM-PRO" panose="020F0600000000000000" pitchFamily="50" charset="-128"/>
              </a:rPr>
              <a:t>の行事・行楽の季節商品</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5" name="AutoShape 18">
            <a:extLst>
              <a:ext uri="{FF2B5EF4-FFF2-40B4-BE49-F238E27FC236}">
                <a16:creationId xmlns:a16="http://schemas.microsoft.com/office/drawing/2014/main" id="{691DCC7A-8F65-D2F0-8304-FEE6575EEDA6}"/>
              </a:ext>
            </a:extLst>
          </p:cNvPr>
          <p:cNvSpPr>
            <a:spLocks noChangeArrowheads="1"/>
          </p:cNvSpPr>
          <p:nvPr/>
        </p:nvSpPr>
        <p:spPr bwMode="auto">
          <a:xfrm>
            <a:off x="15973048" y="9205819"/>
            <a:ext cx="4879950" cy="430532"/>
          </a:xfrm>
          <a:prstGeom prst="flowChartAlternateProcess">
            <a:avLst/>
          </a:prstGeom>
          <a:solidFill>
            <a:schemeClr val="bg1"/>
          </a:solidFill>
          <a:ln>
            <a:noFill/>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1680"/>
              </a:lnSpc>
            </a:pPr>
            <a:r>
              <a:rPr lang="en-US" altLang="ja-JP" sz="1400" dirty="0">
                <a:latin typeface="HG丸ｺﾞｼｯｸM-PRO"/>
                <a:ea typeface="HG丸ｺﾞｼｯｸM-PRO"/>
              </a:rPr>
              <a:t>12</a:t>
            </a:r>
            <a:r>
              <a:rPr lang="ja-JP" altLang="en-US" sz="1400">
                <a:latin typeface="HG丸ｺﾞｼｯｸM-PRO"/>
                <a:ea typeface="HG丸ｺﾞｼｯｸM-PRO"/>
              </a:rPr>
              <a:t>月は、キンキ、ゴボウなど</a:t>
            </a:r>
            <a:r>
              <a:rPr lang="ja-JP" altLang="en-US" sz="1400" dirty="0">
                <a:latin typeface="HG丸ｺﾞｼｯｸM-PRO"/>
                <a:ea typeface="HG丸ｺﾞｼｯｸM-PRO"/>
              </a:rPr>
              <a:t>の旬の食材メニューで売上拡大の提案を！</a:t>
            </a:r>
            <a:endParaRPr lang="en-US" altLang="ja-JP" sz="1400" dirty="0">
              <a:latin typeface="HG丸ｺﾞｼｯｸM-PRO"/>
              <a:ea typeface="HG丸ｺﾞｼｯｸM-PRO"/>
            </a:endParaRPr>
          </a:p>
        </p:txBody>
      </p:sp>
      <p:sp>
        <p:nvSpPr>
          <p:cNvPr id="37" name="AutoShape 18">
            <a:extLst>
              <a:ext uri="{FF2B5EF4-FFF2-40B4-BE49-F238E27FC236}">
                <a16:creationId xmlns:a16="http://schemas.microsoft.com/office/drawing/2014/main" id="{B282AB7D-6F96-29AB-AC71-99063D4A1358}"/>
              </a:ext>
            </a:extLst>
          </p:cNvPr>
          <p:cNvSpPr>
            <a:spLocks noChangeArrowheads="1"/>
          </p:cNvSpPr>
          <p:nvPr/>
        </p:nvSpPr>
        <p:spPr bwMode="auto">
          <a:xfrm>
            <a:off x="6282341" y="9208614"/>
            <a:ext cx="4741889"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12</a:t>
            </a:r>
            <a:r>
              <a:rPr lang="ja-JP" altLang="en-US" sz="1400" dirty="0">
                <a:latin typeface="HG丸ｺﾞｼｯｸM-PRO" panose="020F0600000000000000" pitchFamily="50" charset="-128"/>
                <a:ea typeface="HG丸ｺﾞｼｯｸM-PRO" panose="020F0600000000000000" pitchFamily="50" charset="-128"/>
              </a:rPr>
              <a:t>月の旬の食材を活用し、販促提案をしましょう</a:t>
            </a:r>
          </a:p>
        </p:txBody>
      </p:sp>
      <p:sp>
        <p:nvSpPr>
          <p:cNvPr id="39" name="AutoShape 18">
            <a:extLst>
              <a:ext uri="{FF2B5EF4-FFF2-40B4-BE49-F238E27FC236}">
                <a16:creationId xmlns:a16="http://schemas.microsoft.com/office/drawing/2014/main" id="{F815E51D-5EDF-5371-7032-754A9985FF6E}"/>
              </a:ext>
            </a:extLst>
          </p:cNvPr>
          <p:cNvSpPr>
            <a:spLocks noChangeArrowheads="1"/>
          </p:cNvSpPr>
          <p:nvPr/>
        </p:nvSpPr>
        <p:spPr bwMode="auto">
          <a:xfrm>
            <a:off x="1415277" y="9205818"/>
            <a:ext cx="4754645"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12</a:t>
            </a:r>
            <a:r>
              <a:rPr lang="ja-JP" altLang="en-US" sz="1400" dirty="0">
                <a:latin typeface="HG丸ｺﾞｼｯｸM-PRO" panose="020F0600000000000000" pitchFamily="50" charset="-128"/>
                <a:ea typeface="HG丸ｺﾞｼｯｸM-PRO" panose="020F0600000000000000" pitchFamily="50" charset="-128"/>
              </a:rPr>
              <a:t>月</a:t>
            </a:r>
            <a:r>
              <a:rPr lang="ja-JP" altLang="en-US" sz="1400" dirty="0">
                <a:solidFill>
                  <a:sysClr val="windowText" lastClr="000000"/>
                </a:solidFill>
                <a:latin typeface="Freestyle Script" panose="030804020302050B0404" pitchFamily="66" charset="0"/>
                <a:ea typeface="HG丸ｺﾞｼｯｸM-PRO" panose="020F0600000000000000" pitchFamily="50" charset="-128"/>
              </a:rPr>
              <a:t>の催事メニューの提案</a:t>
            </a:r>
            <a:endParaRPr lang="en-US" altLang="ja-JP" sz="1400" dirty="0">
              <a:solidFill>
                <a:sysClr val="windowText" lastClr="000000"/>
              </a:solidFill>
              <a:latin typeface="Freestyle Script" panose="030804020302050B0404" pitchFamily="66" charset="0"/>
              <a:ea typeface="HG丸ｺﾞｼｯｸM-PRO" panose="020F0600000000000000" pitchFamily="50" charset="-128"/>
            </a:endParaRPr>
          </a:p>
        </p:txBody>
      </p:sp>
      <p:sp>
        <p:nvSpPr>
          <p:cNvPr id="40" name="AutoShape 66">
            <a:extLst>
              <a:ext uri="{FF2B5EF4-FFF2-40B4-BE49-F238E27FC236}">
                <a16:creationId xmlns:a16="http://schemas.microsoft.com/office/drawing/2014/main" id="{AABBEE67-3330-078C-988D-5162AE625849}"/>
              </a:ext>
            </a:extLst>
          </p:cNvPr>
          <p:cNvSpPr>
            <a:spLocks noChangeArrowheads="1"/>
          </p:cNvSpPr>
          <p:nvPr/>
        </p:nvSpPr>
        <p:spPr bwMode="auto">
          <a:xfrm>
            <a:off x="6306247" y="9710483"/>
            <a:ext cx="4751000" cy="2638563"/>
          </a:xfrm>
          <a:prstGeom prst="flowChartAlternateProcess">
            <a:avLst/>
          </a:prstGeom>
          <a:solidFill>
            <a:schemeClr val="accent2">
              <a:lumMod val="40000"/>
              <a:lumOff val="60000"/>
            </a:schemeClr>
          </a:solidFill>
          <a:ln w="9525">
            <a:noFill/>
            <a:miter lim="800000"/>
            <a:headEnd/>
            <a:tailEnd/>
          </a:ln>
          <a:effectLst/>
        </p:spPr>
        <p:txBody>
          <a:bodyPr wrap="square" lIns="144000" tIns="18288" rIns="0" bIns="18288"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1">
              <a:lnSpc>
                <a:spcPts val="1600"/>
              </a:lnSpc>
              <a:defRPr sz="1000"/>
            </a:pPr>
            <a:r>
              <a:rPr lang="en-US" altLang="ja-JP" sz="1400" i="0" strike="noStrike" dirty="0">
                <a:solidFill>
                  <a:srgbClr val="000000"/>
                </a:solidFill>
                <a:latin typeface="HG丸ｺﾞｼｯｸM-PRO"/>
                <a:ea typeface="HG丸ｺﾞｼｯｸM-PRO"/>
              </a:rPr>
              <a:t>《</a:t>
            </a:r>
            <a:r>
              <a:rPr lang="ja-JP" altLang="en-US" sz="1400" i="0" strike="noStrike" dirty="0">
                <a:solidFill>
                  <a:srgbClr val="000000"/>
                </a:solidFill>
                <a:latin typeface="HG丸ｺﾞｼｯｸM-PRO"/>
                <a:ea typeface="HG丸ｺﾞｼｯｸM-PRO"/>
              </a:rPr>
              <a:t>水産物</a:t>
            </a:r>
            <a:r>
              <a:rPr lang="en-US" altLang="ja-JP" sz="1400" i="0" strike="noStrike" dirty="0">
                <a:solidFill>
                  <a:srgbClr val="000000"/>
                </a:solidFill>
                <a:latin typeface="HG丸ｺﾞｼｯｸM-PRO"/>
                <a:ea typeface="HG丸ｺﾞｼｯｸM-PRO"/>
              </a:rPr>
              <a:t>》</a:t>
            </a:r>
          </a:p>
          <a:p>
            <a:pPr rtl="1">
              <a:lnSpc>
                <a:spcPts val="1600"/>
              </a:lnSpc>
              <a:defRPr sz="1000"/>
            </a:pPr>
            <a:r>
              <a:rPr lang="ja-JP" altLang="en-US" sz="1400" dirty="0">
                <a:latin typeface="HG丸ｺﾞｼｯｸM-PRO" pitchFamily="50" charset="-128"/>
                <a:ea typeface="HG丸ｺﾞｼｯｸM-PRO" pitchFamily="50" charset="-128"/>
              </a:rPr>
              <a:t>キンキ、アンコウ</a:t>
            </a:r>
            <a:endParaRPr lang="en-US" altLang="ja-JP" sz="1400" dirty="0">
              <a:latin typeface="HG丸ｺﾞｼｯｸM-PRO" pitchFamily="50" charset="-128"/>
              <a:ea typeface="HG丸ｺﾞｼｯｸM-PRO" pitchFamily="50" charset="-128"/>
            </a:endParaRPr>
          </a:p>
          <a:p>
            <a:pPr rtl="1">
              <a:lnSpc>
                <a:spcPts val="1600"/>
              </a:lnSpc>
              <a:defRPr sz="1000"/>
            </a:pPr>
            <a:endParaRPr lang="en-US" altLang="ja-JP" sz="1400" i="0" strike="noStrike" dirty="0">
              <a:solidFill>
                <a:srgbClr val="000000"/>
              </a:solidFill>
              <a:latin typeface="HG丸ｺﾞｼｯｸM-PRO" pitchFamily="50" charset="-128"/>
              <a:ea typeface="HG丸ｺﾞｼｯｸM-PRO" pitchFamily="50" charset="-128"/>
            </a:endParaRPr>
          </a:p>
          <a:p>
            <a:pPr rtl="1">
              <a:lnSpc>
                <a:spcPts val="1600"/>
              </a:lnSpc>
              <a:defRPr sz="1000"/>
            </a:pPr>
            <a:r>
              <a:rPr lang="en-US" altLang="ja-JP" sz="1400" i="0" strike="noStrike" dirty="0">
                <a:solidFill>
                  <a:srgbClr val="000000"/>
                </a:solidFill>
                <a:latin typeface="HG丸ｺﾞｼｯｸM-PRO" pitchFamily="50" charset="-128"/>
                <a:ea typeface="HG丸ｺﾞｼｯｸM-PRO" pitchFamily="50" charset="-128"/>
              </a:rPr>
              <a:t>《</a:t>
            </a:r>
            <a:r>
              <a:rPr lang="ja-JP" altLang="en-US" sz="1400" i="0" strike="noStrike" dirty="0">
                <a:latin typeface="HG丸ｺﾞｼｯｸM-PRO" panose="020F0600000000000000" pitchFamily="50" charset="-128"/>
                <a:ea typeface="HG丸ｺﾞｼｯｸM-PRO" panose="020F0600000000000000" pitchFamily="50" charset="-128"/>
              </a:rPr>
              <a:t>野菜</a:t>
            </a:r>
            <a:r>
              <a:rPr lang="en-US" altLang="ja-JP" sz="1400" i="0" strike="noStrike" dirty="0">
                <a:latin typeface="HG丸ｺﾞｼｯｸM-PRO" pitchFamily="50" charset="-128"/>
                <a:ea typeface="HG丸ｺﾞｼｯｸM-PRO" pitchFamily="50" charset="-128"/>
              </a:rPr>
              <a:t>》</a:t>
            </a:r>
          </a:p>
          <a:p>
            <a:pPr algn="l" rtl="1">
              <a:lnSpc>
                <a:spcPts val="1600"/>
              </a:lnSpc>
              <a:defRPr sz="1000"/>
            </a:pPr>
            <a:r>
              <a:rPr lang="ja-JP" altLang="en-US" sz="1400" dirty="0">
                <a:latin typeface="HG丸ｺﾞｼｯｸM-PRO"/>
                <a:ea typeface="HG丸ｺﾞｼｯｸM-PRO"/>
              </a:rPr>
              <a:t>ゴボウ、ダイコン</a:t>
            </a:r>
            <a:endParaRPr lang="en-US" altLang="ja-JP" sz="1400" i="0" strike="noStrike" dirty="0">
              <a:latin typeface="HG丸ｺﾞｼｯｸM-PRO"/>
              <a:ea typeface="HG丸ｺﾞｼｯｸM-PRO"/>
            </a:endParaRPr>
          </a:p>
        </p:txBody>
      </p:sp>
      <p:sp>
        <p:nvSpPr>
          <p:cNvPr id="41" name="AutoShape 66">
            <a:extLst>
              <a:ext uri="{FF2B5EF4-FFF2-40B4-BE49-F238E27FC236}">
                <a16:creationId xmlns:a16="http://schemas.microsoft.com/office/drawing/2014/main" id="{A255DE5D-ACEA-EEB2-3158-1B0729A415CD}"/>
              </a:ext>
            </a:extLst>
          </p:cNvPr>
          <p:cNvSpPr>
            <a:spLocks noChangeArrowheads="1"/>
          </p:cNvSpPr>
          <p:nvPr/>
        </p:nvSpPr>
        <p:spPr bwMode="auto">
          <a:xfrm>
            <a:off x="1431952" y="9632394"/>
            <a:ext cx="4767675" cy="2638563"/>
          </a:xfrm>
          <a:prstGeom prst="flowChartAlternateProcess">
            <a:avLst/>
          </a:prstGeom>
          <a:solidFill>
            <a:srgbClr val="FFFFC9"/>
          </a:solidFill>
          <a:ln w="9525">
            <a:noFill/>
            <a:miter lim="800000"/>
            <a:headEnd/>
            <a:tailEnd/>
          </a:ln>
          <a:effectLst/>
        </p:spPr>
        <p:txBody>
          <a:bodyPr wrap="square" lIns="144000" tIns="18288" rIns="0" bIns="18288"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lnSpc>
                <a:spcPts val="1300"/>
              </a:lnSpc>
              <a:defRPr sz="1000"/>
            </a:pPr>
            <a:r>
              <a:rPr lang="ja-JP" altLang="en-US" sz="1400">
                <a:latin typeface="HG丸ｺﾞｼｯｸM-PRO"/>
                <a:ea typeface="HG丸ｺﾞｼｯｸM-PRO"/>
              </a:rPr>
              <a:t>●冬の味覚レシピ</a:t>
            </a:r>
            <a:endParaRPr lang="en-US" altLang="ja-JP" sz="1400" dirty="0">
              <a:latin typeface="HGMaruGothicMPRO" panose="020F0600000000000000" pitchFamily="34" charset="-128"/>
              <a:ea typeface="HGMaruGothicMPRO" panose="020F0600000000000000" pitchFamily="34" charset="-128"/>
            </a:endParaRPr>
          </a:p>
          <a:p>
            <a:pPr rtl="1">
              <a:lnSpc>
                <a:spcPts val="1300"/>
              </a:lnSpc>
              <a:defRPr sz="1000"/>
            </a:pPr>
            <a:endParaRPr lang="en-US" altLang="ja-JP" sz="1400" dirty="0">
              <a:latin typeface="HGMaruGothicMPRO" panose="020F0600000000000000" pitchFamily="34" charset="-128"/>
              <a:ea typeface="HGMaruGothicMPRO" panose="020F0600000000000000" pitchFamily="34" charset="-128"/>
            </a:endParaRPr>
          </a:p>
          <a:p>
            <a:pPr rtl="1">
              <a:lnSpc>
                <a:spcPts val="1300"/>
              </a:lnSpc>
              <a:defRPr sz="1000"/>
            </a:pPr>
            <a:endParaRPr lang="en-US" altLang="ja-JP" sz="1400" dirty="0">
              <a:latin typeface="HGMaruGothicMPRO" panose="020F0600000000000000" pitchFamily="34" charset="-128"/>
              <a:ea typeface="HGMaruGothicMPRO" panose="020F0600000000000000" pitchFamily="34" charset="-128"/>
            </a:endParaRPr>
          </a:p>
          <a:p>
            <a:pPr rtl="1">
              <a:lnSpc>
                <a:spcPts val="1300"/>
              </a:lnSpc>
              <a:defRPr sz="1000"/>
            </a:pPr>
            <a:r>
              <a:rPr lang="ja-JP" altLang="en-US" sz="1400">
                <a:latin typeface="HG丸ｺﾞｼｯｸM-PRO"/>
                <a:ea typeface="HG丸ｺﾞｼｯｸM-PRO"/>
              </a:rPr>
              <a:t>●</a:t>
            </a:r>
            <a:r>
              <a:rPr lang="ja-JP" altLang="en-US" sz="1400" u="none" strike="noStrike">
                <a:solidFill>
                  <a:schemeClr val="tx1"/>
                </a:solidFill>
                <a:effectLst/>
                <a:latin typeface="HG丸ｺﾞｼｯｸM-PRO"/>
                <a:ea typeface="HG丸ｺﾞｼｯｸM-PRO"/>
              </a:rPr>
              <a:t>クリスマス</a:t>
            </a:r>
            <a:r>
              <a:rPr lang="ja-JP" altLang="en-US" sz="1400">
                <a:latin typeface="HG丸ｺﾞｼｯｸM-PRO"/>
                <a:ea typeface="HG丸ｺﾞｼｯｸM-PRO"/>
              </a:rPr>
              <a:t>レシピ</a:t>
            </a:r>
            <a:br>
              <a:rPr lang="en-US" altLang="ja-JP" sz="1400" dirty="0">
                <a:latin typeface="HG丸ｺﾞｼｯｸM-PRO"/>
                <a:ea typeface="HG丸ｺﾞｼｯｸM-PRO"/>
              </a:rPr>
            </a:br>
            <a:endParaRPr lang="en-US" altLang="ja-JP" sz="1400" dirty="0">
              <a:latin typeface="HG丸ｺﾞｼｯｸM-PRO"/>
              <a:ea typeface="HG丸ｺﾞｼｯｸM-PRO"/>
            </a:endParaRPr>
          </a:p>
          <a:p>
            <a:pPr rtl="1">
              <a:lnSpc>
                <a:spcPts val="1300"/>
              </a:lnSpc>
              <a:defRPr sz="1000"/>
            </a:pPr>
            <a:br>
              <a:rPr lang="en-US" altLang="ja-JP" sz="1400" dirty="0">
                <a:latin typeface="HG丸ｺﾞｼｯｸM-PRO"/>
                <a:ea typeface="HG丸ｺﾞｼｯｸM-PRO"/>
              </a:rPr>
            </a:br>
            <a:r>
              <a:rPr lang="ja-JP" altLang="en-US" sz="1400">
                <a:latin typeface="HG丸ｺﾞｼｯｸM-PRO"/>
                <a:ea typeface="HG丸ｺﾞｼｯｸM-PRO"/>
              </a:rPr>
              <a:t>●</a:t>
            </a:r>
            <a:r>
              <a:rPr lang="ja-JP" altLang="en-US" sz="1400" u="none" strike="noStrike">
                <a:solidFill>
                  <a:schemeClr val="tx1"/>
                </a:solidFill>
                <a:effectLst/>
                <a:latin typeface="HG丸ｺﾞｼｯｸM-PRO"/>
                <a:ea typeface="HG丸ｺﾞｼｯｸM-PRO"/>
              </a:rPr>
              <a:t>お正月</a:t>
            </a:r>
            <a:r>
              <a:rPr lang="ja-JP" altLang="en-US" sz="1400">
                <a:latin typeface="HG丸ｺﾞｼｯｸM-PRO"/>
                <a:ea typeface="HG丸ｺﾞｼｯｸM-PRO"/>
              </a:rPr>
              <a:t>レシピ</a:t>
            </a:r>
            <a:endParaRPr lang="en-US" altLang="ja-JP" sz="1400" dirty="0">
              <a:latin typeface="HG丸ｺﾞｼｯｸM-PRO"/>
              <a:ea typeface="HG丸ｺﾞｼｯｸM-PRO"/>
            </a:endParaRPr>
          </a:p>
        </p:txBody>
      </p:sp>
      <p:sp>
        <p:nvSpPr>
          <p:cNvPr id="42" name="AutoShape 9">
            <a:extLst>
              <a:ext uri="{FF2B5EF4-FFF2-40B4-BE49-F238E27FC236}">
                <a16:creationId xmlns:a16="http://schemas.microsoft.com/office/drawing/2014/main" id="{BBBD23DA-0B8F-E8D4-9C5F-61DE7F1E5366}"/>
              </a:ext>
            </a:extLst>
          </p:cNvPr>
          <p:cNvSpPr>
            <a:spLocks noChangeArrowheads="1"/>
          </p:cNvSpPr>
          <p:nvPr/>
        </p:nvSpPr>
        <p:spPr bwMode="auto">
          <a:xfrm>
            <a:off x="11135960" y="8783963"/>
            <a:ext cx="4738914" cy="339809"/>
          </a:xfrm>
          <a:prstGeom prst="flowChartAlternateProcess">
            <a:avLst/>
          </a:prstGeom>
          <a:solidFill>
            <a:schemeClr val="accent6">
              <a:lumMod val="75000"/>
            </a:schemeClr>
          </a:solidFill>
          <a:ln>
            <a:noFill/>
          </a:ln>
          <a:effectLst/>
        </p:spPr>
        <p:txBody>
          <a:bodyPr wrap="square" lIns="18288" tIns="0"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2000" b="1" dirty="0">
                <a:solidFill>
                  <a:schemeClr val="bg1"/>
                </a:solidFill>
                <a:latin typeface="HG丸ｺﾞｼｯｸM-PRO"/>
                <a:ea typeface="HG丸ｺﾞｼｯｸM-PRO"/>
              </a:rPr>
              <a:t>12</a:t>
            </a:r>
            <a:r>
              <a:rPr lang="ja-JP" altLang="en-US" sz="2000" b="1">
                <a:solidFill>
                  <a:schemeClr val="bg1"/>
                </a:solidFill>
                <a:latin typeface="HG丸ｺﾞｼｯｸM-PRO"/>
                <a:ea typeface="HG丸ｺﾞｼｯｸM-PRO"/>
              </a:rPr>
              <a:t>月</a:t>
            </a:r>
            <a:r>
              <a:rPr lang="ja-JP" altLang="en-US" sz="2000" b="1" dirty="0">
                <a:solidFill>
                  <a:schemeClr val="bg1"/>
                </a:solidFill>
                <a:latin typeface="HG丸ｺﾞｼｯｸM-PRO"/>
                <a:ea typeface="HG丸ｺﾞｼｯｸM-PRO"/>
              </a:rPr>
              <a:t>の売れ筋商品</a:t>
            </a:r>
          </a:p>
        </p:txBody>
      </p:sp>
      <p:sp>
        <p:nvSpPr>
          <p:cNvPr id="43" name="Text Box 89">
            <a:extLst>
              <a:ext uri="{FF2B5EF4-FFF2-40B4-BE49-F238E27FC236}">
                <a16:creationId xmlns:a16="http://schemas.microsoft.com/office/drawing/2014/main" id="{59781315-C4A3-B0F9-3B31-6E001C32BCF4}"/>
              </a:ext>
            </a:extLst>
          </p:cNvPr>
          <p:cNvSpPr txBox="1">
            <a:spLocks noChangeArrowheads="1"/>
          </p:cNvSpPr>
          <p:nvPr/>
        </p:nvSpPr>
        <p:spPr bwMode="auto">
          <a:xfrm>
            <a:off x="15886960" y="889516"/>
            <a:ext cx="3112680" cy="597643"/>
          </a:xfrm>
          <a:prstGeom prst="rect">
            <a:avLst/>
          </a:prstGeom>
          <a:noFill/>
          <a:ln>
            <a:noFill/>
          </a:ln>
        </p:spPr>
        <p:txBody>
          <a:bodyPr wrap="square" lIns="54864" tIns="27432" rIns="54864" bIns="27432" anchor="ctr">
            <a:scene3d>
              <a:camera prst="orthographicFront"/>
              <a:lightRig rig="soft" dir="t">
                <a:rot lat="0" lon="0" rev="15600000"/>
              </a:lightRig>
            </a:scene3d>
            <a:sp3d extrusionH="57150" prstMaterial="softEdge">
              <a:bevelT w="25400" h="38100"/>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defRPr sz="1000"/>
            </a:pPr>
            <a:r>
              <a:rPr lang="en-US" altLang="ja-JP" sz="2800" b="1" i="0" strike="noStrike" cap="none" spc="0" dirty="0">
                <a:ln>
                  <a:noFill/>
                </a:ln>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〈2026</a:t>
            </a:r>
            <a:r>
              <a:rPr lang="ja-JP" altLang="en-US" sz="2800" b="1" i="0" strike="noStrike" cap="none" spc="0">
                <a:ln>
                  <a:noFill/>
                </a:ln>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2800"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2800" b="1" i="0" strike="noStrike" cap="none" spc="0">
                <a:ln>
                  <a:noFill/>
                </a:ln>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月版</a:t>
            </a:r>
            <a:r>
              <a:rPr lang="en-US" altLang="ja-JP" sz="2800" b="1" i="0" strike="noStrike" cap="none" spc="0" dirty="0">
                <a:ln>
                  <a:noFill/>
                </a:ln>
                <a:solidFill>
                  <a:srgbClr val="C00000"/>
                </a:solidFill>
                <a:effectLst/>
                <a:latin typeface="Meiryo UI" panose="020B0604030504040204" pitchFamily="50" charset="-128"/>
                <a:ea typeface="Meiryo UI" panose="020B0604030504040204" pitchFamily="50" charset="-128"/>
                <a:cs typeface="Meiryo UI" panose="020B0604030504040204" pitchFamily="50" charset="-128"/>
              </a:rPr>
              <a:t>〉</a:t>
            </a:r>
          </a:p>
        </p:txBody>
      </p:sp>
      <p:graphicFrame>
        <p:nvGraphicFramePr>
          <p:cNvPr id="44" name="表 41">
            <a:extLst>
              <a:ext uri="{FF2B5EF4-FFF2-40B4-BE49-F238E27FC236}">
                <a16:creationId xmlns:a16="http://schemas.microsoft.com/office/drawing/2014/main" id="{6FD421A6-9C59-3739-6A71-41630CDCCF4F}"/>
              </a:ext>
            </a:extLst>
          </p:cNvPr>
          <p:cNvGraphicFramePr>
            <a:graphicFrameLocks noGrp="1"/>
          </p:cNvGraphicFramePr>
          <p:nvPr>
            <p:extLst>
              <p:ext uri="{D42A27DB-BD31-4B8C-83A1-F6EECF244321}">
                <p14:modId xmlns:p14="http://schemas.microsoft.com/office/powerpoint/2010/main" val="1065582859"/>
              </p:ext>
            </p:extLst>
          </p:nvPr>
        </p:nvGraphicFramePr>
        <p:xfrm>
          <a:off x="1188359" y="1607280"/>
          <a:ext cx="20256403" cy="7021321"/>
        </p:xfrm>
        <a:graphic>
          <a:graphicData uri="http://schemas.openxmlformats.org/drawingml/2006/table">
            <a:tbl>
              <a:tblPr>
                <a:tableStyleId>{616DA210-FB5B-4158-B5E0-FEB733F419BA}</a:tableStyleId>
              </a:tblPr>
              <a:tblGrid>
                <a:gridCol w="604451">
                  <a:extLst>
                    <a:ext uri="{9D8B030D-6E8A-4147-A177-3AD203B41FA5}">
                      <a16:colId xmlns:a16="http://schemas.microsoft.com/office/drawing/2014/main" val="2097309616"/>
                    </a:ext>
                  </a:extLst>
                </a:gridCol>
                <a:gridCol w="632735">
                  <a:extLst>
                    <a:ext uri="{9D8B030D-6E8A-4147-A177-3AD203B41FA5}">
                      <a16:colId xmlns:a16="http://schemas.microsoft.com/office/drawing/2014/main" val="1897950987"/>
                    </a:ext>
                  </a:extLst>
                </a:gridCol>
                <a:gridCol w="591472">
                  <a:extLst>
                    <a:ext uri="{9D8B030D-6E8A-4147-A177-3AD203B41FA5}">
                      <a16:colId xmlns:a16="http://schemas.microsoft.com/office/drawing/2014/main" val="25817168"/>
                    </a:ext>
                  </a:extLst>
                </a:gridCol>
                <a:gridCol w="650748">
                  <a:extLst>
                    <a:ext uri="{9D8B030D-6E8A-4147-A177-3AD203B41FA5}">
                      <a16:colId xmlns:a16="http://schemas.microsoft.com/office/drawing/2014/main" val="2660179775"/>
                    </a:ext>
                  </a:extLst>
                </a:gridCol>
                <a:gridCol w="586879">
                  <a:extLst>
                    <a:ext uri="{9D8B030D-6E8A-4147-A177-3AD203B41FA5}">
                      <a16:colId xmlns:a16="http://schemas.microsoft.com/office/drawing/2014/main" val="4127264957"/>
                    </a:ext>
                  </a:extLst>
                </a:gridCol>
                <a:gridCol w="640080">
                  <a:extLst>
                    <a:ext uri="{9D8B030D-6E8A-4147-A177-3AD203B41FA5}">
                      <a16:colId xmlns:a16="http://schemas.microsoft.com/office/drawing/2014/main" val="269297634"/>
                    </a:ext>
                  </a:extLst>
                </a:gridCol>
                <a:gridCol w="581215">
                  <a:extLst>
                    <a:ext uri="{9D8B030D-6E8A-4147-A177-3AD203B41FA5}">
                      <a16:colId xmlns:a16="http://schemas.microsoft.com/office/drawing/2014/main" val="270345305"/>
                    </a:ext>
                  </a:extLst>
                </a:gridCol>
                <a:gridCol w="581215">
                  <a:extLst>
                    <a:ext uri="{9D8B030D-6E8A-4147-A177-3AD203B41FA5}">
                      <a16:colId xmlns:a16="http://schemas.microsoft.com/office/drawing/2014/main" val="2880180914"/>
                    </a:ext>
                  </a:extLst>
                </a:gridCol>
                <a:gridCol w="551963">
                  <a:extLst>
                    <a:ext uri="{9D8B030D-6E8A-4147-A177-3AD203B41FA5}">
                      <a16:colId xmlns:a16="http://schemas.microsoft.com/office/drawing/2014/main" val="926341448"/>
                    </a:ext>
                  </a:extLst>
                </a:gridCol>
                <a:gridCol w="597648">
                  <a:extLst>
                    <a:ext uri="{9D8B030D-6E8A-4147-A177-3AD203B41FA5}">
                      <a16:colId xmlns:a16="http://schemas.microsoft.com/office/drawing/2014/main" val="778210961"/>
                    </a:ext>
                  </a:extLst>
                </a:gridCol>
                <a:gridCol w="601665">
                  <a:extLst>
                    <a:ext uri="{9D8B030D-6E8A-4147-A177-3AD203B41FA5}">
                      <a16:colId xmlns:a16="http://schemas.microsoft.com/office/drawing/2014/main" val="690706407"/>
                    </a:ext>
                  </a:extLst>
                </a:gridCol>
                <a:gridCol w="640080">
                  <a:extLst>
                    <a:ext uri="{9D8B030D-6E8A-4147-A177-3AD203B41FA5}">
                      <a16:colId xmlns:a16="http://schemas.microsoft.com/office/drawing/2014/main" val="4219718161"/>
                    </a:ext>
                  </a:extLst>
                </a:gridCol>
                <a:gridCol w="627254">
                  <a:extLst>
                    <a:ext uri="{9D8B030D-6E8A-4147-A177-3AD203B41FA5}">
                      <a16:colId xmlns:a16="http://schemas.microsoft.com/office/drawing/2014/main" val="3084027291"/>
                    </a:ext>
                  </a:extLst>
                </a:gridCol>
                <a:gridCol w="650748">
                  <a:extLst>
                    <a:ext uri="{9D8B030D-6E8A-4147-A177-3AD203B41FA5}">
                      <a16:colId xmlns:a16="http://schemas.microsoft.com/office/drawing/2014/main" val="2534703214"/>
                    </a:ext>
                  </a:extLst>
                </a:gridCol>
                <a:gridCol w="657628">
                  <a:extLst>
                    <a:ext uri="{9D8B030D-6E8A-4147-A177-3AD203B41FA5}">
                      <a16:colId xmlns:a16="http://schemas.microsoft.com/office/drawing/2014/main" val="4084205509"/>
                    </a:ext>
                  </a:extLst>
                </a:gridCol>
                <a:gridCol w="557998">
                  <a:extLst>
                    <a:ext uri="{9D8B030D-6E8A-4147-A177-3AD203B41FA5}">
                      <a16:colId xmlns:a16="http://schemas.microsoft.com/office/drawing/2014/main" val="3541549423"/>
                    </a:ext>
                  </a:extLst>
                </a:gridCol>
                <a:gridCol w="621969">
                  <a:extLst>
                    <a:ext uri="{9D8B030D-6E8A-4147-A177-3AD203B41FA5}">
                      <a16:colId xmlns:a16="http://schemas.microsoft.com/office/drawing/2014/main" val="3103460086"/>
                    </a:ext>
                  </a:extLst>
                </a:gridCol>
                <a:gridCol w="575072">
                  <a:extLst>
                    <a:ext uri="{9D8B030D-6E8A-4147-A177-3AD203B41FA5}">
                      <a16:colId xmlns:a16="http://schemas.microsoft.com/office/drawing/2014/main" val="1555751302"/>
                    </a:ext>
                  </a:extLst>
                </a:gridCol>
                <a:gridCol w="586794">
                  <a:extLst>
                    <a:ext uri="{9D8B030D-6E8A-4147-A177-3AD203B41FA5}">
                      <a16:colId xmlns:a16="http://schemas.microsoft.com/office/drawing/2014/main" val="336539328"/>
                    </a:ext>
                  </a:extLst>
                </a:gridCol>
                <a:gridCol w="581779">
                  <a:extLst>
                    <a:ext uri="{9D8B030D-6E8A-4147-A177-3AD203B41FA5}">
                      <a16:colId xmlns:a16="http://schemas.microsoft.com/office/drawing/2014/main" val="2449665052"/>
                    </a:ext>
                  </a:extLst>
                </a:gridCol>
                <a:gridCol w="581215">
                  <a:extLst>
                    <a:ext uri="{9D8B030D-6E8A-4147-A177-3AD203B41FA5}">
                      <a16:colId xmlns:a16="http://schemas.microsoft.com/office/drawing/2014/main" val="1110444334"/>
                    </a:ext>
                  </a:extLst>
                </a:gridCol>
                <a:gridCol w="581215">
                  <a:extLst>
                    <a:ext uri="{9D8B030D-6E8A-4147-A177-3AD203B41FA5}">
                      <a16:colId xmlns:a16="http://schemas.microsoft.com/office/drawing/2014/main" val="2415962396"/>
                    </a:ext>
                  </a:extLst>
                </a:gridCol>
                <a:gridCol w="581215">
                  <a:extLst>
                    <a:ext uri="{9D8B030D-6E8A-4147-A177-3AD203B41FA5}">
                      <a16:colId xmlns:a16="http://schemas.microsoft.com/office/drawing/2014/main" val="4032219248"/>
                    </a:ext>
                  </a:extLst>
                </a:gridCol>
                <a:gridCol w="585907">
                  <a:extLst>
                    <a:ext uri="{9D8B030D-6E8A-4147-A177-3AD203B41FA5}">
                      <a16:colId xmlns:a16="http://schemas.microsoft.com/office/drawing/2014/main" val="2850807119"/>
                    </a:ext>
                  </a:extLst>
                </a:gridCol>
                <a:gridCol w="572972">
                  <a:extLst>
                    <a:ext uri="{9D8B030D-6E8A-4147-A177-3AD203B41FA5}">
                      <a16:colId xmlns:a16="http://schemas.microsoft.com/office/drawing/2014/main" val="4189414689"/>
                    </a:ext>
                  </a:extLst>
                </a:gridCol>
                <a:gridCol w="584766">
                  <a:extLst>
                    <a:ext uri="{9D8B030D-6E8A-4147-A177-3AD203B41FA5}">
                      <a16:colId xmlns:a16="http://schemas.microsoft.com/office/drawing/2014/main" val="4076722313"/>
                    </a:ext>
                  </a:extLst>
                </a:gridCol>
                <a:gridCol w="573400">
                  <a:extLst>
                    <a:ext uri="{9D8B030D-6E8A-4147-A177-3AD203B41FA5}">
                      <a16:colId xmlns:a16="http://schemas.microsoft.com/office/drawing/2014/main" val="3854105985"/>
                    </a:ext>
                  </a:extLst>
                </a:gridCol>
                <a:gridCol w="589030">
                  <a:extLst>
                    <a:ext uri="{9D8B030D-6E8A-4147-A177-3AD203B41FA5}">
                      <a16:colId xmlns:a16="http://schemas.microsoft.com/office/drawing/2014/main" val="225721337"/>
                    </a:ext>
                  </a:extLst>
                </a:gridCol>
                <a:gridCol w="587965">
                  <a:extLst>
                    <a:ext uri="{9D8B030D-6E8A-4147-A177-3AD203B41FA5}">
                      <a16:colId xmlns:a16="http://schemas.microsoft.com/office/drawing/2014/main" val="1174727248"/>
                    </a:ext>
                  </a:extLst>
                </a:gridCol>
                <a:gridCol w="574465">
                  <a:extLst>
                    <a:ext uri="{9D8B030D-6E8A-4147-A177-3AD203B41FA5}">
                      <a16:colId xmlns:a16="http://schemas.microsoft.com/office/drawing/2014/main" val="1990923585"/>
                    </a:ext>
                  </a:extLst>
                </a:gridCol>
                <a:gridCol w="581215">
                  <a:extLst>
                    <a:ext uri="{9D8B030D-6E8A-4147-A177-3AD203B41FA5}">
                      <a16:colId xmlns:a16="http://schemas.microsoft.com/office/drawing/2014/main" val="633047365"/>
                    </a:ext>
                  </a:extLst>
                </a:gridCol>
                <a:gridCol w="581215">
                  <a:extLst>
                    <a:ext uri="{9D8B030D-6E8A-4147-A177-3AD203B41FA5}">
                      <a16:colId xmlns:a16="http://schemas.microsoft.com/office/drawing/2014/main" val="156759183"/>
                    </a:ext>
                  </a:extLst>
                </a:gridCol>
                <a:gridCol w="581215">
                  <a:extLst>
                    <a:ext uri="{9D8B030D-6E8A-4147-A177-3AD203B41FA5}">
                      <a16:colId xmlns:a16="http://schemas.microsoft.com/office/drawing/2014/main" val="2729118047"/>
                    </a:ext>
                  </a:extLst>
                </a:gridCol>
                <a:gridCol w="581215">
                  <a:extLst>
                    <a:ext uri="{9D8B030D-6E8A-4147-A177-3AD203B41FA5}">
                      <a16:colId xmlns:a16="http://schemas.microsoft.com/office/drawing/2014/main" val="2161064494"/>
                    </a:ext>
                  </a:extLst>
                </a:gridCol>
              </a:tblGrid>
              <a:tr h="164032">
                <a:tc>
                  <a:txBody>
                    <a:bodyPr/>
                    <a:lstStyle/>
                    <a:p>
                      <a:pPr algn="ctr" fontAlgn="ctr"/>
                      <a:r>
                        <a:rPr lang="en-US" altLang="ja-JP" sz="1100" u="none" strike="noStrike" dirty="0">
                          <a:solidFill>
                            <a:schemeClr val="tx1"/>
                          </a:solidFill>
                          <a:effectLst/>
                          <a:latin typeface="Meiryo UI"/>
                          <a:ea typeface="Meiryo UI"/>
                        </a:rPr>
                        <a:t>12/1</a:t>
                      </a:r>
                      <a:endParaRPr lang="en-US" altLang="ja-JP" sz="1100" b="0" i="0" u="none" strike="noStrike" dirty="0">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dirty="0">
                          <a:solidFill>
                            <a:schemeClr val="tx1"/>
                          </a:solidFill>
                          <a:effectLst/>
                          <a:latin typeface="Meiryo UI"/>
                          <a:ea typeface="Meiryo UI"/>
                        </a:rPr>
                        <a:t>3</a:t>
                      </a:r>
                      <a:endParaRPr lang="en-US" altLang="ja-JP" sz="1100" b="0" i="0" u="none" strike="noStrike" dirty="0">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4</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5</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6</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7</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8</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9</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10</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11</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12</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13</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14</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15</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16</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17</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18</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19</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20</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21</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22</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23</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24</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25</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26</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dirty="0">
                          <a:solidFill>
                            <a:schemeClr val="tx1"/>
                          </a:solidFill>
                          <a:effectLst/>
                          <a:latin typeface="Meiryo UI"/>
                          <a:ea typeface="Meiryo UI"/>
                        </a:rPr>
                        <a:t>27</a:t>
                      </a:r>
                      <a:endParaRPr lang="en-US" altLang="ja-JP" sz="1100" b="0" i="0" u="none" strike="noStrike" dirty="0">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28</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b="0" i="0" u="none" strike="noStrike" dirty="0">
                          <a:solidFill>
                            <a:schemeClr val="tx1"/>
                          </a:solidFill>
                          <a:effectLst/>
                          <a:latin typeface="Meiryo UI"/>
                          <a:ea typeface="Meiryo UI"/>
                        </a:rPr>
                        <a:t>29</a:t>
                      </a:r>
                    </a:p>
                  </a:txBody>
                  <a:tcPr marL="0" marR="0" marT="0" marB="0" anchor="ctr">
                    <a:noFill/>
                  </a:tcPr>
                </a:tc>
                <a:tc>
                  <a:txBody>
                    <a:bodyPr/>
                    <a:lstStyle/>
                    <a:p>
                      <a:pPr algn="ctr" fontAlgn="ctr"/>
                      <a:r>
                        <a:rPr lang="en-US" altLang="ja-JP" sz="1100" b="0" i="0" u="none" strike="noStrike" dirty="0">
                          <a:solidFill>
                            <a:schemeClr val="tx1"/>
                          </a:solidFill>
                          <a:effectLst/>
                          <a:latin typeface="Meiryo UI"/>
                          <a:ea typeface="Meiryo UI"/>
                        </a:rPr>
                        <a:t>30</a:t>
                      </a:r>
                    </a:p>
                  </a:txBody>
                  <a:tcPr marL="0" marR="0" marT="0" marB="0" anchor="ctr">
                    <a:noFill/>
                  </a:tcPr>
                </a:tc>
                <a:tc>
                  <a:txBody>
                    <a:bodyPr/>
                    <a:lstStyle/>
                    <a:p>
                      <a:pPr algn="ctr" fontAlgn="ctr"/>
                      <a:r>
                        <a:rPr lang="en-US" altLang="ja-JP" sz="1100" b="0" i="0" u="none" strike="noStrike" dirty="0">
                          <a:solidFill>
                            <a:schemeClr val="tx1"/>
                          </a:solidFill>
                          <a:effectLst/>
                          <a:latin typeface="Meiryo UI"/>
                          <a:ea typeface="Meiryo UI"/>
                        </a:rPr>
                        <a:t>31</a:t>
                      </a:r>
                    </a:p>
                  </a:txBody>
                  <a:tcPr marL="0" marR="0" marT="0" marB="0" anchor="ctr">
                    <a:noFill/>
                  </a:tcPr>
                </a:tc>
                <a:tc>
                  <a:txBody>
                    <a:bodyPr/>
                    <a:lstStyle/>
                    <a:p>
                      <a:pPr algn="ctr" fontAlgn="ctr"/>
                      <a:r>
                        <a:rPr lang="en-US" altLang="ja-JP" sz="1100" b="0" i="0" u="none" strike="noStrike" dirty="0">
                          <a:solidFill>
                            <a:schemeClr val="tx1"/>
                          </a:solidFill>
                          <a:effectLst/>
                          <a:latin typeface="Meiryo UI"/>
                          <a:ea typeface="Meiryo UI"/>
                        </a:rPr>
                        <a:t>1/1</a:t>
                      </a:r>
                    </a:p>
                  </a:txBody>
                  <a:tcPr marL="0" marR="0" marT="0" marB="0" anchor="ctr">
                    <a:solidFill>
                      <a:schemeClr val="accent4">
                        <a:lumMod val="20000"/>
                        <a:lumOff val="80000"/>
                      </a:schemeClr>
                    </a:solidFill>
                  </a:tcPr>
                </a:tc>
                <a:tc>
                  <a:txBody>
                    <a:bodyPr/>
                    <a:lstStyle/>
                    <a:p>
                      <a:pPr algn="ctr" fontAlgn="ctr"/>
                      <a:r>
                        <a:rPr lang="en-US" altLang="ja-JP" sz="1100" b="0" i="0" u="none" strike="noStrike" dirty="0">
                          <a:solidFill>
                            <a:schemeClr val="tx1"/>
                          </a:solidFill>
                          <a:effectLst/>
                          <a:latin typeface="Meiryo UI"/>
                          <a:ea typeface="Meiryo UI"/>
                        </a:rPr>
                        <a:t>1/2</a:t>
                      </a:r>
                    </a:p>
                  </a:txBody>
                  <a:tcPr marL="0" marR="0" marT="0" marB="0" anchor="ctr">
                    <a:solidFill>
                      <a:schemeClr val="accent1">
                        <a:lumMod val="20000"/>
                        <a:lumOff val="80000"/>
                      </a:schemeClr>
                    </a:solidFill>
                  </a:tcPr>
                </a:tc>
                <a:tc>
                  <a:txBody>
                    <a:bodyPr/>
                    <a:lstStyle/>
                    <a:p>
                      <a:pPr algn="ctr" fontAlgn="ctr"/>
                      <a:r>
                        <a:rPr lang="en-US" altLang="ja-JP" sz="1100" b="0" i="0" u="none" strike="noStrike" dirty="0">
                          <a:solidFill>
                            <a:schemeClr val="tx1"/>
                          </a:solidFill>
                          <a:effectLst/>
                          <a:latin typeface="Meiryo UI"/>
                          <a:ea typeface="Meiryo UI"/>
                        </a:rPr>
                        <a:t>1/3</a:t>
                      </a:r>
                    </a:p>
                  </a:txBody>
                  <a:tcPr marL="0" marR="0" marT="0" marB="0" anchor="ctr">
                    <a:solidFill>
                      <a:srgbClr val="FFE1E1"/>
                    </a:solidFill>
                  </a:tcPr>
                </a:tc>
                <a:extLst>
                  <a:ext uri="{0D108BD9-81ED-4DB2-BD59-A6C34878D82A}">
                    <a16:rowId xmlns:a16="http://schemas.microsoft.com/office/drawing/2014/main" val="3142837625"/>
                  </a:ext>
                </a:extLst>
              </a:tr>
              <a:tr h="230646">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solidFill>
                      <a:schemeClr val="accent4">
                        <a:lumMod val="20000"/>
                        <a:lumOff val="80000"/>
                      </a:schemeClr>
                    </a:solid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extLst>
                  <a:ext uri="{0D108BD9-81ED-4DB2-BD59-A6C34878D82A}">
                    <a16:rowId xmlns:a16="http://schemas.microsoft.com/office/drawing/2014/main" val="1963986706"/>
                  </a:ext>
                </a:extLst>
              </a:tr>
              <a:tr h="356634">
                <a:tc>
                  <a:txBody>
                    <a:bodyPr/>
                    <a:lstStyle/>
                    <a:p>
                      <a:pPr algn="l" fontAlgn="b"/>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b">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l" fontAlgn="b"/>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b">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no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4">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solidFill>
                      <a:srgbClr val="FFE1E1"/>
                    </a:solidFill>
                  </a:tcPr>
                </a:tc>
                <a:extLst>
                  <a:ext uri="{0D108BD9-81ED-4DB2-BD59-A6C34878D82A}">
                    <a16:rowId xmlns:a16="http://schemas.microsoft.com/office/drawing/2014/main" val="970520599"/>
                  </a:ext>
                </a:extLst>
              </a:tr>
              <a:tr h="96061">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先負</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先勝</a:t>
                      </a: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先負</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先勝</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先負</a:t>
                      </a: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先負</a:t>
                      </a: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友引</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先負</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友引</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先負</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dirty="0">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4">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大安</a:t>
                      </a: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extLst>
                  <a:ext uri="{0D108BD9-81ED-4DB2-BD59-A6C34878D82A}">
                    <a16:rowId xmlns:a16="http://schemas.microsoft.com/office/drawing/2014/main" val="3067050790"/>
                  </a:ext>
                </a:extLst>
              </a:tr>
              <a:tr h="2145832">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u="none" strike="noStrike">
                          <a:solidFill>
                            <a:schemeClr val="tx1"/>
                          </a:solidFill>
                          <a:effectLst/>
                          <a:latin typeface="Meiryo UI"/>
                          <a:ea typeface="Meiryo UI"/>
                        </a:rPr>
                        <a:t>カイロの日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dirty="0">
                          <a:solidFill>
                            <a:schemeClr val="tx1"/>
                          </a:solidFill>
                          <a:effectLst/>
                          <a:latin typeface="Meiryo UI"/>
                          <a:ea typeface="Meiryo UI"/>
                        </a:rPr>
                        <a:t>雪崩防災週間</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dirty="0">
                          <a:solidFill>
                            <a:schemeClr val="tx1"/>
                          </a:solidFill>
                          <a:effectLst/>
                          <a:latin typeface="Meiryo UI"/>
                          <a:ea typeface="Meiryo UI"/>
                        </a:rPr>
                        <a:t>みかんの日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血清療法の日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100" u="none" strike="noStrike" kern="1200" dirty="0">
                          <a:solidFill>
                            <a:schemeClr val="tx1"/>
                          </a:solidFill>
                          <a:effectLst/>
                          <a:latin typeface="Meiryo UI"/>
                          <a:ea typeface="Meiryo UI"/>
                          <a:cs typeface="+mn-cs"/>
                        </a:rPr>
                        <a:t>国際ボランティア・デー</a:t>
                      </a:r>
                      <a:endParaRPr kumimoji="1" lang="en-US" altLang="ja-JP" sz="1100" u="none" strike="noStrike" kern="1200" dirty="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marL="0" lvl="0" algn="l">
                        <a:buNone/>
                      </a:pPr>
                      <a:r>
                        <a:rPr lang="ja-JP" altLang="en-US" sz="1100" b="0" i="0" u="none" strike="noStrike" kern="1200" noProof="0">
                          <a:solidFill>
                            <a:schemeClr val="tx1"/>
                          </a:solidFill>
                          <a:effectLst/>
                          <a:latin typeface="Meiryo UI"/>
                          <a:ea typeface="Meiryo UI"/>
                        </a:rPr>
                        <a:t>メロンの日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lvl="0" algn="l">
                        <a:buNone/>
                      </a:pPr>
                      <a:r>
                        <a:rPr kumimoji="1" lang="ja-JP" altLang="en-US" sz="1100" b="0" i="0" u="none" strike="noStrike" kern="1200" noProof="0">
                          <a:solidFill>
                            <a:schemeClr val="tx1"/>
                          </a:solidFill>
                          <a:effectLst/>
                          <a:latin typeface="Meiryo UI"/>
                          <a:ea typeface="Meiryo UI"/>
                          <a:cs typeface="+mn-cs"/>
                        </a:rPr>
                        <a:t>大雪（たいせつ）</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歯ブラシ交換の日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クレープの日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アロエヨーグルトの日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胃腸の日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バッテリーの日</a:t>
                      </a:r>
                      <a:endParaRPr kumimoji="1" lang="ja-JP" altLang="en-US" sz="110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vert="eaVert" anchor="ctr">
                    <a:solidFill>
                      <a:schemeClr val="accent1">
                        <a:lumMod val="20000"/>
                        <a:lumOff val="80000"/>
                      </a:schemeClr>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正月事始め</a:t>
                      </a:r>
                    </a:p>
                  </a:txBody>
                  <a:tcPr marL="45720" marR="45720" vert="eaVert" anchor="ctr">
                    <a:solidFill>
                      <a:srgbClr val="FFE1E1"/>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南極の日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観光バス記念日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rPr>
                        <a:t>紙の記念日</a:t>
                      </a:r>
                      <a:endParaRPr kumimoji="1" lang="en-US" altLang="ja-JP" sz="1100" u="none" strike="noStrike" kern="1200"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100" b="0" i="0" u="none" strike="noStrike" kern="1200" noProof="0">
                          <a:solidFill>
                            <a:schemeClr val="tx1"/>
                          </a:solidFill>
                          <a:effectLst/>
                          <a:latin typeface="Meiryo UI"/>
                          <a:ea typeface="Meiryo UI"/>
                          <a:cs typeface="+mn-cs"/>
                        </a:rPr>
                        <a:t>飛行機の日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lang="ja-JP" altLang="en-US" sz="1100" b="0" i="0" u="none" strike="noStrike" kern="1200" noProof="0">
                          <a:solidFill>
                            <a:schemeClr val="tx1"/>
                          </a:solidFill>
                          <a:effectLst/>
                          <a:latin typeface="Meiryo UI"/>
                          <a:ea typeface="Meiryo UI"/>
                        </a:rPr>
                        <a:t>ホタテの日</a:t>
                      </a:r>
                      <a:endParaRPr kumimoji="1" lang="ja-JP" altLang="en-US"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lang="ja-JP" altLang="en-US" sz="1100" b="0" i="0" u="none" strike="noStrike" kern="1200" noProof="0" dirty="0">
                          <a:solidFill>
                            <a:schemeClr val="tx1"/>
                          </a:solidFill>
                          <a:effectLst/>
                          <a:latin typeface="Meiryo UI"/>
                          <a:ea typeface="Meiryo UI"/>
                        </a:rPr>
                        <a:t>松阪牛の日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ワインの日</a:t>
                      </a:r>
                      <a:endParaRPr kumimoji="1" lang="ja-JP" altLang="en-US" sz="1100" u="none" strike="noStrike" kern="1200" dirty="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rPr>
                        <a:t>漬物の日</a:t>
                      </a:r>
                      <a:endParaRPr kumimoji="1" lang="ja-JP" altLang="en-US" sz="1100" u="none" strike="noStrike" kern="1200"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b" latinLnBrk="0" hangingPunct="1">
                        <a:lnSpc>
                          <a:spcPct val="100000"/>
                        </a:lnSpc>
                        <a:spcBef>
                          <a:spcPts val="0"/>
                        </a:spcBef>
                        <a:spcAft>
                          <a:spcPts val="0"/>
                        </a:spcAft>
                        <a:buClrTx/>
                        <a:buSzTx/>
                        <a:buFontTx/>
                        <a:buNone/>
                        <a:tabLst/>
                        <a:defRPr/>
                      </a:pPr>
                      <a:r>
                        <a:rPr kumimoji="1" lang="ja-JP" altLang="en-US" sz="1100" u="none" strike="noStrike" kern="1200">
                          <a:solidFill>
                            <a:schemeClr val="tx1"/>
                          </a:solidFill>
                          <a:effectLst/>
                          <a:latin typeface="Meiryo UI"/>
                          <a:ea typeface="Meiryo UI"/>
                        </a:rPr>
                        <a:t>冬至（とうじ）</a:t>
                      </a: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乳酸菌の日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クリスマス・イブ</a:t>
                      </a:r>
                      <a:endParaRPr kumimoji="1" lang="ja-JP" altLang="en-US" sz="110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クリスマス</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風呂の日</a:t>
                      </a:r>
                    </a:p>
                  </a:txBody>
                  <a:tcPr marL="45720" marR="45720" vert="eaVert" anchor="ctr">
                    <a:solidFill>
                      <a:schemeClr val="accent1">
                        <a:lumMod val="20000"/>
                        <a:lumOff val="80000"/>
                      </a:schemeClr>
                    </a:solidFill>
                  </a:tcPr>
                </a:tc>
                <a:tc>
                  <a:txBody>
                    <a:bodyPr/>
                    <a:lstStyle/>
                    <a:p>
                      <a:pPr algn="l" fontAlgn="auto"/>
                      <a:r>
                        <a:rPr lang="ja-JP" altLang="en-US" sz="1100" b="0" i="0" u="none" strike="noStrike">
                          <a:solidFill>
                            <a:schemeClr val="tx1"/>
                          </a:solidFill>
                          <a:effectLst/>
                          <a:latin typeface="Meiryo UI"/>
                          <a:ea typeface="Meiryo UI"/>
                        </a:rPr>
                        <a:t>国際疫病対策の</a:t>
                      </a:r>
                      <a:r>
                        <a:rPr lang="ja-JP" altLang="en-US" sz="1100" b="0" i="0" u="none" strike="noStrike" dirty="0">
                          <a:solidFill>
                            <a:schemeClr val="tx1"/>
                          </a:solidFill>
                          <a:effectLst/>
                          <a:latin typeface="Meiryo UI"/>
                          <a:ea typeface="Meiryo UI"/>
                        </a:rPr>
                        <a:t>日</a:t>
                      </a:r>
                      <a:endParaRPr lang="en-US" altLang="ja-JP" sz="11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ja-JP" altLang="en-US" sz="1100" u="none" strike="noStrike">
                          <a:solidFill>
                            <a:schemeClr val="tx1"/>
                          </a:solidFill>
                          <a:effectLst/>
                          <a:latin typeface="Meiryo UI"/>
                          <a:ea typeface="Meiryo UI"/>
                        </a:rPr>
                        <a:t>仕事納め</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肉の日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みその日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u="none" strike="noStrike" dirty="0">
                          <a:solidFill>
                            <a:schemeClr val="tx1"/>
                          </a:solidFill>
                          <a:effectLst/>
                          <a:latin typeface="Meiryo UI"/>
                          <a:ea typeface="Meiryo UI"/>
                        </a:rPr>
                        <a:t>大みそか</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b="0" i="0" u="none" strike="noStrike" dirty="0">
                          <a:solidFill>
                            <a:schemeClr val="tx1"/>
                          </a:solidFill>
                          <a:effectLst/>
                          <a:latin typeface="Meiryo UI"/>
                          <a:ea typeface="Meiryo UI"/>
                        </a:rPr>
                        <a:t>元日</a:t>
                      </a:r>
                      <a:endParaRPr lang="ja-JP" altLang="ja-JP" sz="1100" dirty="0">
                        <a:solidFill>
                          <a:schemeClr val="tx1"/>
                        </a:solidFill>
                      </a:endParaRPr>
                    </a:p>
                  </a:txBody>
                  <a:tcPr marL="45720" marR="45720" vert="eaVert" anchor="ctr">
                    <a:solidFill>
                      <a:schemeClr val="accent4">
                        <a:lumMod val="20000"/>
                        <a:lumOff val="80000"/>
                      </a:schemeClr>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kern="1200" dirty="0">
                          <a:solidFill>
                            <a:schemeClr val="tx1"/>
                          </a:solidFill>
                          <a:effectLst/>
                          <a:latin typeface="Meiryo UI"/>
                          <a:ea typeface="Meiryo UI"/>
                          <a:cs typeface="+mn-cs"/>
                        </a:rPr>
                        <a:t>初売</a:t>
                      </a:r>
                      <a:endParaRPr lang="en-US" altLang="ja-JP" sz="1100" kern="1200" dirty="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algn="l" fontAlgn="auto"/>
                      <a:r>
                        <a:rPr lang="ja-JP" altLang="en-US" sz="1100" u="none" strike="noStrike" dirty="0">
                          <a:solidFill>
                            <a:schemeClr val="tx1"/>
                          </a:solidFill>
                          <a:effectLst/>
                          <a:latin typeface="Meiryo UI"/>
                          <a:ea typeface="Meiryo UI"/>
                        </a:rPr>
                        <a:t>三日新年</a:t>
                      </a:r>
                      <a:endParaRPr lang="en-US" altLang="ja-JP" sz="1100" u="none" strike="noStrike" dirty="0">
                        <a:solidFill>
                          <a:schemeClr val="tx1"/>
                        </a:solidFill>
                        <a:effectLst/>
                        <a:latin typeface="Meiryo UI"/>
                        <a:ea typeface="Meiryo UI"/>
                      </a:endParaRPr>
                    </a:p>
                  </a:txBody>
                  <a:tcPr marL="45720" marR="45720" vert="eaVert" anchor="ctr">
                    <a:solidFill>
                      <a:srgbClr val="FFE1E1"/>
                    </a:solidFill>
                  </a:tcPr>
                </a:tc>
                <a:extLst>
                  <a:ext uri="{0D108BD9-81ED-4DB2-BD59-A6C34878D82A}">
                    <a16:rowId xmlns:a16="http://schemas.microsoft.com/office/drawing/2014/main" val="1410820137"/>
                  </a:ext>
                </a:extLst>
              </a:tr>
              <a:tr h="89646">
                <a:tc>
                  <a:txBody>
                    <a:bodyPr/>
                    <a:lstStyle/>
                    <a:p>
                      <a:pPr algn="l" fontAlgn="b"/>
                      <a:r>
                        <a:rPr lang="ja-JP" altLang="en-US" sz="1100" u="none" strike="noStrike">
                          <a:solidFill>
                            <a:schemeClr val="tx1"/>
                          </a:solidFill>
                          <a:effectLst/>
                          <a:latin typeface="Meiryo UI"/>
                          <a:ea typeface="Meiryo UI"/>
                        </a:rPr>
                        <a:t>　</a:t>
                      </a:r>
                      <a:endParaRPr lang="en-US" altLang="ja-JP" sz="110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solidFill>
                      <a:schemeClr val="accent1">
                        <a:lumMod val="20000"/>
                        <a:lumOff val="80000"/>
                      </a:schemeClr>
                    </a:solid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solidFill>
                      <a:srgbClr val="FFE1E1"/>
                    </a:solid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r>
                        <a:rPr lang="ja-JP" altLang="en-US" sz="1100" b="0" i="0" u="none" strike="noStrike">
                          <a:solidFill>
                            <a:schemeClr val="tx1"/>
                          </a:solidFill>
                          <a:effectLst/>
                          <a:latin typeface="Meiryo UI" panose="020B0604030504040204" pitchFamily="50" charset="-128"/>
                          <a:ea typeface="Meiryo UI" panose="020B0604030504040204" pitchFamily="50" charset="-128"/>
                        </a:rPr>
                        <a:t>（</a:t>
                      </a: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4">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extLst>
                  <a:ext uri="{0D108BD9-81ED-4DB2-BD59-A6C34878D82A}">
                    <a16:rowId xmlns:a16="http://schemas.microsoft.com/office/drawing/2014/main" val="3052100706"/>
                  </a:ext>
                </a:extLst>
              </a:tr>
              <a:tr h="3775163">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紅葉狩りや忘年会、クリスマスイルミネーション見物などイベントが多い</a:t>
                      </a:r>
                      <a:r>
                        <a:rPr lang="en-US" altLang="ja-JP" sz="1200" b="0" i="0" u="none" strike="noStrike" dirty="0">
                          <a:solidFill>
                            <a:schemeClr val="tx1"/>
                          </a:solidFill>
                          <a:effectLst/>
                          <a:latin typeface="Meiryo UI"/>
                          <a:ea typeface="Meiryo UI"/>
                        </a:rPr>
                        <a:t>12</a:t>
                      </a:r>
                      <a:r>
                        <a:rPr lang="ja-JP" altLang="en-US" sz="1200" b="0" i="0" u="none" strike="noStrike" dirty="0">
                          <a:solidFill>
                            <a:schemeClr val="tx1"/>
                          </a:solidFill>
                          <a:effectLst/>
                          <a:latin typeface="Meiryo UI"/>
                          <a:ea typeface="Meiryo UI"/>
                        </a:rPr>
                        <a:t>月。外出機会</a:t>
                      </a:r>
                      <a:r>
                        <a:rPr lang="ja-JP" altLang="en-US" sz="1200" b="0" i="0" u="none" strike="noStrike">
                          <a:solidFill>
                            <a:schemeClr val="tx1"/>
                          </a:solidFill>
                          <a:effectLst/>
                          <a:latin typeface="Meiryo UI"/>
                          <a:ea typeface="Meiryo UI"/>
                        </a:rPr>
                        <a:t>が増えるため、</a:t>
                      </a:r>
                      <a:r>
                        <a:rPr lang="ja-JP" altLang="en-US" sz="1200" b="0" i="0" u="none" strike="noStrike" dirty="0">
                          <a:solidFill>
                            <a:schemeClr val="tx1"/>
                          </a:solidFill>
                          <a:effectLst/>
                          <a:latin typeface="Meiryo UI"/>
                          <a:ea typeface="Meiryo UI"/>
                        </a:rPr>
                        <a:t>カイロなどの防寒用品は常時備えましょう。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a:ea typeface="Meiryo UI"/>
                        </a:rPr>
                        <a:t>12</a:t>
                      </a:r>
                      <a:r>
                        <a:rPr lang="ja-JP" altLang="en-US" sz="1200" b="0" i="0" u="none" strike="noStrike" dirty="0">
                          <a:solidFill>
                            <a:schemeClr val="tx1"/>
                          </a:solidFill>
                          <a:effectLst/>
                          <a:latin typeface="Meiryo UI"/>
                          <a:ea typeface="Meiryo UI"/>
                        </a:rPr>
                        <a:t>月１～７日。雪が降る季節になるため</a:t>
                      </a:r>
                      <a:r>
                        <a:rPr lang="ja-JP" altLang="en-US" sz="1200" b="0" i="0" u="none" strike="noStrike">
                          <a:solidFill>
                            <a:schemeClr val="tx1"/>
                          </a:solidFill>
                          <a:effectLst/>
                          <a:latin typeface="Meiryo UI"/>
                          <a:ea typeface="Meiryo UI"/>
                        </a:rPr>
                        <a:t>、防寒用品が</a:t>
                      </a:r>
                      <a:r>
                        <a:rPr lang="ja-JP" altLang="en-US" sz="1200" b="0" i="0" u="none" strike="noStrike" dirty="0">
                          <a:solidFill>
                            <a:schemeClr val="tx1"/>
                          </a:solidFill>
                          <a:effectLst/>
                          <a:latin typeface="Meiryo UI"/>
                          <a:ea typeface="Meiryo UI"/>
                        </a:rPr>
                        <a:t>伸長します。山間立地では急な悪天候に備え、防災用品を用意しましょう。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急な寒さで、風邪をひきやすい時季。風邪に効能があるとされるビタミンＣを多く</a:t>
                      </a:r>
                      <a:r>
                        <a:rPr lang="ja-JP" altLang="en-US" sz="1200" b="0" i="0" u="none" strike="noStrike">
                          <a:solidFill>
                            <a:schemeClr val="tx1"/>
                          </a:solidFill>
                          <a:effectLst/>
                          <a:latin typeface="Meiryo UI"/>
                          <a:ea typeface="Meiryo UI"/>
                        </a:rPr>
                        <a:t>含む、みかんや</a:t>
                      </a:r>
                      <a:r>
                        <a:rPr lang="ja-JP" altLang="en-US" sz="1200" b="0" i="0" u="none" strike="noStrike" dirty="0">
                          <a:solidFill>
                            <a:schemeClr val="tx1"/>
                          </a:solidFill>
                          <a:effectLst/>
                          <a:latin typeface="Meiryo UI"/>
                          <a:ea typeface="Meiryo UI"/>
                        </a:rPr>
                        <a:t>果物を販促物でアピールしましょう。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a:solidFill>
                            <a:schemeClr val="tx1"/>
                          </a:solidFill>
                          <a:effectLst/>
                          <a:latin typeface="Meiryo UI"/>
                          <a:ea typeface="Meiryo UI"/>
                        </a:rPr>
                        <a:t>体調を崩しやすい</a:t>
                      </a:r>
                      <a:r>
                        <a:rPr lang="en-US" altLang="ja-JP" sz="1200" b="0" i="0" u="none" strike="noStrike" dirty="0">
                          <a:solidFill>
                            <a:schemeClr val="tx1"/>
                          </a:solidFill>
                          <a:effectLst/>
                          <a:latin typeface="Meiryo UI"/>
                          <a:ea typeface="Meiryo UI"/>
                        </a:rPr>
                        <a:t>12</a:t>
                      </a:r>
                      <a:r>
                        <a:rPr lang="ja-JP" altLang="en-US" sz="1200" b="0" i="0" u="none" strike="noStrike" dirty="0">
                          <a:solidFill>
                            <a:schemeClr val="tx1"/>
                          </a:solidFill>
                          <a:effectLst/>
                          <a:latin typeface="Meiryo UI"/>
                          <a:ea typeface="Meiryo UI"/>
                        </a:rPr>
                        <a:t>月は、健康訴求が高まります。風邪対策用と、風邪にかかった人用の食料品や薬品を２種類用意しておくと安心です。</a:t>
                      </a:r>
                      <a:endParaRPr lang="en-US" altLang="ja-JP" sz="120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200" u="none" strike="noStrike" kern="1200" dirty="0">
                          <a:solidFill>
                            <a:schemeClr val="tx1"/>
                          </a:solidFill>
                          <a:effectLst/>
                          <a:latin typeface="Meiryo UI"/>
                          <a:ea typeface="Meiryo UI"/>
                          <a:cs typeface="+mn-cs"/>
                        </a:rPr>
                        <a:t>歳末たすけあい運動、赤い羽根共同募金などの活動の強化期間。レジ前に赤い羽根を飾るなど</a:t>
                      </a:r>
                      <a:r>
                        <a:rPr kumimoji="1" lang="ja-JP" altLang="en-US" sz="1200" u="none" strike="noStrike" kern="1200">
                          <a:solidFill>
                            <a:schemeClr val="tx1"/>
                          </a:solidFill>
                          <a:effectLst/>
                          <a:latin typeface="Meiryo UI"/>
                          <a:ea typeface="Meiryo UI"/>
                          <a:cs typeface="+mn-cs"/>
                        </a:rPr>
                        <a:t>、募金活動の</a:t>
                      </a:r>
                      <a:r>
                        <a:rPr kumimoji="1" lang="ja-JP" altLang="en-US" sz="1200" u="none" strike="noStrike" kern="1200" dirty="0">
                          <a:solidFill>
                            <a:schemeClr val="tx1"/>
                          </a:solidFill>
                          <a:effectLst/>
                          <a:latin typeface="Meiryo UI"/>
                          <a:ea typeface="Meiryo UI"/>
                          <a:cs typeface="+mn-cs"/>
                        </a:rPr>
                        <a:t>促進を強化しましょう。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毎月</a:t>
                      </a:r>
                      <a:r>
                        <a:rPr lang="en-US" altLang="ja-JP" sz="1200" b="0" i="0" u="none" strike="noStrike" dirty="0">
                          <a:solidFill>
                            <a:schemeClr val="tx1"/>
                          </a:solidFill>
                          <a:effectLst/>
                          <a:latin typeface="Meiryo UI"/>
                          <a:ea typeface="Meiryo UI"/>
                        </a:rPr>
                        <a:t>6</a:t>
                      </a:r>
                      <a:r>
                        <a:rPr lang="ja-JP" altLang="en-US" sz="1200" b="0" i="0" u="none" strike="noStrike" dirty="0">
                          <a:solidFill>
                            <a:schemeClr val="tx1"/>
                          </a:solidFill>
                          <a:effectLst/>
                          <a:latin typeface="Meiryo UI"/>
                          <a:ea typeface="Meiryo UI"/>
                        </a:rPr>
                        <a:t>日はメロンの日。</a:t>
                      </a:r>
                      <a:r>
                        <a:rPr lang="en-US" altLang="ja-JP" sz="1200" b="0" i="0" u="none" strike="noStrike" dirty="0">
                          <a:solidFill>
                            <a:schemeClr val="tx1"/>
                          </a:solidFill>
                          <a:effectLst/>
                          <a:latin typeface="Meiryo UI"/>
                          <a:ea typeface="Meiryo UI"/>
                        </a:rPr>
                        <a:t>12</a:t>
                      </a:r>
                      <a:r>
                        <a:rPr lang="ja-JP" altLang="en-US" sz="1200" b="0" i="0" u="none" strike="noStrike" dirty="0">
                          <a:solidFill>
                            <a:schemeClr val="tx1"/>
                          </a:solidFill>
                          <a:effectLst/>
                          <a:latin typeface="Meiryo UI"/>
                          <a:ea typeface="Meiryo UI"/>
                        </a:rPr>
                        <a:t>月はケーキ、オードブル、酒などプレミアム</a:t>
                      </a:r>
                      <a:r>
                        <a:rPr lang="ja-JP" altLang="en-US" sz="1200" b="0" i="0" u="none" strike="noStrike">
                          <a:solidFill>
                            <a:schemeClr val="tx1"/>
                          </a:solidFill>
                          <a:effectLst/>
                          <a:latin typeface="Meiryo UI"/>
                          <a:ea typeface="Meiryo UI"/>
                        </a:rPr>
                        <a:t>商品の需要が</a:t>
                      </a:r>
                      <a:r>
                        <a:rPr lang="ja-JP" altLang="en-US" sz="1200" b="0" i="0" u="none" strike="noStrike" dirty="0">
                          <a:solidFill>
                            <a:schemeClr val="tx1"/>
                          </a:solidFill>
                          <a:effectLst/>
                          <a:latin typeface="Meiryo UI"/>
                          <a:ea typeface="Meiryo UI"/>
                        </a:rPr>
                        <a:t>高まります。関連商品を多めに持ち、年末年始の販促強化につなげましょう。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solidFill>
                      <a:srgbClr val="FFE1E1"/>
                    </a:solidFill>
                  </a:tcPr>
                </a:tc>
                <a:tc>
                  <a:txBody>
                    <a:bodyPr/>
                    <a:lstStyle/>
                    <a:p>
                      <a:pPr algn="l" fontAlgn="auto"/>
                      <a:r>
                        <a:rPr lang="ja-JP" altLang="en-US" sz="1200" b="0" i="0" u="none" strike="noStrike" dirty="0">
                          <a:solidFill>
                            <a:schemeClr val="tx1"/>
                          </a:solidFill>
                          <a:effectLst/>
                          <a:latin typeface="Meiryo UI"/>
                          <a:ea typeface="Meiryo UI"/>
                        </a:rPr>
                        <a:t>二十四節気の一つで、本格的な冬の到来。日中も寒さが厳しくなるため、防寒・乾燥・風邪対策を強化し、ホット</a:t>
                      </a:r>
                      <a:r>
                        <a:rPr lang="ja-JP" altLang="en-US" sz="1200" b="0" i="0" u="none" strike="noStrike">
                          <a:solidFill>
                            <a:schemeClr val="tx1"/>
                          </a:solidFill>
                          <a:effectLst/>
                          <a:latin typeface="Meiryo UI"/>
                          <a:ea typeface="Meiryo UI"/>
                        </a:rPr>
                        <a:t>系商品の品ぞろえを充実させましょう。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200" u="none" strike="noStrike" kern="1200" dirty="0">
                          <a:solidFill>
                            <a:schemeClr val="tx1"/>
                          </a:solidFill>
                          <a:effectLst/>
                          <a:latin typeface="Meiryo UI"/>
                          <a:ea typeface="Meiryo UI"/>
                          <a:cs typeface="+mn-cs"/>
                        </a:rPr>
                        <a:t>毎月</a:t>
                      </a:r>
                      <a:r>
                        <a:rPr kumimoji="1" lang="en-US" altLang="ja-JP" sz="1200" u="none" strike="noStrike" kern="1200" dirty="0">
                          <a:solidFill>
                            <a:schemeClr val="tx1"/>
                          </a:solidFill>
                          <a:effectLst/>
                          <a:latin typeface="Meiryo UI"/>
                          <a:ea typeface="Meiryo UI"/>
                          <a:cs typeface="+mn-cs"/>
                        </a:rPr>
                        <a:t>8</a:t>
                      </a:r>
                      <a:r>
                        <a:rPr kumimoji="1" lang="ja-JP" altLang="en-US" sz="1200" u="none" strike="noStrike" kern="1200" dirty="0">
                          <a:solidFill>
                            <a:schemeClr val="tx1"/>
                          </a:solidFill>
                          <a:effectLst/>
                          <a:latin typeface="Meiryo UI"/>
                          <a:ea typeface="Meiryo UI"/>
                          <a:cs typeface="+mn-cs"/>
                        </a:rPr>
                        <a:t>日。年末の大掃除で雑貨商品の需要が高まります。歯ブラシなどの消耗品は新年に備えて新しく買う人も多いので、多めに持つとよいでしょう。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kern="1200" noProof="0" dirty="0">
                          <a:solidFill>
                            <a:schemeClr val="tx1"/>
                          </a:solidFill>
                          <a:effectLst/>
                          <a:latin typeface="Meiryo UI"/>
                          <a:ea typeface="Meiryo UI"/>
                        </a:rPr>
                        <a:t>毎月</a:t>
                      </a:r>
                      <a:r>
                        <a:rPr lang="en-US" altLang="ja-JP" sz="1200" b="0" i="0" u="none" strike="noStrike" kern="1200" noProof="0" dirty="0">
                          <a:solidFill>
                            <a:schemeClr val="tx1"/>
                          </a:solidFill>
                          <a:effectLst/>
                          <a:latin typeface="Meiryo UI"/>
                          <a:ea typeface="Meiryo UI"/>
                        </a:rPr>
                        <a:t>9</a:t>
                      </a:r>
                      <a:r>
                        <a:rPr lang="ja-JP" altLang="en-US" sz="1200" b="0" i="0" u="none" strike="noStrike" kern="1200" noProof="0" dirty="0">
                          <a:solidFill>
                            <a:schemeClr val="tx1"/>
                          </a:solidFill>
                          <a:effectLst/>
                          <a:latin typeface="Meiryo UI"/>
                          <a:ea typeface="Meiryo UI"/>
                        </a:rPr>
                        <a:t>日。デザート購入客にはクリスマスケーキの案内を。チラシ配布や声掛けを積極的に行うと予約や当日購入につながりやすいです。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kern="1200" noProof="0" dirty="0">
                          <a:solidFill>
                            <a:schemeClr val="tx1"/>
                          </a:solidFill>
                          <a:effectLst/>
                          <a:latin typeface="Meiryo UI"/>
                          <a:ea typeface="Meiryo UI"/>
                        </a:rPr>
                        <a:t>忘年会</a:t>
                      </a:r>
                      <a:r>
                        <a:rPr lang="ja-JP" altLang="en-US" sz="1200" b="0" i="0" u="none" strike="noStrike" kern="1200" noProof="0">
                          <a:solidFill>
                            <a:schemeClr val="tx1"/>
                          </a:solidFill>
                          <a:effectLst/>
                          <a:latin typeface="Meiryo UI"/>
                          <a:ea typeface="Meiryo UI"/>
                        </a:rPr>
                        <a:t>や年末業務に</a:t>
                      </a:r>
                      <a:r>
                        <a:rPr lang="ja-JP" altLang="en-US" sz="1200" b="0" i="0" u="none" strike="noStrike" kern="1200" noProof="0" dirty="0">
                          <a:solidFill>
                            <a:schemeClr val="tx1"/>
                          </a:solidFill>
                          <a:effectLst/>
                          <a:latin typeface="Meiryo UI"/>
                          <a:ea typeface="Meiryo UI"/>
                        </a:rPr>
                        <a:t>よる残業が多く、胃腸の調子が悪くなりがちです。ヨーグルトなどの胃腸に優しい飲食物を提案しましょう。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dirty="0">
                          <a:solidFill>
                            <a:schemeClr val="tx1"/>
                          </a:solidFill>
                          <a:effectLst/>
                          <a:latin typeface="Meiryo UI"/>
                          <a:ea typeface="Meiryo UI"/>
                          <a:cs typeface="+mn-cs"/>
                        </a:rPr>
                        <a:t>「アロエヨーグルトの日」と</a:t>
                      </a:r>
                      <a:r>
                        <a:rPr kumimoji="1" lang="ja-JP" altLang="en-US" sz="1200" u="none" strike="noStrike" kern="1200">
                          <a:solidFill>
                            <a:schemeClr val="tx1"/>
                          </a:solidFill>
                          <a:effectLst/>
                          <a:latin typeface="Meiryo UI"/>
                          <a:ea typeface="Meiryo UI"/>
                          <a:cs typeface="+mn-cs"/>
                        </a:rPr>
                        <a:t>併せ、発酵食品や消化のいい食品、健康食品を売り込みましょう。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忘年会、パーティ、クリスマスなど催事や人が集まる機会が多く、携帯用バッテリーの販売が伸長します。欠品がないよう、多めに持ちましょう。</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algn="l" fontAlgn="auto"/>
                      <a:r>
                        <a:rPr lang="ja-JP" altLang="en-US" sz="1200" b="0" i="0" u="none" strike="noStrike" dirty="0">
                          <a:solidFill>
                            <a:schemeClr val="tx1"/>
                          </a:solidFill>
                          <a:effectLst/>
                          <a:latin typeface="Meiryo UI"/>
                          <a:ea typeface="Meiryo UI"/>
                        </a:rPr>
                        <a:t>年末年始まであと半月。年末年始の準備用品、大掃除用品などを強化しましょう。専用コーナーを設け、ＰＲすると効果的です。</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en-US" altLang="ja-JP" sz="1200" b="0" i="0" u="none" strike="noStrike" dirty="0">
                          <a:solidFill>
                            <a:schemeClr val="tx1"/>
                          </a:solidFill>
                          <a:effectLst/>
                          <a:latin typeface="Meiryo UI"/>
                          <a:ea typeface="Meiryo UI"/>
                        </a:rPr>
                        <a:t>12</a:t>
                      </a:r>
                      <a:r>
                        <a:rPr lang="ja-JP" altLang="en-US" sz="1200" b="0" i="0" u="none" strike="noStrike" dirty="0">
                          <a:solidFill>
                            <a:schemeClr val="tx1"/>
                          </a:solidFill>
                          <a:effectLst/>
                          <a:latin typeface="Meiryo UI"/>
                          <a:ea typeface="Meiryo UI"/>
                        </a:rPr>
                        <a:t>月中旬になると寒さがいっそう厳しくなります。防寒・乾燥対策、ホット系商品、風邪関連商品の需要が</a:t>
                      </a:r>
                      <a:r>
                        <a:rPr lang="ja-JP" altLang="en-US" sz="1200" b="0" i="0" u="none" strike="noStrike">
                          <a:solidFill>
                            <a:schemeClr val="tx1"/>
                          </a:solidFill>
                          <a:effectLst/>
                          <a:latin typeface="Meiryo UI"/>
                          <a:ea typeface="Meiryo UI"/>
                        </a:rPr>
                        <a:t>より高まるので</a:t>
                      </a:r>
                      <a:r>
                        <a:rPr lang="ja-JP" altLang="en-US" sz="1200" b="0" i="0" u="none" strike="noStrike" dirty="0">
                          <a:solidFill>
                            <a:schemeClr val="tx1"/>
                          </a:solidFill>
                          <a:effectLst/>
                          <a:latin typeface="Meiryo UI"/>
                          <a:ea typeface="Meiryo UI"/>
                        </a:rPr>
                        <a:t>、効果的な販促を検討しましょう。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algn="l" defTabSz="2045330" rtl="0" eaLnBrk="1" fontAlgn="b" latinLnBrk="0" hangingPunct="1"/>
                      <a:r>
                        <a:rPr lang="ja-JP" altLang="en-US" sz="1200" b="0" i="0" u="none" strike="noStrike" dirty="0">
                          <a:solidFill>
                            <a:schemeClr val="tx1"/>
                          </a:solidFill>
                          <a:effectLst/>
                          <a:latin typeface="Meiryo UI"/>
                          <a:ea typeface="Meiryo UI"/>
                        </a:rPr>
                        <a:t>スキーなどの冬季レジャー、帰省準備商品の需要が高まる時季。欠品のないようにしましょう。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手書きの年賀状制作をアピールするチャンスです</a:t>
                      </a:r>
                      <a:r>
                        <a:rPr lang="ja-JP" altLang="en-US" sz="1200" b="0" i="0" u="none" strike="noStrike">
                          <a:solidFill>
                            <a:schemeClr val="tx1"/>
                          </a:solidFill>
                          <a:effectLst/>
                          <a:latin typeface="Meiryo UI"/>
                          <a:ea typeface="Meiryo UI"/>
                        </a:rPr>
                        <a:t>。ペンやスタンプ</a:t>
                      </a:r>
                      <a:r>
                        <a:rPr lang="ja-JP" altLang="en-US" sz="1200" b="0" i="0" u="none" strike="noStrike" dirty="0">
                          <a:solidFill>
                            <a:schemeClr val="tx1"/>
                          </a:solidFill>
                          <a:effectLst/>
                          <a:latin typeface="Meiryo UI"/>
                          <a:ea typeface="Meiryo UI"/>
                        </a:rPr>
                        <a:t>、シールなどの商品を用意しましょう。スタッフ手書きの</a:t>
                      </a:r>
                      <a:r>
                        <a:rPr lang="ja-JP" altLang="en-US" sz="1200" b="0" i="0" u="none" strike="noStrike">
                          <a:solidFill>
                            <a:schemeClr val="tx1"/>
                          </a:solidFill>
                          <a:effectLst/>
                          <a:latin typeface="Meiryo UI"/>
                          <a:ea typeface="Meiryo UI"/>
                        </a:rPr>
                        <a:t>見本を掲示するのも</a:t>
                      </a:r>
                      <a:r>
                        <a:rPr lang="ja-JP" altLang="en-US" sz="1200" b="0" i="0" u="none" strike="noStrike" dirty="0">
                          <a:solidFill>
                            <a:schemeClr val="tx1"/>
                          </a:solidFill>
                          <a:effectLst/>
                          <a:latin typeface="Meiryo UI"/>
                          <a:ea typeface="Meiryo UI"/>
                        </a:rPr>
                        <a:t>オススメ。</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200" b="0" i="0" u="none" strike="noStrike" kern="1200" noProof="0" dirty="0">
                          <a:solidFill>
                            <a:schemeClr val="tx1"/>
                          </a:solidFill>
                          <a:effectLst/>
                          <a:latin typeface="Meiryo UI"/>
                          <a:ea typeface="Meiryo UI"/>
                          <a:cs typeface="+mn-cs"/>
                        </a:rPr>
                        <a:t>帰省や旅行</a:t>
                      </a:r>
                      <a:r>
                        <a:rPr kumimoji="1" lang="ja-JP" altLang="en-US" sz="1200" b="0" i="0" u="none" strike="noStrike" kern="1200" noProof="0">
                          <a:solidFill>
                            <a:schemeClr val="tx1"/>
                          </a:solidFill>
                          <a:effectLst/>
                          <a:latin typeface="Meiryo UI"/>
                          <a:ea typeface="Meiryo UI"/>
                          <a:cs typeface="+mn-cs"/>
                        </a:rPr>
                        <a:t>で飛行機や電車</a:t>
                      </a:r>
                      <a:r>
                        <a:rPr kumimoji="1" lang="ja-JP" altLang="en-US" sz="1200" b="0" i="0" u="none" strike="noStrike" kern="1200" noProof="0" dirty="0">
                          <a:solidFill>
                            <a:schemeClr val="tx1"/>
                          </a:solidFill>
                          <a:effectLst/>
                          <a:latin typeface="Meiryo UI"/>
                          <a:ea typeface="Meiryo UI"/>
                          <a:cs typeface="+mn-cs"/>
                        </a:rPr>
                        <a:t>、車など各種交通機関の</a:t>
                      </a:r>
                      <a:r>
                        <a:rPr kumimoji="1" lang="ja-JP" altLang="en-US" sz="1200" b="0" i="0" u="none" strike="noStrike" kern="1200" noProof="0">
                          <a:solidFill>
                            <a:schemeClr val="tx1"/>
                          </a:solidFill>
                          <a:effectLst/>
                          <a:latin typeface="Meiryo UI"/>
                          <a:ea typeface="Meiryo UI"/>
                          <a:cs typeface="+mn-cs"/>
                        </a:rPr>
                        <a:t>利用客が増加します</a:t>
                      </a:r>
                      <a:r>
                        <a:rPr kumimoji="1" lang="ja-JP" altLang="en-US" sz="1200" b="0" i="0" u="none" strike="noStrike" kern="1200" noProof="0" dirty="0">
                          <a:solidFill>
                            <a:schemeClr val="tx1"/>
                          </a:solidFill>
                          <a:effectLst/>
                          <a:latin typeface="Meiryo UI"/>
                          <a:ea typeface="Meiryo UI"/>
                          <a:cs typeface="+mn-cs"/>
                        </a:rPr>
                        <a:t>。駅やロードサイド</a:t>
                      </a:r>
                      <a:r>
                        <a:rPr kumimoji="1" lang="ja-JP" altLang="en-US" sz="1200" b="0" i="0" u="none" strike="noStrike" kern="1200" noProof="0">
                          <a:solidFill>
                            <a:schemeClr val="tx1"/>
                          </a:solidFill>
                          <a:effectLst/>
                          <a:latin typeface="Meiryo UI"/>
                          <a:ea typeface="Meiryo UI"/>
                          <a:cs typeface="+mn-cs"/>
                        </a:rPr>
                        <a:t>などの店舗では</a:t>
                      </a:r>
                      <a:r>
                        <a:rPr kumimoji="1" lang="ja-JP" altLang="en-US" sz="1200" b="0" i="0" u="none" strike="noStrike" kern="1200" noProof="0" dirty="0">
                          <a:solidFill>
                            <a:schemeClr val="tx1"/>
                          </a:solidFill>
                          <a:effectLst/>
                          <a:latin typeface="Meiryo UI"/>
                          <a:ea typeface="Meiryo UI"/>
                          <a:cs typeface="+mn-cs"/>
                        </a:rPr>
                        <a:t>拡販のチャンスです。</a:t>
                      </a:r>
                      <a:endParaRPr kumimoji="1" lang="en-US" altLang="ja-JP" sz="1200" b="0" i="0" u="none" strike="noStrike" kern="1200" noProof="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noProof="0" dirty="0">
                          <a:solidFill>
                            <a:schemeClr val="tx1"/>
                          </a:solidFill>
                          <a:effectLst/>
                          <a:latin typeface="Meiryo UI"/>
                          <a:ea typeface="Meiryo UI"/>
                          <a:cs typeface="+mn-cs"/>
                        </a:rPr>
                        <a:t>毎月</a:t>
                      </a:r>
                      <a:r>
                        <a:rPr kumimoji="1" lang="en-US" altLang="ja-JP" sz="1200" b="0" i="0" u="none" strike="noStrike" kern="1200" noProof="0" dirty="0">
                          <a:solidFill>
                            <a:schemeClr val="tx1"/>
                          </a:solidFill>
                          <a:effectLst/>
                          <a:latin typeface="Meiryo UI"/>
                          <a:ea typeface="Meiryo UI"/>
                          <a:cs typeface="+mn-cs"/>
                        </a:rPr>
                        <a:t>18</a:t>
                      </a:r>
                      <a:r>
                        <a:rPr kumimoji="1" lang="ja-JP" altLang="en-US" sz="1200" b="0" i="0" u="none" strike="noStrike" kern="1200" noProof="0" dirty="0">
                          <a:solidFill>
                            <a:schemeClr val="tx1"/>
                          </a:solidFill>
                          <a:effectLst/>
                          <a:latin typeface="Meiryo UI"/>
                          <a:ea typeface="Meiryo UI"/>
                          <a:cs typeface="+mn-cs"/>
                        </a:rPr>
                        <a:t>日。年末年始のごちそうで需要が高まるのが刺身、カニ、エビなどの海鮮。おせちにプラスワンの</a:t>
                      </a:r>
                      <a:r>
                        <a:rPr kumimoji="1" lang="ja-JP" altLang="en-US" sz="1200" b="0" i="0" u="none" strike="noStrike" kern="1200" noProof="0">
                          <a:solidFill>
                            <a:schemeClr val="tx1"/>
                          </a:solidFill>
                          <a:effectLst/>
                          <a:latin typeface="Meiryo UI"/>
                          <a:ea typeface="Meiryo UI"/>
                          <a:cs typeface="+mn-cs"/>
                        </a:rPr>
                        <a:t>購入をオススメしましょう</a:t>
                      </a:r>
                      <a:r>
                        <a:rPr kumimoji="1" lang="ja-JP" altLang="en-US" sz="1200" b="0" i="0" u="none" strike="noStrike" kern="1200" noProof="0" dirty="0">
                          <a:solidFill>
                            <a:schemeClr val="tx1"/>
                          </a:solidFill>
                          <a:effectLst/>
                          <a:latin typeface="Meiryo UI"/>
                          <a:ea typeface="Meiryo UI"/>
                          <a:cs typeface="+mn-cs"/>
                        </a:rPr>
                        <a:t>。</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noProof="0" dirty="0">
                          <a:solidFill>
                            <a:schemeClr val="tx1"/>
                          </a:solidFill>
                          <a:effectLst/>
                          <a:latin typeface="Meiryo UI"/>
                          <a:ea typeface="Meiryo UI"/>
                          <a:cs typeface="+mn-cs"/>
                        </a:rPr>
                        <a:t>毎月</a:t>
                      </a:r>
                      <a:r>
                        <a:rPr kumimoji="1" lang="en-US" altLang="ja-JP" sz="1200" b="0" i="0" u="none" strike="noStrike" kern="1200" noProof="0" dirty="0">
                          <a:solidFill>
                            <a:schemeClr val="tx1"/>
                          </a:solidFill>
                          <a:effectLst/>
                          <a:latin typeface="Meiryo UI"/>
                          <a:ea typeface="Meiryo UI"/>
                          <a:cs typeface="+mn-cs"/>
                        </a:rPr>
                        <a:t>19</a:t>
                      </a:r>
                      <a:r>
                        <a:rPr kumimoji="1" lang="ja-JP" altLang="en-US" sz="1200" b="0" i="0" u="none" strike="noStrike" kern="1200" noProof="0" dirty="0">
                          <a:solidFill>
                            <a:schemeClr val="tx1"/>
                          </a:solidFill>
                          <a:effectLst/>
                          <a:latin typeface="Meiryo UI"/>
                          <a:ea typeface="Meiryo UI"/>
                          <a:cs typeface="+mn-cs"/>
                        </a:rPr>
                        <a:t>日。忘年会やクリスマスで、ごちそうを食べる機会</a:t>
                      </a:r>
                      <a:r>
                        <a:rPr kumimoji="1" lang="ja-JP" altLang="en-US" sz="1200" b="0" i="0" u="none" strike="noStrike" kern="1200" noProof="0">
                          <a:solidFill>
                            <a:schemeClr val="tx1"/>
                          </a:solidFill>
                          <a:effectLst/>
                          <a:latin typeface="Meiryo UI"/>
                          <a:ea typeface="Meiryo UI"/>
                          <a:cs typeface="+mn-cs"/>
                        </a:rPr>
                        <a:t>が増える時季。</a:t>
                      </a:r>
                      <a:r>
                        <a:rPr kumimoji="1" lang="ja-JP" altLang="en-US" sz="1200" b="0" i="0" u="none" strike="noStrike" kern="1200" noProof="0" dirty="0">
                          <a:solidFill>
                            <a:schemeClr val="tx1"/>
                          </a:solidFill>
                          <a:effectLst/>
                          <a:latin typeface="Meiryo UI"/>
                          <a:ea typeface="Meiryo UI"/>
                          <a:cs typeface="+mn-cs"/>
                        </a:rPr>
                        <a:t>自宅で味わうプレミアム商品</a:t>
                      </a:r>
                      <a:r>
                        <a:rPr kumimoji="1" lang="ja-JP" altLang="en-US" sz="1200" u="none" strike="noStrike" kern="1200" dirty="0">
                          <a:solidFill>
                            <a:schemeClr val="tx1"/>
                          </a:solidFill>
                          <a:effectLst/>
                          <a:latin typeface="Meiryo UI"/>
                          <a:ea typeface="Meiryo UI"/>
                          <a:cs typeface="+mn-cs"/>
                        </a:rPr>
                        <a:t>のキャンペーン</a:t>
                      </a:r>
                      <a:r>
                        <a:rPr kumimoji="1" lang="ja-JP" altLang="en-US" sz="1200" u="none" strike="noStrike" kern="1200">
                          <a:solidFill>
                            <a:schemeClr val="tx1"/>
                          </a:solidFill>
                          <a:effectLst/>
                          <a:latin typeface="Meiryo UI"/>
                          <a:ea typeface="Meiryo UI"/>
                          <a:cs typeface="+mn-cs"/>
                        </a:rPr>
                        <a:t>を行い、売上</a:t>
                      </a:r>
                      <a:r>
                        <a:rPr kumimoji="1" lang="ja-JP" altLang="en-US" sz="1200" u="none" strike="noStrike" kern="1200" dirty="0">
                          <a:solidFill>
                            <a:schemeClr val="tx1"/>
                          </a:solidFill>
                          <a:effectLst/>
                          <a:latin typeface="Meiryo UI"/>
                          <a:ea typeface="Meiryo UI"/>
                          <a:cs typeface="+mn-cs"/>
                        </a:rPr>
                        <a:t>につなげましょう</a:t>
                      </a:r>
                      <a:r>
                        <a:rPr kumimoji="1" lang="ja-JP" altLang="en-US" sz="1200" b="0" i="0" u="none" strike="noStrike" kern="1200" noProof="0" dirty="0">
                          <a:solidFill>
                            <a:schemeClr val="tx1"/>
                          </a:solidFill>
                          <a:effectLst/>
                          <a:latin typeface="Meiryo UI"/>
                          <a:ea typeface="Meiryo UI"/>
                          <a:cs typeface="+mn-cs"/>
                        </a:rPr>
                        <a:t>。</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vert="eaVert" anchor="ct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ja-JP" altLang="en-US" sz="1200" b="0" i="0" u="none" strike="noStrike" dirty="0">
                          <a:solidFill>
                            <a:schemeClr val="tx1"/>
                          </a:solidFill>
                          <a:effectLst/>
                          <a:latin typeface="Meiryo UI"/>
                          <a:ea typeface="Meiryo UI"/>
                        </a:rPr>
                        <a:t>毎月</a:t>
                      </a:r>
                      <a:r>
                        <a:rPr lang="en-US" altLang="ja-JP" sz="1200" b="0" i="0" u="none" strike="noStrike" dirty="0">
                          <a:solidFill>
                            <a:schemeClr val="tx1"/>
                          </a:solidFill>
                          <a:effectLst/>
                          <a:latin typeface="Meiryo UI"/>
                          <a:ea typeface="Meiryo UI"/>
                        </a:rPr>
                        <a:t>20</a:t>
                      </a:r>
                      <a:r>
                        <a:rPr lang="ja-JP" altLang="en-US" sz="1200" b="0" i="0" u="none" strike="noStrike" dirty="0">
                          <a:solidFill>
                            <a:schemeClr val="tx1"/>
                          </a:solidFill>
                          <a:effectLst/>
                          <a:latin typeface="Meiryo UI"/>
                          <a:ea typeface="Meiryo UI"/>
                        </a:rPr>
                        <a:t>日。週末に早めのクリスマスを祝う人もいるので</a:t>
                      </a:r>
                      <a:r>
                        <a:rPr lang="ja-JP" altLang="en-US" sz="1200" b="0" i="0" u="none" strike="noStrike">
                          <a:solidFill>
                            <a:schemeClr val="tx1"/>
                          </a:solidFill>
                          <a:effectLst/>
                          <a:latin typeface="Meiryo UI"/>
                          <a:ea typeface="Meiryo UI"/>
                        </a:rPr>
                        <a:t>、シャンパンやワイン、</a:t>
                      </a:r>
                      <a:r>
                        <a:rPr lang="ja-JP" altLang="en-US" sz="1200" b="0" i="0" u="none" strike="noStrike" dirty="0">
                          <a:solidFill>
                            <a:schemeClr val="tx1"/>
                          </a:solidFill>
                          <a:effectLst/>
                          <a:latin typeface="Meiryo UI"/>
                          <a:ea typeface="Meiryo UI"/>
                        </a:rPr>
                        <a:t>ケーキ、チキン、オードブルなどの関連商品</a:t>
                      </a:r>
                      <a:r>
                        <a:rPr lang="ja-JP" altLang="en-US" sz="1200" u="none" strike="noStrike" dirty="0">
                          <a:solidFill>
                            <a:schemeClr val="tx1"/>
                          </a:solidFill>
                          <a:effectLst/>
                          <a:latin typeface="Meiryo UI"/>
                          <a:ea typeface="Meiryo UI"/>
                        </a:rPr>
                        <a:t>は拡販のチャンスです。</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dirty="0">
                          <a:solidFill>
                            <a:schemeClr val="tx1"/>
                          </a:solidFill>
                          <a:effectLst/>
                          <a:latin typeface="Meiryo UI"/>
                          <a:ea typeface="Meiryo UI"/>
                          <a:cs typeface="+mn-cs"/>
                        </a:rPr>
                        <a:t>毎月</a:t>
                      </a:r>
                      <a:r>
                        <a:rPr kumimoji="1" lang="en-US" altLang="ja-JP" sz="1200" u="none" strike="noStrike" kern="1200" dirty="0">
                          <a:solidFill>
                            <a:schemeClr val="tx1"/>
                          </a:solidFill>
                          <a:effectLst/>
                          <a:latin typeface="Meiryo UI"/>
                          <a:ea typeface="Meiryo UI"/>
                          <a:cs typeface="+mn-cs"/>
                        </a:rPr>
                        <a:t>21</a:t>
                      </a:r>
                      <a:r>
                        <a:rPr kumimoji="1" lang="ja-JP" altLang="en-US" sz="1200" u="none" strike="noStrike" kern="1200" dirty="0">
                          <a:solidFill>
                            <a:schemeClr val="tx1"/>
                          </a:solidFill>
                          <a:effectLst/>
                          <a:latin typeface="Meiryo UI"/>
                          <a:ea typeface="Meiryo UI"/>
                          <a:cs typeface="+mn-cs"/>
                        </a:rPr>
                        <a:t>日は漬物の日</a:t>
                      </a:r>
                      <a:r>
                        <a:rPr kumimoji="1" lang="ja-JP" altLang="en-US" sz="1200" u="none" strike="noStrike" kern="1200">
                          <a:solidFill>
                            <a:schemeClr val="tx1"/>
                          </a:solidFill>
                          <a:effectLst/>
                          <a:latin typeface="Meiryo UI"/>
                          <a:ea typeface="Meiryo UI"/>
                          <a:cs typeface="+mn-cs"/>
                        </a:rPr>
                        <a:t>。漬物やキムチ、</a:t>
                      </a:r>
                      <a:r>
                        <a:rPr kumimoji="1" lang="ja-JP" altLang="en-US" sz="1200" u="none" strike="noStrike" kern="1200" dirty="0">
                          <a:solidFill>
                            <a:schemeClr val="tx1"/>
                          </a:solidFill>
                          <a:effectLst/>
                          <a:latin typeface="Meiryo UI"/>
                          <a:ea typeface="Meiryo UI"/>
                          <a:cs typeface="+mn-cs"/>
                        </a:rPr>
                        <a:t>納豆など、発酵食品の販促を強化しましょう。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dirty="0">
                          <a:solidFill>
                            <a:schemeClr val="tx1"/>
                          </a:solidFill>
                          <a:effectLst/>
                          <a:latin typeface="Meiryo UI"/>
                          <a:ea typeface="Meiryo UI"/>
                          <a:cs typeface="+mn-cs"/>
                        </a:rPr>
                        <a:t>冬至にはカボチャを食べ、ゆず湯に入る風習が</a:t>
                      </a:r>
                      <a:r>
                        <a:rPr kumimoji="1" lang="ja-JP" altLang="en-US" sz="1200" u="none" strike="noStrike" kern="1200">
                          <a:solidFill>
                            <a:schemeClr val="tx1"/>
                          </a:solidFill>
                          <a:effectLst/>
                          <a:latin typeface="Meiryo UI"/>
                          <a:ea typeface="Meiryo UI"/>
                          <a:cs typeface="+mn-cs"/>
                        </a:rPr>
                        <a:t>あります。由来やいわれを</a:t>
                      </a:r>
                      <a:r>
                        <a:rPr kumimoji="1" lang="ja-JP" altLang="en-US" sz="1200" u="none" strike="noStrike" kern="1200" dirty="0">
                          <a:solidFill>
                            <a:schemeClr val="tx1"/>
                          </a:solidFill>
                          <a:effectLst/>
                          <a:latin typeface="Meiryo UI"/>
                          <a:ea typeface="Meiryo UI"/>
                          <a:cs typeface="+mn-cs"/>
                        </a:rPr>
                        <a:t>ＰＯＰに記し、関連商品のＰＲを</a:t>
                      </a:r>
                      <a:r>
                        <a:rPr kumimoji="1" lang="ja-JP" altLang="en-US" sz="1200" u="none" strike="noStrike" kern="1200">
                          <a:solidFill>
                            <a:schemeClr val="tx1"/>
                          </a:solidFill>
                          <a:effectLst/>
                          <a:latin typeface="Meiryo UI"/>
                          <a:ea typeface="Meiryo UI"/>
                          <a:cs typeface="+mn-cs"/>
                        </a:rPr>
                        <a:t>検討しましょう</a:t>
                      </a:r>
                      <a:r>
                        <a:rPr kumimoji="1" lang="ja-JP" altLang="en" sz="1200" u="none" strike="noStrike" kern="1200">
                          <a:solidFill>
                            <a:schemeClr val="tx1"/>
                          </a:solidFill>
                          <a:effectLst/>
                          <a:latin typeface="Meiryo UI"/>
                          <a:ea typeface="Meiryo UI"/>
                          <a:cs typeface="+mn-cs"/>
                        </a:rPr>
                        <a:t>。</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u="none" strike="noStrike" dirty="0">
                          <a:solidFill>
                            <a:schemeClr val="tx1"/>
                          </a:solidFill>
                          <a:effectLst/>
                          <a:latin typeface="Meiryo UI"/>
                          <a:ea typeface="Meiryo UI"/>
                        </a:rPr>
                        <a:t>毎月</a:t>
                      </a:r>
                      <a:r>
                        <a:rPr lang="en-US" altLang="ja-JP" sz="1200" u="none" strike="noStrike" dirty="0">
                          <a:solidFill>
                            <a:schemeClr val="tx1"/>
                          </a:solidFill>
                          <a:effectLst/>
                          <a:latin typeface="Meiryo UI"/>
                          <a:ea typeface="Meiryo UI"/>
                        </a:rPr>
                        <a:t>23</a:t>
                      </a:r>
                      <a:r>
                        <a:rPr lang="ja-JP" altLang="en-US" sz="1200" u="none" strike="noStrike" dirty="0">
                          <a:solidFill>
                            <a:schemeClr val="tx1"/>
                          </a:solidFill>
                          <a:effectLst/>
                          <a:latin typeface="Meiryo UI"/>
                          <a:ea typeface="Meiryo UI"/>
                        </a:rPr>
                        <a:t>日は乳酸菌の日。「漬物の日」</a:t>
                      </a:r>
                      <a:r>
                        <a:rPr lang="ja-JP" altLang="en-US" sz="1200" u="none" strike="noStrike">
                          <a:solidFill>
                            <a:schemeClr val="tx1"/>
                          </a:solidFill>
                          <a:effectLst/>
                          <a:latin typeface="Meiryo UI"/>
                          <a:ea typeface="Meiryo UI"/>
                        </a:rPr>
                        <a:t>と併せて、</a:t>
                      </a:r>
                      <a:r>
                        <a:rPr lang="ja-JP" altLang="en-US" sz="1200" u="none" strike="noStrike" dirty="0">
                          <a:solidFill>
                            <a:schemeClr val="tx1"/>
                          </a:solidFill>
                          <a:effectLst/>
                          <a:latin typeface="Meiryo UI"/>
                          <a:ea typeface="Meiryo UI"/>
                        </a:rPr>
                        <a:t>腸活をテーマに健康に良い食品をアピールしましょう。</a:t>
                      </a:r>
                      <a:endParaRPr kumimoji="1" lang="ja-JP" altLang="en-US" sz="120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dirty="0">
                          <a:solidFill>
                            <a:schemeClr val="tx1"/>
                          </a:solidFill>
                          <a:effectLst/>
                          <a:latin typeface="Meiryo UI"/>
                          <a:ea typeface="Meiryo UI"/>
                          <a:cs typeface="+mn-cs"/>
                        </a:rPr>
                        <a:t>クリスマスケーキやチキン、ターキーなどの関連</a:t>
                      </a:r>
                      <a:r>
                        <a:rPr kumimoji="1" lang="ja-JP" altLang="en-US" sz="1200" u="none" strike="noStrike" kern="1200">
                          <a:solidFill>
                            <a:schemeClr val="tx1"/>
                          </a:solidFill>
                          <a:effectLst/>
                          <a:latin typeface="Meiryo UI"/>
                          <a:ea typeface="Meiryo UI"/>
                          <a:cs typeface="+mn-cs"/>
                        </a:rPr>
                        <a:t>商品の需要はピークを迎えます。駅前</a:t>
                      </a:r>
                      <a:r>
                        <a:rPr kumimoji="1" lang="ja-JP" altLang="en-US" sz="1200" u="none" strike="noStrike" kern="1200" dirty="0">
                          <a:solidFill>
                            <a:schemeClr val="tx1"/>
                          </a:solidFill>
                          <a:effectLst/>
                          <a:latin typeface="Meiryo UI"/>
                          <a:ea typeface="Meiryo UI"/>
                          <a:cs typeface="+mn-cs"/>
                        </a:rPr>
                        <a:t>店舗などでは、店頭販売も効果的です。</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クリスマス関連商品は、この日までに売り切ることを意識しましょう。店内装飾を正月仕様へ切り替え、年末年始向けの売場へ速やかに移行しましょう。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毎月</a:t>
                      </a:r>
                      <a:r>
                        <a:rPr lang="en-US" altLang="ja-JP" sz="1200" b="0" i="0" u="none" strike="noStrike" dirty="0">
                          <a:solidFill>
                            <a:schemeClr val="tx1"/>
                          </a:solidFill>
                          <a:effectLst/>
                          <a:latin typeface="Meiryo UI"/>
                          <a:ea typeface="Meiryo UI"/>
                        </a:rPr>
                        <a:t>26</a:t>
                      </a:r>
                      <a:r>
                        <a:rPr lang="ja-JP" altLang="en-US" sz="1200" b="0" i="0" u="none" strike="noStrike" dirty="0">
                          <a:solidFill>
                            <a:schemeClr val="tx1"/>
                          </a:solidFill>
                          <a:effectLst/>
                          <a:latin typeface="Meiryo UI"/>
                          <a:ea typeface="Meiryo UI"/>
                        </a:rPr>
                        <a:t>日。大掃除シーズンにつき</a:t>
                      </a:r>
                      <a:r>
                        <a:rPr lang="ja-JP" altLang="en-US" sz="1200" b="0" i="0" u="none" strike="noStrike">
                          <a:solidFill>
                            <a:schemeClr val="tx1"/>
                          </a:solidFill>
                          <a:effectLst/>
                          <a:latin typeface="Meiryo UI"/>
                          <a:ea typeface="Meiryo UI"/>
                        </a:rPr>
                        <a:t>、風呂やトイレ</a:t>
                      </a:r>
                      <a:r>
                        <a:rPr lang="ja-JP" altLang="en-US" sz="1200" b="0" i="0" u="none" strike="noStrike" dirty="0">
                          <a:solidFill>
                            <a:schemeClr val="tx1"/>
                          </a:solidFill>
                          <a:effectLst/>
                          <a:latin typeface="Meiryo UI"/>
                          <a:ea typeface="Meiryo UI"/>
                        </a:rPr>
                        <a:t>、台所の水回りの大掃除用品、床・窓清掃アイテムをそろえましょう。欠品は大きなロスにつながります。</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algn="l" fontAlgn="auto"/>
                      <a:r>
                        <a:rPr lang="ja-JP" altLang="en-US" sz="1200" b="0" i="0" u="none" strike="noStrike" dirty="0">
                          <a:solidFill>
                            <a:schemeClr val="tx1"/>
                          </a:solidFill>
                          <a:effectLst/>
                          <a:latin typeface="Meiryo UI"/>
                          <a:ea typeface="Meiryo UI"/>
                        </a:rPr>
                        <a:t>マスクやアルコールスプレーなど風邪やウイルスの予防商品、衛生用品</a:t>
                      </a:r>
                      <a:r>
                        <a:rPr lang="ja-JP" altLang="en-US" sz="1200" b="0" i="0" u="none" strike="noStrike">
                          <a:solidFill>
                            <a:schemeClr val="tx1"/>
                          </a:solidFill>
                          <a:effectLst/>
                          <a:latin typeface="Meiryo UI"/>
                          <a:ea typeface="Meiryo UI"/>
                        </a:rPr>
                        <a:t>は常に在庫確保と品ぞろえの充実を図りましょう。</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ja-JP" altLang="en-US" sz="1200" b="0" i="0" u="none" strike="noStrike" dirty="0">
                          <a:solidFill>
                            <a:schemeClr val="tx1"/>
                          </a:solidFill>
                          <a:effectLst/>
                          <a:latin typeface="Meiryo UI"/>
                          <a:ea typeface="Meiryo UI"/>
                        </a:rPr>
                        <a:t>オフィス街ではこの日が仕事</a:t>
                      </a:r>
                      <a:r>
                        <a:rPr lang="ja-JP" altLang="en-US" sz="1200" b="0" i="0" u="none" strike="noStrike">
                          <a:solidFill>
                            <a:schemeClr val="tx1"/>
                          </a:solidFill>
                          <a:effectLst/>
                          <a:latin typeface="Meiryo UI"/>
                          <a:ea typeface="Meiryo UI"/>
                        </a:rPr>
                        <a:t>納めとする会社員</a:t>
                      </a:r>
                      <a:r>
                        <a:rPr lang="ja-JP" altLang="en-US" sz="1200" b="0" i="0" u="none" strike="noStrike" dirty="0">
                          <a:solidFill>
                            <a:schemeClr val="tx1"/>
                          </a:solidFill>
                          <a:effectLst/>
                          <a:latin typeface="Meiryo UI"/>
                          <a:ea typeface="Meiryo UI"/>
                        </a:rPr>
                        <a:t>が多いです。年末年始は客足が落ちるので、発注量や商品管理に注意が必要です。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毎月</a:t>
                      </a:r>
                      <a:r>
                        <a:rPr lang="en-US" altLang="ja-JP" sz="1200" b="0" i="0" u="none" strike="noStrike" dirty="0">
                          <a:solidFill>
                            <a:schemeClr val="tx1"/>
                          </a:solidFill>
                          <a:effectLst/>
                          <a:latin typeface="Meiryo UI"/>
                          <a:ea typeface="Meiryo UI"/>
                        </a:rPr>
                        <a:t>29</a:t>
                      </a:r>
                      <a:r>
                        <a:rPr lang="ja-JP" altLang="en-US" sz="1200" b="0" i="0" u="none" strike="noStrike" dirty="0">
                          <a:solidFill>
                            <a:schemeClr val="tx1"/>
                          </a:solidFill>
                          <a:effectLst/>
                          <a:latin typeface="Meiryo UI"/>
                          <a:ea typeface="Meiryo UI"/>
                        </a:rPr>
                        <a:t>日。風邪に負けない体づくりを</a:t>
                      </a:r>
                      <a:r>
                        <a:rPr lang="ja-JP" altLang="en-US" sz="1200" b="0" i="0" u="none" strike="noStrike">
                          <a:solidFill>
                            <a:schemeClr val="tx1"/>
                          </a:solidFill>
                          <a:effectLst/>
                          <a:latin typeface="Meiryo UI"/>
                          <a:ea typeface="Meiryo UI"/>
                        </a:rPr>
                        <a:t>提案。テーマに、お肉</a:t>
                      </a:r>
                      <a:r>
                        <a:rPr lang="ja-JP" altLang="en-US" sz="1200" b="0" i="0" u="none" strike="noStrike" dirty="0">
                          <a:solidFill>
                            <a:schemeClr val="tx1"/>
                          </a:solidFill>
                          <a:effectLst/>
                          <a:latin typeface="Meiryo UI"/>
                          <a:ea typeface="Meiryo UI"/>
                        </a:rPr>
                        <a:t>を使ったスタミナ料理をお薦めしましょう。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毎月</a:t>
                      </a:r>
                      <a:r>
                        <a:rPr lang="en-US" altLang="ja-JP" sz="1200" b="0" i="0" u="none" strike="noStrike" dirty="0">
                          <a:solidFill>
                            <a:schemeClr val="tx1"/>
                          </a:solidFill>
                          <a:effectLst/>
                          <a:latin typeface="Meiryo UI"/>
                          <a:ea typeface="Meiryo UI"/>
                        </a:rPr>
                        <a:t>30</a:t>
                      </a:r>
                      <a:r>
                        <a:rPr lang="ja-JP" altLang="en-US" sz="1200" b="0" i="0" u="none" strike="noStrike" dirty="0">
                          <a:solidFill>
                            <a:schemeClr val="tx1"/>
                          </a:solidFill>
                          <a:effectLst/>
                          <a:latin typeface="Meiryo UI"/>
                          <a:ea typeface="Meiryo UI"/>
                        </a:rPr>
                        <a:t>日。年末はおせち料理の準備などで、調味料の需要が高まります。年末前に緊急で購入</a:t>
                      </a:r>
                      <a:r>
                        <a:rPr lang="ja-JP" altLang="en-US" sz="1200" b="0" i="0" u="none" strike="noStrike">
                          <a:solidFill>
                            <a:schemeClr val="tx1"/>
                          </a:solidFill>
                          <a:effectLst/>
                          <a:latin typeface="Meiryo UI"/>
                          <a:ea typeface="Meiryo UI"/>
                        </a:rPr>
                        <a:t>するお客さまが</a:t>
                      </a:r>
                      <a:r>
                        <a:rPr lang="ja-JP" altLang="en-US" sz="1200" b="0" i="0" u="none" strike="noStrike" dirty="0">
                          <a:solidFill>
                            <a:schemeClr val="tx1"/>
                          </a:solidFill>
                          <a:effectLst/>
                          <a:latin typeface="Meiryo UI"/>
                          <a:ea typeface="Meiryo UI"/>
                        </a:rPr>
                        <a:t>多いので、常に</a:t>
                      </a:r>
                      <a:r>
                        <a:rPr lang="ja-JP" altLang="en-US" sz="1200" b="0" i="0" u="none" strike="noStrike">
                          <a:solidFill>
                            <a:schemeClr val="tx1"/>
                          </a:solidFill>
                          <a:effectLst/>
                          <a:latin typeface="Meiryo UI"/>
                          <a:ea typeface="Meiryo UI"/>
                        </a:rPr>
                        <a:t>多めに在庫を持ちましょう</a:t>
                      </a:r>
                      <a:r>
                        <a:rPr lang="ja-JP" altLang="en-US" sz="1200" b="0" i="0" u="none" strike="noStrike" dirty="0">
                          <a:solidFill>
                            <a:schemeClr val="tx1"/>
                          </a:solidFill>
                          <a:effectLst/>
                          <a:latin typeface="Meiryo UI"/>
                          <a:ea typeface="Meiryo UI"/>
                        </a:rPr>
                        <a:t>。</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年越しそば、関連商品の強化を。一年の感謝を込めて「良いお年をお迎えください」のひと言を付け加えて挨拶しましょう。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一年の計は元旦にあり。気持ちを新たにし</a:t>
                      </a:r>
                      <a:r>
                        <a:rPr lang="ja-JP" altLang="en-US" sz="1200" b="0" i="0" u="none" strike="noStrike">
                          <a:solidFill>
                            <a:schemeClr val="tx1"/>
                          </a:solidFill>
                          <a:effectLst/>
                          <a:latin typeface="Meiryo UI"/>
                          <a:ea typeface="Meiryo UI"/>
                        </a:rPr>
                        <a:t>、お客さまが</a:t>
                      </a:r>
                      <a:r>
                        <a:rPr lang="ja-JP" altLang="en-US" sz="1200" b="0" i="0" u="none" strike="noStrike" dirty="0">
                          <a:solidFill>
                            <a:schemeClr val="tx1"/>
                          </a:solidFill>
                          <a:effectLst/>
                          <a:latin typeface="Meiryo UI"/>
                          <a:ea typeface="Meiryo UI"/>
                        </a:rPr>
                        <a:t>気持ちよく買物ができるよう</a:t>
                      </a:r>
                      <a:r>
                        <a:rPr lang="ja-JP" altLang="en-US" sz="1200" b="0" i="0" u="none" strike="noStrike">
                          <a:solidFill>
                            <a:schemeClr val="tx1"/>
                          </a:solidFill>
                          <a:effectLst/>
                          <a:latin typeface="Meiryo UI"/>
                          <a:ea typeface="Meiryo UI"/>
                        </a:rPr>
                        <a:t>に、明るく丁寧な</a:t>
                      </a:r>
                      <a:r>
                        <a:rPr lang="ja-JP" altLang="en-US" sz="1200" b="0" i="0" u="none" strike="noStrike" dirty="0">
                          <a:solidFill>
                            <a:schemeClr val="tx1"/>
                          </a:solidFill>
                          <a:effectLst/>
                          <a:latin typeface="Meiryo UI"/>
                          <a:ea typeface="Meiryo UI"/>
                        </a:rPr>
                        <a:t>接客を心掛けましょう。</a:t>
                      </a:r>
                      <a:endParaRPr lang="ja-JP" altLang="ja-JP" sz="1200" dirty="0">
                        <a:solidFill>
                          <a:schemeClr val="tx1"/>
                        </a:solidFill>
                      </a:endParaRPr>
                    </a:p>
                  </a:txBody>
                  <a:tcPr marL="45720" marR="45720" vert="eaVert" anchor="ctr">
                    <a:solidFill>
                      <a:schemeClr val="accent4">
                        <a:lumMod val="20000"/>
                        <a:lumOff val="80000"/>
                      </a:schemeClr>
                    </a:solidFill>
                  </a:tcPr>
                </a:tc>
                <a:tc>
                  <a:txBody>
                    <a:bodyPr/>
                    <a:lstStyle/>
                    <a:p>
                      <a:pPr algn="l" fontAlgn="auto"/>
                      <a:r>
                        <a:rPr lang="ja-JP" altLang="en-US" sz="1200" b="0" i="0" u="none" strike="noStrike" dirty="0">
                          <a:solidFill>
                            <a:schemeClr val="tx1"/>
                          </a:solidFill>
                          <a:effectLst/>
                          <a:latin typeface="Meiryo UI"/>
                          <a:ea typeface="Meiryo UI"/>
                        </a:rPr>
                        <a:t>正月営業の店舗もありますが、この日から初売りセール</a:t>
                      </a:r>
                      <a:r>
                        <a:rPr lang="ja-JP" altLang="en-US" sz="1200" b="0" i="0" u="none" strike="noStrike">
                          <a:solidFill>
                            <a:schemeClr val="tx1"/>
                          </a:solidFill>
                          <a:effectLst/>
                          <a:latin typeface="Meiryo UI"/>
                          <a:ea typeface="Meiryo UI"/>
                        </a:rPr>
                        <a:t>を行う業態も</a:t>
                      </a:r>
                      <a:r>
                        <a:rPr lang="ja-JP" altLang="en-US" sz="1200" b="0" i="0" u="none" strike="noStrike" dirty="0">
                          <a:solidFill>
                            <a:schemeClr val="tx1"/>
                          </a:solidFill>
                          <a:effectLst/>
                          <a:latin typeface="Meiryo UI"/>
                          <a:ea typeface="Meiryo UI"/>
                        </a:rPr>
                        <a:t>多いです。冬季商品などを中心</a:t>
                      </a:r>
                      <a:r>
                        <a:rPr lang="ja-JP" altLang="en-US" sz="1200" b="0" i="0" u="none" strike="noStrike">
                          <a:solidFill>
                            <a:schemeClr val="tx1"/>
                          </a:solidFill>
                          <a:effectLst/>
                          <a:latin typeface="Meiryo UI"/>
                          <a:ea typeface="Meiryo UI"/>
                        </a:rPr>
                        <a:t>に初売りセール</a:t>
                      </a:r>
                      <a:r>
                        <a:rPr lang="ja-JP" altLang="en-US" sz="1200" b="0" i="0" u="none" strike="noStrike" dirty="0">
                          <a:solidFill>
                            <a:schemeClr val="tx1"/>
                          </a:solidFill>
                          <a:effectLst/>
                          <a:latin typeface="Meiryo UI"/>
                          <a:ea typeface="Meiryo UI"/>
                        </a:rPr>
                        <a:t>を行うと良いでしょう。</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algn="l" fontAlgn="auto"/>
                      <a:r>
                        <a:rPr lang="ja-JP" altLang="en-US" sz="1200" b="0" i="0" u="none" strike="noStrike" dirty="0">
                          <a:solidFill>
                            <a:schemeClr val="tx1"/>
                          </a:solidFill>
                          <a:effectLst/>
                          <a:latin typeface="Meiryo UI"/>
                          <a:ea typeface="Meiryo UI"/>
                        </a:rPr>
                        <a:t>正月を祝うのはこの日まで。年賀状などを除く、正月商品はこの日までに売り切り、翌日から通常の</a:t>
                      </a:r>
                      <a:r>
                        <a:rPr lang="ja-JP" altLang="en-US" sz="1200" b="0" i="0" u="none" strike="noStrike">
                          <a:solidFill>
                            <a:schemeClr val="tx1"/>
                          </a:solidFill>
                          <a:effectLst/>
                          <a:latin typeface="Meiryo UI"/>
                          <a:ea typeface="Meiryo UI"/>
                        </a:rPr>
                        <a:t>売場へ順次切り替えていきましょう。</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extLst>
                  <a:ext uri="{0D108BD9-81ED-4DB2-BD59-A6C34878D82A}">
                    <a16:rowId xmlns:a16="http://schemas.microsoft.com/office/drawing/2014/main" val="3575630444"/>
                  </a:ext>
                </a:extLst>
              </a:tr>
              <a:tr h="118600">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endParaRPr lang="ja-JP" altLang="en-US" sz="900" b="0" i="0" u="none" strike="noStrike">
                        <a:effectLst/>
                        <a:latin typeface="Meiryo UI" panose="020B0604030504040204" pitchFamily="50" charset="-128"/>
                        <a:ea typeface="Meiryo UI" panose="020B0604030504040204" pitchFamily="50" charset="-128"/>
                      </a:endParaRPr>
                    </a:p>
                  </a:txBody>
                  <a:tcPr marL="0" marR="0" marT="0" marB="0" vert="eaVert" anchor="b">
                    <a:solidFill>
                      <a:srgbClr val="FFE1E1"/>
                    </a:solid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endParaRPr lang="ja-JP" altLang="en-US" sz="900" b="0" i="0" u="none" strike="noStrike">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dirty="0">
                          <a:effectLst/>
                          <a:latin typeface="Meiryo UI"/>
                          <a:ea typeface="Meiryo UI"/>
                        </a:rPr>
                        <a:t>　</a:t>
                      </a:r>
                      <a:endParaRPr lang="ja-JP" altLang="en-US" sz="900" b="0" i="0" u="none" strike="noStrike" dirty="0">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rgbClr val="FF0000"/>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effectLst/>
                        <a:latin typeface="Meiryo UI" panose="020B0604030504040204" pitchFamily="50" charset="-128"/>
                        <a:ea typeface="Meiryo UI" panose="020B0604030504040204" pitchFamily="50" charset="-128"/>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dirty="0">
                          <a:effectLst/>
                          <a:latin typeface="Meiryo UI"/>
                          <a:ea typeface="Meiryo UI"/>
                        </a:rPr>
                        <a:t>　</a:t>
                      </a:r>
                      <a:endParaRPr lang="ja-JP" altLang="en-US" sz="900" b="0" i="0" u="none" strike="noStrike" dirty="0">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r>
                        <a:rPr lang="ja-JP" altLang="en-US" sz="900" u="none" strike="noStrike" dirty="0">
                          <a:effectLst/>
                          <a:latin typeface="Meiryo UI"/>
                          <a:ea typeface="Meiryo UI"/>
                        </a:rPr>
                        <a:t>　</a:t>
                      </a:r>
                      <a:endParaRPr lang="ja-JP" altLang="en-US" sz="900" b="0" i="0" u="none" strike="noStrike" dirty="0">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effectLst/>
                          <a:latin typeface="Meiryo UI"/>
                          <a:ea typeface="Meiryo UI"/>
                        </a:rPr>
                        <a:t>　</a:t>
                      </a:r>
                      <a:endParaRPr lang="ja-JP" altLang="en-US" sz="900" b="0" i="0" u="none" strike="noStrike">
                        <a:effectLst/>
                        <a:latin typeface="Meiryo UI"/>
                        <a:ea typeface="Meiryo UI"/>
                      </a:endParaRPr>
                    </a:p>
                  </a:txBody>
                  <a:tcPr marL="0" marR="0" marT="0" marB="0" vert="eaVert" anchor="b">
                    <a:noFill/>
                  </a:tcPr>
                </a:tc>
                <a:tc>
                  <a:txBody>
                    <a:bodyPr/>
                    <a:lstStyle/>
                    <a:p>
                      <a:pPr algn="ctr" fontAlgn="auto"/>
                      <a:endParaRPr lang="ja-JP" altLang="en-US" sz="900" b="0" i="0" u="none" strike="noStrike">
                        <a:effectLst/>
                        <a:latin typeface="Meiryo UI"/>
                        <a:ea typeface="Meiryo UI"/>
                      </a:endParaRPr>
                    </a:p>
                  </a:txBody>
                  <a:tcPr marL="0" marR="0" marT="0" marB="0" vert="eaVert" anchor="b">
                    <a:solidFill>
                      <a:schemeClr val="accent4">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dirty="0">
                          <a:effectLst/>
                          <a:latin typeface="Meiryo UI"/>
                          <a:ea typeface="Meiryo UI"/>
                        </a:rPr>
                        <a:t>　</a:t>
                      </a:r>
                      <a:endParaRPr lang="ja-JP" altLang="en-US" sz="900" b="0" i="0" u="none" strike="noStrike" dirty="0">
                        <a:effectLst/>
                        <a:latin typeface="Meiryo UI"/>
                        <a:ea typeface="Meiryo UI"/>
                      </a:endParaRPr>
                    </a:p>
                  </a:txBody>
                  <a:tcPr marL="0" marR="0" marT="0" marB="0" vert="eaVert" anchor="b">
                    <a:solidFill>
                      <a:srgbClr val="FFE1E1"/>
                    </a:solidFill>
                  </a:tcPr>
                </a:tc>
                <a:extLst>
                  <a:ext uri="{0D108BD9-81ED-4DB2-BD59-A6C34878D82A}">
                    <a16:rowId xmlns:a16="http://schemas.microsoft.com/office/drawing/2014/main" val="2801771382"/>
                  </a:ext>
                </a:extLst>
              </a:tr>
            </a:tbl>
          </a:graphicData>
        </a:graphic>
      </p:graphicFrame>
      <p:sp>
        <p:nvSpPr>
          <p:cNvPr id="50" name="角丸四角形 49">
            <a:extLst>
              <a:ext uri="{FF2B5EF4-FFF2-40B4-BE49-F238E27FC236}">
                <a16:creationId xmlns:a16="http://schemas.microsoft.com/office/drawing/2014/main" id="{893A84DF-5CAF-4AF6-31BA-02470CFFC863}"/>
              </a:ext>
            </a:extLst>
          </p:cNvPr>
          <p:cNvSpPr/>
          <p:nvPr/>
        </p:nvSpPr>
        <p:spPr bwMode="auto">
          <a:xfrm>
            <a:off x="18448650" y="13967733"/>
            <a:ext cx="2930244" cy="684461"/>
          </a:xfrm>
          <a:prstGeom prst="roundRect">
            <a:avLst/>
          </a:prstGeom>
          <a:ln>
            <a:headEnd/>
            <a:tailEnd/>
          </a:ln>
        </p:spPr>
        <p:style>
          <a:lnRef idx="2">
            <a:schemeClr val="accent6"/>
          </a:lnRef>
          <a:fillRef idx="1">
            <a:schemeClr val="lt1"/>
          </a:fillRef>
          <a:effectRef idx="0">
            <a:schemeClr val="accent6"/>
          </a:effectRef>
          <a:fontRef idx="minor">
            <a:schemeClr val="dk1"/>
          </a:fontRef>
        </p:style>
        <p:txBody>
          <a:bodyPr wrap="square" lIns="0" tIns="22860" rIns="0" bIns="22860" rtlCol="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ja-JP" sz="800" b="0" i="0" baseline="0">
                <a:solidFill>
                  <a:schemeClr val="dk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a:t>天気予報は、ダイキン工業株式会社が公表している</a:t>
            </a:r>
            <a:endParaRPr kumimoji="1" lang="en-US" altLang="ja-JP" sz="800"/>
          </a:p>
          <a:p>
            <a:r>
              <a:rPr kumimoji="1" lang="ja-JP" altLang="en-US" sz="800"/>
              <a:t>　「ダイキン</a:t>
            </a:r>
            <a:r>
              <a:rPr kumimoji="1" lang="en-US" altLang="ja-JP" sz="800"/>
              <a:t>AIR</a:t>
            </a:r>
            <a:r>
              <a:rPr kumimoji="1" lang="ja-JP" altLang="en-US" sz="800"/>
              <a:t>カレンダー」を参照させて頂いております。　　　　　　　　　　　　　　　　　　　　　　</a:t>
            </a:r>
            <a:endParaRPr kumimoji="1" lang="en-US" altLang="ja-JP" sz="800"/>
          </a:p>
          <a:p>
            <a:r>
              <a:rPr kumimoji="1" lang="ja-JP" altLang="en-US" sz="800"/>
              <a:t>　　　　　　　</a:t>
            </a:r>
            <a:r>
              <a:rPr kumimoji="1" lang="en-US" altLang="ja-JP" sz="800"/>
              <a:t>https://www.daikin.co.jp/otenki/calendar_web</a:t>
            </a:r>
            <a:endParaRPr lang="ja-JP" altLang="ja-JP" sz="800">
              <a:effectLs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Text Box 14">
            <a:extLst>
              <a:ext uri="{FF2B5EF4-FFF2-40B4-BE49-F238E27FC236}">
                <a16:creationId xmlns:a16="http://schemas.microsoft.com/office/drawing/2014/main" id="{AE3213A1-72A4-4ACB-B6DD-EC99A5A402B8}"/>
              </a:ext>
            </a:extLst>
          </p:cNvPr>
          <p:cNvSpPr txBox="1">
            <a:spLocks noChangeArrowheads="1"/>
          </p:cNvSpPr>
          <p:nvPr/>
        </p:nvSpPr>
        <p:spPr bwMode="auto">
          <a:xfrm>
            <a:off x="13410282" y="14082310"/>
            <a:ext cx="5504395" cy="388792"/>
          </a:xfrm>
          <a:prstGeom prst="rect">
            <a:avLst/>
          </a:prstGeom>
          <a:noFill/>
          <a:ln w="9525">
            <a:noFill/>
            <a:miter lim="800000"/>
            <a:headEnd/>
            <a:tailEnd/>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2000" b="1" i="0" u="none" strike="noStrike" baseline="0">
                <a:solidFill>
                  <a:srgbClr val="000000"/>
                </a:solidFill>
                <a:latin typeface="Meiryo UI" panose="020B0604030504040204" pitchFamily="50" charset="-128"/>
                <a:ea typeface="Meiryo UI" panose="020B0604030504040204" pitchFamily="50" charset="-128"/>
                <a:cs typeface="Meiryo UI" panose="020B0604030504040204" pitchFamily="50" charset="-128"/>
              </a:rPr>
              <a:t>     　支社　　　　営業部　　　　 担当：</a:t>
            </a:r>
            <a:endParaRPr lang="ja-JP" altLang="en-US" sz="105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Text Box 14">
            <a:extLst>
              <a:ext uri="{FF2B5EF4-FFF2-40B4-BE49-F238E27FC236}">
                <a16:creationId xmlns:a16="http://schemas.microsoft.com/office/drawing/2014/main" id="{32AF88EE-5451-437F-BF4B-D40FEFC4E7D6}"/>
              </a:ext>
            </a:extLst>
          </p:cNvPr>
          <p:cNvSpPr txBox="1">
            <a:spLocks noChangeArrowheads="1"/>
          </p:cNvSpPr>
          <p:nvPr/>
        </p:nvSpPr>
        <p:spPr bwMode="auto">
          <a:xfrm>
            <a:off x="13548328" y="14435036"/>
            <a:ext cx="4590896" cy="488534"/>
          </a:xfrm>
          <a:prstGeom prst="rect">
            <a:avLst/>
          </a:prstGeom>
          <a:noFill/>
          <a:ln w="9525">
            <a:noFill/>
            <a:miter lim="800000"/>
            <a:headEnd/>
            <a:tailEnd/>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r>
              <a:rPr lang="en-US" altLang="ja-JP" sz="2400" b="1" i="0" baseline="0">
                <a:effectLst/>
                <a:latin typeface="+mn-lt"/>
                <a:ea typeface="+mn-ea"/>
                <a:cs typeface="+mn-cs"/>
              </a:rPr>
              <a:t>TEL</a:t>
            </a:r>
            <a:r>
              <a:rPr lang="ja-JP" altLang="en-US" sz="2400" b="1" i="0" baseline="0">
                <a:effectLst/>
                <a:latin typeface="+mn-lt"/>
                <a:ea typeface="+mn-ea"/>
                <a:cs typeface="+mn-cs"/>
              </a:rPr>
              <a:t>：</a:t>
            </a:r>
            <a:r>
              <a:rPr lang="ja-JP" altLang="ja-JP" sz="2400" b="1" i="0" baseline="0">
                <a:effectLst/>
                <a:latin typeface="+mn-lt"/>
                <a:ea typeface="+mn-ea"/>
                <a:cs typeface="+mn-cs"/>
              </a:rPr>
              <a:t> </a:t>
            </a:r>
            <a:endParaRPr lang="ja-JP" altLang="ja-JP" sz="4000">
              <a:effectLst/>
            </a:endParaRPr>
          </a:p>
        </p:txBody>
      </p:sp>
      <p:pic>
        <p:nvPicPr>
          <p:cNvPr id="6" name="図 5">
            <a:extLst>
              <a:ext uri="{FF2B5EF4-FFF2-40B4-BE49-F238E27FC236}">
                <a16:creationId xmlns:a16="http://schemas.microsoft.com/office/drawing/2014/main" id="{0C78F7A9-284A-2500-3D15-5C0FD0B1C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77407" y="26232"/>
            <a:ext cx="2089150" cy="1562100"/>
          </a:xfrm>
          <a:prstGeom prst="rect">
            <a:avLst/>
          </a:prstGeom>
        </p:spPr>
      </p:pic>
      <p:pic>
        <p:nvPicPr>
          <p:cNvPr id="36" name="図 35">
            <a:extLst>
              <a:ext uri="{FF2B5EF4-FFF2-40B4-BE49-F238E27FC236}">
                <a16:creationId xmlns:a16="http://schemas.microsoft.com/office/drawing/2014/main" id="{565841F2-CAF6-0F8A-392E-0441E37AEB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895" r="47624"/>
          <a:stretch/>
        </p:blipFill>
        <p:spPr>
          <a:xfrm>
            <a:off x="24817" y="8380917"/>
            <a:ext cx="1255123" cy="1655394"/>
          </a:xfrm>
          <a:prstGeom prst="rect">
            <a:avLst/>
          </a:prstGeom>
        </p:spPr>
      </p:pic>
      <p:pic>
        <p:nvPicPr>
          <p:cNvPr id="47" name="図 46">
            <a:extLst>
              <a:ext uri="{FF2B5EF4-FFF2-40B4-BE49-F238E27FC236}">
                <a16:creationId xmlns:a16="http://schemas.microsoft.com/office/drawing/2014/main" id="{EAC44671-9CC6-4A0C-BCFC-728827F394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543" t="5670"/>
          <a:stretch/>
        </p:blipFill>
        <p:spPr>
          <a:xfrm>
            <a:off x="246920" y="1909802"/>
            <a:ext cx="1040838" cy="1519624"/>
          </a:xfrm>
          <a:prstGeom prst="rect">
            <a:avLst/>
          </a:prstGeom>
        </p:spPr>
      </p:pic>
      <p:pic>
        <p:nvPicPr>
          <p:cNvPr id="49" name="図 48">
            <a:extLst>
              <a:ext uri="{FF2B5EF4-FFF2-40B4-BE49-F238E27FC236}">
                <a16:creationId xmlns:a16="http://schemas.microsoft.com/office/drawing/2014/main" id="{CA317F30-45D7-D893-68C7-84BD939DDE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321" y="12151110"/>
            <a:ext cx="1155585" cy="1540780"/>
          </a:xfrm>
          <a:prstGeom prst="rect">
            <a:avLst/>
          </a:prstGeom>
        </p:spPr>
      </p:pic>
      <p:pic>
        <p:nvPicPr>
          <p:cNvPr id="56" name="図 55">
            <a:extLst>
              <a:ext uri="{FF2B5EF4-FFF2-40B4-BE49-F238E27FC236}">
                <a16:creationId xmlns:a16="http://schemas.microsoft.com/office/drawing/2014/main" id="{35FBAB79-4B0E-CB55-A0F7-29F50322E5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6293" y="14014499"/>
            <a:ext cx="790229" cy="1053639"/>
          </a:xfrm>
          <a:prstGeom prst="rect">
            <a:avLst/>
          </a:prstGeom>
        </p:spPr>
      </p:pic>
      <p:pic>
        <p:nvPicPr>
          <p:cNvPr id="58" name="図 57">
            <a:extLst>
              <a:ext uri="{FF2B5EF4-FFF2-40B4-BE49-F238E27FC236}">
                <a16:creationId xmlns:a16="http://schemas.microsoft.com/office/drawing/2014/main" id="{104CA9FD-84A3-7EE6-B616-D82F07B1732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767" t="72025" r="60512"/>
          <a:stretch/>
        </p:blipFill>
        <p:spPr>
          <a:xfrm>
            <a:off x="5607723" y="12503964"/>
            <a:ext cx="698524" cy="1152043"/>
          </a:xfrm>
          <a:prstGeom prst="rect">
            <a:avLst/>
          </a:prstGeom>
        </p:spPr>
      </p:pic>
      <p:pic>
        <p:nvPicPr>
          <p:cNvPr id="60" name="図 59">
            <a:extLst>
              <a:ext uri="{FF2B5EF4-FFF2-40B4-BE49-F238E27FC236}">
                <a16:creationId xmlns:a16="http://schemas.microsoft.com/office/drawing/2014/main" id="{BB3E9E98-6197-B71B-63C5-FB9F25BC2BBC}"/>
              </a:ext>
            </a:extLst>
          </p:cNvPr>
          <p:cNvPicPr>
            <a:picLocks noChangeAspect="1"/>
          </p:cNvPicPr>
          <p:nvPr/>
        </p:nvPicPr>
        <p:blipFill rotWithShape="1">
          <a:blip r:embed="rId8">
            <a:extLst>
              <a:ext uri="{28A0092B-C50C-407E-A947-70E740481C1C}">
                <a14:useLocalDpi xmlns:a14="http://schemas.microsoft.com/office/drawing/2010/main" val="0"/>
              </a:ext>
            </a:extLst>
          </a:blip>
          <a:srcRect l="40041" t="83663" r="49989"/>
          <a:stretch/>
        </p:blipFill>
        <p:spPr>
          <a:xfrm>
            <a:off x="9542166" y="14046841"/>
            <a:ext cx="774915" cy="952364"/>
          </a:xfrm>
          <a:prstGeom prst="rect">
            <a:avLst/>
          </a:prstGeom>
        </p:spPr>
      </p:pic>
      <p:pic>
        <p:nvPicPr>
          <p:cNvPr id="69" name="図 68">
            <a:extLst>
              <a:ext uri="{FF2B5EF4-FFF2-40B4-BE49-F238E27FC236}">
                <a16:creationId xmlns:a16="http://schemas.microsoft.com/office/drawing/2014/main" id="{3FCABAFF-222A-5FFC-D4C3-14A14BC2271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545" t="87499" r="59" b="1683"/>
          <a:stretch/>
        </p:blipFill>
        <p:spPr>
          <a:xfrm>
            <a:off x="12665599" y="14918924"/>
            <a:ext cx="6799867" cy="483447"/>
          </a:xfrm>
          <a:prstGeom prst="rect">
            <a:avLst/>
          </a:prstGeom>
        </p:spPr>
      </p:pic>
      <p:pic>
        <p:nvPicPr>
          <p:cNvPr id="78" name="図 77">
            <a:extLst>
              <a:ext uri="{FF2B5EF4-FFF2-40B4-BE49-F238E27FC236}">
                <a16:creationId xmlns:a16="http://schemas.microsoft.com/office/drawing/2014/main" id="{55B612F0-7FBB-C622-F2C7-70F074CB792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545" t="87499" r="66318" b="-5632"/>
          <a:stretch/>
        </p:blipFill>
        <p:spPr>
          <a:xfrm>
            <a:off x="18601965" y="14893486"/>
            <a:ext cx="2608139" cy="810340"/>
          </a:xfrm>
          <a:prstGeom prst="rect">
            <a:avLst/>
          </a:prstGeom>
        </p:spPr>
      </p:pic>
      <p:pic>
        <p:nvPicPr>
          <p:cNvPr id="84" name="図 83">
            <a:extLst>
              <a:ext uri="{FF2B5EF4-FFF2-40B4-BE49-F238E27FC236}">
                <a16:creationId xmlns:a16="http://schemas.microsoft.com/office/drawing/2014/main" id="{12670079-D826-4811-3450-CD29E12F664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38353" y="3604713"/>
            <a:ext cx="857727" cy="857727"/>
          </a:xfrm>
          <a:prstGeom prst="rect">
            <a:avLst/>
          </a:prstGeom>
        </p:spPr>
      </p:pic>
      <p:pic>
        <p:nvPicPr>
          <p:cNvPr id="88" name="図 87">
            <a:extLst>
              <a:ext uri="{FF2B5EF4-FFF2-40B4-BE49-F238E27FC236}">
                <a16:creationId xmlns:a16="http://schemas.microsoft.com/office/drawing/2014/main" id="{648802C3-8837-848C-F269-1C5F58FFDEA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50851" y="3663053"/>
            <a:ext cx="988060" cy="741045"/>
          </a:xfrm>
          <a:prstGeom prst="rect">
            <a:avLst/>
          </a:prstGeom>
        </p:spPr>
      </p:pic>
      <p:pic>
        <p:nvPicPr>
          <p:cNvPr id="96" name="図 95">
            <a:extLst>
              <a:ext uri="{FF2B5EF4-FFF2-40B4-BE49-F238E27FC236}">
                <a16:creationId xmlns:a16="http://schemas.microsoft.com/office/drawing/2014/main" id="{C79C9A15-C2FA-82E6-A608-EFB9D49F706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172812" y="3583890"/>
            <a:ext cx="1158254" cy="868691"/>
          </a:xfrm>
          <a:prstGeom prst="rect">
            <a:avLst/>
          </a:prstGeom>
        </p:spPr>
      </p:pic>
      <p:pic>
        <p:nvPicPr>
          <p:cNvPr id="3" name="図 2" descr="図形&#10;&#10;中程度の精度で自動的に生成された説明">
            <a:extLst>
              <a:ext uri="{FF2B5EF4-FFF2-40B4-BE49-F238E27FC236}">
                <a16:creationId xmlns:a16="http://schemas.microsoft.com/office/drawing/2014/main" id="{1740B3D8-550C-5B2F-800F-943B3747C254}"/>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233530" y="466434"/>
            <a:ext cx="2081490" cy="825253"/>
          </a:xfrm>
          <a:prstGeom prst="rect">
            <a:avLst/>
          </a:prstGeom>
        </p:spPr>
      </p:pic>
      <p:pic>
        <p:nvPicPr>
          <p:cNvPr id="14" name="図 13">
            <a:extLst>
              <a:ext uri="{FF2B5EF4-FFF2-40B4-BE49-F238E27FC236}">
                <a16:creationId xmlns:a16="http://schemas.microsoft.com/office/drawing/2014/main" id="{F1F08126-450C-76AF-EB1C-5B2A83EDFEAE}"/>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13346617" y="13833826"/>
            <a:ext cx="1894435" cy="214500"/>
          </a:xfrm>
          <a:prstGeom prst="rect">
            <a:avLst/>
          </a:prstGeom>
        </p:spPr>
      </p:pic>
      <p:pic>
        <p:nvPicPr>
          <p:cNvPr id="16" name="図 15">
            <a:extLst>
              <a:ext uri="{FF2B5EF4-FFF2-40B4-BE49-F238E27FC236}">
                <a16:creationId xmlns:a16="http://schemas.microsoft.com/office/drawing/2014/main" id="{5768DBCA-75F9-CDCC-8A29-45034C78D7F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394056" y="2038934"/>
            <a:ext cx="242575" cy="245526"/>
          </a:xfrm>
          <a:prstGeom prst="rect">
            <a:avLst/>
          </a:prstGeom>
        </p:spPr>
      </p:pic>
      <p:pic>
        <p:nvPicPr>
          <p:cNvPr id="34" name="図 33">
            <a:extLst>
              <a:ext uri="{FF2B5EF4-FFF2-40B4-BE49-F238E27FC236}">
                <a16:creationId xmlns:a16="http://schemas.microsoft.com/office/drawing/2014/main" id="{4F29A6BD-0C2C-39C8-8897-AB6A5DF77BC7}"/>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986168" y="2038934"/>
            <a:ext cx="242575" cy="245526"/>
          </a:xfrm>
          <a:prstGeom prst="rect">
            <a:avLst/>
          </a:prstGeom>
        </p:spPr>
      </p:pic>
      <p:pic>
        <p:nvPicPr>
          <p:cNvPr id="38" name="図 37">
            <a:extLst>
              <a:ext uri="{FF2B5EF4-FFF2-40B4-BE49-F238E27FC236}">
                <a16:creationId xmlns:a16="http://schemas.microsoft.com/office/drawing/2014/main" id="{2FC38F21-5D80-C4AE-56A8-9EB3CBDCAE4E}"/>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560232" y="2038934"/>
            <a:ext cx="288059" cy="288059"/>
          </a:xfrm>
          <a:prstGeom prst="rect">
            <a:avLst/>
          </a:prstGeom>
        </p:spPr>
      </p:pic>
      <p:pic>
        <p:nvPicPr>
          <p:cNvPr id="45" name="図 44">
            <a:extLst>
              <a:ext uri="{FF2B5EF4-FFF2-40B4-BE49-F238E27FC236}">
                <a16:creationId xmlns:a16="http://schemas.microsoft.com/office/drawing/2014/main" id="{EB0187F4-B442-6A7F-5950-A331D5669047}"/>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200371" y="2038934"/>
            <a:ext cx="242575" cy="245526"/>
          </a:xfrm>
          <a:prstGeom prst="rect">
            <a:avLst/>
          </a:prstGeom>
        </p:spPr>
      </p:pic>
      <p:pic>
        <p:nvPicPr>
          <p:cNvPr id="46" name="図 45">
            <a:extLst>
              <a:ext uri="{FF2B5EF4-FFF2-40B4-BE49-F238E27FC236}">
                <a16:creationId xmlns:a16="http://schemas.microsoft.com/office/drawing/2014/main" id="{929B2C6C-9957-83C8-AF73-B03DAF20FE57}"/>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754766" y="1958302"/>
            <a:ext cx="337754" cy="314325"/>
          </a:xfrm>
          <a:prstGeom prst="rect">
            <a:avLst/>
          </a:prstGeom>
        </p:spPr>
      </p:pic>
      <p:pic>
        <p:nvPicPr>
          <p:cNvPr id="48" name="図 47">
            <a:extLst>
              <a:ext uri="{FF2B5EF4-FFF2-40B4-BE49-F238E27FC236}">
                <a16:creationId xmlns:a16="http://schemas.microsoft.com/office/drawing/2014/main" id="{6FDA9438-E3E4-E193-A595-34499A26CC58}"/>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4384353" y="1958302"/>
            <a:ext cx="337754" cy="314325"/>
          </a:xfrm>
          <a:prstGeom prst="rect">
            <a:avLst/>
          </a:prstGeom>
        </p:spPr>
      </p:pic>
      <p:pic>
        <p:nvPicPr>
          <p:cNvPr id="51" name="図 50">
            <a:extLst>
              <a:ext uri="{FF2B5EF4-FFF2-40B4-BE49-F238E27FC236}">
                <a16:creationId xmlns:a16="http://schemas.microsoft.com/office/drawing/2014/main" id="{0BD21AB0-1152-0805-F3ED-5E3B87884A5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028240" y="2038934"/>
            <a:ext cx="288059" cy="288059"/>
          </a:xfrm>
          <a:prstGeom prst="rect">
            <a:avLst/>
          </a:prstGeom>
        </p:spPr>
      </p:pic>
      <p:pic>
        <p:nvPicPr>
          <p:cNvPr id="52" name="図 51">
            <a:extLst>
              <a:ext uri="{FF2B5EF4-FFF2-40B4-BE49-F238E27FC236}">
                <a16:creationId xmlns:a16="http://schemas.microsoft.com/office/drawing/2014/main" id="{5E3669D6-F110-22AC-C68A-E17CECBBC62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620351" y="2038934"/>
            <a:ext cx="288059" cy="288059"/>
          </a:xfrm>
          <a:prstGeom prst="rect">
            <a:avLst/>
          </a:prstGeom>
        </p:spPr>
      </p:pic>
      <p:pic>
        <p:nvPicPr>
          <p:cNvPr id="55" name="図 54">
            <a:extLst>
              <a:ext uri="{FF2B5EF4-FFF2-40B4-BE49-F238E27FC236}">
                <a16:creationId xmlns:a16="http://schemas.microsoft.com/office/drawing/2014/main" id="{82C88339-05FB-8F30-D497-75A1CB3E081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174988" y="2038934"/>
            <a:ext cx="288059" cy="288059"/>
          </a:xfrm>
          <a:prstGeom prst="rect">
            <a:avLst/>
          </a:prstGeom>
        </p:spPr>
      </p:pic>
      <p:pic>
        <p:nvPicPr>
          <p:cNvPr id="57" name="図 56">
            <a:extLst>
              <a:ext uri="{FF2B5EF4-FFF2-40B4-BE49-F238E27FC236}">
                <a16:creationId xmlns:a16="http://schemas.microsoft.com/office/drawing/2014/main" id="{347C457C-978C-B541-4BC7-626773349B0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744614" y="2038934"/>
            <a:ext cx="288059" cy="288059"/>
          </a:xfrm>
          <a:prstGeom prst="rect">
            <a:avLst/>
          </a:prstGeom>
        </p:spPr>
      </p:pic>
      <p:pic>
        <p:nvPicPr>
          <p:cNvPr id="59" name="図 58">
            <a:extLst>
              <a:ext uri="{FF2B5EF4-FFF2-40B4-BE49-F238E27FC236}">
                <a16:creationId xmlns:a16="http://schemas.microsoft.com/office/drawing/2014/main" id="{704A5B0B-D396-8A3D-A724-C35590E30F9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344221" y="2038934"/>
            <a:ext cx="288059" cy="288059"/>
          </a:xfrm>
          <a:prstGeom prst="rect">
            <a:avLst/>
          </a:prstGeom>
        </p:spPr>
      </p:pic>
      <p:pic>
        <p:nvPicPr>
          <p:cNvPr id="61" name="図 60">
            <a:extLst>
              <a:ext uri="{FF2B5EF4-FFF2-40B4-BE49-F238E27FC236}">
                <a16:creationId xmlns:a16="http://schemas.microsoft.com/office/drawing/2014/main" id="{741E6037-4356-CC47-85C2-E227953E77B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973807" y="2038934"/>
            <a:ext cx="288059" cy="288059"/>
          </a:xfrm>
          <a:prstGeom prst="rect">
            <a:avLst/>
          </a:prstGeom>
        </p:spPr>
      </p:pic>
      <p:pic>
        <p:nvPicPr>
          <p:cNvPr id="63" name="図 62">
            <a:extLst>
              <a:ext uri="{FF2B5EF4-FFF2-40B4-BE49-F238E27FC236}">
                <a16:creationId xmlns:a16="http://schemas.microsoft.com/office/drawing/2014/main" id="{A94FEF3B-D97E-03CC-4461-40F50426E96A}"/>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8552961" y="1958302"/>
            <a:ext cx="337754" cy="314325"/>
          </a:xfrm>
          <a:prstGeom prst="rect">
            <a:avLst/>
          </a:prstGeom>
        </p:spPr>
      </p:pic>
      <p:pic>
        <p:nvPicPr>
          <p:cNvPr id="64" name="図 63">
            <a:extLst>
              <a:ext uri="{FF2B5EF4-FFF2-40B4-BE49-F238E27FC236}">
                <a16:creationId xmlns:a16="http://schemas.microsoft.com/office/drawing/2014/main" id="{230802E9-7099-4885-64AE-284295E32973}"/>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257592" y="2038934"/>
            <a:ext cx="288059" cy="288059"/>
          </a:xfrm>
          <a:prstGeom prst="rect">
            <a:avLst/>
          </a:prstGeom>
        </p:spPr>
      </p:pic>
      <p:pic>
        <p:nvPicPr>
          <p:cNvPr id="65" name="図 64">
            <a:extLst>
              <a:ext uri="{FF2B5EF4-FFF2-40B4-BE49-F238E27FC236}">
                <a16:creationId xmlns:a16="http://schemas.microsoft.com/office/drawing/2014/main" id="{8C01F3B9-FEDC-B82D-3071-282FACD48CE3}"/>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894674" y="2038934"/>
            <a:ext cx="288059" cy="288059"/>
          </a:xfrm>
          <a:prstGeom prst="rect">
            <a:avLst/>
          </a:prstGeom>
        </p:spPr>
      </p:pic>
      <p:pic>
        <p:nvPicPr>
          <p:cNvPr id="66" name="図 65">
            <a:extLst>
              <a:ext uri="{FF2B5EF4-FFF2-40B4-BE49-F238E27FC236}">
                <a16:creationId xmlns:a16="http://schemas.microsoft.com/office/drawing/2014/main" id="{F984684E-77A5-D0FB-39B8-0D2DB013675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0501776" y="2038934"/>
            <a:ext cx="288059" cy="288059"/>
          </a:xfrm>
          <a:prstGeom prst="rect">
            <a:avLst/>
          </a:prstGeom>
        </p:spPr>
      </p:pic>
      <p:pic>
        <p:nvPicPr>
          <p:cNvPr id="68" name="図 67">
            <a:extLst>
              <a:ext uri="{FF2B5EF4-FFF2-40B4-BE49-F238E27FC236}">
                <a16:creationId xmlns:a16="http://schemas.microsoft.com/office/drawing/2014/main" id="{11A9A89C-FC2F-6D92-88DE-E0CB76156A6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1086392" y="2038934"/>
            <a:ext cx="288059" cy="288059"/>
          </a:xfrm>
          <a:prstGeom prst="rect">
            <a:avLst/>
          </a:prstGeom>
        </p:spPr>
      </p:pic>
      <p:pic>
        <p:nvPicPr>
          <p:cNvPr id="71" name="図 70">
            <a:extLst>
              <a:ext uri="{FF2B5EF4-FFF2-40B4-BE49-F238E27FC236}">
                <a16:creationId xmlns:a16="http://schemas.microsoft.com/office/drawing/2014/main" id="{4E9B037B-693E-453C-4E9F-DABDB0EE3197}"/>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1678504" y="2038934"/>
            <a:ext cx="288059" cy="288059"/>
          </a:xfrm>
          <a:prstGeom prst="rect">
            <a:avLst/>
          </a:prstGeom>
        </p:spPr>
      </p:pic>
      <p:pic>
        <p:nvPicPr>
          <p:cNvPr id="72" name="図 71">
            <a:extLst>
              <a:ext uri="{FF2B5EF4-FFF2-40B4-BE49-F238E27FC236}">
                <a16:creationId xmlns:a16="http://schemas.microsoft.com/office/drawing/2014/main" id="{71E43F6E-27AF-7601-1A94-28D598745D1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2260436" y="2038934"/>
            <a:ext cx="288059" cy="288059"/>
          </a:xfrm>
          <a:prstGeom prst="rect">
            <a:avLst/>
          </a:prstGeom>
        </p:spPr>
      </p:pic>
      <p:pic>
        <p:nvPicPr>
          <p:cNvPr id="73" name="図 72">
            <a:extLst>
              <a:ext uri="{FF2B5EF4-FFF2-40B4-BE49-F238E27FC236}">
                <a16:creationId xmlns:a16="http://schemas.microsoft.com/office/drawing/2014/main" id="{AA2270FF-64D8-6C42-746A-E75E1BC15D91}"/>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2867538" y="2038934"/>
            <a:ext cx="288059" cy="288059"/>
          </a:xfrm>
          <a:prstGeom prst="rect">
            <a:avLst/>
          </a:prstGeom>
        </p:spPr>
      </p:pic>
      <p:pic>
        <p:nvPicPr>
          <p:cNvPr id="75" name="図 74">
            <a:extLst>
              <a:ext uri="{FF2B5EF4-FFF2-40B4-BE49-F238E27FC236}">
                <a16:creationId xmlns:a16="http://schemas.microsoft.com/office/drawing/2014/main" id="{27ED50B0-81AD-24A6-F399-0DCACEC2164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3443317" y="2038934"/>
            <a:ext cx="288059" cy="288059"/>
          </a:xfrm>
          <a:prstGeom prst="rect">
            <a:avLst/>
          </a:prstGeom>
        </p:spPr>
      </p:pic>
      <p:pic>
        <p:nvPicPr>
          <p:cNvPr id="76" name="図 75">
            <a:extLst>
              <a:ext uri="{FF2B5EF4-FFF2-40B4-BE49-F238E27FC236}">
                <a16:creationId xmlns:a16="http://schemas.microsoft.com/office/drawing/2014/main" id="{7AE30540-DD47-2EF0-9244-3A49ACBD0A1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4067780" y="2038934"/>
            <a:ext cx="242575" cy="245526"/>
          </a:xfrm>
          <a:prstGeom prst="rect">
            <a:avLst/>
          </a:prstGeom>
        </p:spPr>
      </p:pic>
      <p:pic>
        <p:nvPicPr>
          <p:cNvPr id="80" name="図 79">
            <a:extLst>
              <a:ext uri="{FF2B5EF4-FFF2-40B4-BE49-F238E27FC236}">
                <a16:creationId xmlns:a16="http://schemas.microsoft.com/office/drawing/2014/main" id="{E57AA8F3-C3F7-1603-8D71-39D9A7ECA60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4598901" y="2038934"/>
            <a:ext cx="288059" cy="288059"/>
          </a:xfrm>
          <a:prstGeom prst="rect">
            <a:avLst/>
          </a:prstGeom>
        </p:spPr>
      </p:pic>
      <p:pic>
        <p:nvPicPr>
          <p:cNvPr id="85" name="図 84">
            <a:extLst>
              <a:ext uri="{FF2B5EF4-FFF2-40B4-BE49-F238E27FC236}">
                <a16:creationId xmlns:a16="http://schemas.microsoft.com/office/drawing/2014/main" id="{431EB8A7-53D6-D885-ECA9-D453D288BD0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5178910" y="2038934"/>
            <a:ext cx="288059" cy="288059"/>
          </a:xfrm>
          <a:prstGeom prst="rect">
            <a:avLst/>
          </a:prstGeom>
        </p:spPr>
      </p:pic>
      <p:pic>
        <p:nvPicPr>
          <p:cNvPr id="89" name="図 88">
            <a:extLst>
              <a:ext uri="{FF2B5EF4-FFF2-40B4-BE49-F238E27FC236}">
                <a16:creationId xmlns:a16="http://schemas.microsoft.com/office/drawing/2014/main" id="{8750DD5C-D598-A588-4F8B-4C067807E37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5776514" y="2038934"/>
            <a:ext cx="288059" cy="288059"/>
          </a:xfrm>
          <a:prstGeom prst="rect">
            <a:avLst/>
          </a:prstGeom>
        </p:spPr>
      </p:pic>
      <p:pic>
        <p:nvPicPr>
          <p:cNvPr id="91" name="図 90">
            <a:extLst>
              <a:ext uri="{FF2B5EF4-FFF2-40B4-BE49-F238E27FC236}">
                <a16:creationId xmlns:a16="http://schemas.microsoft.com/office/drawing/2014/main" id="{E9C7F572-ABF9-2F60-3A98-757C5732C4D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6317754" y="2038934"/>
            <a:ext cx="288059" cy="288059"/>
          </a:xfrm>
          <a:prstGeom prst="rect">
            <a:avLst/>
          </a:prstGeom>
        </p:spPr>
      </p:pic>
      <p:pic>
        <p:nvPicPr>
          <p:cNvPr id="92" name="図 91">
            <a:extLst>
              <a:ext uri="{FF2B5EF4-FFF2-40B4-BE49-F238E27FC236}">
                <a16:creationId xmlns:a16="http://schemas.microsoft.com/office/drawing/2014/main" id="{9C0EF4D4-5127-F4F1-D543-F57B27CC4E2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6944074" y="2038934"/>
            <a:ext cx="288059" cy="288059"/>
          </a:xfrm>
          <a:prstGeom prst="rect">
            <a:avLst/>
          </a:prstGeom>
        </p:spPr>
      </p:pic>
      <p:pic>
        <p:nvPicPr>
          <p:cNvPr id="94" name="図 93">
            <a:extLst>
              <a:ext uri="{FF2B5EF4-FFF2-40B4-BE49-F238E27FC236}">
                <a16:creationId xmlns:a16="http://schemas.microsoft.com/office/drawing/2014/main" id="{589B8551-8535-C999-1E10-9BFB412C3EFC}"/>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7532564" y="2038934"/>
            <a:ext cx="288059" cy="288059"/>
          </a:xfrm>
          <a:prstGeom prst="rect">
            <a:avLst/>
          </a:prstGeom>
        </p:spPr>
      </p:pic>
      <p:pic>
        <p:nvPicPr>
          <p:cNvPr id="95" name="図 94">
            <a:extLst>
              <a:ext uri="{FF2B5EF4-FFF2-40B4-BE49-F238E27FC236}">
                <a16:creationId xmlns:a16="http://schemas.microsoft.com/office/drawing/2014/main" id="{F376F20F-3C35-B78E-B5A1-5BF2C9B97DE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8091404" y="2038934"/>
            <a:ext cx="288059" cy="288059"/>
          </a:xfrm>
          <a:prstGeom prst="rect">
            <a:avLst/>
          </a:prstGeom>
        </p:spPr>
      </p:pic>
      <p:pic>
        <p:nvPicPr>
          <p:cNvPr id="98" name="図 97">
            <a:extLst>
              <a:ext uri="{FF2B5EF4-FFF2-40B4-BE49-F238E27FC236}">
                <a16:creationId xmlns:a16="http://schemas.microsoft.com/office/drawing/2014/main" id="{604C06B1-044C-1EFB-04C4-F8F50D10FEB1}"/>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8676780" y="2038934"/>
            <a:ext cx="288059" cy="288059"/>
          </a:xfrm>
          <a:prstGeom prst="rect">
            <a:avLst/>
          </a:prstGeom>
        </p:spPr>
      </p:pic>
      <p:pic>
        <p:nvPicPr>
          <p:cNvPr id="99" name="図 98">
            <a:extLst>
              <a:ext uri="{FF2B5EF4-FFF2-40B4-BE49-F238E27FC236}">
                <a16:creationId xmlns:a16="http://schemas.microsoft.com/office/drawing/2014/main" id="{CE883776-1321-BED8-A434-7BEB81DA872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9237974" y="2038934"/>
            <a:ext cx="288059" cy="288059"/>
          </a:xfrm>
          <a:prstGeom prst="rect">
            <a:avLst/>
          </a:prstGeom>
        </p:spPr>
      </p:pic>
    </p:spTree>
    <p:extLst>
      <p:ext uri="{BB962C8B-B14F-4D97-AF65-F5344CB8AC3E}">
        <p14:creationId xmlns:p14="http://schemas.microsoft.com/office/powerpoint/2010/main" val="279015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483626D2-DCB8-457A-B4C7-7B1BEB29B99A}"/>
              </a:ext>
            </a:extLst>
          </p:cNvPr>
          <p:cNvSpPr/>
          <p:nvPr/>
        </p:nvSpPr>
        <p:spPr>
          <a:xfrm>
            <a:off x="262919" y="11479169"/>
            <a:ext cx="9583490" cy="3419008"/>
          </a:xfrm>
          <a:prstGeom prst="roundRect">
            <a:avLst>
              <a:gd name="adj" fmla="val 6604"/>
            </a:avLst>
          </a:prstGeom>
          <a:solidFill>
            <a:srgbClr val="FFE1E1"/>
          </a:solidFill>
          <a:ln w="57150">
            <a:solidFill>
              <a:srgbClr val="C55A1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Oval 1">
            <a:extLst>
              <a:ext uri="{FF2B5EF4-FFF2-40B4-BE49-F238E27FC236}">
                <a16:creationId xmlns:a16="http://schemas.microsoft.com/office/drawing/2014/main" id="{52FCFEE5-DBA2-C7E8-B552-D45C6EDCFF2F}"/>
              </a:ext>
            </a:extLst>
          </p:cNvPr>
          <p:cNvSpPr>
            <a:spLocks noChangeArrowheads="1"/>
          </p:cNvSpPr>
          <p:nvPr/>
        </p:nvSpPr>
        <p:spPr bwMode="auto">
          <a:xfrm>
            <a:off x="304944" y="1960877"/>
            <a:ext cx="4500440" cy="583191"/>
          </a:xfrm>
          <a:prstGeom prst="roundRect">
            <a:avLst/>
          </a:prstGeom>
          <a:solidFill>
            <a:srgbClr val="FFE699"/>
          </a:solidFill>
          <a:ln w="28575">
            <a:solidFill>
              <a:srgbClr val="FF9900"/>
            </a:solidFill>
          </a:ln>
          <a:effectLst/>
        </p:spPr>
        <p:txBody>
          <a:bodyPr wrap="square" lIns="36576" tIns="22860" rIns="36576" bIns="22860" anchor="ctr" upright="1"/>
          <a:lstStyle/>
          <a:p>
            <a:pPr algn="ctr" rtl="1">
              <a:lnSpc>
                <a:spcPts val="1600"/>
              </a:lnSpc>
              <a:defRPr sz="1000"/>
            </a:pPr>
            <a:r>
              <a:rPr lang="ja-JP" altLang="en-US" sz="1800" b="1" dirty="0">
                <a:latin typeface="HG丸ｺﾞｼｯｸM-PRO" panose="020F0600000000000000" pitchFamily="50" charset="-128"/>
                <a:ea typeface="HG丸ｺﾞｼｯｸM-PRO" panose="020F0600000000000000" pitchFamily="50" charset="-128"/>
              </a:rPr>
              <a:t>キンキの煮付け</a:t>
            </a:r>
            <a:endParaRPr lang="en-US" altLang="ja-JP" sz="1800" b="1" dirty="0">
              <a:latin typeface="HG丸ｺﾞｼｯｸM-PRO" panose="020F0600000000000000" pitchFamily="50" charset="-128"/>
              <a:ea typeface="HG丸ｺﾞｼｯｸM-PRO" panose="020F0600000000000000" pitchFamily="50" charset="-128"/>
            </a:endParaRPr>
          </a:p>
        </p:txBody>
      </p:sp>
      <p:sp>
        <p:nvSpPr>
          <p:cNvPr id="11" name="AutoShape 2">
            <a:extLst>
              <a:ext uri="{FF2B5EF4-FFF2-40B4-BE49-F238E27FC236}">
                <a16:creationId xmlns:a16="http://schemas.microsoft.com/office/drawing/2014/main" id="{74C2CD55-D5F9-D4FB-9C3B-7D0A0D215C97}"/>
              </a:ext>
            </a:extLst>
          </p:cNvPr>
          <p:cNvSpPr>
            <a:spLocks noChangeArrowheads="1"/>
          </p:cNvSpPr>
          <p:nvPr/>
        </p:nvSpPr>
        <p:spPr bwMode="auto">
          <a:xfrm>
            <a:off x="304944" y="2583809"/>
            <a:ext cx="4500000" cy="370626"/>
          </a:xfrm>
          <a:prstGeom prst="flowChartAlternateProcess">
            <a:avLst/>
          </a:prstGeom>
          <a:noFill/>
          <a:ln w="38100" algn="ctr">
            <a:noFill/>
            <a:miter lim="800000"/>
            <a:headEnd/>
            <a:tailEnd/>
          </a:ln>
          <a:effectLst/>
        </p:spPr>
        <p:txBody>
          <a:bodyPr wrap="square" lIns="36576" tIns="18288" rIns="0" bIns="0" anchor="ctr" anchorCtr="1"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400" b="1" dirty="0">
                <a:latin typeface="HG丸ｺﾞｼｯｸM-PRO"/>
                <a:ea typeface="HG丸ｺﾞｼｯｸM-PRO"/>
                <a:cs typeface="HG丸ｺﾞｼｯｸM-PRO"/>
              </a:rPr>
              <a:t>食欲そそる、甘辛煮魚</a:t>
            </a:r>
            <a:endParaRPr lang="en-US" altLang="ja-JP" sz="1400" b="1" dirty="0">
              <a:latin typeface="HG丸ｺﾞｼｯｸM-PRO"/>
              <a:ea typeface="HG丸ｺﾞｼｯｸM-PRO"/>
              <a:cs typeface="HG丸ｺﾞｼｯｸM-PRO"/>
            </a:endParaRPr>
          </a:p>
        </p:txBody>
      </p:sp>
      <p:sp>
        <p:nvSpPr>
          <p:cNvPr id="14" name="Oval 5">
            <a:extLst>
              <a:ext uri="{FF2B5EF4-FFF2-40B4-BE49-F238E27FC236}">
                <a16:creationId xmlns:a16="http://schemas.microsoft.com/office/drawing/2014/main" id="{1968A3F6-AE4F-7464-8EE2-243271C89414}"/>
              </a:ext>
            </a:extLst>
          </p:cNvPr>
          <p:cNvSpPr>
            <a:spLocks noChangeArrowheads="1"/>
          </p:cNvSpPr>
          <p:nvPr/>
        </p:nvSpPr>
        <p:spPr bwMode="auto">
          <a:xfrm>
            <a:off x="5031104" y="1960877"/>
            <a:ext cx="4500000" cy="583200"/>
          </a:xfrm>
          <a:prstGeom prst="roundRect">
            <a:avLst/>
          </a:prstGeom>
          <a:solidFill>
            <a:srgbClr val="FFE699"/>
          </a:solidFill>
          <a:ln w="28575">
            <a:solidFill>
              <a:srgbClr val="FF9900"/>
            </a:solidFill>
          </a:ln>
          <a:effectLst/>
        </p:spPr>
        <p:txBody>
          <a:bodyPr wrap="square" lIns="36576" tIns="22860" rIns="36576"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600"/>
              </a:lnSpc>
              <a:defRPr sz="1000"/>
            </a:pPr>
            <a:r>
              <a:rPr lang="ja-JP" altLang="en-US" sz="1800" b="1" dirty="0">
                <a:latin typeface="HG丸ｺﾞｼｯｸM-PRO" panose="020F0600000000000000" pitchFamily="50" charset="-128"/>
                <a:ea typeface="HG丸ｺﾞｼｯｸM-PRO" panose="020F0600000000000000" pitchFamily="50" charset="-128"/>
              </a:rPr>
              <a:t>きんぴらゴボウ</a:t>
            </a:r>
            <a:endParaRPr lang="en-US" altLang="ja-JP" sz="1800" b="1" dirty="0">
              <a:latin typeface="HG丸ｺﾞｼｯｸM-PRO" panose="020F0600000000000000" pitchFamily="50" charset="-128"/>
              <a:ea typeface="HG丸ｺﾞｼｯｸM-PRO" panose="020F0600000000000000" pitchFamily="50" charset="-128"/>
            </a:endParaRPr>
          </a:p>
        </p:txBody>
      </p:sp>
      <p:sp>
        <p:nvSpPr>
          <p:cNvPr id="18" name="AutoShape 2">
            <a:extLst>
              <a:ext uri="{FF2B5EF4-FFF2-40B4-BE49-F238E27FC236}">
                <a16:creationId xmlns:a16="http://schemas.microsoft.com/office/drawing/2014/main" id="{C1985058-248D-6E76-DB39-3CFABD208357}"/>
              </a:ext>
            </a:extLst>
          </p:cNvPr>
          <p:cNvSpPr>
            <a:spLocks noChangeArrowheads="1"/>
          </p:cNvSpPr>
          <p:nvPr/>
        </p:nvSpPr>
        <p:spPr bwMode="auto">
          <a:xfrm>
            <a:off x="5031104" y="2564496"/>
            <a:ext cx="4500000" cy="380712"/>
          </a:xfrm>
          <a:prstGeom prst="flowChartAlternateProcess">
            <a:avLst/>
          </a:prstGeom>
          <a:noFill/>
          <a:ln w="38100" algn="ctr">
            <a:noFill/>
            <a:miter lim="800000"/>
            <a:headEnd/>
            <a:tailEnd/>
          </a:ln>
          <a:effectLst/>
        </p:spPr>
        <p:txBody>
          <a:bodyPr wrap="square" lIns="36576" tIns="18288"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400" b="1" dirty="0">
                <a:latin typeface="HG丸ｺﾞｼｯｸM-PRO"/>
                <a:ea typeface="HG丸ｺﾞｼｯｸM-PRO"/>
                <a:cs typeface="HG丸ｺﾞｼｯｸM-PRO"/>
              </a:rPr>
              <a:t>フライパンで簡単！ 家庭の味</a:t>
            </a:r>
            <a:endParaRPr lang="en-US" altLang="ja-JP" sz="1400" b="1" dirty="0">
              <a:latin typeface="HG丸ｺﾞｼｯｸM-PRO"/>
              <a:ea typeface="HG丸ｺﾞｼｯｸM-PRO"/>
              <a:cs typeface="HG丸ｺﾞｼｯｸM-PRO"/>
            </a:endParaRPr>
          </a:p>
        </p:txBody>
      </p:sp>
      <p:sp>
        <p:nvSpPr>
          <p:cNvPr id="21" name="AutoShape 9">
            <a:extLst>
              <a:ext uri="{FF2B5EF4-FFF2-40B4-BE49-F238E27FC236}">
                <a16:creationId xmlns:a16="http://schemas.microsoft.com/office/drawing/2014/main" id="{972B9D14-233B-733C-790E-3EEAF2E8E926}"/>
              </a:ext>
            </a:extLst>
          </p:cNvPr>
          <p:cNvSpPr>
            <a:spLocks noChangeArrowheads="1"/>
          </p:cNvSpPr>
          <p:nvPr/>
        </p:nvSpPr>
        <p:spPr bwMode="auto">
          <a:xfrm>
            <a:off x="5031104" y="5237961"/>
            <a:ext cx="4500000" cy="3001439"/>
          </a:xfrm>
          <a:prstGeom prst="foldedCorner">
            <a:avLst>
              <a:gd name="adj" fmla="val 12500"/>
            </a:avLst>
          </a:prstGeom>
          <a:solidFill>
            <a:srgbClr val="FFFF99"/>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500"/>
              </a:lnSpc>
              <a:defRPr sz="1000"/>
            </a:pPr>
            <a:r>
              <a:rPr lang="en-US" sz="1200" b="1" i="0" dirty="0">
                <a:latin typeface="HG丸ｺﾞｼｯｸM-PRO"/>
                <a:ea typeface="HG丸ｺﾞｼｯｸM-PRO"/>
              </a:rPr>
              <a:t>《</a:t>
            </a:r>
            <a:r>
              <a:rPr lang="ja-JP" altLang="en-US" sz="1200" b="1" i="0" dirty="0">
                <a:latin typeface="HG丸ｺﾞｼｯｸM-PRO"/>
                <a:ea typeface="HG丸ｺﾞｼｯｸM-PRO"/>
              </a:rPr>
              <a:t>作り方</a:t>
            </a:r>
            <a:r>
              <a:rPr lang="en-US" sz="1200" b="1" i="0" dirty="0">
                <a:latin typeface="HG丸ｺﾞｼｯｸM-PRO"/>
                <a:ea typeface="HG丸ｺﾞｼｯｸM-PRO"/>
              </a:rPr>
              <a:t>》</a:t>
            </a:r>
            <a:endParaRPr lang="en-US" sz="1050" b="1" i="0" dirty="0">
              <a:latin typeface="HGMaruGothicMPRO" panose="020F0600000000000000" pitchFamily="34" charset="-128"/>
              <a:ea typeface="HGMaruGothicMPRO" panose="020F0600000000000000" pitchFamily="34" charset="-128"/>
            </a:endParaRPr>
          </a:p>
          <a:p>
            <a:endParaRPr lang="en-US" altLang="ja-JP" sz="1050" dirty="0">
              <a:latin typeface="HGMaruGothicMPRO" panose="020F0600000000000000" pitchFamily="34" charset="-128"/>
              <a:ea typeface="HGMaruGothicMPRO" panose="020F0600000000000000" pitchFamily="34" charset="-128"/>
            </a:endParaRPr>
          </a:p>
          <a:p>
            <a:endParaRPr lang="en-US" altLang="ja-JP" sz="1050" dirty="0">
              <a:latin typeface="HGMaruGothicMPRO" panose="020F0600000000000000" pitchFamily="34" charset="-128"/>
              <a:ea typeface="HGMaruGothicMPRO" panose="020F0600000000000000" pitchFamily="34" charset="-128"/>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１：ゴボウは洗って泥を落とす。</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a:t>
            </a:r>
            <a:r>
              <a:rPr lang="en-US" altLang="ja-JP" sz="1050" dirty="0">
                <a:latin typeface="HGMaruGothicMPRO" panose="020F0600000000000000" pitchFamily="34" charset="-128"/>
                <a:ea typeface="HGMaruGothicMPRO" panose="020F0600000000000000" pitchFamily="34" charset="-128"/>
                <a:cs typeface="HG丸ｺﾞｼｯｸM-PRO"/>
              </a:rPr>
              <a:t>  </a:t>
            </a:r>
            <a:r>
              <a:rPr lang="en" altLang="ja-JP" sz="1050" dirty="0">
                <a:latin typeface="HGMaruGothicMPRO" panose="020F0600000000000000" pitchFamily="34" charset="-128"/>
                <a:ea typeface="HGMaruGothicMPRO" panose="020F0600000000000000" pitchFamily="34" charset="-128"/>
                <a:cs typeface="HG丸ｺﾞｼｯｸM-PRO"/>
              </a:rPr>
              <a:t> 5cm</a:t>
            </a:r>
            <a:r>
              <a:rPr lang="ja-JP" altLang="en-US" sz="1050" dirty="0">
                <a:latin typeface="HGMaruGothicMPRO" panose="020F0600000000000000" pitchFamily="34" charset="-128"/>
                <a:ea typeface="HGMaruGothicMPRO" panose="020F0600000000000000" pitchFamily="34" charset="-128"/>
                <a:cs typeface="HG丸ｺﾞｼｯｸM-PRO"/>
              </a:rPr>
              <a:t>長さの細切りにし、水にさらした後、水気をよく切る。</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２：ニンジンは皮をむいて</a:t>
            </a:r>
            <a:r>
              <a:rPr lang="en-US" altLang="ja-JP" sz="1050" dirty="0">
                <a:latin typeface="HGMaruGothicMPRO" panose="020F0600000000000000" pitchFamily="34" charset="-128"/>
                <a:ea typeface="HGMaruGothicMPRO" panose="020F0600000000000000" pitchFamily="34" charset="-128"/>
                <a:cs typeface="HG丸ｺﾞｼｯｸM-PRO"/>
              </a:rPr>
              <a:t>5</a:t>
            </a:r>
            <a:r>
              <a:rPr lang="en" altLang="ja-JP" sz="1050" dirty="0">
                <a:latin typeface="HGMaruGothicMPRO" panose="020F0600000000000000" pitchFamily="34" charset="-128"/>
                <a:ea typeface="HGMaruGothicMPRO" panose="020F0600000000000000" pitchFamily="34" charset="-128"/>
                <a:cs typeface="HG丸ｺﾞｼｯｸM-PRO"/>
              </a:rPr>
              <a:t>cm</a:t>
            </a:r>
            <a:r>
              <a:rPr lang="ja-JP" altLang="en-US" sz="1050" dirty="0">
                <a:latin typeface="HGMaruGothicMPRO" panose="020F0600000000000000" pitchFamily="34" charset="-128"/>
                <a:ea typeface="HGMaruGothicMPRO" panose="020F0600000000000000" pitchFamily="34" charset="-128"/>
                <a:cs typeface="HG丸ｺﾞｼｯｸM-PRO"/>
              </a:rPr>
              <a:t>長さの細切りにする。</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b="0" i="0" dirty="0">
              <a:effectLst/>
              <a:latin typeface="HGMaruGothicMPRO" panose="020F0600000000000000" pitchFamily="34" charset="-128"/>
              <a:ea typeface="HGMaruGothicMPRO" panose="020F0600000000000000" pitchFamily="34" charset="-128"/>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３：フライパンにごま油を引き、ゴボウとニンジンを入れ、</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しんなりするまで炒める。</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４：</a:t>
            </a:r>
            <a:r>
              <a:rPr lang="ja-JP" altLang="en-US" sz="1050">
                <a:latin typeface="HGMaruGothicMPRO"/>
                <a:ea typeface="HGMaruGothicMPRO"/>
                <a:cs typeface="HG丸ｺﾞｼｯｸM-PRO"/>
              </a:rPr>
              <a:t>酒を加えて混ぜ</a:t>
            </a:r>
            <a:r>
              <a:rPr lang="ja-JP" altLang="en-US" sz="1050" dirty="0">
                <a:latin typeface="HGMaruGothicMPRO"/>
                <a:ea typeface="HGMaruGothicMPRO"/>
                <a:cs typeface="HG丸ｺﾞｼｯｸM-PRO"/>
              </a:rPr>
              <a:t>全体にからめる。</a:t>
            </a:r>
            <a:endParaRPr lang="en-US" altLang="ja-JP" sz="1050" dirty="0">
              <a:latin typeface="HGMaruGothicMPRO"/>
              <a:ea typeface="HGMaruGothicMPRO"/>
              <a:cs typeface="HG丸ｺﾞｼｯｸM-PRO"/>
            </a:endParaRPr>
          </a:p>
          <a:p>
            <a:pPr marL="265113" indent="-265113"/>
            <a:endParaRPr lang="en-US" altLang="ja-JP" sz="1050" dirty="0">
              <a:latin typeface="HGMaruGothicMPRO"/>
              <a:ea typeface="HGMaruGothicMPRO"/>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５</a:t>
            </a:r>
            <a:r>
              <a:rPr lang="ja-JP" altLang="en-US"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a:t>
            </a:r>
            <a:r>
              <a:rPr lang="en-US" altLang="ja-JP" sz="1050" dirty="0">
                <a:latin typeface="HGMaruGothicMPRO"/>
                <a:ea typeface="HGMaruGothicMPRO"/>
                <a:cs typeface="HG丸ｺﾞｼｯｸM-PRO"/>
              </a:rPr>
              <a:t>【A】</a:t>
            </a:r>
            <a:r>
              <a:rPr lang="ja-JP" altLang="en-US"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を加えて混ぜ合わせ、</a:t>
            </a:r>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煮汁が少なくなる</a:t>
            </a:r>
            <a:r>
              <a:rPr lang="ja-JP" altLang="en-US"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まで煮詰める。</a:t>
            </a:r>
            <a:endParaRPr lang="en-US" altLang="ja-JP"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endParaRPr>
          </a:p>
          <a:p>
            <a:pPr marL="265113" indent="-265113"/>
            <a:endParaRPr lang="en-US" altLang="ja-JP" sz="1050" dirty="0">
              <a:latin typeface="HGMaruGothicMPRO"/>
              <a:ea typeface="HGMaruGothicMPRO"/>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６：器に盛り付け、いりごまを散らす。</a:t>
            </a:r>
            <a:endParaRPr lang="en-US" altLang="ja-JP" sz="1050" dirty="0">
              <a:latin typeface="HGMaruGothicMPRO"/>
              <a:ea typeface="HGMaruGothicMPRO"/>
              <a:cs typeface="HG丸ｺﾞｼｯｸM-PRO"/>
            </a:endParaRPr>
          </a:p>
        </p:txBody>
      </p:sp>
      <p:sp>
        <p:nvSpPr>
          <p:cNvPr id="24" name="AutoShape 6">
            <a:extLst>
              <a:ext uri="{FF2B5EF4-FFF2-40B4-BE49-F238E27FC236}">
                <a16:creationId xmlns:a16="http://schemas.microsoft.com/office/drawing/2014/main" id="{85B317C2-7BCB-BA26-E5A7-1862D10F3F1F}"/>
              </a:ext>
            </a:extLst>
          </p:cNvPr>
          <p:cNvSpPr>
            <a:spLocks noChangeArrowheads="1"/>
          </p:cNvSpPr>
          <p:nvPr/>
        </p:nvSpPr>
        <p:spPr bwMode="auto">
          <a:xfrm>
            <a:off x="10534407" y="2062724"/>
            <a:ext cx="4965480" cy="487140"/>
          </a:xfrm>
          <a:prstGeom prst="flowChartAlternateProcess">
            <a:avLst/>
          </a:prstGeom>
          <a:solidFill>
            <a:schemeClr val="accent2">
              <a:lumMod val="20000"/>
              <a:lumOff val="80000"/>
            </a:schemeClr>
          </a:solidFill>
          <a:ln>
            <a:noFill/>
          </a:ln>
          <a:effectLst/>
        </p:spPr>
        <p:txBody>
          <a:bodyPr wrap="square" lIns="45720" tIns="22860" rIns="4572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800" b="1" dirty="0">
                <a:latin typeface="HGMaruGothicMPRO" panose="020F0600000000000000" pitchFamily="34" charset="-128"/>
                <a:ea typeface="HGMaruGothicMPRO" panose="020F0600000000000000" pitchFamily="34" charset="-128"/>
                <a:cs typeface="ヒラギノ角ゴ ProN W6"/>
              </a:rPr>
              <a:t>キンキ</a:t>
            </a:r>
            <a:endParaRPr lang="ja-JP" altLang="en-US" sz="1800" b="1" i="0" dirty="0">
              <a:latin typeface="HGMaruGothicMPRO" panose="020F0600000000000000" pitchFamily="34" charset="-128"/>
              <a:ea typeface="HGMaruGothicMPRO" panose="020F0600000000000000" pitchFamily="34" charset="-128"/>
              <a:cs typeface="ヒラギノ角ゴ ProN W6"/>
            </a:endParaRPr>
          </a:p>
        </p:txBody>
      </p:sp>
      <p:sp>
        <p:nvSpPr>
          <p:cNvPr id="27" name="AutoShape 4">
            <a:extLst>
              <a:ext uri="{FF2B5EF4-FFF2-40B4-BE49-F238E27FC236}">
                <a16:creationId xmlns:a16="http://schemas.microsoft.com/office/drawing/2014/main" id="{830C5B20-3A4A-3B58-B618-4294F17E3B92}"/>
              </a:ext>
            </a:extLst>
          </p:cNvPr>
          <p:cNvSpPr>
            <a:spLocks noChangeArrowheads="1"/>
          </p:cNvSpPr>
          <p:nvPr/>
        </p:nvSpPr>
        <p:spPr bwMode="auto">
          <a:xfrm>
            <a:off x="304944" y="5237961"/>
            <a:ext cx="4500000" cy="3002400"/>
          </a:xfrm>
          <a:prstGeom prst="foldedCorner">
            <a:avLst>
              <a:gd name="adj" fmla="val 12500"/>
            </a:avLst>
          </a:prstGeom>
          <a:solidFill>
            <a:srgbClr val="FFFF99"/>
          </a:solidFill>
          <a:ln>
            <a:noFill/>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600"/>
              </a:lnSpc>
              <a:defRPr sz="1000"/>
            </a:pPr>
            <a:r>
              <a:rPr lang="en-US" altLang="ja-JP" sz="1200" b="1" i="0" strike="noStrike" dirty="0">
                <a:latin typeface="HGMaruGothicMPRO"/>
                <a:ea typeface="HGMaruGothicMPRO"/>
              </a:rPr>
              <a:t>《</a:t>
            </a:r>
            <a:r>
              <a:rPr lang="ja-JP" altLang="en-US" sz="1200" b="1" i="0" strike="noStrike" dirty="0">
                <a:latin typeface="HGMaruGothicMPRO"/>
                <a:ea typeface="HGMaruGothicMPRO"/>
              </a:rPr>
              <a:t>作り方</a:t>
            </a:r>
            <a:r>
              <a:rPr lang="en-US" altLang="ja-JP" sz="1200" b="1" i="0" strike="noStrike" dirty="0">
                <a:latin typeface="HGMaruGothicMPRO"/>
                <a:ea typeface="HGMaruGothicMPRO"/>
              </a:rPr>
              <a:t>》</a:t>
            </a:r>
            <a:endParaRPr lang="en-US" altLang="ja-JP" sz="1200" b="1" i="0" strike="noStrike" dirty="0">
              <a:latin typeface="HGMaruGothicMPRO" panose="020F0600000000000000" pitchFamily="34" charset="-128"/>
              <a:ea typeface="HGMaruGothicMPRO" panose="020F0600000000000000" pitchFamily="34" charset="-128"/>
            </a:endParaRPr>
          </a:p>
          <a:p>
            <a:endParaRPr lang="en-US" altLang="ja-JP" sz="1050" dirty="0">
              <a:latin typeface="HGMaruGothicMPRO" panose="020F0600000000000000" pitchFamily="34" charset="-128"/>
              <a:ea typeface="HGMaruGothicMPRO" panose="020F0600000000000000" pitchFamily="34" charset="-128"/>
              <a:cs typeface="HG丸ｺﾞｼｯｸM-PRO"/>
            </a:endParaRPr>
          </a:p>
          <a:p>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１：キンキのうろことえらを取り除く。</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お腹に切り目を入れて内臓を取り除き、水洗いした後、</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キッチンペーパーで水気を拭き取る。</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２：表面委なる面に、飾り包丁の切り目を入れる。熱湯に</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キンキをくぐらせた後、冷水に取る。その後、水気を切る。</a:t>
            </a:r>
            <a:br>
              <a:rPr lang="en-US" altLang="ja-JP" sz="1050" dirty="0">
                <a:latin typeface="HGMaruGothicMPRO" panose="020F0600000000000000" pitchFamily="34" charset="-128"/>
                <a:ea typeface="HGMaruGothicMPRO" panose="020F0600000000000000" pitchFamily="34" charset="-128"/>
                <a:cs typeface="HG丸ｺﾞｼｯｸM-PRO"/>
              </a:rPr>
            </a:b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３：ショウガは皮をむき、薄切りにする。　</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４：フライパンに</a:t>
            </a:r>
            <a:r>
              <a:rPr lang="en-US" altLang="ja-JP" sz="1050" dirty="0">
                <a:latin typeface="HGMaruGothicMPRO"/>
                <a:ea typeface="HGMaruGothicMPRO"/>
                <a:cs typeface="HG丸ｺﾞｼｯｸM-PRO"/>
              </a:rPr>
              <a:t>【A】</a:t>
            </a:r>
            <a:r>
              <a:rPr lang="ja-JP" altLang="en-US" sz="1050" dirty="0">
                <a:latin typeface="HGMaruGothicMPRO" panose="020F0600000000000000" pitchFamily="34" charset="-128"/>
                <a:ea typeface="HGMaruGothicMPRO" panose="020F0600000000000000" pitchFamily="34" charset="-128"/>
                <a:cs typeface="HG丸ｺﾞｼｯｸM-PRO"/>
              </a:rPr>
              <a:t>を入れて中火で熱し、煮立ったら</a:t>
            </a:r>
            <a:endParaRPr lang="en-US" altLang="ja-JP" sz="1050" dirty="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　　キンキ、ショウガを加える。落とし蓋をし、中火で</a:t>
            </a:r>
            <a:r>
              <a:rPr lang="en-US" altLang="ja-JP" sz="1050" dirty="0">
                <a:latin typeface="HGMaruGothicMPRO" panose="020F0600000000000000" pitchFamily="34" charset="-128"/>
                <a:ea typeface="HGMaruGothicMPRO" panose="020F0600000000000000" pitchFamily="34" charset="-128"/>
                <a:cs typeface="HG丸ｺﾞｼｯｸM-PRO"/>
              </a:rPr>
              <a:t>15</a:t>
            </a:r>
            <a:r>
              <a:rPr lang="ja-JP" altLang="en-US" sz="1050" dirty="0">
                <a:latin typeface="HGMaruGothicMPRO" panose="020F0600000000000000" pitchFamily="34" charset="-128"/>
                <a:ea typeface="HGMaruGothicMPRO" panose="020F0600000000000000" pitchFamily="34" charset="-128"/>
                <a:cs typeface="HG丸ｺﾞｼｯｸM-PRO"/>
              </a:rPr>
              <a:t>分煮る。</a:t>
            </a:r>
            <a:br>
              <a:rPr lang="en-US" altLang="ja-JP" sz="1050" dirty="0">
                <a:latin typeface="HGMaruGothicMPRO" panose="020F0600000000000000" pitchFamily="34" charset="-128"/>
                <a:ea typeface="HGMaruGothicMPRO" panose="020F0600000000000000" pitchFamily="34" charset="-128"/>
                <a:cs typeface="HG丸ｺﾞｼｯｸM-PRO"/>
              </a:rPr>
            </a:br>
            <a:endParaRPr lang="en-US" altLang="ja-JP" sz="1050" dirty="0">
              <a:latin typeface="HGMaruGothicMPRO"/>
              <a:ea typeface="HGMaruGothicMPRO"/>
              <a:cs typeface="HG丸ｺﾞｼｯｸM-PRO"/>
            </a:endParaRPr>
          </a:p>
          <a:p>
            <a:pPr marL="265113" indent="-265113"/>
            <a:r>
              <a:rPr lang="ja-JP" altLang="en-US" sz="1050" dirty="0">
                <a:latin typeface="HGMaruGothicMPRO" panose="020F0600000000000000" pitchFamily="34" charset="-128"/>
                <a:ea typeface="HGMaruGothicMPRO" panose="020F0600000000000000" pitchFamily="34" charset="-128"/>
                <a:cs typeface="HG丸ｺﾞｼｯｸM-PRO"/>
              </a:rPr>
              <a:t>５</a:t>
            </a:r>
            <a:r>
              <a:rPr lang="ja-JP" altLang="en-US" sz="1050" dirty="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：器に盛り付ける。</a:t>
            </a:r>
            <a:endParaRPr lang="en-US" altLang="ja-JP" sz="1050" i="0" dirty="0">
              <a:effectLst/>
              <a:latin typeface="HGMaruGothicMPRO" panose="020F0600000000000000" pitchFamily="34" charset="-128"/>
              <a:ea typeface="HGMaruGothicMPRO" panose="020F0600000000000000" pitchFamily="34" charset="-128"/>
              <a:sym typeface="Wingdings" panose="05000000000000000000" pitchFamily="2" charset="2"/>
            </a:endParaRPr>
          </a:p>
        </p:txBody>
      </p:sp>
      <p:sp>
        <p:nvSpPr>
          <p:cNvPr id="30" name="AutoShape 10">
            <a:extLst>
              <a:ext uri="{FF2B5EF4-FFF2-40B4-BE49-F238E27FC236}">
                <a16:creationId xmlns:a16="http://schemas.microsoft.com/office/drawing/2014/main" id="{391914A3-37E9-E1F9-528A-69BB48BEB727}"/>
              </a:ext>
            </a:extLst>
          </p:cNvPr>
          <p:cNvSpPr>
            <a:spLocks noChangeArrowheads="1"/>
          </p:cNvSpPr>
          <p:nvPr/>
        </p:nvSpPr>
        <p:spPr bwMode="auto">
          <a:xfrm>
            <a:off x="5031104" y="3007363"/>
            <a:ext cx="4500000" cy="2183820"/>
          </a:xfrm>
          <a:prstGeom prst="foldedCorner">
            <a:avLst>
              <a:gd name="adj" fmla="val 12500"/>
            </a:avLst>
          </a:prstGeom>
          <a:solidFill>
            <a:schemeClr val="accent6">
              <a:lumMod val="20000"/>
              <a:lumOff val="80000"/>
            </a:schemeClr>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300"/>
              </a:lnSpc>
              <a:defRPr sz="1000"/>
            </a:pPr>
            <a:r>
              <a:rPr lang="en-US" altLang="ja-JP" sz="1200" b="1" i="0" strike="noStrike" dirty="0">
                <a:solidFill>
                  <a:srgbClr val="000000"/>
                </a:solidFill>
                <a:latin typeface="HGMaruGothicMPRO"/>
                <a:ea typeface="HGMaruGothicMPRO"/>
                <a:cs typeface="HG丸ｺﾞｼｯｸM-PRO"/>
              </a:rPr>
              <a:t>《</a:t>
            </a:r>
            <a:r>
              <a:rPr lang="ja-JP" altLang="en-US" sz="1200" b="1" i="0" strike="noStrike" dirty="0">
                <a:solidFill>
                  <a:srgbClr val="000000"/>
                </a:solidFill>
                <a:latin typeface="HGMaruGothicMPRO"/>
                <a:ea typeface="HGMaruGothicMPRO"/>
                <a:cs typeface="HG丸ｺﾞｼｯｸM-PRO"/>
              </a:rPr>
              <a:t>材料： ２人前</a:t>
            </a:r>
            <a:r>
              <a:rPr lang="en-US" altLang="ja-JP" sz="1200" b="1" i="0" strike="noStrike" dirty="0">
                <a:solidFill>
                  <a:srgbClr val="000000"/>
                </a:solidFill>
                <a:latin typeface="HGMaruGothicMPRO"/>
                <a:ea typeface="HGMaruGothicMPRO"/>
                <a:cs typeface="HG丸ｺﾞｼｯｸM-PRO"/>
              </a:rPr>
              <a:t>》</a:t>
            </a:r>
            <a:endParaRPr lang="en-US" altLang="ja-JP" sz="1200" dirty="0">
              <a:latin typeface="HGMaruGothicMPRO" panose="020F0600000000000000" pitchFamily="34" charset="-128"/>
              <a:ea typeface="HGMaruGothicMPRO" panose="020F0600000000000000" pitchFamily="34" charset="-128"/>
              <a:cs typeface="HG丸ｺﾞｼｯｸM-PRO"/>
            </a:endParaRPr>
          </a:p>
          <a:p>
            <a:pPr rtl="1">
              <a:lnSpc>
                <a:spcPts val="1600"/>
              </a:lnSpc>
              <a:defRPr sz="1000"/>
            </a:pPr>
            <a:r>
              <a:rPr lang="ja-JP" altLang="en-US" sz="1050" dirty="0">
                <a:latin typeface="HGMaruGothicMPRO"/>
                <a:ea typeface="HGMaruGothicMPRO"/>
                <a:cs typeface="HG丸ｺﾞｼｯｸM-PRO"/>
              </a:rPr>
              <a:t>ゴボウ　</a:t>
            </a:r>
            <a:r>
              <a:rPr lang="en" altLang="ja-JP" sz="1050" dirty="0">
                <a:latin typeface="HGMaruGothicMPRO"/>
                <a:ea typeface="HGMaruGothicMPRO"/>
                <a:cs typeface="HG丸ｺﾞｼｯｸM-PRO"/>
              </a:rPr>
              <a:t>1</a:t>
            </a:r>
            <a:r>
              <a:rPr lang="ja-JP" altLang="en-US" sz="1050" dirty="0">
                <a:latin typeface="HGMaruGothicMPRO"/>
                <a:ea typeface="HGMaruGothicMPRO"/>
                <a:cs typeface="HG丸ｺﾞｼｯｸM-PRO"/>
              </a:rPr>
              <a:t>本</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ニンジン　１／３本</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酒　</a:t>
            </a:r>
            <a:r>
              <a:rPr lang="en" altLang="ja-JP" sz="1050" dirty="0">
                <a:latin typeface="HGMaruGothicMPRO"/>
                <a:ea typeface="HGMaruGothicMPRO"/>
                <a:cs typeface="HG丸ｺﾞｼｯｸM-PRO"/>
              </a:rPr>
              <a:t>40ml</a:t>
            </a:r>
            <a:r>
              <a:rPr lang="ja-JP" altLang="en-US" sz="1050" dirty="0">
                <a:latin typeface="HGMaruGothicMPRO"/>
                <a:ea typeface="HGMaruGothicMPRO"/>
                <a:cs typeface="HG丸ｺﾞｼｯｸM-PRO"/>
              </a:rPr>
              <a:t>　　</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ごま油・いりごま　各適量</a:t>
            </a:r>
            <a:endParaRPr lang="en-US" altLang="ja-JP" sz="1050" dirty="0">
              <a:latin typeface="HGMaruGothicMPRO"/>
              <a:ea typeface="HGMaruGothicMPRO"/>
              <a:cs typeface="HG丸ｺﾞｼｯｸM-PRO"/>
            </a:endParaRPr>
          </a:p>
          <a:p>
            <a:pPr rtl="1">
              <a:lnSpc>
                <a:spcPts val="1600"/>
              </a:lnSpc>
              <a:defRPr sz="1000"/>
            </a:pPr>
            <a:endParaRPr lang="en-US" altLang="ja-JP" sz="1050" dirty="0">
              <a:latin typeface="HGMaruGothicMPRO"/>
              <a:ea typeface="HGMaruGothicMPRO"/>
              <a:cs typeface="HG丸ｺﾞｼｯｸM-PRO"/>
            </a:endParaRPr>
          </a:p>
          <a:p>
            <a:pPr rtl="1">
              <a:lnSpc>
                <a:spcPts val="1600"/>
              </a:lnSpc>
              <a:defRPr sz="1000"/>
            </a:pPr>
            <a:r>
              <a:rPr lang="en-US" altLang="ja-JP" sz="1050" dirty="0">
                <a:latin typeface="HGMaruGothicMPRO"/>
                <a:ea typeface="HGMaruGothicMPRO"/>
                <a:cs typeface="HG丸ｺﾞｼｯｸM-PRO"/>
              </a:rPr>
              <a:t>【A】</a:t>
            </a:r>
          </a:p>
          <a:p>
            <a:pPr rtl="1">
              <a:lnSpc>
                <a:spcPts val="1600"/>
              </a:lnSpc>
              <a:defRPr sz="1000"/>
            </a:pPr>
            <a:r>
              <a:rPr lang="ja-JP" altLang="en-US" sz="1050" dirty="0">
                <a:latin typeface="HGMaruGothicMPRO"/>
                <a:ea typeface="HGMaruGothicMPRO"/>
                <a:cs typeface="HG丸ｺﾞｼｯｸM-PRO"/>
              </a:rPr>
              <a:t>しょうゆ　大さじ</a:t>
            </a:r>
            <a:r>
              <a:rPr lang="en-US" altLang="ja-JP" sz="1050" dirty="0">
                <a:latin typeface="HGMaruGothicMPRO"/>
                <a:ea typeface="HGMaruGothicMPRO"/>
                <a:cs typeface="HG丸ｺﾞｼｯｸM-PRO"/>
              </a:rPr>
              <a:t>1.</a:t>
            </a:r>
            <a:r>
              <a:rPr lang="ja-JP" altLang="en-US" sz="1050" dirty="0">
                <a:latin typeface="HGMaruGothicMPRO"/>
                <a:ea typeface="HGMaruGothicMPRO"/>
                <a:cs typeface="HG丸ｺﾞｼｯｸM-PRO"/>
              </a:rPr>
              <a:t>５　</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砂糖　大さじ</a:t>
            </a:r>
            <a:r>
              <a:rPr lang="en-US" altLang="ja-JP" sz="1050" dirty="0">
                <a:latin typeface="HGMaruGothicMPRO"/>
                <a:ea typeface="HGMaruGothicMPRO"/>
                <a:cs typeface="HG丸ｺﾞｼｯｸM-PRO"/>
              </a:rPr>
              <a:t>1</a:t>
            </a:r>
          </a:p>
          <a:p>
            <a:pPr rtl="1">
              <a:lnSpc>
                <a:spcPts val="1600"/>
              </a:lnSpc>
              <a:defRPr sz="1000"/>
            </a:pPr>
            <a:r>
              <a:rPr lang="ja-JP" altLang="en-US" sz="1050" dirty="0">
                <a:latin typeface="HGMaruGothicMPRO"/>
                <a:ea typeface="HGMaruGothicMPRO"/>
                <a:cs typeface="HG丸ｺﾞｼｯｸM-PRO"/>
              </a:rPr>
              <a:t>みりん　大さじ</a:t>
            </a:r>
            <a:r>
              <a:rPr lang="en-US" altLang="ja-JP" sz="1050" dirty="0">
                <a:latin typeface="HGMaruGothicMPRO"/>
                <a:ea typeface="HGMaruGothicMPRO"/>
                <a:cs typeface="HG丸ｺﾞｼｯｸM-PRO"/>
              </a:rPr>
              <a:t>2</a:t>
            </a:r>
            <a:r>
              <a:rPr lang="ja-JP" altLang="en-US" sz="1050" dirty="0">
                <a:latin typeface="HGMaruGothicMPRO"/>
                <a:ea typeface="HGMaruGothicMPRO"/>
                <a:cs typeface="HG丸ｺﾞｼｯｸM-PRO"/>
              </a:rPr>
              <a:t>　　</a:t>
            </a:r>
            <a:endParaRPr lang="en-US" altLang="ja-JP" sz="1050" dirty="0">
              <a:latin typeface="HGMaruGothicMPRO"/>
              <a:ea typeface="HGMaruGothicMPRO"/>
              <a:cs typeface="HG丸ｺﾞｼｯｸM-PRO"/>
            </a:endParaRPr>
          </a:p>
        </p:txBody>
      </p:sp>
      <p:sp>
        <p:nvSpPr>
          <p:cNvPr id="33" name="Text Box 89">
            <a:extLst>
              <a:ext uri="{FF2B5EF4-FFF2-40B4-BE49-F238E27FC236}">
                <a16:creationId xmlns:a16="http://schemas.microsoft.com/office/drawing/2014/main" id="{EA2DF071-13C1-1008-9DAC-33FCC3CA2B96}"/>
              </a:ext>
            </a:extLst>
          </p:cNvPr>
          <p:cNvSpPr txBox="1">
            <a:spLocks noChangeArrowheads="1"/>
          </p:cNvSpPr>
          <p:nvPr/>
        </p:nvSpPr>
        <p:spPr bwMode="auto">
          <a:xfrm>
            <a:off x="17617484" y="153066"/>
            <a:ext cx="3870057" cy="731473"/>
          </a:xfrm>
          <a:prstGeom prst="rect">
            <a:avLst/>
          </a:prstGeom>
          <a:noFill/>
          <a:ln>
            <a:noFill/>
          </a:ln>
        </p:spPr>
        <p:txBody>
          <a:bodyPr wrap="square" lIns="54864" tIns="27432" rIns="54864" bIns="27432"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defRPr sz="1000"/>
            </a:pPr>
            <a:r>
              <a:rPr lang="en-US" altLang="ja-JP" sz="2400" b="1" i="0" strike="noStrike" dirty="0">
                <a:solidFill>
                  <a:schemeClr val="accent6">
                    <a:lumMod val="50000"/>
                  </a:schemeClr>
                </a:solidFill>
                <a:latin typeface="メイリオ" panose="020B0604030504040204" pitchFamily="50" charset="-128"/>
                <a:ea typeface="メイリオ" panose="020B0604030504040204" pitchFamily="50" charset="-128"/>
              </a:rPr>
              <a:t>〈2026</a:t>
            </a:r>
            <a:r>
              <a:rPr lang="ja-JP" altLang="en-US" sz="2400" b="1" i="0" strike="noStrike">
                <a:solidFill>
                  <a:schemeClr val="accent6">
                    <a:lumMod val="50000"/>
                  </a:schemeClr>
                </a:solidFill>
                <a:latin typeface="メイリオ" panose="020B0604030504040204" pitchFamily="50" charset="-128"/>
                <a:ea typeface="メイリオ" panose="020B0604030504040204" pitchFamily="50" charset="-128"/>
              </a:rPr>
              <a:t>年</a:t>
            </a:r>
            <a:r>
              <a:rPr lang="en-US" altLang="ja-JP" sz="2400" b="1" i="0" strike="noStrike" dirty="0">
                <a:solidFill>
                  <a:schemeClr val="accent6">
                    <a:lumMod val="50000"/>
                  </a:schemeClr>
                </a:solidFill>
                <a:latin typeface="メイリオ" panose="020B0604030504040204" pitchFamily="50" charset="-128"/>
                <a:ea typeface="メイリオ" panose="020B0604030504040204" pitchFamily="50" charset="-128"/>
              </a:rPr>
              <a:t>12</a:t>
            </a:r>
            <a:r>
              <a:rPr lang="ja-JP" altLang="en-US" sz="2400" b="1" i="0" strike="noStrike">
                <a:solidFill>
                  <a:schemeClr val="accent6">
                    <a:lumMod val="50000"/>
                  </a:schemeClr>
                </a:solidFill>
                <a:latin typeface="メイリオ" panose="020B0604030504040204" pitchFamily="50" charset="-128"/>
                <a:ea typeface="メイリオ" panose="020B0604030504040204" pitchFamily="50" charset="-128"/>
              </a:rPr>
              <a:t>月版</a:t>
            </a:r>
            <a:r>
              <a:rPr lang="en-US" altLang="ja-JP" sz="2400" b="1" i="0" strike="noStrike" dirty="0">
                <a:solidFill>
                  <a:schemeClr val="accent6">
                    <a:lumMod val="50000"/>
                  </a:schemeClr>
                </a:solidFill>
                <a:latin typeface="メイリオ" panose="020B0604030504040204" pitchFamily="50" charset="-128"/>
                <a:ea typeface="メイリオ" panose="020B0604030504040204" pitchFamily="50" charset="-128"/>
              </a:rPr>
              <a:t>〉</a:t>
            </a:r>
          </a:p>
        </p:txBody>
      </p:sp>
      <p:sp>
        <p:nvSpPr>
          <p:cNvPr id="35" name="Text Box 1833">
            <a:extLst>
              <a:ext uri="{FF2B5EF4-FFF2-40B4-BE49-F238E27FC236}">
                <a16:creationId xmlns:a16="http://schemas.microsoft.com/office/drawing/2014/main" id="{096E4CA7-0947-4D38-A086-FDCD1DD37DAB}"/>
              </a:ext>
            </a:extLst>
          </p:cNvPr>
          <p:cNvSpPr txBox="1">
            <a:spLocks noChangeArrowheads="1"/>
          </p:cNvSpPr>
          <p:nvPr/>
        </p:nvSpPr>
        <p:spPr bwMode="auto">
          <a:xfrm>
            <a:off x="10489225" y="2698127"/>
            <a:ext cx="4960001" cy="1277383"/>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b="0" i="0" dirty="0">
                <a:effectLst/>
                <a:latin typeface="HGMaruGothicMPRO"/>
                <a:ea typeface="HGMaruGothicMPRO"/>
              </a:rPr>
              <a:t>　キンキは、</a:t>
            </a:r>
            <a:r>
              <a:rPr lang="en" altLang="ja-JP" sz="1050" b="0" i="0" dirty="0">
                <a:effectLst/>
                <a:latin typeface="HGMaruGothicMPRO"/>
                <a:ea typeface="HGMaruGothicMPRO"/>
              </a:rPr>
              <a:t>DHA</a:t>
            </a:r>
            <a:r>
              <a:rPr lang="ja-JP" altLang="en" sz="1050" b="0" i="0" dirty="0">
                <a:effectLst/>
                <a:latin typeface="HGMaruGothicMPRO"/>
                <a:ea typeface="HGMaruGothicMPRO"/>
              </a:rPr>
              <a:t>、</a:t>
            </a:r>
            <a:r>
              <a:rPr lang="en" altLang="ja-JP" sz="1050" b="0" i="0" dirty="0">
                <a:effectLst/>
                <a:latin typeface="HGMaruGothicMPRO"/>
                <a:ea typeface="HGMaruGothicMPRO"/>
              </a:rPr>
              <a:t>EPA</a:t>
            </a:r>
            <a:r>
              <a:rPr lang="ja-JP" altLang="en" sz="1050" b="0" i="0" dirty="0">
                <a:effectLst/>
                <a:latin typeface="HGMaruGothicMPRO"/>
                <a:ea typeface="HGMaruGothicMPRO"/>
              </a:rPr>
              <a:t>、</a:t>
            </a:r>
            <a:r>
              <a:rPr lang="ja-JP" altLang="en-US" sz="1050" b="0" i="0" dirty="0">
                <a:effectLst/>
                <a:latin typeface="HGMaruGothicMPRO"/>
                <a:ea typeface="HGMaruGothicMPRO"/>
              </a:rPr>
              <a:t>ビタミン</a:t>
            </a:r>
            <a:r>
              <a:rPr lang="en-US" altLang="ja-JP" sz="1050" b="0" i="0" dirty="0">
                <a:effectLst/>
                <a:latin typeface="HGMaruGothicMPRO"/>
                <a:ea typeface="HGMaruGothicMPRO"/>
              </a:rPr>
              <a:t>D</a:t>
            </a:r>
            <a:r>
              <a:rPr lang="ja-JP" altLang="en-US" sz="1050" b="0" i="0" dirty="0">
                <a:effectLst/>
                <a:latin typeface="HGMaruGothicMPRO"/>
                <a:ea typeface="HGMaruGothicMPRO"/>
              </a:rPr>
              <a:t>、ビタミン</a:t>
            </a:r>
            <a:r>
              <a:rPr lang="en" altLang="ja-JP" sz="1050" b="0" i="0" dirty="0">
                <a:effectLst/>
                <a:latin typeface="HGMaruGothicMPRO"/>
                <a:ea typeface="HGMaruGothicMPRO"/>
              </a:rPr>
              <a:t>E</a:t>
            </a:r>
            <a:r>
              <a:rPr lang="ja-JP" altLang="en" sz="1050" b="0" i="0" dirty="0">
                <a:effectLst/>
                <a:latin typeface="HGMaruGothicMPRO"/>
                <a:ea typeface="HGMaruGothicMPRO"/>
              </a:rPr>
              <a:t>、</a:t>
            </a:r>
            <a:r>
              <a:rPr lang="ja-JP" altLang="en-US" sz="1050" b="0" i="0" dirty="0">
                <a:effectLst/>
                <a:latin typeface="HGMaruGothicMPRO"/>
                <a:ea typeface="HGMaruGothicMPRO"/>
              </a:rPr>
              <a:t>ビタミン</a:t>
            </a:r>
            <a:r>
              <a:rPr lang="en" altLang="ja-JP" sz="1050" b="0" i="0" dirty="0">
                <a:effectLst/>
                <a:latin typeface="HGMaruGothicMPRO"/>
                <a:ea typeface="HGMaruGothicMPRO"/>
              </a:rPr>
              <a:t>A</a:t>
            </a:r>
            <a:r>
              <a:rPr lang="ja-JP" altLang="en-US" sz="1050" b="0" i="0">
                <a:effectLst/>
                <a:latin typeface="HGMaruGothicMPRO"/>
                <a:ea typeface="HGMaruGothicMPRO"/>
              </a:rPr>
              <a:t>など</a:t>
            </a:r>
            <a:r>
              <a:rPr lang="ja-JP" altLang="en-US" sz="1050">
                <a:latin typeface="HGMaruGothicMPRO"/>
                <a:ea typeface="HGMaruGothicMPRO"/>
              </a:rPr>
              <a:t>が含まれています</a:t>
            </a:r>
            <a:r>
              <a:rPr lang="ja-JP" altLang="en-US" sz="1050" b="0" i="0">
                <a:effectLst/>
                <a:latin typeface="HGMaruGothicMPRO"/>
                <a:ea typeface="HGMaruGothicMPRO"/>
              </a:rPr>
              <a:t>。</a:t>
            </a:r>
            <a:r>
              <a:rPr lang="en" altLang="ja-JP" sz="1050" b="0" i="0" dirty="0">
                <a:effectLst/>
                <a:latin typeface="HGMaruGothicMPRO"/>
                <a:ea typeface="HGMaruGothicMPRO"/>
              </a:rPr>
              <a:t>DHA</a:t>
            </a:r>
            <a:r>
              <a:rPr lang="ja-JP" altLang="en-US" sz="1050" b="0" i="0" dirty="0">
                <a:effectLst/>
                <a:latin typeface="HGMaruGothicMPRO"/>
                <a:ea typeface="HGMaruGothicMPRO"/>
              </a:rPr>
              <a:t>は「脳の栄養素」とも呼ばれる重要な栄養素です。記憶力や学習能力の維持や、認知機能のサポート、視力の維持などの効能が期待されます。</a:t>
            </a:r>
            <a:endParaRPr lang="en-US" altLang="ja-JP" sz="1050" b="0" i="0" dirty="0">
              <a:effectLst/>
              <a:latin typeface="HGMaruGothicMPRO"/>
              <a:ea typeface="HGMaruGothicMPRO"/>
            </a:endParaRPr>
          </a:p>
          <a:p>
            <a:r>
              <a:rPr lang="ja-JP" altLang="en-US" sz="1050" dirty="0">
                <a:latin typeface="HGMaruGothicMPRO"/>
                <a:ea typeface="HGMaruGothicMPRO"/>
              </a:rPr>
              <a:t>　</a:t>
            </a:r>
            <a:r>
              <a:rPr lang="en" altLang="ja-JP" sz="1050" b="0" i="0" dirty="0">
                <a:effectLst/>
                <a:latin typeface="HGMaruGothicMPRO"/>
                <a:ea typeface="HGMaruGothicMPRO"/>
              </a:rPr>
              <a:t>EPA</a:t>
            </a:r>
            <a:r>
              <a:rPr lang="ja-JP" altLang="en-US" sz="1050" b="0" i="0" dirty="0">
                <a:effectLst/>
                <a:latin typeface="HGMaruGothicMPRO"/>
                <a:ea typeface="HGMaruGothicMPRO"/>
              </a:rPr>
              <a:t>は血小板の凝集を抑制する働きがあり、血液をサラサラな状態へ導きます。また、</a:t>
            </a:r>
            <a:r>
              <a:rPr lang="en" altLang="ja-JP" sz="1050" b="0" i="0" dirty="0">
                <a:effectLst/>
                <a:latin typeface="HGMaruGothicMPRO"/>
                <a:ea typeface="HGMaruGothicMPRO"/>
              </a:rPr>
              <a:t>EPA</a:t>
            </a:r>
            <a:r>
              <a:rPr lang="ja-JP" altLang="en-US" sz="1050" b="0" i="0" dirty="0">
                <a:effectLst/>
                <a:latin typeface="HGMaruGothicMPRO"/>
                <a:ea typeface="HGMaruGothicMPRO"/>
              </a:rPr>
              <a:t>は柔軟性の高い脂肪酸で、細胞膜をしなやかに保つ働きがある一方、酸化されやすい特徴があります。キンキには抗酸化作用を持つビタミン</a:t>
            </a:r>
            <a:r>
              <a:rPr lang="en" altLang="ja-JP" sz="1050" b="0" i="0" dirty="0">
                <a:effectLst/>
                <a:latin typeface="HGMaruGothicMPRO"/>
                <a:ea typeface="HGMaruGothicMPRO"/>
              </a:rPr>
              <a:t>E</a:t>
            </a:r>
            <a:r>
              <a:rPr lang="ja-JP" altLang="en-US" sz="1050" b="0" i="0" dirty="0">
                <a:effectLst/>
                <a:latin typeface="HGMaruGothicMPRO"/>
                <a:ea typeface="HGMaruGothicMPRO"/>
              </a:rPr>
              <a:t>が含まれており、</a:t>
            </a:r>
            <a:r>
              <a:rPr lang="en" altLang="ja-JP" sz="1050" b="0" i="0" dirty="0">
                <a:effectLst/>
                <a:latin typeface="HGMaruGothicMPRO"/>
                <a:ea typeface="HGMaruGothicMPRO"/>
              </a:rPr>
              <a:t>EPA</a:t>
            </a:r>
            <a:r>
              <a:rPr lang="ja-JP" altLang="en-US" sz="1050" b="0" i="0" dirty="0">
                <a:effectLst/>
                <a:latin typeface="HGMaruGothicMPRO"/>
                <a:ea typeface="HGMaruGothicMPRO"/>
              </a:rPr>
              <a:t>の酸化を抑える効果が期待できます。</a:t>
            </a:r>
            <a:endParaRPr lang="en-US" altLang="ja-JP" sz="1050" dirty="0">
              <a:latin typeface="HGMaruGothicMPRO"/>
              <a:ea typeface="HGMaruGothicMPRO"/>
            </a:endParaRPr>
          </a:p>
        </p:txBody>
      </p:sp>
      <p:sp>
        <p:nvSpPr>
          <p:cNvPr id="42" name="テキスト ボックス 175">
            <a:extLst>
              <a:ext uri="{FF2B5EF4-FFF2-40B4-BE49-F238E27FC236}">
                <a16:creationId xmlns:a16="http://schemas.microsoft.com/office/drawing/2014/main" id="{A7753349-BD84-7C4A-BBD3-FE644031C150}"/>
              </a:ext>
            </a:extLst>
          </p:cNvPr>
          <p:cNvSpPr txBox="1"/>
          <p:nvPr/>
        </p:nvSpPr>
        <p:spPr bwMode="auto">
          <a:xfrm>
            <a:off x="10744200" y="9829591"/>
            <a:ext cx="9425048" cy="3697939"/>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dirty="0">
                <a:effectLst/>
                <a:latin typeface="HGMaruGothicMPRO" panose="020F0600000000000000" pitchFamily="34" charset="-128"/>
                <a:ea typeface="HGMaruGothicMPRO" panose="020F0600000000000000" pitchFamily="34" charset="-128"/>
                <a:cs typeface="Helvetica"/>
              </a:rPr>
              <a:t>　</a:t>
            </a:r>
            <a:r>
              <a:rPr lang="en-US" altLang="ja-JP" dirty="0">
                <a:effectLst/>
                <a:latin typeface="HGMaruGothicMPRO" panose="020F0600000000000000" pitchFamily="34" charset="-128"/>
                <a:ea typeface="HGMaruGothicMPRO" panose="020F0600000000000000" pitchFamily="34" charset="-128"/>
                <a:cs typeface="Helvetica"/>
              </a:rPr>
              <a:t>12</a:t>
            </a:r>
            <a:r>
              <a:rPr lang="ja-JP" altLang="en-US" dirty="0">
                <a:effectLst/>
                <a:latin typeface="HGMaruGothicMPRO" panose="020F0600000000000000" pitchFamily="34" charset="-128"/>
                <a:ea typeface="HGMaruGothicMPRO" panose="020F0600000000000000" pitchFamily="34" charset="-128"/>
                <a:cs typeface="Helvetica"/>
              </a:rPr>
              <a:t>月に入ると街は一気にクリスマスモード</a:t>
            </a:r>
            <a:r>
              <a:rPr lang="ja-JP" altLang="en-US">
                <a:effectLst/>
                <a:latin typeface="HGMaruGothicMPRO" panose="020F0600000000000000" pitchFamily="34" charset="-128"/>
                <a:ea typeface="HGMaruGothicMPRO" panose="020F0600000000000000" pitchFamily="34" charset="-128"/>
                <a:cs typeface="Helvetica"/>
              </a:rPr>
              <a:t>。お客さまの</a:t>
            </a:r>
            <a:r>
              <a:rPr lang="ja-JP" altLang="en-US" dirty="0">
                <a:effectLst/>
                <a:latin typeface="HGMaruGothicMPRO" panose="020F0600000000000000" pitchFamily="34" charset="-128"/>
                <a:ea typeface="HGMaruGothicMPRO" panose="020F0600000000000000" pitchFamily="34" charset="-128"/>
                <a:cs typeface="Helvetica"/>
              </a:rPr>
              <a:t>生活も大きく変化します。常に地域</a:t>
            </a:r>
            <a:r>
              <a:rPr lang="ja-JP" altLang="en-US">
                <a:effectLst/>
                <a:latin typeface="HGMaruGothicMPRO" panose="020F0600000000000000" pitchFamily="34" charset="-128"/>
                <a:ea typeface="HGMaruGothicMPRO" panose="020F0600000000000000" pitchFamily="34" charset="-128"/>
                <a:cs typeface="Helvetica"/>
              </a:rPr>
              <a:t>やお客</a:t>
            </a:r>
            <a:r>
              <a:rPr lang="ja-JP" altLang="en-US">
                <a:latin typeface="HGMaruGothicMPRO" panose="020F0600000000000000" pitchFamily="34" charset="-128"/>
                <a:ea typeface="HGMaruGothicMPRO" panose="020F0600000000000000" pitchFamily="34" charset="-128"/>
                <a:cs typeface="Helvetica"/>
              </a:rPr>
              <a:t>さ</a:t>
            </a:r>
            <a:r>
              <a:rPr lang="ja-JP" altLang="en-US">
                <a:effectLst/>
                <a:latin typeface="HGMaruGothicMPRO" panose="020F0600000000000000" pitchFamily="34" charset="-128"/>
                <a:ea typeface="HGMaruGothicMPRO" panose="020F0600000000000000" pitchFamily="34" charset="-128"/>
                <a:cs typeface="Helvetica"/>
              </a:rPr>
              <a:t>まの</a:t>
            </a:r>
            <a:r>
              <a:rPr lang="ja-JP" altLang="en-US" dirty="0">
                <a:effectLst/>
                <a:latin typeface="HGMaruGothicMPRO" panose="020F0600000000000000" pitchFamily="34" charset="-128"/>
                <a:ea typeface="HGMaruGothicMPRO" panose="020F0600000000000000" pitchFamily="34" charset="-128"/>
                <a:cs typeface="Helvetica"/>
              </a:rPr>
              <a:t>情報収集を心掛け、生活シーンの変化に合わせた品揃えが必要です。情報番組や</a:t>
            </a:r>
            <a:r>
              <a:rPr lang="en" altLang="ja-JP" dirty="0">
                <a:effectLst/>
                <a:latin typeface="HGMaruGothicMPRO" panose="020F0600000000000000" pitchFamily="34" charset="-128"/>
                <a:ea typeface="HGMaruGothicMPRO" panose="020F0600000000000000" pitchFamily="34" charset="-128"/>
                <a:cs typeface="Helvetica"/>
              </a:rPr>
              <a:t>SNS</a:t>
            </a:r>
            <a:r>
              <a:rPr lang="ja-JP" altLang="en-US" dirty="0">
                <a:effectLst/>
                <a:latin typeface="HGMaruGothicMPRO" panose="020F0600000000000000" pitchFamily="34" charset="-128"/>
                <a:ea typeface="HGMaruGothicMPRO" panose="020F0600000000000000" pitchFamily="34" charset="-128"/>
                <a:cs typeface="Helvetica"/>
              </a:rPr>
              <a:t>などで話題のトレンドをいち早く把握し、今年らしさを反映した売場づくりを行いましょう。クリスマスが終わったらできるだけ早く年末年始の売場に切り替える</a:t>
            </a:r>
            <a:r>
              <a:rPr lang="ja-JP" altLang="en-US" dirty="0">
                <a:latin typeface="HGMaruGothicMPRO" panose="020F0600000000000000" pitchFamily="34" charset="-128"/>
                <a:ea typeface="HGMaruGothicMPRO" panose="020F0600000000000000" pitchFamily="34" charset="-128"/>
                <a:cs typeface="Helvetica"/>
              </a:rPr>
              <a:t>こと</a:t>
            </a:r>
            <a:r>
              <a:rPr lang="ja-JP" altLang="en-US" dirty="0">
                <a:effectLst/>
                <a:latin typeface="HGMaruGothicMPRO" panose="020F0600000000000000" pitchFamily="34" charset="-128"/>
                <a:ea typeface="HGMaruGothicMPRO" panose="020F0600000000000000" pitchFamily="34" charset="-128"/>
                <a:cs typeface="Helvetica"/>
              </a:rPr>
              <a:t>。弁当や調理パンなど普段消費する商品が品切れすることも多いので気を付けましょう。</a:t>
            </a:r>
            <a:br>
              <a:rPr lang="en-US" altLang="ja-JP" dirty="0">
                <a:effectLst/>
                <a:latin typeface="HGMaruGothicMPRO" panose="020F0600000000000000" pitchFamily="34" charset="-128"/>
                <a:ea typeface="HGMaruGothicMPRO" panose="020F0600000000000000" pitchFamily="34" charset="-128"/>
                <a:cs typeface="Helvetica"/>
              </a:rPr>
            </a:br>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b="1" dirty="0">
                <a:latin typeface="HGMaruGothicMPRO" panose="020F0600000000000000" pitchFamily="34" charset="-128"/>
                <a:ea typeface="HGMaruGothicMPRO" panose="020F0600000000000000" pitchFamily="34" charset="-128"/>
                <a:cs typeface="HG丸ｺﾞｼｯｸM-PRO"/>
              </a:rPr>
              <a:t>◆アルコール</a:t>
            </a:r>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dirty="0">
                <a:effectLst/>
                <a:latin typeface="HGMaruGothicMPRO" panose="020F0600000000000000" pitchFamily="34" charset="-128"/>
                <a:ea typeface="HGMaruGothicMPRO" panose="020F0600000000000000" pitchFamily="34" charset="-128"/>
              </a:rPr>
              <a:t>　クリスマスをはじめとしたパーティシーズン。スパークリングワインやプレミアムビールを充実させましょう。この時期はグレードの高い銘柄</a:t>
            </a:r>
            <a:r>
              <a:rPr lang="ja-JP" altLang="en-US" dirty="0">
                <a:latin typeface="HGMaruGothicMPRO" panose="020F0600000000000000" pitchFamily="34" charset="-128"/>
                <a:ea typeface="HGMaruGothicMPRO" panose="020F0600000000000000" pitchFamily="34" charset="-128"/>
              </a:rPr>
              <a:t>の売上が期待できるものの</a:t>
            </a:r>
            <a:r>
              <a:rPr lang="ja-JP" altLang="en-US" dirty="0">
                <a:effectLst/>
                <a:latin typeface="HGMaruGothicMPRO" panose="020F0600000000000000" pitchFamily="34" charset="-128"/>
                <a:ea typeface="HGMaruGothicMPRO" panose="020F0600000000000000" pitchFamily="34" charset="-128"/>
              </a:rPr>
              <a:t>、とにかく短期勝負です。ハーフサイズのシャンパン、スパークリングワイン、ロゼワイン、シードル、ランブルスコに注力を。若年層が多い立地ではカクテル類も動きます。</a:t>
            </a:r>
            <a:endParaRPr lang="en-US" altLang="ja-JP" b="1" dirty="0">
              <a:latin typeface="HGMaruGothicMPRO" panose="020F0600000000000000" pitchFamily="34" charset="-128"/>
              <a:ea typeface="HGMaruGothicMPRO" panose="020F0600000000000000" pitchFamily="34" charset="-128"/>
            </a:endParaRPr>
          </a:p>
          <a:p>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b="1" dirty="0">
                <a:latin typeface="HGMaruGothicMPRO" panose="020F0600000000000000" pitchFamily="34" charset="-128"/>
                <a:ea typeface="HGMaruGothicMPRO" panose="020F0600000000000000" pitchFamily="34" charset="-128"/>
                <a:cs typeface="HG丸ｺﾞｼｯｸM-PRO"/>
              </a:rPr>
              <a:t>◆旬の食材で免疫力アップ</a:t>
            </a:r>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dirty="0">
                <a:effectLst/>
                <a:latin typeface="HGMaruGothicMPRO" panose="020F0600000000000000" pitchFamily="34" charset="-128"/>
                <a:ea typeface="HGMaruGothicMPRO" panose="020F0600000000000000" pitchFamily="34" charset="-128"/>
              </a:rPr>
              <a:t>　旬の食材は、他の季節に比べて栄養価が高くなるとされています。体を温める、風邪予防などの効果が期待できることも強調し販促を強化</a:t>
            </a:r>
            <a:r>
              <a:rPr lang="ja-JP" altLang="en-US" dirty="0">
                <a:latin typeface="HGMaruGothicMPRO" panose="020F0600000000000000" pitchFamily="34" charset="-128"/>
                <a:ea typeface="HGMaruGothicMPRO" panose="020F0600000000000000" pitchFamily="34" charset="-128"/>
              </a:rPr>
              <a:t>しましょう</a:t>
            </a:r>
            <a:r>
              <a:rPr lang="ja-JP" altLang="en-US" dirty="0">
                <a:effectLst/>
                <a:latin typeface="HGMaruGothicMPRO" panose="020F0600000000000000" pitchFamily="34" charset="-128"/>
                <a:ea typeface="HGMaruGothicMPRO" panose="020F0600000000000000" pitchFamily="34" charset="-128"/>
              </a:rPr>
              <a:t>。また、市場に出回る量が多くなることから価格が抑えられるというメリットもあります。カキ、タラ、ブリ、春菊やネギ、</a:t>
            </a:r>
            <a:r>
              <a:rPr lang="ja-JP" altLang="en-US">
                <a:effectLst/>
                <a:latin typeface="HGMaruGothicMPRO" panose="020F0600000000000000" pitchFamily="34" charset="-128"/>
                <a:ea typeface="HGMaruGothicMPRO" panose="020F0600000000000000" pitchFamily="34" charset="-128"/>
              </a:rPr>
              <a:t>白菜、</a:t>
            </a:r>
            <a:r>
              <a:rPr lang="ja-JP" altLang="en-US">
                <a:latin typeface="HGMaruGothicMPRO" panose="020F0600000000000000" pitchFamily="34" charset="-128"/>
                <a:ea typeface="HGMaruGothicMPRO" panose="020F0600000000000000" pitchFamily="34" charset="-128"/>
              </a:rPr>
              <a:t>ダイコン</a:t>
            </a:r>
            <a:r>
              <a:rPr lang="ja-JP" altLang="en-US">
                <a:effectLst/>
                <a:latin typeface="HGMaruGothicMPRO" panose="020F0600000000000000" pitchFamily="34" charset="-128"/>
                <a:ea typeface="HGMaruGothicMPRO" panose="020F0600000000000000" pitchFamily="34" charset="-128"/>
              </a:rPr>
              <a:t>など</a:t>
            </a:r>
            <a:r>
              <a:rPr lang="ja-JP" altLang="en-US" dirty="0">
                <a:effectLst/>
                <a:latin typeface="HGMaruGothicMPRO" panose="020F0600000000000000" pitchFamily="34" charset="-128"/>
                <a:ea typeface="HGMaruGothicMPRO" panose="020F0600000000000000" pitchFamily="34" charset="-128"/>
              </a:rPr>
              <a:t>が挙げられます。豊富な栄養価をより効率的に摂取できる調理方法を紹介し訴求しましょう。受験生の夜食提案も忘れずに。</a:t>
            </a:r>
            <a:endParaRPr lang="en-US" altLang="ja-JP" b="1" dirty="0">
              <a:latin typeface="HGMaruGothicMPRO" panose="020F0600000000000000" pitchFamily="34" charset="-128"/>
              <a:ea typeface="HGMaruGothicMPRO" panose="020F0600000000000000" pitchFamily="34" charset="-128"/>
              <a:cs typeface="HG丸ｺﾞｼｯｸM-PRO"/>
            </a:endParaRPr>
          </a:p>
        </p:txBody>
      </p:sp>
      <p:sp>
        <p:nvSpPr>
          <p:cNvPr id="44" name="テキスト ボックス 177">
            <a:extLst>
              <a:ext uri="{FF2B5EF4-FFF2-40B4-BE49-F238E27FC236}">
                <a16:creationId xmlns:a16="http://schemas.microsoft.com/office/drawing/2014/main" id="{23C0544A-B008-F90D-9F80-5CCCEFBB8E72}"/>
              </a:ext>
            </a:extLst>
          </p:cNvPr>
          <p:cNvSpPr txBox="1"/>
          <p:nvPr/>
        </p:nvSpPr>
        <p:spPr bwMode="auto">
          <a:xfrm>
            <a:off x="10744200" y="8718857"/>
            <a:ext cx="9093336" cy="561339"/>
          </a:xfrm>
          <a:prstGeom prst="rect">
            <a:avLst/>
          </a:prstGeom>
          <a:noFill/>
          <a:ln w="9525">
            <a:noFill/>
            <a:miter lim="800000"/>
            <a:headEnd/>
            <a:tailEnd/>
          </a:ln>
        </p:spPr>
        <p:txBody>
          <a:bodyPr wrap="square" lIns="27432" tIns="18288" rIns="0" bIns="0" rtlCol="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ctr" defTabSz="914400" rtl="0" eaLnBrk="1" fontAlgn="auto" latinLnBrk="0" hangingPunct="1">
              <a:lnSpc>
                <a:spcPct val="100000"/>
              </a:lnSpc>
              <a:spcBef>
                <a:spcPts val="0"/>
              </a:spcBef>
              <a:spcAft>
                <a:spcPts val="0"/>
              </a:spcAft>
              <a:buClrTx/>
              <a:buSzTx/>
              <a:buFontTx/>
              <a:buNone/>
              <a:tabLst/>
            </a:pPr>
            <a:r>
              <a:rPr lang="ja-JP" altLang="en-US" sz="3200">
                <a:latin typeface="HG創英角ｺﾞｼｯｸUB"/>
                <a:ea typeface="HG創英角ｺﾞｼｯｸUB"/>
                <a:cs typeface="HG創英角ｺﾞｼｯｸUB"/>
              </a:rPr>
              <a:t>１２月</a:t>
            </a:r>
            <a:r>
              <a:rPr lang="ja-JP" altLang="en-US" sz="3200">
                <a:solidFill>
                  <a:schemeClr val="tx1"/>
                </a:solidFill>
                <a:latin typeface="HG創英角ｺﾞｼｯｸUB"/>
                <a:ea typeface="HG創英角ｺﾞｼｯｸUB"/>
                <a:cs typeface="HG創英角ｺﾞｼｯｸUB"/>
              </a:rPr>
              <a:t>の販促ポイント</a:t>
            </a:r>
          </a:p>
        </p:txBody>
      </p:sp>
      <p:sp>
        <p:nvSpPr>
          <p:cNvPr id="48" name="AutoShape 6">
            <a:extLst>
              <a:ext uri="{FF2B5EF4-FFF2-40B4-BE49-F238E27FC236}">
                <a16:creationId xmlns:a16="http://schemas.microsoft.com/office/drawing/2014/main" id="{6B742487-2185-A556-1A9A-6F1A6C2922FC}"/>
              </a:ext>
            </a:extLst>
          </p:cNvPr>
          <p:cNvSpPr>
            <a:spLocks noChangeArrowheads="1"/>
          </p:cNvSpPr>
          <p:nvPr/>
        </p:nvSpPr>
        <p:spPr bwMode="auto">
          <a:xfrm>
            <a:off x="15682351" y="2062724"/>
            <a:ext cx="4964400" cy="487140"/>
          </a:xfrm>
          <a:prstGeom prst="flowChartAlternateProcess">
            <a:avLst/>
          </a:prstGeom>
          <a:solidFill>
            <a:schemeClr val="accent2">
              <a:lumMod val="20000"/>
              <a:lumOff val="80000"/>
            </a:schemeClr>
          </a:solidFill>
          <a:ln>
            <a:noFill/>
          </a:ln>
          <a:effectLst/>
        </p:spPr>
        <p:txBody>
          <a:bodyPr wrap="square" lIns="45720" tIns="22860" rIns="4572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800" b="1" i="0" dirty="0">
                <a:latin typeface="HG丸ｺﾞｼｯｸM-PRO" panose="020F0600000000000000" pitchFamily="50" charset="-128"/>
                <a:ea typeface="HG丸ｺﾞｼｯｸM-PRO" panose="020F0600000000000000" pitchFamily="50" charset="-128"/>
                <a:cs typeface="ヒラギノ角ゴ ProN W6"/>
              </a:rPr>
              <a:t>ゴボウ</a:t>
            </a:r>
          </a:p>
        </p:txBody>
      </p:sp>
      <p:sp>
        <p:nvSpPr>
          <p:cNvPr id="49" name="AutoShape 10">
            <a:extLst>
              <a:ext uri="{FF2B5EF4-FFF2-40B4-BE49-F238E27FC236}">
                <a16:creationId xmlns:a16="http://schemas.microsoft.com/office/drawing/2014/main" id="{C281C280-D764-81A0-95FF-1E82EDDCB70C}"/>
              </a:ext>
            </a:extLst>
          </p:cNvPr>
          <p:cNvSpPr>
            <a:spLocks noChangeArrowheads="1"/>
          </p:cNvSpPr>
          <p:nvPr/>
        </p:nvSpPr>
        <p:spPr bwMode="auto">
          <a:xfrm>
            <a:off x="304944" y="3007363"/>
            <a:ext cx="4500000" cy="2183821"/>
          </a:xfrm>
          <a:prstGeom prst="foldedCorner">
            <a:avLst>
              <a:gd name="adj" fmla="val 12500"/>
            </a:avLst>
          </a:prstGeom>
          <a:solidFill>
            <a:schemeClr val="accent6">
              <a:lumMod val="20000"/>
              <a:lumOff val="80000"/>
            </a:schemeClr>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300"/>
              </a:lnSpc>
              <a:defRPr sz="1000"/>
            </a:pPr>
            <a:r>
              <a:rPr lang="en-US" altLang="ja-JP" sz="1200" b="1" i="0" strike="noStrike" dirty="0">
                <a:solidFill>
                  <a:srgbClr val="000000"/>
                </a:solidFill>
                <a:latin typeface="HGMaruGothicMPRO"/>
                <a:ea typeface="HGMaruGothicMPRO"/>
                <a:cs typeface="HG丸ｺﾞｼｯｸM-PRO"/>
              </a:rPr>
              <a:t>《</a:t>
            </a:r>
            <a:r>
              <a:rPr lang="ja-JP" altLang="en-US" sz="1200" b="1" i="0" strike="noStrike" dirty="0">
                <a:solidFill>
                  <a:srgbClr val="000000"/>
                </a:solidFill>
                <a:latin typeface="HGMaruGothicMPRO"/>
                <a:ea typeface="HGMaruGothicMPRO"/>
                <a:cs typeface="HG丸ｺﾞｼｯｸM-PRO"/>
              </a:rPr>
              <a:t>材料：２人前</a:t>
            </a:r>
            <a:r>
              <a:rPr lang="en-US" altLang="ja-JP" sz="1200" b="1" i="0" strike="noStrike" dirty="0">
                <a:solidFill>
                  <a:srgbClr val="000000"/>
                </a:solidFill>
                <a:latin typeface="HGMaruGothicMPRO"/>
                <a:ea typeface="HGMaruGothicMPRO"/>
                <a:cs typeface="HG丸ｺﾞｼｯｸM-PRO"/>
              </a:rPr>
              <a:t>》</a:t>
            </a:r>
            <a:endParaRPr lang="en-US" altLang="ja-JP" sz="100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rPr>
              <a:t>キンキ　</a:t>
            </a:r>
            <a:r>
              <a:rPr lang="en-US" altLang="ja-JP" sz="1050" dirty="0">
                <a:latin typeface="HGMaruGothicMPRO"/>
                <a:ea typeface="HGMaruGothicMPRO"/>
              </a:rPr>
              <a:t>2</a:t>
            </a:r>
            <a:r>
              <a:rPr lang="ja-JP" altLang="en-US" sz="1050" dirty="0">
                <a:latin typeface="HGMaruGothicMPRO"/>
                <a:ea typeface="HGMaruGothicMPRO"/>
              </a:rPr>
              <a:t>尾</a:t>
            </a:r>
            <a:endParaRPr lang="en-US" altLang="ja-JP" sz="1050" dirty="0">
              <a:latin typeface="HGMaruGothicMPRO"/>
              <a:ea typeface="HGMaruGothicMPRO"/>
            </a:endParaRPr>
          </a:p>
          <a:p>
            <a:pPr rtl="1">
              <a:lnSpc>
                <a:spcPts val="1600"/>
              </a:lnSpc>
              <a:defRPr sz="1000"/>
            </a:pPr>
            <a:r>
              <a:rPr lang="ja-JP" altLang="en-US" sz="1050" dirty="0">
                <a:latin typeface="HGMaruGothicMPRO"/>
                <a:ea typeface="HGMaruGothicMPRO"/>
                <a:cs typeface="HG丸ｺﾞｼｯｸM-PRO"/>
              </a:rPr>
              <a:t>ショウガ　</a:t>
            </a:r>
            <a:r>
              <a:rPr lang="en-US" altLang="ja-JP" sz="1050" dirty="0">
                <a:latin typeface="HGMaruGothicMPRO"/>
                <a:ea typeface="HGMaruGothicMPRO"/>
                <a:cs typeface="HG丸ｺﾞｼｯｸM-PRO"/>
              </a:rPr>
              <a:t>1</a:t>
            </a:r>
            <a:r>
              <a:rPr lang="ja-JP" altLang="en-US" sz="1050" dirty="0">
                <a:latin typeface="HGMaruGothicMPRO"/>
                <a:ea typeface="HGMaruGothicMPRO"/>
                <a:cs typeface="HG丸ｺﾞｼｯｸM-PRO"/>
              </a:rPr>
              <a:t>片</a:t>
            </a:r>
            <a:br>
              <a:rPr lang="en-US" altLang="ja-JP" sz="1050" dirty="0">
                <a:latin typeface="HGMaruGothicMPRO"/>
                <a:ea typeface="HGMaruGothicMPRO"/>
                <a:cs typeface="HG丸ｺﾞｼｯｸM-PRO"/>
              </a:rPr>
            </a:br>
            <a:endParaRPr lang="en-US" altLang="ja-JP" sz="1050" dirty="0">
              <a:latin typeface="HGMaruGothicMPRO"/>
              <a:ea typeface="HGMaruGothicMPRO"/>
              <a:cs typeface="HG丸ｺﾞｼｯｸM-PRO"/>
            </a:endParaRPr>
          </a:p>
          <a:p>
            <a:pPr rtl="1">
              <a:lnSpc>
                <a:spcPts val="1600"/>
              </a:lnSpc>
              <a:defRPr sz="1000"/>
            </a:pPr>
            <a:r>
              <a:rPr lang="en-US" altLang="ja-JP" sz="1050" dirty="0">
                <a:latin typeface="HGMaruGothicMPRO"/>
                <a:ea typeface="HGMaruGothicMPRO"/>
                <a:cs typeface="HG丸ｺﾞｼｯｸM-PRO"/>
              </a:rPr>
              <a:t>【A】</a:t>
            </a:r>
          </a:p>
          <a:p>
            <a:pPr rtl="1">
              <a:lnSpc>
                <a:spcPts val="1600"/>
              </a:lnSpc>
              <a:defRPr sz="1000"/>
            </a:pPr>
            <a:r>
              <a:rPr lang="ja-JP" altLang="en-US" sz="1050" dirty="0">
                <a:latin typeface="HGMaruGothicMPRO"/>
                <a:ea typeface="HGMaruGothicMPRO"/>
                <a:cs typeface="HG丸ｺﾞｼｯｸM-PRO"/>
              </a:rPr>
              <a:t>みりん　大さじ</a:t>
            </a:r>
            <a:r>
              <a:rPr lang="en-US" altLang="ja-JP" sz="1050" dirty="0">
                <a:latin typeface="HGMaruGothicMPRO"/>
                <a:ea typeface="HGMaruGothicMPRO"/>
                <a:cs typeface="HG丸ｺﾞｼｯｸM-PRO"/>
              </a:rPr>
              <a:t>2</a:t>
            </a:r>
          </a:p>
          <a:p>
            <a:pPr rtl="1">
              <a:lnSpc>
                <a:spcPts val="1600"/>
              </a:lnSpc>
              <a:defRPr sz="1000"/>
            </a:pPr>
            <a:r>
              <a:rPr lang="ja-JP" altLang="en-US" sz="1050" dirty="0">
                <a:latin typeface="HGMaruGothicMPRO"/>
                <a:ea typeface="HGMaruGothicMPRO"/>
                <a:cs typeface="HG丸ｺﾞｼｯｸM-PRO"/>
              </a:rPr>
              <a:t>しょうゆ　大さじ２</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酒　大</a:t>
            </a:r>
            <a:r>
              <a:rPr lang="ja-JP" altLang="en-US" sz="1050">
                <a:latin typeface="HGMaruGothicMPRO"/>
                <a:ea typeface="HGMaruGothicMPRO"/>
                <a:cs typeface="HG丸ｺﾞｼｯｸM-PRO"/>
              </a:rPr>
              <a:t>さじ２</a:t>
            </a:r>
            <a:endParaRPr lang="en-US" altLang="ja-JP" sz="1050" dirty="0">
              <a:latin typeface="HGMaruGothicMPRO"/>
              <a:ea typeface="HGMaruGothicMPRO"/>
              <a:cs typeface="HG丸ｺﾞｼｯｸM-PRO"/>
            </a:endParaRPr>
          </a:p>
          <a:p>
            <a:pPr rtl="1">
              <a:lnSpc>
                <a:spcPts val="1600"/>
              </a:lnSpc>
              <a:defRPr sz="1000"/>
            </a:pPr>
            <a:r>
              <a:rPr lang="ja-JP" altLang="en-US" sz="1050" dirty="0">
                <a:latin typeface="HGMaruGothicMPRO"/>
                <a:ea typeface="HGMaruGothicMPRO"/>
                <a:cs typeface="HG丸ｺﾞｼｯｸM-PRO"/>
              </a:rPr>
              <a:t>水　</a:t>
            </a:r>
            <a:r>
              <a:rPr lang="en" altLang="ja-JP" sz="1050" dirty="0">
                <a:latin typeface="HGMaruGothicMPRO"/>
                <a:ea typeface="HGMaruGothicMPRO"/>
                <a:cs typeface="HG丸ｺﾞｼｯｸM-PRO"/>
              </a:rPr>
              <a:t>100ml</a:t>
            </a:r>
          </a:p>
          <a:p>
            <a:pPr rtl="1">
              <a:lnSpc>
                <a:spcPts val="1600"/>
              </a:lnSpc>
              <a:defRPr sz="1000"/>
            </a:pPr>
            <a:r>
              <a:rPr lang="ja-JP" altLang="en-US" sz="1200" dirty="0">
                <a:latin typeface="HGMaruGothicMPRO"/>
                <a:ea typeface="HGMaruGothicMPRO"/>
                <a:cs typeface="HG丸ｺﾞｼｯｸM-PRO"/>
              </a:rPr>
              <a:t>砂糖</a:t>
            </a:r>
            <a:r>
              <a:rPr lang="ja-JP" altLang="en-US" sz="1050" dirty="0">
                <a:latin typeface="HGMaruGothicMPRO"/>
                <a:ea typeface="HGMaruGothicMPRO"/>
                <a:cs typeface="HG丸ｺﾞｼｯｸM-PRO"/>
              </a:rPr>
              <a:t>　大さじ</a:t>
            </a:r>
            <a:r>
              <a:rPr lang="en-US" altLang="ja-JP" sz="1050" dirty="0">
                <a:latin typeface="HGMaruGothicMPRO"/>
                <a:ea typeface="HGMaruGothicMPRO"/>
                <a:cs typeface="HG丸ｺﾞｼｯｸM-PRO"/>
              </a:rPr>
              <a:t>1</a:t>
            </a:r>
            <a:endParaRPr lang="en-US" altLang="ja-JP" sz="1200" dirty="0">
              <a:latin typeface="HGMaruGothicMPRO"/>
              <a:ea typeface="HGMaruGothicMPRO"/>
              <a:cs typeface="HG丸ｺﾞｼｯｸM-PRO"/>
            </a:endParaRPr>
          </a:p>
        </p:txBody>
      </p:sp>
      <p:sp>
        <p:nvSpPr>
          <p:cNvPr id="57" name="Text Box 1833">
            <a:extLst>
              <a:ext uri="{FF2B5EF4-FFF2-40B4-BE49-F238E27FC236}">
                <a16:creationId xmlns:a16="http://schemas.microsoft.com/office/drawing/2014/main" id="{198D671C-1C76-1A5B-5AAE-1280CF2C1B25}"/>
              </a:ext>
            </a:extLst>
          </p:cNvPr>
          <p:cNvSpPr txBox="1">
            <a:spLocks noChangeArrowheads="1"/>
          </p:cNvSpPr>
          <p:nvPr/>
        </p:nvSpPr>
        <p:spPr bwMode="auto">
          <a:xfrm>
            <a:off x="15682350" y="2698127"/>
            <a:ext cx="4960800" cy="1293616"/>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i="0" dirty="0">
                <a:effectLst/>
                <a:latin typeface="HGMaruGothicMPRO" panose="020F0600000000000000" pitchFamily="34" charset="-128"/>
                <a:ea typeface="HGMaruGothicMPRO" panose="020F0600000000000000" pitchFamily="34" charset="-128"/>
              </a:rPr>
              <a:t>　ゴボウ</a:t>
            </a:r>
            <a:r>
              <a:rPr lang="ja-JP" altLang="en-US" sz="1050" dirty="0">
                <a:latin typeface="HGMaruGothicMPRO" panose="020F0600000000000000" pitchFamily="34" charset="-128"/>
                <a:ea typeface="HGMaruGothicMPRO" panose="020F0600000000000000" pitchFamily="34" charset="-128"/>
              </a:rPr>
              <a:t>に</a:t>
            </a:r>
            <a:r>
              <a:rPr lang="ja-JP" altLang="en-US" sz="1050" i="0" dirty="0">
                <a:effectLst/>
                <a:latin typeface="HGMaruGothicMPRO" panose="020F0600000000000000" pitchFamily="34" charset="-128"/>
                <a:ea typeface="HGMaruGothicMPRO" panose="020F0600000000000000" pitchFamily="34" charset="-128"/>
              </a:rPr>
              <a:t>は、食物繊維、クロロゲン酸、カリウム、マグネシウム、カルシウムなどが含まれます。</a:t>
            </a:r>
            <a:endParaRPr lang="en-US" altLang="ja-JP" sz="1050" i="0" dirty="0">
              <a:effectLst/>
              <a:latin typeface="HGMaruGothicMPRO" panose="020F0600000000000000" pitchFamily="34" charset="-128"/>
              <a:ea typeface="HGMaruGothicMPRO" panose="020F0600000000000000" pitchFamily="34" charset="-128"/>
            </a:endParaRPr>
          </a:p>
          <a:p>
            <a:r>
              <a:rPr lang="ja-JP" altLang="en-US" sz="1050">
                <a:latin typeface="HGMaruGothicMPRO" panose="020F0600000000000000" pitchFamily="34" charset="-128"/>
                <a:ea typeface="HGMaruGothicMPRO" panose="020F0600000000000000" pitchFamily="34" charset="-128"/>
              </a:rPr>
              <a:t>　ゴボウは野菜</a:t>
            </a:r>
            <a:r>
              <a:rPr lang="ja-JP" altLang="en-US" sz="1050" dirty="0">
                <a:latin typeface="HGMaruGothicMPRO" panose="020F0600000000000000" pitchFamily="34" charset="-128"/>
                <a:ea typeface="HGMaruGothicMPRO" panose="020F0600000000000000" pitchFamily="34" charset="-128"/>
              </a:rPr>
              <a:t>の中でもトップクラスの食物繊維の含有量を誇り、水溶性と不溶性、両方の食物繊維を含むため、便通を整える整腸作用や食後血糖値の上昇抑制作用が期待でき、生活習慣病の予防にも効果的です。</a:t>
            </a:r>
            <a:endParaRPr lang="en-US" altLang="ja-JP" sz="1050" dirty="0">
              <a:latin typeface="HGMaruGothicMPRO" panose="020F0600000000000000" pitchFamily="34" charset="-128"/>
              <a:ea typeface="HGMaruGothicMPRO" panose="020F0600000000000000" pitchFamily="34" charset="-128"/>
            </a:endParaRPr>
          </a:p>
          <a:p>
            <a:r>
              <a:rPr lang="ja-JP" altLang="en-US" sz="1050" i="0">
                <a:effectLst/>
                <a:latin typeface="HGMaruGothicMPRO" panose="020F0600000000000000" pitchFamily="34" charset="-128"/>
                <a:ea typeface="HGMaruGothicMPRO" panose="020F0600000000000000" pitchFamily="34" charset="-128"/>
              </a:rPr>
              <a:t>　また、クロロゲン酸はポリフェノールの一種です。強い抗酸化作用を持ち、血管や皮膚の老化予防や生活習慣病のリスク軽減に役立つとされています。</a:t>
            </a:r>
            <a:endParaRPr lang="en-US" altLang="ja-JP" sz="1050" i="0" dirty="0">
              <a:effectLst/>
              <a:latin typeface="HGMaruGothicMPRO" panose="020F0600000000000000" pitchFamily="34" charset="-128"/>
              <a:ea typeface="HGMaruGothicMPRO" panose="020F0600000000000000" pitchFamily="34" charset="-128"/>
            </a:endParaRPr>
          </a:p>
        </p:txBody>
      </p:sp>
      <p:sp>
        <p:nvSpPr>
          <p:cNvPr id="58" name="Text Box 1833">
            <a:extLst>
              <a:ext uri="{FF2B5EF4-FFF2-40B4-BE49-F238E27FC236}">
                <a16:creationId xmlns:a16="http://schemas.microsoft.com/office/drawing/2014/main" id="{98657918-AFA0-E6DE-DFD7-A574B51CE04B}"/>
              </a:ext>
            </a:extLst>
          </p:cNvPr>
          <p:cNvSpPr txBox="1">
            <a:spLocks noChangeArrowheads="1"/>
          </p:cNvSpPr>
          <p:nvPr/>
        </p:nvSpPr>
        <p:spPr bwMode="auto">
          <a:xfrm>
            <a:off x="10482352" y="4307997"/>
            <a:ext cx="4929003" cy="876696"/>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latin typeface="HGMaruGothicMPRO"/>
                <a:ea typeface="HGMaruGothicMPRO"/>
              </a:rPr>
              <a:t>　目が黒く澄んでいて、身を触って弾力があるものは鮮度がいいです。また、キンキの体色は、鮮度が高いと深紅色ですが、時間がたつとオレンジ色になります。体色を確認して選ぶようにしましょう。</a:t>
            </a:r>
            <a:endParaRPr lang="en-US" altLang="ja-JP" sz="1050" dirty="0">
              <a:latin typeface="HGMaruGothicMPRO"/>
              <a:ea typeface="HGMaruGothicMPRO"/>
            </a:endParaRPr>
          </a:p>
        </p:txBody>
      </p:sp>
      <p:sp>
        <p:nvSpPr>
          <p:cNvPr id="59" name="Text Box 1833">
            <a:extLst>
              <a:ext uri="{FF2B5EF4-FFF2-40B4-BE49-F238E27FC236}">
                <a16:creationId xmlns:a16="http://schemas.microsoft.com/office/drawing/2014/main" id="{2A7E2E71-E075-5E9D-BE6B-439A83F6D453}"/>
              </a:ext>
            </a:extLst>
          </p:cNvPr>
          <p:cNvSpPr txBox="1">
            <a:spLocks noChangeArrowheads="1"/>
          </p:cNvSpPr>
          <p:nvPr/>
        </p:nvSpPr>
        <p:spPr bwMode="auto">
          <a:xfrm>
            <a:off x="12408837" y="3953227"/>
            <a:ext cx="1967399" cy="263298"/>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400" dirty="0">
                <a:solidFill>
                  <a:schemeClr val="accent2"/>
                </a:solidFill>
                <a:latin typeface="HGPSoeiKakugothicUB"/>
                <a:ea typeface="HGPSoeiKakugothicUB"/>
              </a:rPr>
              <a:t>キンキの選び方</a:t>
            </a:r>
            <a:endParaRPr lang="en-US" altLang="ja-JP" sz="1400" dirty="0">
              <a:solidFill>
                <a:schemeClr val="accent2"/>
              </a:solidFill>
              <a:latin typeface="HGPSoeiKakugothicUB"/>
              <a:ea typeface="HGPSoeiKakugothicUB"/>
            </a:endParaRPr>
          </a:p>
        </p:txBody>
      </p:sp>
      <p:sp>
        <p:nvSpPr>
          <p:cNvPr id="60" name="Text Box 1833">
            <a:extLst>
              <a:ext uri="{FF2B5EF4-FFF2-40B4-BE49-F238E27FC236}">
                <a16:creationId xmlns:a16="http://schemas.microsoft.com/office/drawing/2014/main" id="{60C42B4F-AD94-EDDD-9B89-C32E4FBF5E36}"/>
              </a:ext>
            </a:extLst>
          </p:cNvPr>
          <p:cNvSpPr txBox="1">
            <a:spLocks noChangeArrowheads="1"/>
          </p:cNvSpPr>
          <p:nvPr/>
        </p:nvSpPr>
        <p:spPr bwMode="auto">
          <a:xfrm>
            <a:off x="17289169" y="3953227"/>
            <a:ext cx="1853614" cy="158749"/>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400" dirty="0">
                <a:solidFill>
                  <a:schemeClr val="accent2"/>
                </a:solidFill>
                <a:latin typeface="HGPSoeiKakugothicUB"/>
                <a:ea typeface="HGPSoeiKakugothicUB"/>
              </a:rPr>
              <a:t>ゴボウの保存方法</a:t>
            </a:r>
          </a:p>
        </p:txBody>
      </p:sp>
      <p:sp>
        <p:nvSpPr>
          <p:cNvPr id="61" name="Text Box 1833">
            <a:extLst>
              <a:ext uri="{FF2B5EF4-FFF2-40B4-BE49-F238E27FC236}">
                <a16:creationId xmlns:a16="http://schemas.microsoft.com/office/drawing/2014/main" id="{C742DF7D-5D52-66ED-4309-72CB256819AF}"/>
              </a:ext>
            </a:extLst>
          </p:cNvPr>
          <p:cNvSpPr txBox="1">
            <a:spLocks noChangeArrowheads="1"/>
          </p:cNvSpPr>
          <p:nvPr/>
        </p:nvSpPr>
        <p:spPr bwMode="auto">
          <a:xfrm>
            <a:off x="15682351" y="4307996"/>
            <a:ext cx="4870431" cy="800659"/>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latin typeface="HGMaruGothicMPRO"/>
                <a:ea typeface="HGMaruGothicMPRO"/>
              </a:rPr>
              <a:t>　泥付きのゴボウは、そのまま新聞紙に包み、冷暗所に保存しましょう。洗ってあるものはラップに包んで野菜室に入れると日持ちします。</a:t>
            </a:r>
            <a:endParaRPr lang="en-US" altLang="ja-JP" sz="1050" dirty="0">
              <a:latin typeface="HGMaruGothicMPRO"/>
              <a:ea typeface="HGMaruGothicMPRO"/>
            </a:endParaRPr>
          </a:p>
        </p:txBody>
      </p:sp>
      <p:sp>
        <p:nvSpPr>
          <p:cNvPr id="62" name="テキスト ボックス 178">
            <a:extLst>
              <a:ext uri="{FF2B5EF4-FFF2-40B4-BE49-F238E27FC236}">
                <a16:creationId xmlns:a16="http://schemas.microsoft.com/office/drawing/2014/main" id="{9A79FE2A-4CD3-963D-71E7-C155B89773D8}"/>
              </a:ext>
            </a:extLst>
          </p:cNvPr>
          <p:cNvSpPr txBox="1"/>
          <p:nvPr/>
        </p:nvSpPr>
        <p:spPr bwMode="auto">
          <a:xfrm>
            <a:off x="507317" y="8504231"/>
            <a:ext cx="7038424" cy="751586"/>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r>
              <a:rPr lang="ja-JP" altLang="en-US" sz="2000" dirty="0">
                <a:latin typeface="HG創英角ｺﾞｼｯｸUB"/>
                <a:ea typeface="HG創英角ｺﾞｼｯｸUB"/>
                <a:cs typeface="HG創英角ｺﾞｼｯｸUB"/>
              </a:rPr>
              <a:t>冬至（１２／２２）</a:t>
            </a:r>
            <a:endParaRPr lang="en-US" altLang="ja-JP" sz="2000" dirty="0">
              <a:latin typeface="HG創英角ｺﾞｼｯｸUB"/>
              <a:ea typeface="HG創英角ｺﾞｼｯｸUB"/>
              <a:cs typeface="HG創英角ｺﾞｼｯｸUB"/>
            </a:endParaRPr>
          </a:p>
        </p:txBody>
      </p:sp>
      <p:sp>
        <p:nvSpPr>
          <p:cNvPr id="63" name="テキスト ボックス 171">
            <a:extLst>
              <a:ext uri="{FF2B5EF4-FFF2-40B4-BE49-F238E27FC236}">
                <a16:creationId xmlns:a16="http://schemas.microsoft.com/office/drawing/2014/main" id="{E583DCD7-4EDF-4B5F-F73A-C002DB2F1876}"/>
              </a:ext>
            </a:extLst>
          </p:cNvPr>
          <p:cNvSpPr txBox="1"/>
          <p:nvPr/>
        </p:nvSpPr>
        <p:spPr bwMode="auto">
          <a:xfrm>
            <a:off x="507317" y="8958009"/>
            <a:ext cx="5537348" cy="1318953"/>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effectLst/>
                <a:latin typeface="HGMaruGothicMPRO" panose="020F0600000000000000" pitchFamily="34" charset="-128"/>
                <a:ea typeface="HGMaruGothicMPRO" panose="020F0600000000000000" pitchFamily="34" charset="-128"/>
              </a:rPr>
              <a:t>　二十四節気の一つ</a:t>
            </a:r>
            <a:r>
              <a:rPr lang="ja-JP" altLang="en-US" sz="1050">
                <a:effectLst/>
                <a:latin typeface="HGMaruGothicMPRO" panose="020F0600000000000000" pitchFamily="34" charset="-128"/>
                <a:ea typeface="HGMaruGothicMPRO" panose="020F0600000000000000" pitchFamily="34" charset="-128"/>
              </a:rPr>
              <a:t>。一年で</a:t>
            </a:r>
            <a:r>
              <a:rPr lang="ja-JP" altLang="en-US" sz="1050" dirty="0">
                <a:effectLst/>
                <a:latin typeface="HGMaruGothicMPRO" panose="020F0600000000000000" pitchFamily="34" charset="-128"/>
                <a:ea typeface="HGMaruGothicMPRO" panose="020F0600000000000000" pitchFamily="34" charset="-128"/>
              </a:rPr>
              <a:t>最も昼が短く、夜が長い日</a:t>
            </a:r>
            <a:r>
              <a:rPr lang="ja-JP" altLang="en-US" sz="1050" dirty="0">
                <a:latin typeface="HGMaruGothicMPRO" panose="020F0600000000000000" pitchFamily="34" charset="-128"/>
                <a:ea typeface="HGMaruGothicMPRO" panose="020F0600000000000000" pitchFamily="34" charset="-128"/>
              </a:rPr>
              <a:t>です</a:t>
            </a:r>
            <a:r>
              <a:rPr lang="ja-JP" altLang="en-US" sz="1050" dirty="0">
                <a:effectLst/>
                <a:latin typeface="HGMaruGothicMPRO" panose="020F0600000000000000" pitchFamily="34" charset="-128"/>
                <a:ea typeface="HGMaruGothicMPRO" panose="020F0600000000000000" pitchFamily="34" charset="-128"/>
              </a:rPr>
              <a:t>。「小豆がゆ」や「ん」の付く食べ物を食べ、ゆず湯に入ると無病息災がかなうという風習があります。「ん」が付く食べ物は「運が付く」ともされます。なんきん、レンコン、うどん、ニンジン、こんにゃく、けんちん汁などを、提案しましょう。</a:t>
            </a:r>
            <a:endParaRPr lang="en-US" altLang="ja-JP" sz="1050" dirty="0">
              <a:effectLst/>
              <a:latin typeface="HGMaruGothicMPRO" panose="020F0600000000000000" pitchFamily="34" charset="-128"/>
              <a:ea typeface="HGMaruGothicMPRO" panose="020F0600000000000000" pitchFamily="34" charset="-128"/>
            </a:endParaRPr>
          </a:p>
        </p:txBody>
      </p:sp>
      <p:sp>
        <p:nvSpPr>
          <p:cNvPr id="68" name="Text Box 1049">
            <a:extLst>
              <a:ext uri="{FF2B5EF4-FFF2-40B4-BE49-F238E27FC236}">
                <a16:creationId xmlns:a16="http://schemas.microsoft.com/office/drawing/2014/main" id="{F0B63D08-3435-8359-7CC9-725C906CB89A}"/>
              </a:ext>
            </a:extLst>
          </p:cNvPr>
          <p:cNvSpPr txBox="1">
            <a:spLocks noChangeArrowheads="1"/>
          </p:cNvSpPr>
          <p:nvPr/>
        </p:nvSpPr>
        <p:spPr bwMode="auto">
          <a:xfrm>
            <a:off x="3463309" y="119466"/>
            <a:ext cx="14561782" cy="1031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lIns="73152" tIns="36576"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3500"/>
              </a:lnSpc>
              <a:defRPr sz="1000"/>
            </a:pPr>
            <a:r>
              <a:rPr lang="en-US" altLang="ja-JP" sz="2300" b="1" dirty="0">
                <a:solidFill>
                  <a:srgbClr val="C00000"/>
                </a:solidFill>
                <a:latin typeface="メイリオ"/>
                <a:ea typeface="メイリオ"/>
              </a:rPr>
              <a:t>12</a:t>
            </a:r>
            <a:r>
              <a:rPr lang="ja-JP" altLang="en-US" sz="2300" b="1">
                <a:solidFill>
                  <a:srgbClr val="C00000"/>
                </a:solidFill>
                <a:latin typeface="メイリオ"/>
                <a:ea typeface="メイリオ"/>
              </a:rPr>
              <a:t>月</a:t>
            </a:r>
            <a:r>
              <a:rPr lang="ja-JP" altLang="en-US" sz="2300" b="1" i="0" u="none" strike="noStrike" baseline="0" dirty="0">
                <a:solidFill>
                  <a:srgbClr val="C00000"/>
                </a:solidFill>
                <a:latin typeface="メイリオ"/>
                <a:ea typeface="メイリオ"/>
              </a:rPr>
              <a:t>･</a:t>
            </a:r>
            <a:r>
              <a:rPr lang="ja-JP" altLang="en-US" sz="2300" b="1" dirty="0">
                <a:solidFill>
                  <a:srgbClr val="C00000"/>
                </a:solidFill>
                <a:latin typeface="メイリオ"/>
                <a:ea typeface="メイリオ"/>
              </a:rPr>
              <a:t>･･旬の</a:t>
            </a:r>
            <a:r>
              <a:rPr lang="ja-JP" altLang="en-US" sz="2300" b="1" i="0" u="none" strike="noStrike" baseline="0" dirty="0">
                <a:solidFill>
                  <a:srgbClr val="C00000"/>
                </a:solidFill>
                <a:latin typeface="メイリオ"/>
                <a:ea typeface="メイリオ"/>
              </a:rPr>
              <a:t>食材が盛りだくさん！ 行事や記念日に絡めた販促活動を展開しましょう！</a:t>
            </a:r>
          </a:p>
          <a:p>
            <a:pPr algn="ctr">
              <a:lnSpc>
                <a:spcPts val="3400"/>
              </a:lnSpc>
              <a:defRPr sz="1000"/>
            </a:pPr>
            <a:r>
              <a:rPr lang="en-US" altLang="ja-JP" sz="2300" b="1" i="0" u="none" strike="noStrike" baseline="0" dirty="0">
                <a:solidFill>
                  <a:schemeClr val="accent6">
                    <a:lumMod val="50000"/>
                  </a:schemeClr>
                </a:solidFill>
                <a:latin typeface="メイリオ"/>
                <a:ea typeface="メイリオ"/>
              </a:rPr>
              <a:t>〜</a:t>
            </a:r>
            <a:r>
              <a:rPr lang="ja-JP" altLang="en-US" sz="2300" b="1" i="0" u="none" strike="noStrike" baseline="0">
                <a:solidFill>
                  <a:schemeClr val="accent6">
                    <a:lumMod val="50000"/>
                  </a:schemeClr>
                </a:solidFill>
                <a:latin typeface="メイリオ"/>
                <a:ea typeface="メイリオ"/>
              </a:rPr>
              <a:t>「クリスマスモード」から「年末年始モード」への切り替えをスムーズに！</a:t>
            </a:r>
            <a:r>
              <a:rPr lang="en-US" altLang="ja-JP" sz="2300" b="1" i="0" u="none" strike="noStrike" baseline="0" dirty="0">
                <a:solidFill>
                  <a:schemeClr val="accent6">
                    <a:lumMod val="50000"/>
                  </a:schemeClr>
                </a:solidFill>
                <a:latin typeface="メイリオ"/>
                <a:ea typeface="メイリオ"/>
              </a:rPr>
              <a:t>〜</a:t>
            </a:r>
            <a:endParaRPr lang="ja-JP" altLang="en-US" sz="2300" b="1" i="0" u="none" strike="noStrike" baseline="0" dirty="0">
              <a:solidFill>
                <a:schemeClr val="accent6">
                  <a:lumMod val="50000"/>
                </a:schemeClr>
              </a:solidFill>
              <a:latin typeface="メイリオ"/>
              <a:ea typeface="メイリオ"/>
            </a:endParaRPr>
          </a:p>
        </p:txBody>
      </p:sp>
      <p:sp>
        <p:nvSpPr>
          <p:cNvPr id="47" name="テキスト ボックス 178">
            <a:extLst>
              <a:ext uri="{FF2B5EF4-FFF2-40B4-BE49-F238E27FC236}">
                <a16:creationId xmlns:a16="http://schemas.microsoft.com/office/drawing/2014/main" id="{AAE1E9BB-A841-D481-6DA5-54B1196F8109}"/>
              </a:ext>
            </a:extLst>
          </p:cNvPr>
          <p:cNvSpPr txBox="1"/>
          <p:nvPr/>
        </p:nvSpPr>
        <p:spPr bwMode="auto">
          <a:xfrm>
            <a:off x="764453" y="12053694"/>
            <a:ext cx="7038424" cy="751586"/>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r>
              <a:rPr lang="ja-JP" altLang="en-US" sz="2800">
                <a:latin typeface="HG創英角ｺﾞｼｯｸUB"/>
                <a:ea typeface="HG創英角ｺﾞｼｯｸUB"/>
                <a:cs typeface="HG創英角ｺﾞｼｯｸUB"/>
              </a:rPr>
              <a:t>大みそか（１２／３１）</a:t>
            </a:r>
            <a:endParaRPr lang="en-US" altLang="ja-JP" sz="2800" dirty="0">
              <a:latin typeface="HG創英角ｺﾞｼｯｸUB"/>
              <a:ea typeface="HG創英角ｺﾞｼｯｸUB"/>
              <a:cs typeface="HG創英角ｺﾞｼｯｸUB"/>
            </a:endParaRPr>
          </a:p>
        </p:txBody>
      </p:sp>
      <p:sp>
        <p:nvSpPr>
          <p:cNvPr id="51" name="テキスト ボックス 171">
            <a:extLst>
              <a:ext uri="{FF2B5EF4-FFF2-40B4-BE49-F238E27FC236}">
                <a16:creationId xmlns:a16="http://schemas.microsoft.com/office/drawing/2014/main" id="{272F5A60-6673-34D8-276C-CD23CF130A6C}"/>
              </a:ext>
            </a:extLst>
          </p:cNvPr>
          <p:cNvSpPr txBox="1"/>
          <p:nvPr/>
        </p:nvSpPr>
        <p:spPr bwMode="auto">
          <a:xfrm>
            <a:off x="755010" y="12775517"/>
            <a:ext cx="5900618" cy="707150"/>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effectLst/>
                <a:latin typeface="HGMaruGothicMPRO" panose="020F0600000000000000" pitchFamily="34" charset="-128"/>
                <a:ea typeface="HGMaruGothicMPRO" panose="020F0600000000000000" pitchFamily="34" charset="-128"/>
              </a:rPr>
              <a:t>　</a:t>
            </a:r>
            <a:r>
              <a:rPr lang="ja-JP" altLang="en-US" sz="1050" dirty="0">
                <a:latin typeface="HGMaruGothicMPRO" panose="020F0600000000000000" pitchFamily="34" charset="-128"/>
                <a:ea typeface="HGMaruGothicMPRO" panose="020F0600000000000000" pitchFamily="34" charset="-128"/>
              </a:rPr>
              <a:t>月末のことをみそかといい、一年の最後のみそかに当たる</a:t>
            </a:r>
            <a:r>
              <a:rPr lang="en-US" altLang="ja-JP" sz="1050" dirty="0">
                <a:latin typeface="HGMaruGothicMPRO" panose="020F0600000000000000" pitchFamily="34" charset="-128"/>
                <a:ea typeface="HGMaruGothicMPRO" panose="020F0600000000000000" pitchFamily="34" charset="-128"/>
              </a:rPr>
              <a:t>12</a:t>
            </a:r>
            <a:r>
              <a:rPr lang="ja-JP" altLang="en-US" sz="1050" dirty="0">
                <a:latin typeface="HGMaruGothicMPRO" panose="020F0600000000000000" pitchFamily="34" charset="-128"/>
                <a:ea typeface="HGMaruGothicMPRO" panose="020F0600000000000000" pitchFamily="34" charset="-128"/>
              </a:rPr>
              <a:t>月</a:t>
            </a:r>
            <a:r>
              <a:rPr lang="en-US" altLang="ja-JP" sz="1050" dirty="0">
                <a:latin typeface="HGMaruGothicMPRO" panose="020F0600000000000000" pitchFamily="34" charset="-128"/>
                <a:ea typeface="HGMaruGothicMPRO" panose="020F0600000000000000" pitchFamily="34" charset="-128"/>
              </a:rPr>
              <a:t>31</a:t>
            </a:r>
            <a:r>
              <a:rPr lang="ja-JP" altLang="en-US" sz="1050" dirty="0">
                <a:latin typeface="HGMaruGothicMPRO" panose="020F0600000000000000" pitchFamily="34" charset="-128"/>
                <a:ea typeface="HGMaruGothicMPRO" panose="020F0600000000000000" pitchFamily="34" charset="-128"/>
              </a:rPr>
              <a:t>日は大みそかといいます。</a:t>
            </a:r>
            <a:endParaRPr lang="en-US" altLang="ja-JP" sz="1050" dirty="0">
              <a:latin typeface="HGMaruGothicMPRO" panose="020F0600000000000000" pitchFamily="34" charset="-128"/>
              <a:ea typeface="HGMaruGothicMPRO" panose="020F0600000000000000" pitchFamily="34" charset="-128"/>
            </a:endParaRPr>
          </a:p>
          <a:p>
            <a:r>
              <a:rPr lang="ja-JP" altLang="en-US" sz="1050" dirty="0">
                <a:latin typeface="HGMaruGothicMPRO" panose="020F0600000000000000" pitchFamily="34" charset="-128"/>
                <a:ea typeface="HGMaruGothicMPRO" panose="020F0600000000000000" pitchFamily="34" charset="-128"/>
              </a:rPr>
              <a:t>一年の労をねぎらい、新たな年を迎えるメニューを提案しましょう。大みそかの夜は家族そろってごちそうを食べる家庭が多いですが、そのメニューは寿司、刺身盛合せ、カニすき、カニ焼き、すき焼き、しゃぶしゃぶ、ちらし寿司など、家庭によりさまざまです。地域に密着した販促を心掛けましょう。胃腸が疲れやすい時季なので、消化吸収に優れたメニューの提案も喜ばれます。</a:t>
            </a:r>
            <a:endParaRPr lang="en-US" altLang="ja-JP" sz="1050" dirty="0">
              <a:latin typeface="HGMaruGothicMPRO" panose="020F0600000000000000" pitchFamily="34" charset="-128"/>
              <a:ea typeface="HGMaruGothicMPRO" panose="020F0600000000000000" pitchFamily="34" charset="-128"/>
            </a:endParaRPr>
          </a:p>
          <a:p>
            <a:endParaRPr lang="en-US" altLang="ja-JP" sz="1050" dirty="0">
              <a:effectLst/>
              <a:latin typeface="HGMaruGothicMPRO" panose="020F0600000000000000" pitchFamily="34" charset="-128"/>
              <a:ea typeface="HGMaruGothicMPRO" panose="020F0600000000000000" pitchFamily="34" charset="-128"/>
            </a:endParaRPr>
          </a:p>
          <a:p>
            <a:r>
              <a:rPr lang="ja-JP" altLang="en-US" sz="1050" b="1" dirty="0">
                <a:effectLst/>
                <a:latin typeface="HGMaruGothicMPRO" panose="020F0600000000000000" pitchFamily="34" charset="-128"/>
                <a:ea typeface="HGMaruGothicMPRO" panose="020F0600000000000000" pitchFamily="34" charset="-128"/>
              </a:rPr>
              <a:t>●重点メニュー・商品</a:t>
            </a:r>
          </a:p>
          <a:p>
            <a:r>
              <a:rPr lang="ja-JP" altLang="en-US" sz="1050" dirty="0">
                <a:effectLst/>
                <a:latin typeface="HGMaruGothicMPRO" panose="020F0600000000000000" pitchFamily="34" charset="-128"/>
                <a:ea typeface="HGMaruGothicMPRO" panose="020F0600000000000000" pitchFamily="34" charset="-128"/>
              </a:rPr>
              <a:t>カニ、ブリ、牛肉、乾うどん・そば、ネギ、かつお節、わさび、寿司、刺身盛合せ、大根おろし、天ぷら（野菜・魚介など）、すき焼き、カニ鍋、年越しそば・うどん</a:t>
            </a:r>
            <a:br>
              <a:rPr lang="en-US" altLang="ja-JP" sz="1050" dirty="0">
                <a:effectLst/>
                <a:latin typeface="HGMaruGothicMPRO" panose="020F0600000000000000" pitchFamily="34" charset="-128"/>
                <a:ea typeface="HGMaruGothicMPRO" panose="020F0600000000000000" pitchFamily="34" charset="-128"/>
              </a:rPr>
            </a:br>
            <a:br>
              <a:rPr lang="en-US" altLang="ja-JP" sz="1050" dirty="0">
                <a:effectLst/>
                <a:latin typeface="HGMaruGothicMPRO" panose="020F0600000000000000" pitchFamily="34" charset="-128"/>
                <a:ea typeface="HGMaruGothicMPRO" panose="020F0600000000000000" pitchFamily="34" charset="-128"/>
              </a:rPr>
            </a:br>
            <a:endParaRPr lang="en-US" altLang="ja-JP" sz="1050" dirty="0">
              <a:effectLst/>
              <a:latin typeface="HGMaruGothicMPRO" panose="020F0600000000000000" pitchFamily="34" charset="-128"/>
              <a:ea typeface="HGMaruGothicMPRO" panose="020F0600000000000000" pitchFamily="34" charset="-128"/>
            </a:endParaRPr>
          </a:p>
        </p:txBody>
      </p:sp>
      <p:sp>
        <p:nvSpPr>
          <p:cNvPr id="3" name="AutoShape 16">
            <a:extLst>
              <a:ext uri="{FF2B5EF4-FFF2-40B4-BE49-F238E27FC236}">
                <a16:creationId xmlns:a16="http://schemas.microsoft.com/office/drawing/2014/main" id="{13F43B0F-9B01-D8C4-E5BC-8E1B029C6ECB}"/>
              </a:ext>
            </a:extLst>
          </p:cNvPr>
          <p:cNvSpPr>
            <a:spLocks noChangeArrowheads="1"/>
          </p:cNvSpPr>
          <p:nvPr/>
        </p:nvSpPr>
        <p:spPr bwMode="auto">
          <a:xfrm>
            <a:off x="304944" y="1046818"/>
            <a:ext cx="5400000" cy="669234"/>
          </a:xfrm>
          <a:prstGeom prst="flowChartAlternateProcess">
            <a:avLst/>
          </a:prstGeom>
          <a:solidFill>
            <a:schemeClr val="accent4">
              <a:lumMod val="20000"/>
              <a:lumOff val="80000"/>
            </a:schemeClr>
          </a:solidFill>
          <a:ln w="9525">
            <a:noFill/>
            <a:miter lim="800000"/>
            <a:headEnd/>
            <a:tailEnd/>
          </a:ln>
          <a:effectLst>
            <a:outerShdw dist="107763" dir="2700000" algn="ctr" rotWithShape="0">
              <a:srgbClr val="808080"/>
            </a:outerShdw>
          </a:effectLst>
        </p:spPr>
        <p:txBody>
          <a:bodyPr wrap="square" lIns="73152" tIns="36576" rIns="73152" bIns="3657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endParaRPr lang="ja-JP" altLang="en-US" sz="3000" b="1" i="0" u="none" strike="noStrike" baseline="0">
              <a:solidFill>
                <a:srgbClr val="FF6600"/>
              </a:solidFill>
              <a:latin typeface="HGS創英角ﾎﾟｯﾌﾟ体"/>
              <a:ea typeface="HGS創英角ﾎﾟｯﾌﾟ体"/>
            </a:endParaRPr>
          </a:p>
        </p:txBody>
      </p:sp>
      <p:sp>
        <p:nvSpPr>
          <p:cNvPr id="8" name="AutoShape 17">
            <a:extLst>
              <a:ext uri="{FF2B5EF4-FFF2-40B4-BE49-F238E27FC236}">
                <a16:creationId xmlns:a16="http://schemas.microsoft.com/office/drawing/2014/main" id="{B9230DA9-D21A-95A0-3CF1-D6D37B2AE4DD}"/>
              </a:ext>
            </a:extLst>
          </p:cNvPr>
          <p:cNvSpPr>
            <a:spLocks noChangeArrowheads="1"/>
          </p:cNvSpPr>
          <p:nvPr/>
        </p:nvSpPr>
        <p:spPr bwMode="auto">
          <a:xfrm>
            <a:off x="10489225" y="1046818"/>
            <a:ext cx="5303488" cy="669600"/>
          </a:xfrm>
          <a:prstGeom prst="flowChartAlternateProcess">
            <a:avLst/>
          </a:prstGeom>
          <a:solidFill>
            <a:schemeClr val="accent4">
              <a:lumMod val="20000"/>
              <a:lumOff val="80000"/>
            </a:schemeClr>
          </a:solidFill>
          <a:ln w="9525">
            <a:noFill/>
            <a:miter lim="800000"/>
            <a:headEnd/>
            <a:tailEnd/>
          </a:ln>
          <a:effectLst>
            <a:outerShdw dist="107763" dir="2700000" algn="ctr" rotWithShape="0">
              <a:srgbClr val="808080"/>
            </a:outerShdw>
          </a:effectLst>
        </p:spPr>
        <p:txBody>
          <a:bodyPr wrap="square" lIns="73152" tIns="36576" rIns="73152" bIns="3657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endParaRPr lang="ja-JP" altLang="en-US" sz="3000" b="1" i="0" u="none" strike="noStrike" baseline="0">
              <a:solidFill>
                <a:srgbClr val="0000FF"/>
              </a:solidFill>
              <a:latin typeface="HGS創英角ﾎﾟｯﾌﾟ体"/>
              <a:ea typeface="HGS創英角ﾎﾟｯﾌﾟ体"/>
            </a:endParaRPr>
          </a:p>
        </p:txBody>
      </p:sp>
      <p:pic>
        <p:nvPicPr>
          <p:cNvPr id="16" name="図 15">
            <a:extLst>
              <a:ext uri="{FF2B5EF4-FFF2-40B4-BE49-F238E27FC236}">
                <a16:creationId xmlns:a16="http://schemas.microsoft.com/office/drawing/2014/main" id="{C6223135-DCDC-330A-4593-F879696E6FB5}"/>
              </a:ext>
            </a:extLst>
          </p:cNvPr>
          <p:cNvPicPr>
            <a:picLocks noChangeAspect="1"/>
          </p:cNvPicPr>
          <p:nvPr/>
        </p:nvPicPr>
        <p:blipFill rotWithShape="1">
          <a:blip r:embed="rId3">
            <a:extLst>
              <a:ext uri="{28A0092B-C50C-407E-A947-70E740481C1C}">
                <a14:useLocalDpi xmlns:a14="http://schemas.microsoft.com/office/drawing/2010/main" val="0"/>
              </a:ext>
            </a:extLst>
          </a:blip>
          <a:srcRect t="63193"/>
          <a:stretch/>
        </p:blipFill>
        <p:spPr>
          <a:xfrm>
            <a:off x="10462729" y="12172201"/>
            <a:ext cx="10439243" cy="2710657"/>
          </a:xfrm>
          <a:prstGeom prst="rect">
            <a:avLst/>
          </a:prstGeom>
        </p:spPr>
      </p:pic>
      <p:pic>
        <p:nvPicPr>
          <p:cNvPr id="23" name="図 22">
            <a:extLst>
              <a:ext uri="{FF2B5EF4-FFF2-40B4-BE49-F238E27FC236}">
                <a16:creationId xmlns:a16="http://schemas.microsoft.com/office/drawing/2014/main" id="{7804F429-14BA-A853-AF93-26526504CD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19491">
            <a:off x="7268010" y="3101645"/>
            <a:ext cx="1944785" cy="1944785"/>
          </a:xfrm>
          <a:prstGeom prst="rect">
            <a:avLst/>
          </a:prstGeom>
        </p:spPr>
      </p:pic>
      <p:pic>
        <p:nvPicPr>
          <p:cNvPr id="28" name="図 27">
            <a:extLst>
              <a:ext uri="{FF2B5EF4-FFF2-40B4-BE49-F238E27FC236}">
                <a16:creationId xmlns:a16="http://schemas.microsoft.com/office/drawing/2014/main" id="{23D575DD-2B08-48CE-3A19-6C05838438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488720">
            <a:off x="18668672" y="1378527"/>
            <a:ext cx="1367711" cy="1358343"/>
          </a:xfrm>
          <a:prstGeom prst="rect">
            <a:avLst/>
          </a:prstGeom>
        </p:spPr>
      </p:pic>
      <p:pic>
        <p:nvPicPr>
          <p:cNvPr id="32" name="図 31">
            <a:extLst>
              <a:ext uri="{FF2B5EF4-FFF2-40B4-BE49-F238E27FC236}">
                <a16:creationId xmlns:a16="http://schemas.microsoft.com/office/drawing/2014/main" id="{FC363F76-2978-3E9C-88E9-414E8504B0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16357" y="3286319"/>
            <a:ext cx="2173456" cy="1651400"/>
          </a:xfrm>
          <a:prstGeom prst="rect">
            <a:avLst/>
          </a:prstGeom>
        </p:spPr>
      </p:pic>
      <p:pic>
        <p:nvPicPr>
          <p:cNvPr id="37" name="図 36">
            <a:extLst>
              <a:ext uri="{FF2B5EF4-FFF2-40B4-BE49-F238E27FC236}">
                <a16:creationId xmlns:a16="http://schemas.microsoft.com/office/drawing/2014/main" id="{37F6525F-F6CA-A466-F769-10843A9DAF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96957" y="1610280"/>
            <a:ext cx="1699619" cy="1274714"/>
          </a:xfrm>
          <a:prstGeom prst="rect">
            <a:avLst/>
          </a:prstGeom>
        </p:spPr>
      </p:pic>
      <p:pic>
        <p:nvPicPr>
          <p:cNvPr id="41" name="図 40">
            <a:extLst>
              <a:ext uri="{FF2B5EF4-FFF2-40B4-BE49-F238E27FC236}">
                <a16:creationId xmlns:a16="http://schemas.microsoft.com/office/drawing/2014/main" id="{A5058E4F-256E-E5BF-6F8A-8DD1BA17A150}"/>
              </a:ext>
            </a:extLst>
          </p:cNvPr>
          <p:cNvPicPr>
            <a:picLocks noChangeAspect="1"/>
          </p:cNvPicPr>
          <p:nvPr/>
        </p:nvPicPr>
        <p:blipFill rotWithShape="1">
          <a:blip r:embed="rId8">
            <a:extLst>
              <a:ext uri="{28A0092B-C50C-407E-A947-70E740481C1C}">
                <a14:useLocalDpi xmlns:a14="http://schemas.microsoft.com/office/drawing/2010/main" val="0"/>
              </a:ext>
            </a:extLst>
          </a:blip>
          <a:srcRect l="19773" t="6320" r="34409" b="5613"/>
          <a:stretch/>
        </p:blipFill>
        <p:spPr>
          <a:xfrm>
            <a:off x="10440969" y="5184691"/>
            <a:ext cx="2419904" cy="3096000"/>
          </a:xfrm>
          <a:prstGeom prst="rect">
            <a:avLst/>
          </a:prstGeom>
        </p:spPr>
      </p:pic>
      <p:pic>
        <p:nvPicPr>
          <p:cNvPr id="45" name="図 44">
            <a:extLst>
              <a:ext uri="{FF2B5EF4-FFF2-40B4-BE49-F238E27FC236}">
                <a16:creationId xmlns:a16="http://schemas.microsoft.com/office/drawing/2014/main" id="{24419F1C-E7FA-BF8A-4C33-0F3FA7B99941}"/>
              </a:ext>
            </a:extLst>
          </p:cNvPr>
          <p:cNvPicPr>
            <a:picLocks noChangeAspect="1"/>
          </p:cNvPicPr>
          <p:nvPr/>
        </p:nvPicPr>
        <p:blipFill rotWithShape="1">
          <a:blip r:embed="rId9">
            <a:extLst>
              <a:ext uri="{28A0092B-C50C-407E-A947-70E740481C1C}">
                <a14:useLocalDpi xmlns:a14="http://schemas.microsoft.com/office/drawing/2010/main" val="0"/>
              </a:ext>
            </a:extLst>
          </a:blip>
          <a:srcRect l="14468" t="7902" r="18794"/>
          <a:stretch/>
        </p:blipFill>
        <p:spPr>
          <a:xfrm>
            <a:off x="13091339" y="5184691"/>
            <a:ext cx="2305237" cy="3096000"/>
          </a:xfrm>
          <a:prstGeom prst="rect">
            <a:avLst/>
          </a:prstGeom>
        </p:spPr>
      </p:pic>
      <p:pic>
        <p:nvPicPr>
          <p:cNvPr id="50" name="図 49">
            <a:extLst>
              <a:ext uri="{FF2B5EF4-FFF2-40B4-BE49-F238E27FC236}">
                <a16:creationId xmlns:a16="http://schemas.microsoft.com/office/drawing/2014/main" id="{96E028A4-04D2-7170-A425-F7218D3EF3E1}"/>
              </a:ext>
            </a:extLst>
          </p:cNvPr>
          <p:cNvPicPr>
            <a:picLocks noChangeAspect="1"/>
          </p:cNvPicPr>
          <p:nvPr/>
        </p:nvPicPr>
        <p:blipFill rotWithShape="1">
          <a:blip r:embed="rId10">
            <a:extLst>
              <a:ext uri="{28A0092B-C50C-407E-A947-70E740481C1C}">
                <a14:useLocalDpi xmlns:a14="http://schemas.microsoft.com/office/drawing/2010/main" val="0"/>
              </a:ext>
            </a:extLst>
          </a:blip>
          <a:srcRect l="19568" r="24946"/>
          <a:stretch/>
        </p:blipFill>
        <p:spPr>
          <a:xfrm>
            <a:off x="18215976" y="5184691"/>
            <a:ext cx="2275788" cy="3096000"/>
          </a:xfrm>
          <a:prstGeom prst="rect">
            <a:avLst/>
          </a:prstGeom>
        </p:spPr>
      </p:pic>
      <p:pic>
        <p:nvPicPr>
          <p:cNvPr id="53" name="図 52">
            <a:extLst>
              <a:ext uri="{FF2B5EF4-FFF2-40B4-BE49-F238E27FC236}">
                <a16:creationId xmlns:a16="http://schemas.microsoft.com/office/drawing/2014/main" id="{F447F6BB-26DF-10DB-A087-78CF22EAA9BA}"/>
              </a:ext>
            </a:extLst>
          </p:cNvPr>
          <p:cNvPicPr>
            <a:picLocks noChangeAspect="1"/>
          </p:cNvPicPr>
          <p:nvPr/>
        </p:nvPicPr>
        <p:blipFill rotWithShape="1">
          <a:blip r:embed="rId11">
            <a:extLst>
              <a:ext uri="{28A0092B-C50C-407E-A947-70E740481C1C}">
                <a14:useLocalDpi xmlns:a14="http://schemas.microsoft.com/office/drawing/2010/main" val="0"/>
              </a:ext>
            </a:extLst>
          </a:blip>
          <a:srcRect l="22217" t="7339" r="35820"/>
          <a:stretch/>
        </p:blipFill>
        <p:spPr>
          <a:xfrm>
            <a:off x="15703811" y="5184691"/>
            <a:ext cx="2254901" cy="3096000"/>
          </a:xfrm>
          <a:prstGeom prst="rect">
            <a:avLst/>
          </a:prstGeom>
        </p:spPr>
      </p:pic>
      <p:pic>
        <p:nvPicPr>
          <p:cNvPr id="64" name="図 63">
            <a:extLst>
              <a:ext uri="{FF2B5EF4-FFF2-40B4-BE49-F238E27FC236}">
                <a16:creationId xmlns:a16="http://schemas.microsoft.com/office/drawing/2014/main" id="{68C76506-2308-5F86-BC14-2AA3333A6BA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339103" y="12354044"/>
            <a:ext cx="1890986" cy="1890986"/>
          </a:xfrm>
          <a:prstGeom prst="rect">
            <a:avLst/>
          </a:prstGeom>
        </p:spPr>
      </p:pic>
      <p:pic>
        <p:nvPicPr>
          <p:cNvPr id="66" name="図 65">
            <a:extLst>
              <a:ext uri="{FF2B5EF4-FFF2-40B4-BE49-F238E27FC236}">
                <a16:creationId xmlns:a16="http://schemas.microsoft.com/office/drawing/2014/main" id="{F39427A5-DA3C-A7DB-4AA8-9D0C2D26DAD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93349" y="8494498"/>
            <a:ext cx="1942220" cy="1465037"/>
          </a:xfrm>
          <a:prstGeom prst="rect">
            <a:avLst/>
          </a:prstGeom>
        </p:spPr>
      </p:pic>
      <p:pic>
        <p:nvPicPr>
          <p:cNvPr id="5" name="図 4" descr="図形&#10;&#10;中程度の精度で自動的に生成された説明">
            <a:extLst>
              <a:ext uri="{FF2B5EF4-FFF2-40B4-BE49-F238E27FC236}">
                <a16:creationId xmlns:a16="http://schemas.microsoft.com/office/drawing/2014/main" id="{93BC527C-F7D2-E07D-6C8E-40AFABC4B37F}"/>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233530" y="285457"/>
            <a:ext cx="2081490" cy="825253"/>
          </a:xfrm>
          <a:prstGeom prst="rect">
            <a:avLst/>
          </a:prstGeom>
        </p:spPr>
      </p:pic>
      <p:pic>
        <p:nvPicPr>
          <p:cNvPr id="7" name="図 6">
            <a:extLst>
              <a:ext uri="{FF2B5EF4-FFF2-40B4-BE49-F238E27FC236}">
                <a16:creationId xmlns:a16="http://schemas.microsoft.com/office/drawing/2014/main" id="{0B48DE74-4F30-4CAA-F303-C33A5F90EFED}"/>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07317" y="1058105"/>
            <a:ext cx="6249547" cy="674557"/>
          </a:xfrm>
          <a:prstGeom prst="rect">
            <a:avLst/>
          </a:prstGeom>
          <a:effectLst/>
        </p:spPr>
      </p:pic>
      <p:pic>
        <p:nvPicPr>
          <p:cNvPr id="9" name="図 8">
            <a:extLst>
              <a:ext uri="{FF2B5EF4-FFF2-40B4-BE49-F238E27FC236}">
                <a16:creationId xmlns:a16="http://schemas.microsoft.com/office/drawing/2014/main" id="{F1B3EBFD-C0AB-5772-2EEB-4E33A255A440}"/>
              </a:ext>
            </a:extLst>
          </p:cNvPr>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79392" y="1046818"/>
            <a:ext cx="6300568" cy="714779"/>
          </a:xfrm>
          <a:prstGeom prst="rect">
            <a:avLst/>
          </a:prstGeom>
          <a:effectLst/>
        </p:spPr>
      </p:pic>
      <p:sp>
        <p:nvSpPr>
          <p:cNvPr id="13" name="テキスト ボックス 178">
            <a:extLst>
              <a:ext uri="{FF2B5EF4-FFF2-40B4-BE49-F238E27FC236}">
                <a16:creationId xmlns:a16="http://schemas.microsoft.com/office/drawing/2014/main" id="{F61AFE18-E3C5-B489-FA69-004CED76F0AA}"/>
              </a:ext>
            </a:extLst>
          </p:cNvPr>
          <p:cNvSpPr txBox="1"/>
          <p:nvPr/>
        </p:nvSpPr>
        <p:spPr bwMode="auto">
          <a:xfrm>
            <a:off x="521127" y="9862358"/>
            <a:ext cx="7038424" cy="751586"/>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r>
              <a:rPr lang="ja-JP" altLang="en-US" sz="2000" dirty="0">
                <a:latin typeface="HG創英角ｺﾞｼｯｸUB"/>
                <a:ea typeface="HG創英角ｺﾞｼｯｸUB"/>
                <a:cs typeface="HG創英角ｺﾞｼｯｸUB"/>
              </a:rPr>
              <a:t>クリスマス（１２／２４</a:t>
            </a:r>
            <a:r>
              <a:rPr lang="en-US" altLang="ja-JP" sz="2000" dirty="0">
                <a:latin typeface="HG創英角ｺﾞｼｯｸUB"/>
                <a:ea typeface="HG創英角ｺﾞｼｯｸUB"/>
                <a:cs typeface="HG創英角ｺﾞｼｯｸUB"/>
              </a:rPr>
              <a:t>〜</a:t>
            </a:r>
            <a:r>
              <a:rPr lang="ja-JP" altLang="en-US" sz="2000" dirty="0">
                <a:latin typeface="HG創英角ｺﾞｼｯｸUB"/>
                <a:ea typeface="HG創英角ｺﾞｼｯｸUB"/>
                <a:cs typeface="HG創英角ｺﾞｼｯｸUB"/>
              </a:rPr>
              <a:t>２５）</a:t>
            </a:r>
            <a:endParaRPr lang="en-US" altLang="ja-JP" sz="2000" dirty="0">
              <a:latin typeface="HG創英角ｺﾞｼｯｸUB"/>
              <a:ea typeface="HG創英角ｺﾞｼｯｸUB"/>
              <a:cs typeface="HG創英角ｺﾞｼｯｸUB"/>
            </a:endParaRPr>
          </a:p>
        </p:txBody>
      </p:sp>
      <p:sp>
        <p:nvSpPr>
          <p:cNvPr id="15" name="テキスト ボックス 171">
            <a:extLst>
              <a:ext uri="{FF2B5EF4-FFF2-40B4-BE49-F238E27FC236}">
                <a16:creationId xmlns:a16="http://schemas.microsoft.com/office/drawing/2014/main" id="{C075F1F7-8E95-CC5D-7CF5-EE55E503D11B}"/>
              </a:ext>
            </a:extLst>
          </p:cNvPr>
          <p:cNvSpPr txBox="1"/>
          <p:nvPr/>
        </p:nvSpPr>
        <p:spPr bwMode="auto">
          <a:xfrm>
            <a:off x="521127" y="10316136"/>
            <a:ext cx="5537348" cy="1318953"/>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effectLst/>
                <a:latin typeface="HGMaruGothicMPRO" panose="020F0600000000000000" pitchFamily="34" charset="-128"/>
                <a:ea typeface="HGMaruGothicMPRO" panose="020F0600000000000000" pitchFamily="34" charset="-128"/>
              </a:rPr>
              <a:t>　クリスマスの週は、店内外</a:t>
            </a:r>
            <a:r>
              <a:rPr lang="ja-JP" altLang="en-US" sz="1050" dirty="0">
                <a:latin typeface="HGMaruGothicMPRO" panose="020F0600000000000000" pitchFamily="34" charset="-128"/>
                <a:ea typeface="HGMaruGothicMPRO" panose="020F0600000000000000" pitchFamily="34" charset="-128"/>
              </a:rPr>
              <a:t>に</a:t>
            </a:r>
            <a:r>
              <a:rPr lang="ja-JP" altLang="en-US" sz="1050" dirty="0">
                <a:effectLst/>
                <a:latin typeface="HGMaruGothicMPRO" panose="020F0600000000000000" pitchFamily="34" charset="-128"/>
                <a:ea typeface="HGMaruGothicMPRO" panose="020F0600000000000000" pitchFamily="34" charset="-128"/>
              </a:rPr>
              <a:t>クリスマスイルミネーション、</a:t>
            </a:r>
            <a:r>
              <a:rPr lang="ja-JP" altLang="en-US" sz="1050">
                <a:effectLst/>
                <a:latin typeface="HGMaruGothicMPRO" panose="020F0600000000000000" pitchFamily="34" charset="-128"/>
                <a:ea typeface="HGMaruGothicMPRO" panose="020F0600000000000000" pitchFamily="34" charset="-128"/>
              </a:rPr>
              <a:t>ツリーなどで</a:t>
            </a:r>
            <a:r>
              <a:rPr lang="ja-JP" altLang="en-US" sz="1050" dirty="0">
                <a:effectLst/>
                <a:latin typeface="HGMaruGothicMPRO" panose="020F0600000000000000" pitchFamily="34" charset="-128"/>
                <a:ea typeface="HGMaruGothicMPRO" panose="020F0600000000000000" pitchFamily="34" charset="-128"/>
              </a:rPr>
              <a:t>飾り付けをし、楽しくにぎやかな雰囲気を演出しましょう。クリスマス限定コフレなど今年らしさの出る商品の販促強化を。商品は当日を過ぎるとめっきり売れなくなるため、</a:t>
            </a:r>
            <a:r>
              <a:rPr lang="en-US" altLang="ja-JP" sz="1050" dirty="0">
                <a:effectLst/>
                <a:latin typeface="HGMaruGothicMPRO" panose="020F0600000000000000" pitchFamily="34" charset="-128"/>
                <a:ea typeface="HGMaruGothicMPRO" panose="020F0600000000000000" pitchFamily="34" charset="-128"/>
              </a:rPr>
              <a:t>26</a:t>
            </a:r>
            <a:r>
              <a:rPr lang="ja-JP" altLang="en-US" sz="1050" dirty="0">
                <a:effectLst/>
                <a:latin typeface="HGMaruGothicMPRO" panose="020F0600000000000000" pitchFamily="34" charset="-128"/>
                <a:ea typeface="HGMaruGothicMPRO" panose="020F0600000000000000" pitchFamily="34" charset="-128"/>
              </a:rPr>
              <a:t>日になると同時にクリスマス商品を片付け、年末商品に切り替えましょう。</a:t>
            </a:r>
            <a:endParaRPr lang="en-US" altLang="ja-JP" sz="1050" dirty="0">
              <a:effectLst/>
              <a:latin typeface="HGMaruGothicMPRO" panose="020F0600000000000000" pitchFamily="34" charset="-128"/>
              <a:ea typeface="HGMaruGothicMPRO" panose="020F0600000000000000" pitchFamily="34" charset="-128"/>
            </a:endParaRPr>
          </a:p>
        </p:txBody>
      </p:sp>
      <p:pic>
        <p:nvPicPr>
          <p:cNvPr id="20" name="図 19">
            <a:extLst>
              <a:ext uri="{FF2B5EF4-FFF2-40B4-BE49-F238E27FC236}">
                <a16:creationId xmlns:a16="http://schemas.microsoft.com/office/drawing/2014/main" id="{36CC7C4F-E9CE-56BB-8857-C26EF52623A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r="32906"/>
          <a:stretch/>
        </p:blipFill>
        <p:spPr>
          <a:xfrm>
            <a:off x="6780580" y="9979686"/>
            <a:ext cx="2567758" cy="1045705"/>
          </a:xfrm>
          <a:prstGeom prst="rect">
            <a:avLst/>
          </a:prstGeom>
        </p:spPr>
      </p:pic>
    </p:spTree>
    <p:extLst>
      <p:ext uri="{BB962C8B-B14F-4D97-AF65-F5344CB8AC3E}">
        <p14:creationId xmlns:p14="http://schemas.microsoft.com/office/powerpoint/2010/main" val="206767596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00ae249-e29e-41be-8680-3fbd64139604" xsi:nil="true"/>
    <lcf76f155ced4ddcb4097134ff3c332f xmlns="825d05fc-4885-42f2-aee4-1830ba14aff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86DA8DC6BD848448EA25EC842E658A9" ma:contentTypeVersion="16" ma:contentTypeDescription="Create a new document." ma:contentTypeScope="" ma:versionID="e8370d139f7b25bb0c92d556013d97b3">
  <xsd:schema xmlns:xsd="http://www.w3.org/2001/XMLSchema" xmlns:xs="http://www.w3.org/2001/XMLSchema" xmlns:p="http://schemas.microsoft.com/office/2006/metadata/properties" xmlns:ns2="825d05fc-4885-42f2-aee4-1830ba14affa" xmlns:ns3="100ae249-e29e-41be-8680-3fbd64139604" targetNamespace="http://schemas.microsoft.com/office/2006/metadata/properties" ma:root="true" ma:fieldsID="da42561288a673c1de76b5aa5353668e" ns2:_="" ns3:_="">
    <xsd:import namespace="825d05fc-4885-42f2-aee4-1830ba14affa"/>
    <xsd:import namespace="100ae249-e29e-41be-8680-3fbd641396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5d05fc-4885-42f2-aee4-1830ba14af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ad33ed4-6483-4797-8d50-6b93ecde42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0ae249-e29e-41be-8680-3fbd6413960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485f7ef-4fd7-409a-a033-ab5ea473f867}" ma:internalName="TaxCatchAll" ma:showField="CatchAllData" ma:web="100ae249-e29e-41be-8680-3fbd6413960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6C2245-EA20-4F67-80B2-67B6A8944EC1}">
  <ds:schemaRefs>
    <ds:schemaRef ds:uri="http://purl.org/dc/terms/"/>
    <ds:schemaRef ds:uri="http://schemas.microsoft.com/office/infopath/2007/PartnerControls"/>
    <ds:schemaRef ds:uri="http://purl.org/dc/dcmitype/"/>
    <ds:schemaRef ds:uri="http://www.w3.org/XML/1998/namespace"/>
    <ds:schemaRef ds:uri="825d05fc-4885-42f2-aee4-1830ba14affa"/>
    <ds:schemaRef ds:uri="http://schemas.openxmlformats.org/package/2006/metadata/core-properties"/>
    <ds:schemaRef ds:uri="100ae249-e29e-41be-8680-3fbd64139604"/>
    <ds:schemaRef ds:uri="http://schemas.microsoft.com/office/2006/documentManagement/types"/>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E3BD6314-DFF3-4B1F-8DB9-7C57D7FF7DAE}"/>
</file>

<file path=customXml/itemProps3.xml><?xml version="1.0" encoding="utf-8"?>
<ds:datastoreItem xmlns:ds="http://schemas.openxmlformats.org/officeDocument/2006/customXml" ds:itemID="{F2198C16-9E39-473F-834A-972AC308BD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13659</TotalTime>
  <Words>2843</Words>
  <Application>Microsoft Office PowerPoint</Application>
  <PresentationFormat>ユーザー設定</PresentationFormat>
  <Paragraphs>357</Paragraphs>
  <Slides>2</Slides>
  <Notes>2</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2</vt:i4>
      </vt:variant>
    </vt:vector>
  </HeadingPairs>
  <TitlesOfParts>
    <vt:vector size="17" baseType="lpstr">
      <vt:lpstr>HGPSoeiKakugothicUB</vt:lpstr>
      <vt:lpstr>HGP創英角ﾎﾟｯﾌﾟ体</vt:lpstr>
      <vt:lpstr>HGS創英ﾌﾟﾚｾﾞﾝｽEB</vt:lpstr>
      <vt:lpstr>HGS創英角ﾎﾟｯﾌﾟ体</vt:lpstr>
      <vt:lpstr>HGMaruGothicMPRO</vt:lpstr>
      <vt:lpstr>HGMaruGothicMPRO</vt:lpstr>
      <vt:lpstr>HG創英角ｺﾞｼｯｸUB</vt:lpstr>
      <vt:lpstr>Meiryo UI</vt:lpstr>
      <vt:lpstr>メイリオ</vt:lpstr>
      <vt:lpstr>游ゴシック</vt:lpstr>
      <vt:lpstr>Arial</vt:lpstr>
      <vt:lpstr>Calibri</vt:lpstr>
      <vt:lpstr>Calibri Light</vt:lpstr>
      <vt:lpstr>Freestyle Script</vt:lpstr>
      <vt:lpstr>Office テーマ</vt:lpstr>
      <vt:lpstr>PowerPoint プレゼンテーション</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　肇</dc:creator>
  <cp:lastModifiedBy>fujita kei(藤田 圭 TEC □ＲＳ事□ＲＳＳＳ□ＲＳＡＣ推進)</cp:lastModifiedBy>
  <cp:revision>62</cp:revision>
  <cp:lastPrinted>2021-09-17T00:08:02Z</cp:lastPrinted>
  <dcterms:created xsi:type="dcterms:W3CDTF">2019-06-14T00:16:28Z</dcterms:created>
  <dcterms:modified xsi:type="dcterms:W3CDTF">2026-09-03T00:30:12Z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0x010100186DA8DC6BD848448EA25EC842E658A9</vt:lpwstr>
  </property>
  <property fmtid="{D5CDD505-2E9C-101B-9397-08002B2CF9AE}" pid="3" name="MediaServiceImageTags">
    <vt:lpwstr/>
  </property>
</Properties>
</file>