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7"/>
  </p:notesMasterIdLst>
  <p:sldIdLst>
    <p:sldId id="259" r:id="rId5"/>
    <p:sldId id="260" r:id="rId6"/>
  </p:sldIdLst>
  <p:sldSz cx="21488400" cy="153400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31">
          <p15:clr>
            <a:srgbClr val="A4A3A4"/>
          </p15:clr>
        </p15:guide>
        <p15:guide id="2" pos="6768">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C4100A-0A81-3B0B-D956-BCE27DAC62AF}" name="hosokawa hiroshi(細川 博司 TEC □ＲＳ本□ＲＳＳＳ□ＲＳＡＣ推進)" initials="hh" userId="S::Hiroshi3_Hosokawa@toshibatec.co.jp::16333bf4-240b-49f2-80b8-f419aff058dd" providerId="AD"/>
  <p188:author id="{8D0EC525-F066-12A3-3CA2-10F7B7EB3958}" name="英昭 毛利" initials="英毛" userId="a09ba7700a82b480" providerId="Windows Live"/>
  <p188:author id="{2650D02D-DB04-07A3-8B7B-44634DCD2AAE}" name="fujita kei(藤田 圭 TEC □ＲＳ本□ＲＳＳＳ□ＲＳＡＣ推進)" initials="kf" userId="S::Kei_Fujita@toshibatec.co.jp::4e2416aa-e8f0-4604-8a29-7738b4294d25" providerId="AD"/>
  <p188:author id="{193D4083-F41A-7A19-A94E-32D9B7033DE0}" name="牧之内 明子" initials="牧明" userId="34b43fc35738fa0b"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牧之内 明子" initials="牧之内" lastIdx="61" clrIdx="0">
    <p:extLst>
      <p:ext uri="{19B8F6BF-5375-455C-9EA6-DF929625EA0E}">
        <p15:presenceInfo xmlns:p15="http://schemas.microsoft.com/office/powerpoint/2012/main" userId="34b43fc35738fa0b" providerId="Windows Live"/>
      </p:ext>
    </p:extLst>
  </p:cmAuthor>
  <p:cmAuthor id="2" name="ちえみ 植木" initials="ち植" lastIdx="5" clrIdx="1">
    <p:extLst>
      <p:ext uri="{19B8F6BF-5375-455C-9EA6-DF929625EA0E}">
        <p15:presenceInfo xmlns:p15="http://schemas.microsoft.com/office/powerpoint/2012/main" userId="ebc760a91e063fc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1E1"/>
    <a:srgbClr val="FF9CB4"/>
    <a:srgbClr val="F208D6"/>
    <a:srgbClr val="C60204"/>
    <a:srgbClr val="E73200"/>
    <a:srgbClr val="ECA434"/>
    <a:srgbClr val="FFD400"/>
    <a:srgbClr val="FFDF91"/>
    <a:srgbClr val="FFE699"/>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480" autoAdjust="0"/>
    <p:restoredTop sz="97574" autoAdjust="0"/>
  </p:normalViewPr>
  <p:slideViewPr>
    <p:cSldViewPr snapToGrid="0">
      <p:cViewPr>
        <p:scale>
          <a:sx n="75" d="100"/>
          <a:sy n="75" d="100"/>
        </p:scale>
        <p:origin x="354" y="-2106"/>
      </p:cViewPr>
      <p:guideLst>
        <p:guide orient="horz" pos="4831"/>
        <p:guide pos="67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00F256-2C51-6B42-AC7F-09CEB8305796}" type="datetimeFigureOut">
              <a:rPr kumimoji="1" lang="ja-JP" altLang="en-US" smtClean="0"/>
              <a:t>2026/10/8</a:t>
            </a:fld>
            <a:endParaRPr kumimoji="1" lang="ja-JP" altLang="en-US"/>
          </a:p>
        </p:txBody>
      </p:sp>
      <p:sp>
        <p:nvSpPr>
          <p:cNvPr id="4" name="スライド イメージ プレースホルダー 3"/>
          <p:cNvSpPr>
            <a:spLocks noGrp="1" noRot="1" noChangeAspect="1"/>
          </p:cNvSpPr>
          <p:nvPr>
            <p:ph type="sldImg" idx="2"/>
          </p:nvPr>
        </p:nvSpPr>
        <p:spPr>
          <a:xfrm>
            <a:off x="1266825" y="1143000"/>
            <a:ext cx="432435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8C4F73-AC43-794E-97E5-22403D9AF17C}" type="slidenum">
              <a:rPr kumimoji="1" lang="ja-JP" altLang="en-US" smtClean="0"/>
              <a:t>‹#›</a:t>
            </a:fld>
            <a:endParaRPr kumimoji="1" lang="ja-JP" altLang="en-US"/>
          </a:p>
        </p:txBody>
      </p:sp>
    </p:spTree>
    <p:extLst>
      <p:ext uri="{BB962C8B-B14F-4D97-AF65-F5344CB8AC3E}">
        <p14:creationId xmlns:p14="http://schemas.microsoft.com/office/powerpoint/2010/main" val="83952316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58C4F73-AC43-794E-97E5-22403D9AF17C}" type="slidenum">
              <a:rPr kumimoji="1" lang="ja-JP" altLang="en-US" smtClean="0"/>
              <a:t>1</a:t>
            </a:fld>
            <a:endParaRPr kumimoji="1" lang="ja-JP" altLang="en-US"/>
          </a:p>
        </p:txBody>
      </p:sp>
    </p:spTree>
    <p:extLst>
      <p:ext uri="{BB962C8B-B14F-4D97-AF65-F5344CB8AC3E}">
        <p14:creationId xmlns:p14="http://schemas.microsoft.com/office/powerpoint/2010/main" val="2438298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58C4F73-AC43-794E-97E5-22403D9AF17C}" type="slidenum">
              <a:rPr kumimoji="1" lang="ja-JP" altLang="en-US" smtClean="0"/>
              <a:t>2</a:t>
            </a:fld>
            <a:endParaRPr kumimoji="1" lang="ja-JP" altLang="en-US"/>
          </a:p>
        </p:txBody>
      </p:sp>
    </p:spTree>
    <p:extLst>
      <p:ext uri="{BB962C8B-B14F-4D97-AF65-F5344CB8AC3E}">
        <p14:creationId xmlns:p14="http://schemas.microsoft.com/office/powerpoint/2010/main" val="1614189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611630" y="2510508"/>
            <a:ext cx="18265140" cy="5340597"/>
          </a:xfrm>
        </p:spPr>
        <p:txBody>
          <a:bodyPr anchor="b"/>
          <a:lstStyle>
            <a:lvl1pPr algn="ctr">
              <a:defRPr sz="13421"/>
            </a:lvl1pPr>
          </a:lstStyle>
          <a:p>
            <a:r>
              <a:rPr lang="ja-JP" altLang="en-US"/>
              <a:t>マスター タイトルの書式設定</a:t>
            </a:r>
            <a:endParaRPr lang="en-US"/>
          </a:p>
        </p:txBody>
      </p:sp>
      <p:sp>
        <p:nvSpPr>
          <p:cNvPr id="3" name="Subtitle 2"/>
          <p:cNvSpPr>
            <a:spLocks noGrp="1"/>
          </p:cNvSpPr>
          <p:nvPr>
            <p:ph type="subTitle" idx="1"/>
          </p:nvPr>
        </p:nvSpPr>
        <p:spPr>
          <a:xfrm>
            <a:off x="2686050" y="8057059"/>
            <a:ext cx="16116300" cy="3703618"/>
          </a:xfrm>
        </p:spPr>
        <p:txBody>
          <a:bodyPr/>
          <a:lstStyle>
            <a:lvl1pPr marL="0" indent="0" algn="ctr">
              <a:buNone/>
              <a:defRPr sz="5368"/>
            </a:lvl1pPr>
            <a:lvl2pPr marL="1022665" indent="0" algn="ctr">
              <a:buNone/>
              <a:defRPr sz="4474"/>
            </a:lvl2pPr>
            <a:lvl3pPr marL="2045330" indent="0" algn="ctr">
              <a:buNone/>
              <a:defRPr sz="4026"/>
            </a:lvl3pPr>
            <a:lvl4pPr marL="3067995" indent="0" algn="ctr">
              <a:buNone/>
              <a:defRPr sz="3579"/>
            </a:lvl4pPr>
            <a:lvl5pPr marL="4090660" indent="0" algn="ctr">
              <a:buNone/>
              <a:defRPr sz="3579"/>
            </a:lvl5pPr>
            <a:lvl6pPr marL="5113325" indent="0" algn="ctr">
              <a:buNone/>
              <a:defRPr sz="3579"/>
            </a:lvl6pPr>
            <a:lvl7pPr marL="6135990" indent="0" algn="ctr">
              <a:buNone/>
              <a:defRPr sz="3579"/>
            </a:lvl7pPr>
            <a:lvl8pPr marL="7158655" indent="0" algn="ctr">
              <a:buNone/>
              <a:defRPr sz="3579"/>
            </a:lvl8pPr>
            <a:lvl9pPr marL="8181320" indent="0" algn="ctr">
              <a:buNone/>
              <a:defRPr sz="3579"/>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EDFB4A8E-92B7-4EB4-993C-90C9B7081BE2}" type="datetimeFigureOut">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996853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DFB4A8E-92B7-4EB4-993C-90C9B7081BE2}" type="datetimeFigureOut">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1386897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466137" y="3824355"/>
            <a:ext cx="18533745" cy="6381018"/>
          </a:xfrm>
        </p:spPr>
        <p:txBody>
          <a:bodyPr anchor="b"/>
          <a:lstStyle>
            <a:lvl1pPr>
              <a:defRPr sz="13421"/>
            </a:lvl1pPr>
          </a:lstStyle>
          <a:p>
            <a:r>
              <a:rPr lang="ja-JP" altLang="en-US"/>
              <a:t>マスター タイトルの書式設定</a:t>
            </a:r>
            <a:endParaRPr lang="en-US"/>
          </a:p>
        </p:txBody>
      </p:sp>
      <p:sp>
        <p:nvSpPr>
          <p:cNvPr id="3" name="Text Placeholder 2"/>
          <p:cNvSpPr>
            <a:spLocks noGrp="1"/>
          </p:cNvSpPr>
          <p:nvPr>
            <p:ph type="body" idx="1"/>
          </p:nvPr>
        </p:nvSpPr>
        <p:spPr>
          <a:xfrm>
            <a:off x="1466137" y="10265740"/>
            <a:ext cx="18533745" cy="3355627"/>
          </a:xfrm>
        </p:spPr>
        <p:txBody>
          <a:bodyPr/>
          <a:lstStyle>
            <a:lvl1pPr marL="0" indent="0">
              <a:buNone/>
              <a:defRPr sz="5368">
                <a:solidFill>
                  <a:schemeClr val="tx1"/>
                </a:solidFill>
              </a:defRPr>
            </a:lvl1pPr>
            <a:lvl2pPr marL="1022665" indent="0">
              <a:buNone/>
              <a:defRPr sz="4474">
                <a:solidFill>
                  <a:schemeClr val="tx1">
                    <a:tint val="75000"/>
                  </a:schemeClr>
                </a:solidFill>
              </a:defRPr>
            </a:lvl2pPr>
            <a:lvl3pPr marL="2045330" indent="0">
              <a:buNone/>
              <a:defRPr sz="4026">
                <a:solidFill>
                  <a:schemeClr val="tx1">
                    <a:tint val="75000"/>
                  </a:schemeClr>
                </a:solidFill>
              </a:defRPr>
            </a:lvl3pPr>
            <a:lvl4pPr marL="3067995" indent="0">
              <a:buNone/>
              <a:defRPr sz="3579">
                <a:solidFill>
                  <a:schemeClr val="tx1">
                    <a:tint val="75000"/>
                  </a:schemeClr>
                </a:solidFill>
              </a:defRPr>
            </a:lvl4pPr>
            <a:lvl5pPr marL="4090660" indent="0">
              <a:buNone/>
              <a:defRPr sz="3579">
                <a:solidFill>
                  <a:schemeClr val="tx1">
                    <a:tint val="75000"/>
                  </a:schemeClr>
                </a:solidFill>
              </a:defRPr>
            </a:lvl5pPr>
            <a:lvl6pPr marL="5113325" indent="0">
              <a:buNone/>
              <a:defRPr sz="3579">
                <a:solidFill>
                  <a:schemeClr val="tx1">
                    <a:tint val="75000"/>
                  </a:schemeClr>
                </a:solidFill>
              </a:defRPr>
            </a:lvl6pPr>
            <a:lvl7pPr marL="6135990" indent="0">
              <a:buNone/>
              <a:defRPr sz="3579">
                <a:solidFill>
                  <a:schemeClr val="tx1">
                    <a:tint val="75000"/>
                  </a:schemeClr>
                </a:solidFill>
              </a:defRPr>
            </a:lvl7pPr>
            <a:lvl8pPr marL="7158655" indent="0">
              <a:buNone/>
              <a:defRPr sz="3579">
                <a:solidFill>
                  <a:schemeClr val="tx1">
                    <a:tint val="75000"/>
                  </a:schemeClr>
                </a:solidFill>
              </a:defRPr>
            </a:lvl8pPr>
            <a:lvl9pPr marL="8181320" indent="0">
              <a:buNone/>
              <a:defRPr sz="3579">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DFB4A8E-92B7-4EB4-993C-90C9B7081BE2}" type="datetimeFigureOut">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3384280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1477328" y="4083568"/>
            <a:ext cx="9132570" cy="973309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10878503" y="4083568"/>
            <a:ext cx="9132570" cy="973309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EDFB4A8E-92B7-4EB4-993C-90C9B7081BE2}" type="datetimeFigureOut">
              <a:rPr kumimoji="1" lang="ja-JP" altLang="en-US" smtClean="0"/>
              <a:t>2026/10/8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1431218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480126" y="816717"/>
            <a:ext cx="18533745" cy="2965027"/>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1480129" y="3760435"/>
            <a:ext cx="9090599" cy="1842931"/>
          </a:xfrm>
        </p:spPr>
        <p:txBody>
          <a:bodyPr anchor="b"/>
          <a:lstStyle>
            <a:lvl1pPr marL="0" indent="0">
              <a:buNone/>
              <a:defRPr sz="5368" b="1"/>
            </a:lvl1pPr>
            <a:lvl2pPr marL="1022665" indent="0">
              <a:buNone/>
              <a:defRPr sz="4474" b="1"/>
            </a:lvl2pPr>
            <a:lvl3pPr marL="2045330" indent="0">
              <a:buNone/>
              <a:defRPr sz="4026" b="1"/>
            </a:lvl3pPr>
            <a:lvl4pPr marL="3067995" indent="0">
              <a:buNone/>
              <a:defRPr sz="3579" b="1"/>
            </a:lvl4pPr>
            <a:lvl5pPr marL="4090660" indent="0">
              <a:buNone/>
              <a:defRPr sz="3579" b="1"/>
            </a:lvl5pPr>
            <a:lvl6pPr marL="5113325" indent="0">
              <a:buNone/>
              <a:defRPr sz="3579" b="1"/>
            </a:lvl6pPr>
            <a:lvl7pPr marL="6135990" indent="0">
              <a:buNone/>
              <a:defRPr sz="3579" b="1"/>
            </a:lvl7pPr>
            <a:lvl8pPr marL="7158655" indent="0">
              <a:buNone/>
              <a:defRPr sz="3579" b="1"/>
            </a:lvl8pPr>
            <a:lvl9pPr marL="8181320" indent="0">
              <a:buNone/>
              <a:defRPr sz="3579" b="1"/>
            </a:lvl9pPr>
          </a:lstStyle>
          <a:p>
            <a:pPr lvl="0"/>
            <a:r>
              <a:rPr lang="ja-JP" altLang="en-US"/>
              <a:t>マスター テキストの書式設定</a:t>
            </a:r>
          </a:p>
        </p:txBody>
      </p:sp>
      <p:sp>
        <p:nvSpPr>
          <p:cNvPr id="4" name="Content Placeholder 3"/>
          <p:cNvSpPr>
            <a:spLocks noGrp="1"/>
          </p:cNvSpPr>
          <p:nvPr>
            <p:ph sz="half" idx="2"/>
          </p:nvPr>
        </p:nvSpPr>
        <p:spPr>
          <a:xfrm>
            <a:off x="1480129" y="5603366"/>
            <a:ext cx="9090599" cy="824170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10878504" y="3760435"/>
            <a:ext cx="9135369" cy="1842931"/>
          </a:xfrm>
        </p:spPr>
        <p:txBody>
          <a:bodyPr anchor="b"/>
          <a:lstStyle>
            <a:lvl1pPr marL="0" indent="0">
              <a:buNone/>
              <a:defRPr sz="5368" b="1"/>
            </a:lvl1pPr>
            <a:lvl2pPr marL="1022665" indent="0">
              <a:buNone/>
              <a:defRPr sz="4474" b="1"/>
            </a:lvl2pPr>
            <a:lvl3pPr marL="2045330" indent="0">
              <a:buNone/>
              <a:defRPr sz="4026" b="1"/>
            </a:lvl3pPr>
            <a:lvl4pPr marL="3067995" indent="0">
              <a:buNone/>
              <a:defRPr sz="3579" b="1"/>
            </a:lvl4pPr>
            <a:lvl5pPr marL="4090660" indent="0">
              <a:buNone/>
              <a:defRPr sz="3579" b="1"/>
            </a:lvl5pPr>
            <a:lvl6pPr marL="5113325" indent="0">
              <a:buNone/>
              <a:defRPr sz="3579" b="1"/>
            </a:lvl6pPr>
            <a:lvl7pPr marL="6135990" indent="0">
              <a:buNone/>
              <a:defRPr sz="3579" b="1"/>
            </a:lvl7pPr>
            <a:lvl8pPr marL="7158655" indent="0">
              <a:buNone/>
              <a:defRPr sz="3579" b="1"/>
            </a:lvl8pPr>
            <a:lvl9pPr marL="8181320" indent="0">
              <a:buNone/>
              <a:defRPr sz="3579" b="1"/>
            </a:lvl9pPr>
          </a:lstStyle>
          <a:p>
            <a:pPr lvl="0"/>
            <a:r>
              <a:rPr lang="ja-JP" altLang="en-US"/>
              <a:t>マスター テキストの書式設定</a:t>
            </a:r>
          </a:p>
        </p:txBody>
      </p:sp>
      <p:sp>
        <p:nvSpPr>
          <p:cNvPr id="6" name="Content Placeholder 5"/>
          <p:cNvSpPr>
            <a:spLocks noGrp="1"/>
          </p:cNvSpPr>
          <p:nvPr>
            <p:ph sz="quarter" idx="4"/>
          </p:nvPr>
        </p:nvSpPr>
        <p:spPr>
          <a:xfrm>
            <a:off x="10878504" y="5603366"/>
            <a:ext cx="9135369" cy="824170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EDFB4A8E-92B7-4EB4-993C-90C9B7081BE2}" type="datetimeFigureOut">
              <a:rPr kumimoji="1" lang="ja-JP" altLang="en-US" smtClean="0"/>
              <a:t>2026/10/8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1970375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EDFB4A8E-92B7-4EB4-993C-90C9B7081BE2}" type="datetimeFigureOut">
              <a:rPr kumimoji="1" lang="ja-JP" altLang="en-US" smtClean="0"/>
              <a:t>2026/10/8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138988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B4A8E-92B7-4EB4-993C-90C9B7081BE2}" type="datetimeFigureOut">
              <a:rPr kumimoji="1" lang="ja-JP" altLang="en-US" smtClean="0"/>
              <a:t>2026/10/8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598230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480127" y="1022668"/>
            <a:ext cx="6930568" cy="3579336"/>
          </a:xfrm>
        </p:spPr>
        <p:txBody>
          <a:bodyPr anchor="b"/>
          <a:lstStyle>
            <a:lvl1pPr>
              <a:defRPr sz="7158"/>
            </a:lvl1pPr>
          </a:lstStyle>
          <a:p>
            <a:r>
              <a:rPr lang="ja-JP" altLang="en-US"/>
              <a:t>マスター タイトルの書式設定</a:t>
            </a:r>
            <a:endParaRPr lang="en-US"/>
          </a:p>
        </p:txBody>
      </p:sp>
      <p:sp>
        <p:nvSpPr>
          <p:cNvPr id="3" name="Content Placeholder 2"/>
          <p:cNvSpPr>
            <a:spLocks noGrp="1"/>
          </p:cNvSpPr>
          <p:nvPr>
            <p:ph idx="1"/>
          </p:nvPr>
        </p:nvSpPr>
        <p:spPr>
          <a:xfrm>
            <a:off x="9135369" y="2208681"/>
            <a:ext cx="10878503" cy="10901352"/>
          </a:xfrm>
        </p:spPr>
        <p:txBody>
          <a:bodyPr/>
          <a:lstStyle>
            <a:lvl1pPr>
              <a:defRPr sz="7158"/>
            </a:lvl1pPr>
            <a:lvl2pPr>
              <a:defRPr sz="6263"/>
            </a:lvl2pPr>
            <a:lvl3pPr>
              <a:defRPr sz="5368"/>
            </a:lvl3pPr>
            <a:lvl4pPr>
              <a:defRPr sz="4474"/>
            </a:lvl4pPr>
            <a:lvl5pPr>
              <a:defRPr sz="4474"/>
            </a:lvl5pPr>
            <a:lvl6pPr>
              <a:defRPr sz="4474"/>
            </a:lvl6pPr>
            <a:lvl7pPr>
              <a:defRPr sz="4474"/>
            </a:lvl7pPr>
            <a:lvl8pPr>
              <a:defRPr sz="4474"/>
            </a:lvl8pPr>
            <a:lvl9pPr>
              <a:defRPr sz="447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1480127" y="4602004"/>
            <a:ext cx="6930568" cy="8525781"/>
          </a:xfrm>
        </p:spPr>
        <p:txBody>
          <a:bodyPr/>
          <a:lstStyle>
            <a:lvl1pPr marL="0" indent="0">
              <a:buNone/>
              <a:defRPr sz="3579"/>
            </a:lvl1pPr>
            <a:lvl2pPr marL="1022665" indent="0">
              <a:buNone/>
              <a:defRPr sz="3132"/>
            </a:lvl2pPr>
            <a:lvl3pPr marL="2045330" indent="0">
              <a:buNone/>
              <a:defRPr sz="2684"/>
            </a:lvl3pPr>
            <a:lvl4pPr marL="3067995" indent="0">
              <a:buNone/>
              <a:defRPr sz="2237"/>
            </a:lvl4pPr>
            <a:lvl5pPr marL="4090660" indent="0">
              <a:buNone/>
              <a:defRPr sz="2237"/>
            </a:lvl5pPr>
            <a:lvl6pPr marL="5113325" indent="0">
              <a:buNone/>
              <a:defRPr sz="2237"/>
            </a:lvl6pPr>
            <a:lvl7pPr marL="6135990" indent="0">
              <a:buNone/>
              <a:defRPr sz="2237"/>
            </a:lvl7pPr>
            <a:lvl8pPr marL="7158655" indent="0">
              <a:buNone/>
              <a:defRPr sz="2237"/>
            </a:lvl8pPr>
            <a:lvl9pPr marL="8181320" indent="0">
              <a:buNone/>
              <a:defRPr sz="223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DFB4A8E-92B7-4EB4-993C-90C9B7081BE2}" type="datetimeFigureOut">
              <a:rPr kumimoji="1" lang="ja-JP" altLang="en-US" smtClean="0"/>
              <a:t>2026/10/8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803382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480127" y="1022668"/>
            <a:ext cx="6930568" cy="3579336"/>
          </a:xfrm>
        </p:spPr>
        <p:txBody>
          <a:bodyPr anchor="b"/>
          <a:lstStyle>
            <a:lvl1pPr>
              <a:defRPr sz="7158"/>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9135369" y="2208681"/>
            <a:ext cx="10878503" cy="10901352"/>
          </a:xfrm>
        </p:spPr>
        <p:txBody>
          <a:bodyPr anchor="t"/>
          <a:lstStyle>
            <a:lvl1pPr marL="0" indent="0">
              <a:buNone/>
              <a:defRPr sz="7158"/>
            </a:lvl1pPr>
            <a:lvl2pPr marL="1022665" indent="0">
              <a:buNone/>
              <a:defRPr sz="6263"/>
            </a:lvl2pPr>
            <a:lvl3pPr marL="2045330" indent="0">
              <a:buNone/>
              <a:defRPr sz="5368"/>
            </a:lvl3pPr>
            <a:lvl4pPr marL="3067995" indent="0">
              <a:buNone/>
              <a:defRPr sz="4474"/>
            </a:lvl4pPr>
            <a:lvl5pPr marL="4090660" indent="0">
              <a:buNone/>
              <a:defRPr sz="4474"/>
            </a:lvl5pPr>
            <a:lvl6pPr marL="5113325" indent="0">
              <a:buNone/>
              <a:defRPr sz="4474"/>
            </a:lvl6pPr>
            <a:lvl7pPr marL="6135990" indent="0">
              <a:buNone/>
              <a:defRPr sz="4474"/>
            </a:lvl7pPr>
            <a:lvl8pPr marL="7158655" indent="0">
              <a:buNone/>
              <a:defRPr sz="4474"/>
            </a:lvl8pPr>
            <a:lvl9pPr marL="8181320" indent="0">
              <a:buNone/>
              <a:defRPr sz="4474"/>
            </a:lvl9pPr>
          </a:lstStyle>
          <a:p>
            <a:r>
              <a:rPr lang="ja-JP" altLang="en-US"/>
              <a:t>図を追加</a:t>
            </a:r>
            <a:endParaRPr lang="en-US"/>
          </a:p>
        </p:txBody>
      </p:sp>
      <p:sp>
        <p:nvSpPr>
          <p:cNvPr id="4" name="Text Placeholder 3"/>
          <p:cNvSpPr>
            <a:spLocks noGrp="1"/>
          </p:cNvSpPr>
          <p:nvPr>
            <p:ph type="body" sz="half" idx="2"/>
          </p:nvPr>
        </p:nvSpPr>
        <p:spPr>
          <a:xfrm>
            <a:off x="1480127" y="4602004"/>
            <a:ext cx="6930568" cy="8525781"/>
          </a:xfrm>
        </p:spPr>
        <p:txBody>
          <a:bodyPr/>
          <a:lstStyle>
            <a:lvl1pPr marL="0" indent="0">
              <a:buNone/>
              <a:defRPr sz="3579"/>
            </a:lvl1pPr>
            <a:lvl2pPr marL="1022665" indent="0">
              <a:buNone/>
              <a:defRPr sz="3132"/>
            </a:lvl2pPr>
            <a:lvl3pPr marL="2045330" indent="0">
              <a:buNone/>
              <a:defRPr sz="2684"/>
            </a:lvl3pPr>
            <a:lvl4pPr marL="3067995" indent="0">
              <a:buNone/>
              <a:defRPr sz="2237"/>
            </a:lvl4pPr>
            <a:lvl5pPr marL="4090660" indent="0">
              <a:buNone/>
              <a:defRPr sz="2237"/>
            </a:lvl5pPr>
            <a:lvl6pPr marL="5113325" indent="0">
              <a:buNone/>
              <a:defRPr sz="2237"/>
            </a:lvl6pPr>
            <a:lvl7pPr marL="6135990" indent="0">
              <a:buNone/>
              <a:defRPr sz="2237"/>
            </a:lvl7pPr>
            <a:lvl8pPr marL="7158655" indent="0">
              <a:buNone/>
              <a:defRPr sz="2237"/>
            </a:lvl8pPr>
            <a:lvl9pPr marL="8181320" indent="0">
              <a:buNone/>
              <a:defRPr sz="223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DFB4A8E-92B7-4EB4-993C-90C9B7081BE2}" type="datetimeFigureOut">
              <a:rPr kumimoji="1" lang="ja-JP" altLang="en-US" smtClean="0"/>
              <a:t>2026/10/8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418033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DFB4A8E-92B7-4EB4-993C-90C9B7081BE2}" type="datetimeFigureOut">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1126261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77638" y="816714"/>
            <a:ext cx="4633436" cy="12999952"/>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1477329" y="816714"/>
            <a:ext cx="13631704" cy="1299995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DFB4A8E-92B7-4EB4-993C-90C9B7081BE2}" type="datetimeFigureOut">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405220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7328" y="816717"/>
            <a:ext cx="18533745" cy="2965027"/>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1477328" y="4083568"/>
            <a:ext cx="18533745" cy="973309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1477328" y="14217923"/>
            <a:ext cx="4834890" cy="816714"/>
          </a:xfrm>
          <a:prstGeom prst="rect">
            <a:avLst/>
          </a:prstGeom>
        </p:spPr>
        <p:txBody>
          <a:bodyPr vert="horz" lIns="91440" tIns="45720" rIns="91440" bIns="45720" rtlCol="0" anchor="ctr"/>
          <a:lstStyle>
            <a:lvl1pPr algn="l">
              <a:defRPr sz="2684">
                <a:solidFill>
                  <a:schemeClr val="tx1">
                    <a:tint val="75000"/>
                  </a:schemeClr>
                </a:solidFill>
              </a:defRPr>
            </a:lvl1pPr>
          </a:lstStyle>
          <a:p>
            <a:fld id="{EDFB4A8E-92B7-4EB4-993C-90C9B7081BE2}" type="datetimeFigureOut">
              <a:rPr kumimoji="1" lang="ja-JP" altLang="en-US" smtClean="0"/>
              <a:t>2026/10/8</a:t>
            </a:fld>
            <a:endParaRPr kumimoji="1" lang="ja-JP" altLang="en-US"/>
          </a:p>
        </p:txBody>
      </p:sp>
      <p:sp>
        <p:nvSpPr>
          <p:cNvPr id="5" name="Footer Placeholder 4"/>
          <p:cNvSpPr>
            <a:spLocks noGrp="1"/>
          </p:cNvSpPr>
          <p:nvPr>
            <p:ph type="ftr" sz="quarter" idx="3"/>
          </p:nvPr>
        </p:nvSpPr>
        <p:spPr>
          <a:xfrm>
            <a:off x="7118033" y="14217923"/>
            <a:ext cx="7252335" cy="816714"/>
          </a:xfrm>
          <a:prstGeom prst="rect">
            <a:avLst/>
          </a:prstGeom>
        </p:spPr>
        <p:txBody>
          <a:bodyPr vert="horz" lIns="91440" tIns="45720" rIns="91440" bIns="45720" rtlCol="0" anchor="ctr"/>
          <a:lstStyle>
            <a:lvl1pPr algn="ctr">
              <a:defRPr sz="2684">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15176183" y="14217923"/>
            <a:ext cx="4834890" cy="816714"/>
          </a:xfrm>
          <a:prstGeom prst="rect">
            <a:avLst/>
          </a:prstGeom>
        </p:spPr>
        <p:txBody>
          <a:bodyPr vert="horz" lIns="91440" tIns="45720" rIns="91440" bIns="45720" rtlCol="0" anchor="ctr"/>
          <a:lstStyle>
            <a:lvl1pPr algn="r">
              <a:defRPr sz="2684">
                <a:solidFill>
                  <a:schemeClr val="tx1">
                    <a:tint val="75000"/>
                  </a:schemeClr>
                </a:solidFill>
              </a:defRPr>
            </a:lvl1p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118500313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045330" rtl="0" eaLnBrk="1" latinLnBrk="0" hangingPunct="1">
        <a:lnSpc>
          <a:spcPct val="90000"/>
        </a:lnSpc>
        <a:spcBef>
          <a:spcPct val="0"/>
        </a:spcBef>
        <a:buNone/>
        <a:defRPr kumimoji="1" sz="9842" kern="1200">
          <a:solidFill>
            <a:schemeClr val="tx1"/>
          </a:solidFill>
          <a:latin typeface="+mj-lt"/>
          <a:ea typeface="+mj-ea"/>
          <a:cs typeface="+mj-cs"/>
        </a:defRPr>
      </a:lvl1pPr>
    </p:titleStyle>
    <p:bodyStyle>
      <a:lvl1pPr marL="511332" indent="-511332" algn="l" defTabSz="2045330" rtl="0" eaLnBrk="1" latinLnBrk="0" hangingPunct="1">
        <a:lnSpc>
          <a:spcPct val="90000"/>
        </a:lnSpc>
        <a:spcBef>
          <a:spcPts val="2237"/>
        </a:spcBef>
        <a:buFont typeface="Arial" panose="020B0604020202020204" pitchFamily="34" charset="0"/>
        <a:buChar char="•"/>
        <a:defRPr kumimoji="1" sz="6263" kern="1200">
          <a:solidFill>
            <a:schemeClr val="tx1"/>
          </a:solidFill>
          <a:latin typeface="+mn-lt"/>
          <a:ea typeface="+mn-ea"/>
          <a:cs typeface="+mn-cs"/>
        </a:defRPr>
      </a:lvl1pPr>
      <a:lvl2pPr marL="1533997" indent="-511332" algn="l" defTabSz="2045330" rtl="0" eaLnBrk="1" latinLnBrk="0" hangingPunct="1">
        <a:lnSpc>
          <a:spcPct val="90000"/>
        </a:lnSpc>
        <a:spcBef>
          <a:spcPts val="1118"/>
        </a:spcBef>
        <a:buFont typeface="Arial" panose="020B0604020202020204" pitchFamily="34" charset="0"/>
        <a:buChar char="•"/>
        <a:defRPr kumimoji="1" sz="5368" kern="1200">
          <a:solidFill>
            <a:schemeClr val="tx1"/>
          </a:solidFill>
          <a:latin typeface="+mn-lt"/>
          <a:ea typeface="+mn-ea"/>
          <a:cs typeface="+mn-cs"/>
        </a:defRPr>
      </a:lvl2pPr>
      <a:lvl3pPr marL="2556662" indent="-511332" algn="l" defTabSz="2045330" rtl="0" eaLnBrk="1" latinLnBrk="0" hangingPunct="1">
        <a:lnSpc>
          <a:spcPct val="90000"/>
        </a:lnSpc>
        <a:spcBef>
          <a:spcPts val="1118"/>
        </a:spcBef>
        <a:buFont typeface="Arial" panose="020B0604020202020204" pitchFamily="34" charset="0"/>
        <a:buChar char="•"/>
        <a:defRPr kumimoji="1" sz="4474" kern="1200">
          <a:solidFill>
            <a:schemeClr val="tx1"/>
          </a:solidFill>
          <a:latin typeface="+mn-lt"/>
          <a:ea typeface="+mn-ea"/>
          <a:cs typeface="+mn-cs"/>
        </a:defRPr>
      </a:lvl3pPr>
      <a:lvl4pPr marL="3579327" indent="-511332" algn="l" defTabSz="2045330" rtl="0" eaLnBrk="1" latinLnBrk="0" hangingPunct="1">
        <a:lnSpc>
          <a:spcPct val="90000"/>
        </a:lnSpc>
        <a:spcBef>
          <a:spcPts val="1118"/>
        </a:spcBef>
        <a:buFont typeface="Arial" panose="020B0604020202020204" pitchFamily="34" charset="0"/>
        <a:buChar char="•"/>
        <a:defRPr kumimoji="1" sz="4026" kern="1200">
          <a:solidFill>
            <a:schemeClr val="tx1"/>
          </a:solidFill>
          <a:latin typeface="+mn-lt"/>
          <a:ea typeface="+mn-ea"/>
          <a:cs typeface="+mn-cs"/>
        </a:defRPr>
      </a:lvl4pPr>
      <a:lvl5pPr marL="4601992" indent="-511332" algn="l" defTabSz="2045330" rtl="0" eaLnBrk="1" latinLnBrk="0" hangingPunct="1">
        <a:lnSpc>
          <a:spcPct val="90000"/>
        </a:lnSpc>
        <a:spcBef>
          <a:spcPts val="1118"/>
        </a:spcBef>
        <a:buFont typeface="Arial" panose="020B0604020202020204" pitchFamily="34" charset="0"/>
        <a:buChar char="•"/>
        <a:defRPr kumimoji="1" sz="4026" kern="1200">
          <a:solidFill>
            <a:schemeClr val="tx1"/>
          </a:solidFill>
          <a:latin typeface="+mn-lt"/>
          <a:ea typeface="+mn-ea"/>
          <a:cs typeface="+mn-cs"/>
        </a:defRPr>
      </a:lvl5pPr>
      <a:lvl6pPr marL="5624657" indent="-511332" algn="l" defTabSz="2045330" rtl="0" eaLnBrk="1" latinLnBrk="0" hangingPunct="1">
        <a:lnSpc>
          <a:spcPct val="90000"/>
        </a:lnSpc>
        <a:spcBef>
          <a:spcPts val="1118"/>
        </a:spcBef>
        <a:buFont typeface="Arial" panose="020B0604020202020204" pitchFamily="34" charset="0"/>
        <a:buChar char="•"/>
        <a:defRPr kumimoji="1" sz="4026" kern="1200">
          <a:solidFill>
            <a:schemeClr val="tx1"/>
          </a:solidFill>
          <a:latin typeface="+mn-lt"/>
          <a:ea typeface="+mn-ea"/>
          <a:cs typeface="+mn-cs"/>
        </a:defRPr>
      </a:lvl6pPr>
      <a:lvl7pPr marL="6647322" indent="-511332" algn="l" defTabSz="2045330" rtl="0" eaLnBrk="1" latinLnBrk="0" hangingPunct="1">
        <a:lnSpc>
          <a:spcPct val="90000"/>
        </a:lnSpc>
        <a:spcBef>
          <a:spcPts val="1118"/>
        </a:spcBef>
        <a:buFont typeface="Arial" panose="020B0604020202020204" pitchFamily="34" charset="0"/>
        <a:buChar char="•"/>
        <a:defRPr kumimoji="1" sz="4026" kern="1200">
          <a:solidFill>
            <a:schemeClr val="tx1"/>
          </a:solidFill>
          <a:latin typeface="+mn-lt"/>
          <a:ea typeface="+mn-ea"/>
          <a:cs typeface="+mn-cs"/>
        </a:defRPr>
      </a:lvl7pPr>
      <a:lvl8pPr marL="7669987" indent="-511332" algn="l" defTabSz="2045330" rtl="0" eaLnBrk="1" latinLnBrk="0" hangingPunct="1">
        <a:lnSpc>
          <a:spcPct val="90000"/>
        </a:lnSpc>
        <a:spcBef>
          <a:spcPts val="1118"/>
        </a:spcBef>
        <a:buFont typeface="Arial" panose="020B0604020202020204" pitchFamily="34" charset="0"/>
        <a:buChar char="•"/>
        <a:defRPr kumimoji="1" sz="4026" kern="1200">
          <a:solidFill>
            <a:schemeClr val="tx1"/>
          </a:solidFill>
          <a:latin typeface="+mn-lt"/>
          <a:ea typeface="+mn-ea"/>
          <a:cs typeface="+mn-cs"/>
        </a:defRPr>
      </a:lvl8pPr>
      <a:lvl9pPr marL="8692652" indent="-511332" algn="l" defTabSz="2045330" rtl="0" eaLnBrk="1" latinLnBrk="0" hangingPunct="1">
        <a:lnSpc>
          <a:spcPct val="90000"/>
        </a:lnSpc>
        <a:spcBef>
          <a:spcPts val="1118"/>
        </a:spcBef>
        <a:buFont typeface="Arial" panose="020B0604020202020204" pitchFamily="34" charset="0"/>
        <a:buChar char="•"/>
        <a:defRPr kumimoji="1" sz="4026" kern="1200">
          <a:solidFill>
            <a:schemeClr val="tx1"/>
          </a:solidFill>
          <a:latin typeface="+mn-lt"/>
          <a:ea typeface="+mn-ea"/>
          <a:cs typeface="+mn-cs"/>
        </a:defRPr>
      </a:lvl9pPr>
    </p:bodyStyle>
    <p:otherStyle>
      <a:defPPr>
        <a:defRPr lang="en-US"/>
      </a:defPPr>
      <a:lvl1pPr marL="0" algn="l" defTabSz="2045330" rtl="0" eaLnBrk="1" latinLnBrk="0" hangingPunct="1">
        <a:defRPr kumimoji="1" sz="4026" kern="1200">
          <a:solidFill>
            <a:schemeClr val="tx1"/>
          </a:solidFill>
          <a:latin typeface="+mn-lt"/>
          <a:ea typeface="+mn-ea"/>
          <a:cs typeface="+mn-cs"/>
        </a:defRPr>
      </a:lvl1pPr>
      <a:lvl2pPr marL="1022665" algn="l" defTabSz="2045330" rtl="0" eaLnBrk="1" latinLnBrk="0" hangingPunct="1">
        <a:defRPr kumimoji="1" sz="4026" kern="1200">
          <a:solidFill>
            <a:schemeClr val="tx1"/>
          </a:solidFill>
          <a:latin typeface="+mn-lt"/>
          <a:ea typeface="+mn-ea"/>
          <a:cs typeface="+mn-cs"/>
        </a:defRPr>
      </a:lvl2pPr>
      <a:lvl3pPr marL="2045330" algn="l" defTabSz="2045330" rtl="0" eaLnBrk="1" latinLnBrk="0" hangingPunct="1">
        <a:defRPr kumimoji="1" sz="4026" kern="1200">
          <a:solidFill>
            <a:schemeClr val="tx1"/>
          </a:solidFill>
          <a:latin typeface="+mn-lt"/>
          <a:ea typeface="+mn-ea"/>
          <a:cs typeface="+mn-cs"/>
        </a:defRPr>
      </a:lvl3pPr>
      <a:lvl4pPr marL="3067995" algn="l" defTabSz="2045330" rtl="0" eaLnBrk="1" latinLnBrk="0" hangingPunct="1">
        <a:defRPr kumimoji="1" sz="4026" kern="1200">
          <a:solidFill>
            <a:schemeClr val="tx1"/>
          </a:solidFill>
          <a:latin typeface="+mn-lt"/>
          <a:ea typeface="+mn-ea"/>
          <a:cs typeface="+mn-cs"/>
        </a:defRPr>
      </a:lvl4pPr>
      <a:lvl5pPr marL="4090660" algn="l" defTabSz="2045330" rtl="0" eaLnBrk="1" latinLnBrk="0" hangingPunct="1">
        <a:defRPr kumimoji="1" sz="4026" kern="1200">
          <a:solidFill>
            <a:schemeClr val="tx1"/>
          </a:solidFill>
          <a:latin typeface="+mn-lt"/>
          <a:ea typeface="+mn-ea"/>
          <a:cs typeface="+mn-cs"/>
        </a:defRPr>
      </a:lvl5pPr>
      <a:lvl6pPr marL="5113325" algn="l" defTabSz="2045330" rtl="0" eaLnBrk="1" latinLnBrk="0" hangingPunct="1">
        <a:defRPr kumimoji="1" sz="4026" kern="1200">
          <a:solidFill>
            <a:schemeClr val="tx1"/>
          </a:solidFill>
          <a:latin typeface="+mn-lt"/>
          <a:ea typeface="+mn-ea"/>
          <a:cs typeface="+mn-cs"/>
        </a:defRPr>
      </a:lvl6pPr>
      <a:lvl7pPr marL="6135990" algn="l" defTabSz="2045330" rtl="0" eaLnBrk="1" latinLnBrk="0" hangingPunct="1">
        <a:defRPr kumimoji="1" sz="4026" kern="1200">
          <a:solidFill>
            <a:schemeClr val="tx1"/>
          </a:solidFill>
          <a:latin typeface="+mn-lt"/>
          <a:ea typeface="+mn-ea"/>
          <a:cs typeface="+mn-cs"/>
        </a:defRPr>
      </a:lvl7pPr>
      <a:lvl8pPr marL="7158655" algn="l" defTabSz="2045330" rtl="0" eaLnBrk="1" latinLnBrk="0" hangingPunct="1">
        <a:defRPr kumimoji="1" sz="4026" kern="1200">
          <a:solidFill>
            <a:schemeClr val="tx1"/>
          </a:solidFill>
          <a:latin typeface="+mn-lt"/>
          <a:ea typeface="+mn-ea"/>
          <a:cs typeface="+mn-cs"/>
        </a:defRPr>
      </a:lvl8pPr>
      <a:lvl9pPr marL="8181320" algn="l" defTabSz="2045330" rtl="0" eaLnBrk="1" latinLnBrk="0" hangingPunct="1">
        <a:defRPr kumimoji="1" sz="402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emf"/></Relationships>
</file>

<file path=ppt/slides/_rels/slide2.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jpeg"/><Relationship Id="rId12" Type="http://schemas.openxmlformats.org/officeDocument/2006/relationships/image" Target="../media/image23.png"/><Relationship Id="rId17" Type="http://schemas.openxmlformats.org/officeDocument/2006/relationships/image" Target="../media/image27.png"/><Relationship Id="rId2" Type="http://schemas.openxmlformats.org/officeDocument/2006/relationships/notesSlide" Target="../notesSlides/notesSlide2.xml"/><Relationship Id="rId16"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13.png"/><Relationship Id="rId10" Type="http://schemas.openxmlformats.org/officeDocument/2006/relationships/image" Target="../media/image21.jpeg"/><Relationship Id="rId4" Type="http://schemas.openxmlformats.org/officeDocument/2006/relationships/image" Target="../media/image15.png"/><Relationship Id="rId9" Type="http://schemas.openxmlformats.org/officeDocument/2006/relationships/image" Target="../media/image20.jpeg"/><Relationship Id="rId1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47E28F4D-3C69-36EA-4E0D-CCD1965FB104}"/>
              </a:ext>
            </a:extLst>
          </p:cNvPr>
          <p:cNvSpPr/>
          <p:nvPr/>
        </p:nvSpPr>
        <p:spPr>
          <a:xfrm>
            <a:off x="13346617" y="12433531"/>
            <a:ext cx="7245317" cy="129291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solidFill>
                <a:srgbClr val="FFFFFF"/>
              </a:solidFill>
            </a:endParaRPr>
          </a:p>
        </p:txBody>
      </p:sp>
      <p:sp>
        <p:nvSpPr>
          <p:cNvPr id="11" name="AutoShape 9">
            <a:extLst>
              <a:ext uri="{FF2B5EF4-FFF2-40B4-BE49-F238E27FC236}">
                <a16:creationId xmlns:a16="http://schemas.microsoft.com/office/drawing/2014/main" id="{8E682375-07C9-94FD-129C-A533971987B0}"/>
              </a:ext>
            </a:extLst>
          </p:cNvPr>
          <p:cNvSpPr>
            <a:spLocks noChangeArrowheads="1"/>
          </p:cNvSpPr>
          <p:nvPr/>
        </p:nvSpPr>
        <p:spPr bwMode="auto">
          <a:xfrm>
            <a:off x="1415277" y="8776049"/>
            <a:ext cx="4767675" cy="355636"/>
          </a:xfrm>
          <a:prstGeom prst="flowChartAlternateProcess">
            <a:avLst/>
          </a:prstGeom>
          <a:solidFill>
            <a:schemeClr val="accent4">
              <a:lumMod val="60000"/>
              <a:lumOff val="40000"/>
            </a:schemeClr>
          </a:solidFill>
          <a:ln>
            <a:noFill/>
          </a:ln>
          <a:effectLst/>
        </p:spPr>
        <p:style>
          <a:lnRef idx="1">
            <a:schemeClr val="accent5"/>
          </a:lnRef>
          <a:fillRef idx="2">
            <a:schemeClr val="accent5"/>
          </a:fillRef>
          <a:effectRef idx="1">
            <a:schemeClr val="accent5"/>
          </a:effectRef>
          <a:fontRef idx="minor">
            <a:schemeClr val="dk1"/>
          </a:fontRef>
        </p:style>
        <p:txBody>
          <a:bodyPr wrap="square" lIns="18288" tIns="0" rIns="0" bIns="0" anchor="ctr" upright="1"/>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2000" b="1" cap="none" spc="0" dirty="0">
                <a:ln w="0"/>
                <a:solidFill>
                  <a:schemeClr val="bg1"/>
                </a:solidFill>
                <a:effectLst/>
                <a:latin typeface="HG丸ｺﾞｼｯｸM-PRO" panose="020F0600000000000000" pitchFamily="50" charset="-128"/>
                <a:ea typeface="HG丸ｺﾞｼｯｸM-PRO" panose="020F0600000000000000" pitchFamily="50" charset="-128"/>
              </a:rPr>
              <a:t>食の販促ポイント</a:t>
            </a:r>
            <a:endParaRPr lang="en-US" altLang="ja-JP" sz="2000" b="1" cap="none" spc="0" dirty="0">
              <a:ln w="0"/>
              <a:solidFill>
                <a:schemeClr val="bg1"/>
              </a:solidFill>
              <a:effectLst/>
              <a:latin typeface="HG丸ｺﾞｼｯｸM-PRO" panose="020F0600000000000000" pitchFamily="50" charset="-128"/>
              <a:ea typeface="HG丸ｺﾞｼｯｸM-PRO" panose="020F0600000000000000" pitchFamily="50" charset="-128"/>
            </a:endParaRPr>
          </a:p>
        </p:txBody>
      </p:sp>
      <p:sp>
        <p:nvSpPr>
          <p:cNvPr id="12" name="AutoShape 9">
            <a:extLst>
              <a:ext uri="{FF2B5EF4-FFF2-40B4-BE49-F238E27FC236}">
                <a16:creationId xmlns:a16="http://schemas.microsoft.com/office/drawing/2014/main" id="{F81F8DDC-B838-816D-0A0E-E2DC8387C5A3}"/>
              </a:ext>
            </a:extLst>
          </p:cNvPr>
          <p:cNvSpPr>
            <a:spLocks noChangeArrowheads="1"/>
          </p:cNvSpPr>
          <p:nvPr/>
        </p:nvSpPr>
        <p:spPr bwMode="auto">
          <a:xfrm>
            <a:off x="6282341" y="8770460"/>
            <a:ext cx="4755445" cy="366815"/>
          </a:xfrm>
          <a:prstGeom prst="roundRect">
            <a:avLst/>
          </a:prstGeom>
          <a:solidFill>
            <a:schemeClr val="accent2">
              <a:lumMod val="75000"/>
            </a:schemeClr>
          </a:solidFill>
          <a:ln>
            <a:noFill/>
          </a:ln>
          <a:effectLst/>
        </p:spPr>
        <p:txBody>
          <a:bodyPr wrap="square" lIns="18288"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2000" b="1" dirty="0">
                <a:ln>
                  <a:noFill/>
                </a:ln>
                <a:solidFill>
                  <a:schemeClr val="bg1"/>
                </a:solidFill>
                <a:effectLst/>
                <a:latin typeface="HG丸ｺﾞｼｯｸM-PRO" panose="020F0600000000000000" pitchFamily="50" charset="-128"/>
                <a:ea typeface="HG丸ｺﾞｼｯｸM-PRO" panose="020F0600000000000000" pitchFamily="50" charset="-128"/>
              </a:rPr>
              <a:t>旬の食材</a:t>
            </a:r>
            <a:endParaRPr lang="en-US" altLang="ja-JP" sz="2000" b="1" dirty="0">
              <a:ln>
                <a:noFill/>
              </a:ln>
              <a:solidFill>
                <a:schemeClr val="bg1"/>
              </a:solidFill>
              <a:effectLst/>
              <a:latin typeface="HG丸ｺﾞｼｯｸM-PRO" panose="020F0600000000000000" pitchFamily="50" charset="-128"/>
              <a:ea typeface="HG丸ｺﾞｼｯｸM-PRO" panose="020F0600000000000000" pitchFamily="50" charset="-128"/>
            </a:endParaRPr>
          </a:p>
        </p:txBody>
      </p:sp>
      <p:sp>
        <p:nvSpPr>
          <p:cNvPr id="13" name="AutoShape 9">
            <a:extLst>
              <a:ext uri="{FF2B5EF4-FFF2-40B4-BE49-F238E27FC236}">
                <a16:creationId xmlns:a16="http://schemas.microsoft.com/office/drawing/2014/main" id="{573D71E3-3968-D05A-BB8A-AAA5A5EA3457}"/>
              </a:ext>
            </a:extLst>
          </p:cNvPr>
          <p:cNvSpPr>
            <a:spLocks noChangeArrowheads="1"/>
          </p:cNvSpPr>
          <p:nvPr/>
        </p:nvSpPr>
        <p:spPr bwMode="auto">
          <a:xfrm>
            <a:off x="15973048" y="8783963"/>
            <a:ext cx="4723861" cy="339809"/>
          </a:xfrm>
          <a:prstGeom prst="flowChartAlternateProcess">
            <a:avLst/>
          </a:prstGeom>
          <a:solidFill>
            <a:schemeClr val="accent1"/>
          </a:solidFill>
          <a:ln>
            <a:noFill/>
          </a:ln>
          <a:effectLst/>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2000" b="1">
                <a:solidFill>
                  <a:schemeClr val="bg1"/>
                </a:solidFill>
                <a:latin typeface="HG丸ｺﾞｼｯｸM-PRO"/>
                <a:ea typeface="HG丸ｺﾞｼｯｸM-PRO"/>
              </a:rPr>
              <a:t>冬メニュー</a:t>
            </a:r>
            <a:r>
              <a:rPr lang="ja-JP" altLang="en-US" sz="2000" b="1" dirty="0">
                <a:solidFill>
                  <a:schemeClr val="bg1"/>
                </a:solidFill>
                <a:latin typeface="HG丸ｺﾞｼｯｸM-PRO"/>
                <a:ea typeface="HG丸ｺﾞｼｯｸM-PRO"/>
              </a:rPr>
              <a:t>の提案</a:t>
            </a:r>
          </a:p>
        </p:txBody>
      </p:sp>
      <p:sp>
        <p:nvSpPr>
          <p:cNvPr id="15" name="AutoShape 1">
            <a:extLst>
              <a:ext uri="{FF2B5EF4-FFF2-40B4-BE49-F238E27FC236}">
                <a16:creationId xmlns:a16="http://schemas.microsoft.com/office/drawing/2014/main" id="{08D5D247-883C-5F00-686D-42EC7CF5A50E}"/>
              </a:ext>
            </a:extLst>
          </p:cNvPr>
          <p:cNvSpPr>
            <a:spLocks noChangeArrowheads="1"/>
          </p:cNvSpPr>
          <p:nvPr/>
        </p:nvSpPr>
        <p:spPr bwMode="auto">
          <a:xfrm>
            <a:off x="324517" y="13691890"/>
            <a:ext cx="853844" cy="356436"/>
          </a:xfrm>
          <a:prstGeom prst="flowChartAlternateProcess">
            <a:avLst/>
          </a:prstGeom>
          <a:noFill/>
          <a:ln>
            <a:noFill/>
            <a:headEnd/>
            <a:tailEnd/>
          </a:ln>
        </p:spPr>
        <p:style>
          <a:lnRef idx="2">
            <a:schemeClr val="accent6"/>
          </a:lnRef>
          <a:fillRef idx="1">
            <a:schemeClr val="lt1"/>
          </a:fillRef>
          <a:effectRef idx="0">
            <a:schemeClr val="accent6"/>
          </a:effectRef>
          <a:fontRef idx="minor">
            <a:schemeClr val="dk1"/>
          </a:fontRef>
        </p:style>
        <p:txBody>
          <a:bodyPr wrap="square" lIns="45720" tIns="22860" rIns="45720" bIns="22860" anchor="ctr" upright="1"/>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rtl="1">
              <a:lnSpc>
                <a:spcPts val="1700"/>
              </a:lnSpc>
              <a:defRPr sz="1000"/>
            </a:pPr>
            <a:r>
              <a:rPr lang="ja-JP" altLang="en-US" sz="1800" b="1" i="0" strike="noStrike">
                <a:solidFill>
                  <a:srgbClr val="000000"/>
                </a:solidFill>
                <a:latin typeface="Meiryo UI" panose="020B0604030504040204" pitchFamily="50" charset="-128"/>
                <a:ea typeface="Meiryo UI" panose="020B0604030504040204" pitchFamily="50" charset="-128"/>
                <a:cs typeface="Meiryo UI" panose="020B0604030504040204" pitchFamily="50" charset="-128"/>
              </a:rPr>
              <a:t>メモ</a:t>
            </a:r>
            <a:endParaRPr lang="en-US" altLang="ja-JP" sz="1800" b="1" i="0" strike="noStrike">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フレーム 16">
            <a:extLst>
              <a:ext uri="{FF2B5EF4-FFF2-40B4-BE49-F238E27FC236}">
                <a16:creationId xmlns:a16="http://schemas.microsoft.com/office/drawing/2014/main" id="{67D7EA14-4949-460C-3A57-0E4E791E00E2}"/>
              </a:ext>
            </a:extLst>
          </p:cNvPr>
          <p:cNvSpPr/>
          <p:nvPr/>
        </p:nvSpPr>
        <p:spPr>
          <a:xfrm>
            <a:off x="1422526" y="12433531"/>
            <a:ext cx="3795735" cy="2739374"/>
          </a:xfrm>
          <a:prstGeom prst="frame">
            <a:avLst>
              <a:gd name="adj1" fmla="val 3082"/>
            </a:avLst>
          </a:prstGeom>
          <a:solidFill>
            <a:srgbClr val="C5E0B4"/>
          </a:solidFill>
          <a:ln/>
        </p:spPr>
        <p:style>
          <a:lnRef idx="3">
            <a:schemeClr val="lt1"/>
          </a:lnRef>
          <a:fillRef idx="1">
            <a:schemeClr val="accent4"/>
          </a:fillRef>
          <a:effectRef idx="1">
            <a:schemeClr val="accent4"/>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solidFill>
                <a:schemeClr val="tx1"/>
              </a:solidFill>
            </a:endParaRPr>
          </a:p>
        </p:txBody>
      </p:sp>
      <p:sp>
        <p:nvSpPr>
          <p:cNvPr id="19" name="フレーム 18">
            <a:extLst>
              <a:ext uri="{FF2B5EF4-FFF2-40B4-BE49-F238E27FC236}">
                <a16:creationId xmlns:a16="http://schemas.microsoft.com/office/drawing/2014/main" id="{20F96B99-FFC2-A8D3-1234-90B07C35F5E7}"/>
              </a:ext>
            </a:extLst>
          </p:cNvPr>
          <p:cNvSpPr/>
          <p:nvPr/>
        </p:nvSpPr>
        <p:spPr>
          <a:xfrm>
            <a:off x="5427146" y="12433531"/>
            <a:ext cx="3795735" cy="2751310"/>
          </a:xfrm>
          <a:prstGeom prst="frame">
            <a:avLst>
              <a:gd name="adj1" fmla="val 3534"/>
            </a:avLst>
          </a:prstGeom>
          <a:ln/>
        </p:spPr>
        <p:style>
          <a:lnRef idx="3">
            <a:schemeClr val="lt1"/>
          </a:lnRef>
          <a:fillRef idx="1">
            <a:schemeClr val="accent4"/>
          </a:fillRef>
          <a:effectRef idx="1">
            <a:schemeClr val="accent4"/>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solidFill>
                <a:schemeClr val="tx1"/>
              </a:solidFill>
            </a:endParaRPr>
          </a:p>
        </p:txBody>
      </p:sp>
      <p:sp>
        <p:nvSpPr>
          <p:cNvPr id="23" name="フレーム 22">
            <a:extLst>
              <a:ext uri="{FF2B5EF4-FFF2-40B4-BE49-F238E27FC236}">
                <a16:creationId xmlns:a16="http://schemas.microsoft.com/office/drawing/2014/main" id="{39AE6FB4-FA46-44A9-3AA5-23809989E4A9}"/>
              </a:ext>
            </a:extLst>
          </p:cNvPr>
          <p:cNvSpPr/>
          <p:nvPr/>
        </p:nvSpPr>
        <p:spPr>
          <a:xfrm>
            <a:off x="9372083" y="12433531"/>
            <a:ext cx="3795735" cy="2751310"/>
          </a:xfrm>
          <a:prstGeom prst="frame">
            <a:avLst>
              <a:gd name="adj1" fmla="val 3971"/>
            </a:avLst>
          </a:prstGeom>
          <a:solidFill>
            <a:schemeClr val="accent1">
              <a:lumMod val="60000"/>
              <a:lumOff val="40000"/>
            </a:schemeClr>
          </a:solidFill>
          <a:ln/>
        </p:spPr>
        <p:style>
          <a:lnRef idx="3">
            <a:schemeClr val="lt1"/>
          </a:lnRef>
          <a:fillRef idx="1">
            <a:schemeClr val="accent4"/>
          </a:fillRef>
          <a:effectRef idx="1">
            <a:schemeClr val="accent4"/>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solidFill>
                <a:schemeClr val="tx1"/>
              </a:solidFill>
            </a:endParaRPr>
          </a:p>
        </p:txBody>
      </p:sp>
      <p:sp>
        <p:nvSpPr>
          <p:cNvPr id="25" name="AutoShape 1">
            <a:extLst>
              <a:ext uri="{FF2B5EF4-FFF2-40B4-BE49-F238E27FC236}">
                <a16:creationId xmlns:a16="http://schemas.microsoft.com/office/drawing/2014/main" id="{9E9A78BD-F39A-6F91-6A29-0DD19474ED86}"/>
              </a:ext>
            </a:extLst>
          </p:cNvPr>
          <p:cNvSpPr>
            <a:spLocks noChangeArrowheads="1"/>
          </p:cNvSpPr>
          <p:nvPr/>
        </p:nvSpPr>
        <p:spPr bwMode="auto">
          <a:xfrm>
            <a:off x="120042" y="9840206"/>
            <a:ext cx="1154233" cy="539805"/>
          </a:xfrm>
          <a:prstGeom prst="flowChartAlternateProcess">
            <a:avLst/>
          </a:prstGeom>
          <a:noFill/>
          <a:ln>
            <a:noFill/>
            <a:headEnd/>
            <a:tailEnd/>
          </a:ln>
        </p:spPr>
        <p:style>
          <a:lnRef idx="2">
            <a:schemeClr val="accent6"/>
          </a:lnRef>
          <a:fillRef idx="1">
            <a:schemeClr val="lt1"/>
          </a:fillRef>
          <a:effectRef idx="0">
            <a:schemeClr val="accent6"/>
          </a:effectRef>
          <a:fontRef idx="minor">
            <a:schemeClr val="dk1"/>
          </a:fontRef>
        </p:style>
        <p:txBody>
          <a:bodyPr wrap="square" lIns="45720" tIns="22860" rIns="45720" bIns="22860" anchor="ctr" upright="1"/>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rtl="1">
              <a:lnSpc>
                <a:spcPts val="1700"/>
              </a:lnSpc>
              <a:defRPr sz="1000"/>
            </a:pPr>
            <a:r>
              <a:rPr lang="ja-JP" altLang="en-US" sz="1600" b="1" i="0" strike="noStrike">
                <a:solidFill>
                  <a:srgbClr val="000000"/>
                </a:solidFill>
                <a:latin typeface="Meiryo UI" panose="020B0604030504040204" pitchFamily="50" charset="-128"/>
                <a:ea typeface="Meiryo UI" panose="020B0604030504040204" pitchFamily="50" charset="-128"/>
                <a:cs typeface="Meiryo UI" panose="020B0604030504040204" pitchFamily="50" charset="-128"/>
              </a:rPr>
              <a:t>売場テーマ</a:t>
            </a:r>
            <a:endParaRPr lang="en-US" altLang="ja-JP" sz="1600" b="1" i="0" strike="noStrike">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26" name="図 25">
            <a:extLst>
              <a:ext uri="{FF2B5EF4-FFF2-40B4-BE49-F238E27FC236}">
                <a16:creationId xmlns:a16="http://schemas.microsoft.com/office/drawing/2014/main" id="{A0BCF706-42B6-8C37-A18C-2D6A5D0E57C8}"/>
              </a:ext>
            </a:extLst>
          </p:cNvPr>
          <p:cNvPicPr>
            <a:picLocks noChangeAspect="1"/>
          </p:cNvPicPr>
          <p:nvPr/>
        </p:nvPicPr>
        <p:blipFill rotWithShape="1">
          <a:blip cstate="print">
            <a:extLst>
              <a:ext uri="{28A0092B-C50C-407E-A947-70E740481C1C}">
                <a14:useLocalDpi xmlns:a14="http://schemas.microsoft.com/office/drawing/2010/main"/>
              </a:ext>
            </a:extLst>
          </a:blip>
          <a:srcRect/>
          <a:stretch/>
        </p:blipFill>
        <p:spPr>
          <a:xfrm>
            <a:off x="18448650" y="14719880"/>
            <a:ext cx="2930244" cy="45719"/>
          </a:xfrm>
          <a:prstGeom prst="rect">
            <a:avLst/>
          </a:prstGeom>
        </p:spPr>
      </p:pic>
      <p:sp>
        <p:nvSpPr>
          <p:cNvPr id="28" name="AutoShape 1">
            <a:extLst>
              <a:ext uri="{FF2B5EF4-FFF2-40B4-BE49-F238E27FC236}">
                <a16:creationId xmlns:a16="http://schemas.microsoft.com/office/drawing/2014/main" id="{1154FBF4-9CE7-7AE3-E681-952E0A5CCC94}"/>
              </a:ext>
            </a:extLst>
          </p:cNvPr>
          <p:cNvSpPr>
            <a:spLocks noChangeArrowheads="1"/>
          </p:cNvSpPr>
          <p:nvPr/>
        </p:nvSpPr>
        <p:spPr bwMode="auto">
          <a:xfrm>
            <a:off x="-94131" y="3332668"/>
            <a:ext cx="1402454" cy="1412994"/>
          </a:xfrm>
          <a:prstGeom prst="flowChartAlternateProcess">
            <a:avLst/>
          </a:prstGeom>
          <a:noFill/>
          <a:ln>
            <a:noFill/>
            <a:headEnd/>
            <a:tailEnd/>
          </a:ln>
        </p:spPr>
        <p:style>
          <a:lnRef idx="2">
            <a:schemeClr val="accent6"/>
          </a:lnRef>
          <a:fillRef idx="1">
            <a:schemeClr val="lt1"/>
          </a:fillRef>
          <a:effectRef idx="0">
            <a:schemeClr val="accent6"/>
          </a:effectRef>
          <a:fontRef idx="minor">
            <a:schemeClr val="dk1"/>
          </a:fontRef>
        </p:style>
        <p:txBody>
          <a:bodyPr wrap="square" lIns="45720" tIns="22860" rIns="45720" bIns="22860" anchor="ctr" upright="1"/>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rtl="1">
              <a:lnSpc>
                <a:spcPts val="1700"/>
              </a:lnSpc>
              <a:defRPr sz="1000"/>
            </a:pPr>
            <a:r>
              <a:rPr lang="ja-JP" altLang="en-US" sz="1500" b="1" i="0" strike="noStrike">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500" b="1">
                <a:solidFill>
                  <a:schemeClr val="tx1"/>
                </a:solidFill>
                <a:latin typeface="Meiryo UI" panose="020B0604030504040204" pitchFamily="50" charset="-128"/>
                <a:ea typeface="Meiryo UI" panose="020B0604030504040204" pitchFamily="50" charset="-128"/>
                <a:cs typeface="Meiryo UI" panose="020B0604030504040204" pitchFamily="50" charset="-128"/>
              </a:rPr>
              <a:t>行楽需要</a:t>
            </a:r>
            <a:r>
              <a:rPr lang="ja-JP" altLang="en-US" sz="1500" b="1" i="0" strike="noStrike">
                <a:solidFill>
                  <a:srgbClr val="000000"/>
                </a:solidFill>
                <a:latin typeface="Meiryo UI" panose="020B0604030504040204" pitchFamily="50" charset="-128"/>
                <a:ea typeface="Meiryo UI" panose="020B0604030504040204" pitchFamily="50" charset="-128"/>
                <a:cs typeface="Meiryo UI" panose="020B0604030504040204" pitchFamily="50" charset="-128"/>
              </a:rPr>
              <a:t>」に合わせた</a:t>
            </a:r>
            <a:endParaRPr lang="en-US" altLang="ja-JP" sz="1500" b="1" i="0" strike="noStrike"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rtl="1">
              <a:lnSpc>
                <a:spcPts val="1700"/>
              </a:lnSpc>
              <a:defRPr sz="1000"/>
            </a:pPr>
            <a:r>
              <a:rPr lang="ja-JP" altLang="en-US" sz="1500" b="1" i="0" strike="noStrike">
                <a:solidFill>
                  <a:srgbClr val="000000"/>
                </a:solidFill>
                <a:latin typeface="Meiryo UI" panose="020B0604030504040204" pitchFamily="50" charset="-128"/>
                <a:ea typeface="Meiryo UI" panose="020B0604030504040204" pitchFamily="50" charset="-128"/>
                <a:cs typeface="Meiryo UI" panose="020B0604030504040204" pitchFamily="50" charset="-128"/>
              </a:rPr>
              <a:t>販促計画</a:t>
            </a:r>
            <a:endParaRPr lang="en-US" altLang="ja-JP" sz="1500" b="1" i="0" strike="noStrike"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rtl="1">
              <a:lnSpc>
                <a:spcPts val="1700"/>
              </a:lnSpc>
              <a:defRPr sz="1000"/>
            </a:pPr>
            <a:r>
              <a:rPr lang="en-US" altLang="ja-JP" sz="1500" b="1" i="0" strike="noStrike"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&amp;</a:t>
            </a:r>
          </a:p>
          <a:p>
            <a:pPr algn="ctr" rtl="1">
              <a:lnSpc>
                <a:spcPts val="1700"/>
              </a:lnSpc>
              <a:defRPr sz="1000"/>
            </a:pPr>
            <a:r>
              <a:rPr lang="ja-JP" altLang="en-US" sz="1500" b="1" i="0" strike="noStrike">
                <a:solidFill>
                  <a:srgbClr val="000000"/>
                </a:solidFill>
                <a:latin typeface="Meiryo UI" panose="020B0604030504040204" pitchFamily="50" charset="-128"/>
                <a:ea typeface="Meiryo UI" panose="020B0604030504040204" pitchFamily="50" charset="-128"/>
                <a:cs typeface="Meiryo UI" panose="020B0604030504040204" pitchFamily="50" charset="-128"/>
              </a:rPr>
              <a:t>プロモーション</a:t>
            </a:r>
            <a:endParaRPr lang="en-US" altLang="ja-JP" sz="1500" b="1" i="0" strike="noStrike"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0" name="Text Box 1049">
            <a:extLst>
              <a:ext uri="{FF2B5EF4-FFF2-40B4-BE49-F238E27FC236}">
                <a16:creationId xmlns:a16="http://schemas.microsoft.com/office/drawing/2014/main" id="{552D4EFD-6197-055E-CD13-B222A9D8DD1C}"/>
              </a:ext>
            </a:extLst>
          </p:cNvPr>
          <p:cNvSpPr txBox="1">
            <a:spLocks noChangeArrowheads="1"/>
          </p:cNvSpPr>
          <p:nvPr/>
        </p:nvSpPr>
        <p:spPr bwMode="auto">
          <a:xfrm>
            <a:off x="3041514" y="313236"/>
            <a:ext cx="14802412" cy="1127031"/>
          </a:xfrm>
          <a:prstGeom prst="rect">
            <a:avLst/>
          </a:prstGeom>
          <a:noFill/>
          <a:ln>
            <a:noFill/>
          </a:ln>
        </p:spPr>
        <p:txBody>
          <a:bodyPr wrap="square" lIns="73152" tIns="36576"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3500"/>
              </a:lnSpc>
              <a:defRPr sz="1000"/>
            </a:pPr>
            <a:r>
              <a:rPr lang="ja-JP" altLang="en-US" sz="4000" b="1" dirty="0">
                <a:solidFill>
                  <a:srgbClr val="ECA434"/>
                </a:solidFill>
                <a:latin typeface="HGS創英ﾌﾟﾚｾﾞﾝｽEB"/>
                <a:ea typeface="HGS創英ﾌﾟﾚｾﾞﾝｽEB"/>
                <a:cs typeface="Meiryo UI" panose="020B0604030504040204" pitchFamily="50" charset="-128"/>
              </a:rPr>
              <a:t>年始の売場づくりを徹底しよう</a:t>
            </a:r>
            <a:endParaRPr lang="en-US" altLang="ja-JP" sz="4000" b="1" dirty="0">
              <a:solidFill>
                <a:srgbClr val="ECA434"/>
              </a:solidFill>
              <a:latin typeface="HGS創英ﾌﾟﾚｾﾞﾝｽEB"/>
              <a:ea typeface="HGS創英ﾌﾟﾚｾﾞﾝｽEB"/>
              <a:cs typeface="Meiryo UI" panose="020B0604030504040204" pitchFamily="50" charset="-128"/>
            </a:endParaRPr>
          </a:p>
          <a:p>
            <a:pPr algn="ctr">
              <a:lnSpc>
                <a:spcPts val="3500"/>
              </a:lnSpc>
              <a:defRPr sz="1000"/>
            </a:pPr>
            <a:r>
              <a:rPr lang="en-US" altLang="ja-JP" sz="2400" b="1" dirty="0">
                <a:solidFill>
                  <a:srgbClr val="C00000"/>
                </a:solidFill>
                <a:latin typeface="メイリオ"/>
                <a:ea typeface="メイリオ"/>
              </a:rPr>
              <a:t>〜</a:t>
            </a:r>
            <a:r>
              <a:rPr lang="ja-JP" altLang="en-US" sz="2400" b="1" dirty="0">
                <a:solidFill>
                  <a:srgbClr val="C00000"/>
                </a:solidFill>
                <a:latin typeface="メイリオ"/>
                <a:ea typeface="メイリオ"/>
              </a:rPr>
              <a:t>新年は感謝の気持ちを伝えよう！</a:t>
            </a:r>
            <a:r>
              <a:rPr lang="en-US" altLang="ja-JP" sz="2400" b="1" dirty="0">
                <a:solidFill>
                  <a:srgbClr val="C00000"/>
                </a:solidFill>
                <a:latin typeface="HGP創英角ﾎﾟｯﾌﾟ体"/>
                <a:ea typeface="HGP創英角ﾎﾟｯﾌﾟ体" panose="040B0A00000000000000" pitchFamily="50" charset="-128"/>
                <a:cs typeface="Meiryo UI" panose="020B0604030504040204" pitchFamily="50" charset="-128"/>
              </a:rPr>
              <a:t>〜</a:t>
            </a:r>
            <a:endParaRPr lang="en-US" altLang="ja-JP" sz="2400" b="1" i="0" u="none" strike="noStrike" cap="none" spc="0" baseline="0" dirty="0">
              <a:ln>
                <a:noFill/>
              </a:ln>
              <a:solidFill>
                <a:srgbClr val="C00000"/>
              </a:solidFill>
              <a:effectLst/>
              <a:latin typeface="HGP創英角ﾎﾟｯﾌﾟ体"/>
              <a:ea typeface="HGP創英角ﾎﾟｯﾌﾟ体" panose="040B0A00000000000000" pitchFamily="50" charset="-128"/>
              <a:cs typeface="Meiryo UI" panose="020B0604030504040204" pitchFamily="50" charset="-128"/>
            </a:endParaRPr>
          </a:p>
        </p:txBody>
      </p:sp>
      <p:sp>
        <p:nvSpPr>
          <p:cNvPr id="31" name="AutoShape 66">
            <a:extLst>
              <a:ext uri="{FF2B5EF4-FFF2-40B4-BE49-F238E27FC236}">
                <a16:creationId xmlns:a16="http://schemas.microsoft.com/office/drawing/2014/main" id="{87038E21-7A7E-4CF8-3797-AA894180AFF8}"/>
              </a:ext>
            </a:extLst>
          </p:cNvPr>
          <p:cNvSpPr>
            <a:spLocks noChangeArrowheads="1"/>
          </p:cNvSpPr>
          <p:nvPr/>
        </p:nvSpPr>
        <p:spPr bwMode="auto">
          <a:xfrm>
            <a:off x="11135960" y="9710484"/>
            <a:ext cx="4727345" cy="2638563"/>
          </a:xfrm>
          <a:prstGeom prst="flowChartAlternateProcess">
            <a:avLst/>
          </a:prstGeom>
          <a:solidFill>
            <a:srgbClr val="D0EBB3"/>
          </a:solidFill>
          <a:ln w="9525">
            <a:noFill/>
            <a:miter lim="800000"/>
            <a:headEnd/>
            <a:tailEnd/>
          </a:ln>
          <a:effectLst/>
        </p:spPr>
        <p:txBody>
          <a:bodyPr wrap="square" lIns="144000" tIns="18288" rIns="144000" bIns="18288"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rtl="1">
              <a:lnSpc>
                <a:spcPts val="1600"/>
              </a:lnSpc>
              <a:defRPr sz="1000"/>
            </a:pPr>
            <a:r>
              <a:rPr lang="ja-JP" altLang="en-US" sz="1400">
                <a:latin typeface="HG丸ｺﾞｼｯｸM-PRO"/>
                <a:ea typeface="HG丸ｺﾞｼｯｸM-PRO"/>
              </a:rPr>
              <a:t>●お正月</a:t>
            </a:r>
            <a:endParaRPr lang="en-US" altLang="ja-JP" sz="1400" dirty="0">
              <a:latin typeface="HG丸ｺﾞｼｯｸM-PRO"/>
              <a:ea typeface="HG丸ｺﾞｼｯｸM-PRO"/>
            </a:endParaRPr>
          </a:p>
          <a:p>
            <a:pPr rtl="1">
              <a:lnSpc>
                <a:spcPts val="1600"/>
              </a:lnSpc>
              <a:defRPr sz="1000"/>
            </a:pPr>
            <a:endParaRPr lang="en-US" altLang="ja-JP" sz="1400" dirty="0">
              <a:latin typeface="HG丸ｺﾞｼｯｸM-PRO"/>
              <a:ea typeface="HG丸ｺﾞｼｯｸM-PRO"/>
            </a:endParaRPr>
          </a:p>
          <a:p>
            <a:pPr rtl="1">
              <a:lnSpc>
                <a:spcPts val="1600"/>
              </a:lnSpc>
              <a:defRPr sz="1000"/>
            </a:pPr>
            <a:r>
              <a:rPr lang="ja-JP" altLang="en-US" sz="1400">
                <a:latin typeface="HG丸ｺﾞｼｯｸM-PRO"/>
                <a:ea typeface="HG丸ｺﾞｼｯｸM-PRO"/>
              </a:rPr>
              <a:t>●初売り</a:t>
            </a:r>
            <a:endParaRPr lang="en-US" altLang="ja-JP" sz="1400" dirty="0">
              <a:latin typeface="HG丸ｺﾞｼｯｸM-PRO"/>
              <a:ea typeface="HG丸ｺﾞｼｯｸM-PRO"/>
            </a:endParaRPr>
          </a:p>
          <a:p>
            <a:pPr rtl="1">
              <a:lnSpc>
                <a:spcPts val="1600"/>
              </a:lnSpc>
              <a:defRPr sz="1000"/>
            </a:pPr>
            <a:endParaRPr lang="en-US" altLang="ja-JP" sz="1400" dirty="0">
              <a:latin typeface="HG丸ｺﾞｼｯｸM-PRO"/>
              <a:ea typeface="HG丸ｺﾞｼｯｸM-PRO"/>
            </a:endParaRPr>
          </a:p>
          <a:p>
            <a:pPr rtl="1">
              <a:lnSpc>
                <a:spcPts val="1600"/>
              </a:lnSpc>
              <a:defRPr sz="1000"/>
            </a:pPr>
            <a:r>
              <a:rPr lang="ja-JP" altLang="en-US" sz="1400">
                <a:latin typeface="HG丸ｺﾞｼｯｸM-PRO"/>
                <a:ea typeface="HG丸ｺﾞｼｯｸM-PRO"/>
              </a:rPr>
              <a:t>●成人式</a:t>
            </a:r>
            <a:endParaRPr lang="en-US" altLang="ja-JP" sz="1400" dirty="0">
              <a:latin typeface="HG丸ｺﾞｼｯｸM-PRO"/>
              <a:ea typeface="HG丸ｺﾞｼｯｸM-PRO"/>
            </a:endParaRPr>
          </a:p>
        </p:txBody>
      </p:sp>
      <p:sp>
        <p:nvSpPr>
          <p:cNvPr id="62" name="AutoShape 66">
            <a:extLst>
              <a:ext uri="{FF2B5EF4-FFF2-40B4-BE49-F238E27FC236}">
                <a16:creationId xmlns:a16="http://schemas.microsoft.com/office/drawing/2014/main" id="{0BEC50A6-4DD1-8069-23AF-CD4E3D87352C}"/>
              </a:ext>
            </a:extLst>
          </p:cNvPr>
          <p:cNvSpPr>
            <a:spLocks noChangeArrowheads="1"/>
          </p:cNvSpPr>
          <p:nvPr/>
        </p:nvSpPr>
        <p:spPr bwMode="auto">
          <a:xfrm>
            <a:off x="15965924" y="9732587"/>
            <a:ext cx="4716752" cy="2638563"/>
          </a:xfrm>
          <a:prstGeom prst="flowChartAlternateProcess">
            <a:avLst/>
          </a:prstGeom>
          <a:solidFill>
            <a:schemeClr val="accent1">
              <a:lumMod val="20000"/>
              <a:lumOff val="80000"/>
            </a:schemeClr>
          </a:solidFill>
          <a:ln w="9525">
            <a:noFill/>
            <a:miter lim="800000"/>
            <a:headEnd/>
            <a:tailEnd/>
          </a:ln>
          <a:effectLst/>
        </p:spPr>
        <p:txBody>
          <a:bodyPr wrap="square" lIns="144000" tIns="18288" rIns="144000" bIns="18288"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1">
              <a:lnSpc>
                <a:spcPts val="1600"/>
              </a:lnSpc>
              <a:defRPr sz="1000"/>
            </a:pPr>
            <a:r>
              <a:rPr lang="en-US" altLang="ja-JP" sz="1400" i="0" strike="noStrike" dirty="0">
                <a:solidFill>
                  <a:srgbClr val="000000"/>
                </a:solidFill>
                <a:latin typeface="HG丸ｺﾞｼｯｸM-PRO" panose="020F0600000000000000" pitchFamily="50" charset="-128"/>
                <a:ea typeface="HG丸ｺﾞｼｯｸM-PRO" panose="020F0600000000000000" pitchFamily="50" charset="-128"/>
              </a:rPr>
              <a:t>《</a:t>
            </a:r>
            <a:r>
              <a:rPr lang="ja-JP" altLang="en-US" sz="1400" dirty="0">
                <a:solidFill>
                  <a:srgbClr val="000000"/>
                </a:solidFill>
                <a:latin typeface="HG丸ｺﾞｼｯｸM-PRO" panose="020F0600000000000000" pitchFamily="50" charset="-128"/>
                <a:ea typeface="HG丸ｺﾞｼｯｸM-PRO" panose="020F0600000000000000" pitchFamily="50" charset="-128"/>
              </a:rPr>
              <a:t>水産物</a:t>
            </a:r>
            <a:r>
              <a:rPr lang="en-US" altLang="ja-JP" sz="1400" i="0" strike="noStrike" dirty="0">
                <a:solidFill>
                  <a:srgbClr val="000000"/>
                </a:solidFill>
                <a:latin typeface="HG丸ｺﾞｼｯｸM-PRO" panose="020F0600000000000000" pitchFamily="50" charset="-128"/>
                <a:ea typeface="HG丸ｺﾞｼｯｸM-PRO" panose="020F0600000000000000" pitchFamily="50" charset="-128"/>
              </a:rPr>
              <a:t>》</a:t>
            </a:r>
            <a:endParaRPr lang="en-US" altLang="ja-JP" sz="1400" i="0" strike="noStrike" dirty="0">
              <a:latin typeface="HG丸ｺﾞｼｯｸM-PRO" panose="020F0600000000000000" pitchFamily="50" charset="-128"/>
              <a:ea typeface="HG丸ｺﾞｼｯｸM-PRO" panose="020F0600000000000000" pitchFamily="50" charset="-128"/>
            </a:endParaRPr>
          </a:p>
          <a:p>
            <a:pPr rtl="1">
              <a:lnSpc>
                <a:spcPts val="1600"/>
              </a:lnSpc>
              <a:defRPr sz="1000"/>
            </a:pPr>
            <a:r>
              <a:rPr lang="ja-JP" altLang="en-US" sz="1400">
                <a:latin typeface="HG丸ｺﾞｼｯｸM-PRO" panose="020F0600000000000000" pitchFamily="50" charset="-128"/>
                <a:ea typeface="HG丸ｺﾞｼｯｸM-PRO" panose="020F0600000000000000" pitchFamily="50" charset="-128"/>
              </a:rPr>
              <a:t>ヒラメの</a:t>
            </a:r>
            <a:r>
              <a:rPr lang="ja-JP" altLang="en-US" sz="1400" dirty="0">
                <a:latin typeface="HG丸ｺﾞｼｯｸM-PRO" panose="020F0600000000000000" pitchFamily="50" charset="-128"/>
                <a:ea typeface="HG丸ｺﾞｼｯｸM-PRO" panose="020F0600000000000000" pitchFamily="50" charset="-128"/>
              </a:rPr>
              <a:t>煮付け</a:t>
            </a:r>
            <a:endParaRPr lang="en-US" altLang="ja-JP" sz="1400" dirty="0">
              <a:latin typeface="HG丸ｺﾞｼｯｸM-PRO" panose="020F0600000000000000" pitchFamily="50" charset="-128"/>
              <a:ea typeface="HG丸ｺﾞｼｯｸM-PRO" panose="020F0600000000000000" pitchFamily="50" charset="-128"/>
            </a:endParaRPr>
          </a:p>
          <a:p>
            <a:pPr rtl="1">
              <a:lnSpc>
                <a:spcPts val="1600"/>
              </a:lnSpc>
              <a:defRPr sz="1000"/>
            </a:pPr>
            <a:r>
              <a:rPr lang="ja-JP" altLang="en-US" sz="1400">
                <a:latin typeface="HG丸ｺﾞｼｯｸM-PRO" panose="020F0600000000000000" pitchFamily="50" charset="-128"/>
                <a:ea typeface="HG丸ｺﾞｼｯｸM-PRO" panose="020F0600000000000000" pitchFamily="50" charset="-128"/>
              </a:rPr>
              <a:t>ヒラメのムニエル</a:t>
            </a:r>
            <a:br>
              <a:rPr lang="en-US" altLang="ja-JP" sz="1400" dirty="0">
                <a:latin typeface="HG丸ｺﾞｼｯｸM-PRO" panose="020F0600000000000000" pitchFamily="50" charset="-128"/>
                <a:ea typeface="HG丸ｺﾞｼｯｸM-PRO" panose="020F0600000000000000" pitchFamily="50" charset="-128"/>
              </a:rPr>
            </a:br>
            <a:endParaRPr lang="en-US" altLang="ja-JP" sz="1400" i="0" strike="noStrike" dirty="0">
              <a:latin typeface="HG丸ｺﾞｼｯｸM-PRO" panose="020F0600000000000000" pitchFamily="50" charset="-128"/>
              <a:ea typeface="HG丸ｺﾞｼｯｸM-PRO" panose="020F0600000000000000" pitchFamily="50" charset="-128"/>
            </a:endParaRPr>
          </a:p>
          <a:p>
            <a:pPr rtl="1">
              <a:lnSpc>
                <a:spcPts val="1600"/>
              </a:lnSpc>
              <a:defRPr sz="1000"/>
            </a:pPr>
            <a:r>
              <a:rPr lang="en-US" altLang="ja-JP" sz="1400" i="0" strike="noStrike" dirty="0">
                <a:latin typeface="HG丸ｺﾞｼｯｸM-PRO" panose="020F0600000000000000" pitchFamily="50" charset="-128"/>
                <a:ea typeface="HG丸ｺﾞｼｯｸM-PRO" panose="020F0600000000000000" pitchFamily="50" charset="-128"/>
              </a:rPr>
              <a:t>《</a:t>
            </a:r>
            <a:r>
              <a:rPr lang="ja-JP" altLang="en-US" sz="1400" i="0" strike="noStrike" dirty="0">
                <a:latin typeface="HG丸ｺﾞｼｯｸM-PRO" panose="020F0600000000000000" pitchFamily="50" charset="-128"/>
                <a:ea typeface="HG丸ｺﾞｼｯｸM-PRO" panose="020F0600000000000000" pitchFamily="50" charset="-128"/>
              </a:rPr>
              <a:t>野菜</a:t>
            </a:r>
            <a:r>
              <a:rPr lang="en-US" altLang="ja-JP" sz="1400" i="0" strike="noStrike" dirty="0">
                <a:latin typeface="HG丸ｺﾞｼｯｸM-PRO" panose="020F0600000000000000" pitchFamily="50" charset="-128"/>
                <a:ea typeface="HG丸ｺﾞｼｯｸM-PRO" panose="020F0600000000000000" pitchFamily="50" charset="-128"/>
              </a:rPr>
              <a:t>》</a:t>
            </a:r>
          </a:p>
          <a:p>
            <a:pPr rtl="1">
              <a:lnSpc>
                <a:spcPts val="1600"/>
              </a:lnSpc>
              <a:defRPr sz="1000"/>
            </a:pPr>
            <a:r>
              <a:rPr lang="ja-JP" altLang="en-US" sz="1400">
                <a:latin typeface="HG丸ｺﾞｼｯｸM-PRO" panose="020F0600000000000000" pitchFamily="50" charset="-128"/>
                <a:ea typeface="HG丸ｺﾞｼｯｸM-PRO" panose="020F0600000000000000" pitchFamily="50" charset="-128"/>
              </a:rPr>
              <a:t>ミズナとベーコン炒め</a:t>
            </a:r>
            <a:endParaRPr lang="en-US" altLang="ja-JP" sz="1400" dirty="0">
              <a:latin typeface="HG丸ｺﾞｼｯｸM-PRO" panose="020F0600000000000000" pitchFamily="50" charset="-128"/>
              <a:ea typeface="HG丸ｺﾞｼｯｸM-PRO" panose="020F0600000000000000" pitchFamily="50" charset="-128"/>
            </a:endParaRPr>
          </a:p>
          <a:p>
            <a:pPr rtl="1">
              <a:lnSpc>
                <a:spcPts val="1600"/>
              </a:lnSpc>
              <a:defRPr sz="1000"/>
            </a:pPr>
            <a:r>
              <a:rPr lang="ja-JP" altLang="en-US" sz="1400">
                <a:latin typeface="HG丸ｺﾞｼｯｸM-PRO" panose="020F0600000000000000" pitchFamily="50" charset="-128"/>
                <a:ea typeface="HG丸ｺﾞｼｯｸM-PRO" panose="020F0600000000000000" pitchFamily="50" charset="-128"/>
              </a:rPr>
              <a:t>ミズナのおひたし</a:t>
            </a:r>
            <a:endParaRPr lang="en-US" altLang="ja-JP" sz="1400" dirty="0">
              <a:latin typeface="HG丸ｺﾞｼｯｸM-PRO" panose="020F0600000000000000" pitchFamily="50" charset="-128"/>
              <a:ea typeface="HG丸ｺﾞｼｯｸM-PRO" panose="020F0600000000000000" pitchFamily="50" charset="-128"/>
            </a:endParaRPr>
          </a:p>
        </p:txBody>
      </p:sp>
      <p:sp>
        <p:nvSpPr>
          <p:cNvPr id="67" name="AutoShape 17">
            <a:extLst>
              <a:ext uri="{FF2B5EF4-FFF2-40B4-BE49-F238E27FC236}">
                <a16:creationId xmlns:a16="http://schemas.microsoft.com/office/drawing/2014/main" id="{1517589E-A46B-E7AB-CA66-FC38777DEAAC}"/>
              </a:ext>
            </a:extLst>
          </p:cNvPr>
          <p:cNvSpPr>
            <a:spLocks noChangeArrowheads="1"/>
          </p:cNvSpPr>
          <p:nvPr/>
        </p:nvSpPr>
        <p:spPr bwMode="auto">
          <a:xfrm>
            <a:off x="11135960" y="9201862"/>
            <a:ext cx="4751000" cy="430532"/>
          </a:xfrm>
          <a:prstGeom prst="flowChartAlternateProcess">
            <a:avLst/>
          </a:prstGeom>
          <a:solidFill>
            <a:schemeClr val="bg1"/>
          </a:solidFill>
          <a:ln>
            <a:noFill/>
          </a:ln>
          <a:effectLst/>
        </p:spPr>
        <p:txBody>
          <a:bodyPr wrap="square" lIns="144000" tIns="18288" rIns="0" bIns="18288"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400" dirty="0">
                <a:latin typeface="HG丸ｺﾞｼｯｸM-PRO" panose="020F0600000000000000" pitchFamily="50" charset="-128"/>
                <a:ea typeface="HG丸ｺﾞｼｯｸM-PRO" panose="020F0600000000000000" pitchFamily="50" charset="-128"/>
              </a:rPr>
              <a:t>1</a:t>
            </a:r>
            <a:r>
              <a:rPr lang="ja-JP" altLang="en-US" sz="1400" dirty="0">
                <a:latin typeface="HG丸ｺﾞｼｯｸM-PRO" panose="020F0600000000000000" pitchFamily="50" charset="-128"/>
                <a:ea typeface="HG丸ｺﾞｼｯｸM-PRO" panose="020F0600000000000000" pitchFamily="50" charset="-128"/>
              </a:rPr>
              <a:t>月の行事・行楽の季節商品</a:t>
            </a:r>
            <a:endParaRPr lang="en-US" altLang="ja-JP" sz="1400" dirty="0">
              <a:latin typeface="HG丸ｺﾞｼｯｸM-PRO" panose="020F0600000000000000" pitchFamily="50" charset="-128"/>
              <a:ea typeface="HG丸ｺﾞｼｯｸM-PRO" panose="020F0600000000000000" pitchFamily="50" charset="-128"/>
            </a:endParaRPr>
          </a:p>
        </p:txBody>
      </p:sp>
      <p:sp>
        <p:nvSpPr>
          <p:cNvPr id="70" name="AutoShape 18">
            <a:extLst>
              <a:ext uri="{FF2B5EF4-FFF2-40B4-BE49-F238E27FC236}">
                <a16:creationId xmlns:a16="http://schemas.microsoft.com/office/drawing/2014/main" id="{B3AF2084-A0ED-483E-D37D-F1C8EDAE159D}"/>
              </a:ext>
            </a:extLst>
          </p:cNvPr>
          <p:cNvSpPr>
            <a:spLocks noChangeArrowheads="1"/>
          </p:cNvSpPr>
          <p:nvPr/>
        </p:nvSpPr>
        <p:spPr bwMode="auto">
          <a:xfrm>
            <a:off x="15973048" y="9205819"/>
            <a:ext cx="4879950" cy="430532"/>
          </a:xfrm>
          <a:prstGeom prst="flowChartAlternateProcess">
            <a:avLst/>
          </a:prstGeom>
          <a:solidFill>
            <a:schemeClr val="bg1"/>
          </a:solidFill>
          <a:ln>
            <a:noFill/>
          </a:ln>
          <a:effectLst/>
        </p:spPr>
        <p:txBody>
          <a:bodyPr wrap="square" lIns="144000" tIns="18288" rIns="144000" bIns="18288"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ts val="1680"/>
              </a:lnSpc>
            </a:pPr>
            <a:r>
              <a:rPr lang="en-US" altLang="ja-JP" sz="1400" dirty="0">
                <a:latin typeface="HG丸ｺﾞｼｯｸM-PRO"/>
                <a:ea typeface="HG丸ｺﾞｼｯｸM-PRO"/>
              </a:rPr>
              <a:t>1</a:t>
            </a:r>
            <a:r>
              <a:rPr lang="ja-JP" altLang="en-US" sz="1400" dirty="0">
                <a:latin typeface="HG丸ｺﾞｼｯｸM-PRO"/>
                <a:ea typeface="HG丸ｺﾞｼｯｸM-PRO"/>
              </a:rPr>
              <a:t>月は、ヒラメ、ミズナなどの旬の食材メニューで売上拡大の提案を！</a:t>
            </a:r>
            <a:endParaRPr lang="en-US" altLang="ja-JP" sz="1400" dirty="0">
              <a:latin typeface="HG丸ｺﾞｼｯｸM-PRO"/>
              <a:ea typeface="HG丸ｺﾞｼｯｸM-PRO"/>
            </a:endParaRPr>
          </a:p>
        </p:txBody>
      </p:sp>
      <p:sp>
        <p:nvSpPr>
          <p:cNvPr id="74" name="AutoShape 18">
            <a:extLst>
              <a:ext uri="{FF2B5EF4-FFF2-40B4-BE49-F238E27FC236}">
                <a16:creationId xmlns:a16="http://schemas.microsoft.com/office/drawing/2014/main" id="{647EA3FC-BF2D-1268-B767-18865B21624B}"/>
              </a:ext>
            </a:extLst>
          </p:cNvPr>
          <p:cNvSpPr>
            <a:spLocks noChangeArrowheads="1"/>
          </p:cNvSpPr>
          <p:nvPr/>
        </p:nvSpPr>
        <p:spPr bwMode="auto">
          <a:xfrm>
            <a:off x="6282341" y="9208614"/>
            <a:ext cx="4741889" cy="430532"/>
          </a:xfrm>
          <a:prstGeom prst="flowChartAlternateProcess">
            <a:avLst/>
          </a:prstGeom>
          <a:solidFill>
            <a:schemeClr val="bg1"/>
          </a:solidFill>
          <a:ln>
            <a:noFill/>
          </a:ln>
          <a:effectLst/>
        </p:spPr>
        <p:txBody>
          <a:bodyPr wrap="square" lIns="144000" tIns="18288" rIns="0" bIns="18288"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400" dirty="0">
                <a:latin typeface="HG丸ｺﾞｼｯｸM-PRO" panose="020F0600000000000000" pitchFamily="50" charset="-128"/>
                <a:ea typeface="HG丸ｺﾞｼｯｸM-PRO" panose="020F0600000000000000" pitchFamily="50" charset="-128"/>
              </a:rPr>
              <a:t>1</a:t>
            </a:r>
            <a:r>
              <a:rPr lang="ja-JP" altLang="en-US" sz="1400">
                <a:latin typeface="HG丸ｺﾞｼｯｸM-PRO" panose="020F0600000000000000" pitchFamily="50" charset="-128"/>
                <a:ea typeface="HG丸ｺﾞｼｯｸM-PRO" panose="020F0600000000000000" pitchFamily="50" charset="-128"/>
              </a:rPr>
              <a:t>月</a:t>
            </a:r>
            <a:r>
              <a:rPr lang="ja-JP" altLang="en-US" sz="1400" dirty="0">
                <a:latin typeface="HG丸ｺﾞｼｯｸM-PRO" panose="020F0600000000000000" pitchFamily="50" charset="-128"/>
                <a:ea typeface="HG丸ｺﾞｼｯｸM-PRO" panose="020F0600000000000000" pitchFamily="50" charset="-128"/>
              </a:rPr>
              <a:t>の旬の食材を活用し、販促提案をしましょう</a:t>
            </a:r>
          </a:p>
        </p:txBody>
      </p:sp>
      <p:sp>
        <p:nvSpPr>
          <p:cNvPr id="77" name="AutoShape 18">
            <a:extLst>
              <a:ext uri="{FF2B5EF4-FFF2-40B4-BE49-F238E27FC236}">
                <a16:creationId xmlns:a16="http://schemas.microsoft.com/office/drawing/2014/main" id="{DB6EDA96-9882-C90C-A3CC-A823CD4C9CDB}"/>
              </a:ext>
            </a:extLst>
          </p:cNvPr>
          <p:cNvSpPr>
            <a:spLocks noChangeArrowheads="1"/>
          </p:cNvSpPr>
          <p:nvPr/>
        </p:nvSpPr>
        <p:spPr bwMode="auto">
          <a:xfrm>
            <a:off x="1415277" y="9205818"/>
            <a:ext cx="4754645" cy="430532"/>
          </a:xfrm>
          <a:prstGeom prst="flowChartAlternateProcess">
            <a:avLst/>
          </a:prstGeom>
          <a:solidFill>
            <a:schemeClr val="bg1"/>
          </a:solidFill>
          <a:ln>
            <a:noFill/>
          </a:ln>
          <a:effectLst/>
        </p:spPr>
        <p:txBody>
          <a:bodyPr wrap="square" lIns="144000" tIns="18288" rIns="0" bIns="18288"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400" dirty="0">
                <a:latin typeface="HG丸ｺﾞｼｯｸM-PRO" panose="020F0600000000000000" pitchFamily="50" charset="-128"/>
                <a:ea typeface="HG丸ｺﾞｼｯｸM-PRO" panose="020F0600000000000000" pitchFamily="50" charset="-128"/>
              </a:rPr>
              <a:t>1</a:t>
            </a:r>
            <a:r>
              <a:rPr lang="ja-JP" altLang="en-US" sz="1400">
                <a:latin typeface="HG丸ｺﾞｼｯｸM-PRO" panose="020F0600000000000000" pitchFamily="50" charset="-128"/>
                <a:ea typeface="HG丸ｺﾞｼｯｸM-PRO" panose="020F0600000000000000" pitchFamily="50" charset="-128"/>
              </a:rPr>
              <a:t>月</a:t>
            </a:r>
            <a:r>
              <a:rPr lang="ja-JP" altLang="en-US" sz="1400" dirty="0">
                <a:solidFill>
                  <a:sysClr val="windowText" lastClr="000000"/>
                </a:solidFill>
                <a:latin typeface="Freestyle Script" panose="030804020302050B0404" pitchFamily="66" charset="0"/>
                <a:ea typeface="HG丸ｺﾞｼｯｸM-PRO" panose="020F0600000000000000" pitchFamily="50" charset="-128"/>
              </a:rPr>
              <a:t>の催事メニューの提案</a:t>
            </a:r>
            <a:endParaRPr lang="en-US" altLang="ja-JP" sz="1400" dirty="0">
              <a:solidFill>
                <a:sysClr val="windowText" lastClr="000000"/>
              </a:solidFill>
              <a:latin typeface="Freestyle Script" panose="030804020302050B0404" pitchFamily="66" charset="0"/>
              <a:ea typeface="HG丸ｺﾞｼｯｸM-PRO" panose="020F0600000000000000" pitchFamily="50" charset="-128"/>
            </a:endParaRPr>
          </a:p>
        </p:txBody>
      </p:sp>
      <p:sp>
        <p:nvSpPr>
          <p:cNvPr id="79" name="AutoShape 66">
            <a:extLst>
              <a:ext uri="{FF2B5EF4-FFF2-40B4-BE49-F238E27FC236}">
                <a16:creationId xmlns:a16="http://schemas.microsoft.com/office/drawing/2014/main" id="{C5B15718-5D58-E245-019A-C738D5CB9C5D}"/>
              </a:ext>
            </a:extLst>
          </p:cNvPr>
          <p:cNvSpPr>
            <a:spLocks noChangeArrowheads="1"/>
          </p:cNvSpPr>
          <p:nvPr/>
        </p:nvSpPr>
        <p:spPr bwMode="auto">
          <a:xfrm>
            <a:off x="6306247" y="9710483"/>
            <a:ext cx="4751000" cy="2638563"/>
          </a:xfrm>
          <a:prstGeom prst="flowChartAlternateProcess">
            <a:avLst/>
          </a:prstGeom>
          <a:solidFill>
            <a:schemeClr val="accent2">
              <a:lumMod val="40000"/>
              <a:lumOff val="60000"/>
            </a:schemeClr>
          </a:solidFill>
          <a:ln w="9525">
            <a:noFill/>
            <a:miter lim="800000"/>
            <a:headEnd/>
            <a:tailEnd/>
          </a:ln>
          <a:effectLst/>
        </p:spPr>
        <p:txBody>
          <a:bodyPr wrap="square" lIns="144000" tIns="18288" rIns="0" bIns="18288" anchor="ctr" anchorCtr="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1">
              <a:lnSpc>
                <a:spcPts val="1600"/>
              </a:lnSpc>
              <a:defRPr sz="1000"/>
            </a:pPr>
            <a:r>
              <a:rPr lang="en-US" altLang="ja-JP" sz="1400" i="0" strike="noStrike" dirty="0">
                <a:solidFill>
                  <a:srgbClr val="000000"/>
                </a:solidFill>
                <a:latin typeface="HG丸ｺﾞｼｯｸM-PRO"/>
                <a:ea typeface="HG丸ｺﾞｼｯｸM-PRO"/>
              </a:rPr>
              <a:t>《</a:t>
            </a:r>
            <a:r>
              <a:rPr lang="ja-JP" altLang="en-US" sz="1400" i="0" strike="noStrike" dirty="0">
                <a:solidFill>
                  <a:srgbClr val="000000"/>
                </a:solidFill>
                <a:latin typeface="HG丸ｺﾞｼｯｸM-PRO"/>
                <a:ea typeface="HG丸ｺﾞｼｯｸM-PRO"/>
              </a:rPr>
              <a:t>水産物</a:t>
            </a:r>
            <a:r>
              <a:rPr lang="en-US" altLang="ja-JP" sz="1400" i="0" strike="noStrike" dirty="0">
                <a:solidFill>
                  <a:srgbClr val="000000"/>
                </a:solidFill>
                <a:latin typeface="HG丸ｺﾞｼｯｸM-PRO"/>
                <a:ea typeface="HG丸ｺﾞｼｯｸM-PRO"/>
              </a:rPr>
              <a:t>》</a:t>
            </a:r>
          </a:p>
          <a:p>
            <a:pPr rtl="1">
              <a:lnSpc>
                <a:spcPts val="1600"/>
              </a:lnSpc>
              <a:defRPr sz="1000"/>
            </a:pPr>
            <a:r>
              <a:rPr lang="ja-JP" altLang="en-US" sz="1400" dirty="0">
                <a:latin typeface="HG丸ｺﾞｼｯｸM-PRO" pitchFamily="50" charset="-128"/>
                <a:ea typeface="HG丸ｺﾞｼｯｸM-PRO" pitchFamily="50" charset="-128"/>
              </a:rPr>
              <a:t>ヒラメ、</a:t>
            </a:r>
            <a:r>
              <a:rPr lang="ja-JP" altLang="en-US" sz="1400" dirty="0">
                <a:latin typeface="HG丸ｺﾞｼｯｸM-PRO"/>
                <a:ea typeface="HG丸ｺﾞｼｯｸM-PRO"/>
              </a:rPr>
              <a:t>ヤリイカ</a:t>
            </a:r>
            <a:endParaRPr lang="en-US" altLang="ja-JP" sz="1400" dirty="0">
              <a:latin typeface="HG丸ｺﾞｼｯｸM-PRO" pitchFamily="50" charset="-128"/>
              <a:ea typeface="HG丸ｺﾞｼｯｸM-PRO" pitchFamily="50" charset="-128"/>
            </a:endParaRPr>
          </a:p>
          <a:p>
            <a:pPr rtl="1">
              <a:lnSpc>
                <a:spcPts val="1600"/>
              </a:lnSpc>
              <a:defRPr sz="1000"/>
            </a:pPr>
            <a:endParaRPr lang="en-US" altLang="ja-JP" sz="1400" i="0" strike="noStrike" dirty="0">
              <a:solidFill>
                <a:srgbClr val="000000"/>
              </a:solidFill>
              <a:latin typeface="HG丸ｺﾞｼｯｸM-PRO" pitchFamily="50" charset="-128"/>
              <a:ea typeface="HG丸ｺﾞｼｯｸM-PRO" pitchFamily="50" charset="-128"/>
            </a:endParaRPr>
          </a:p>
          <a:p>
            <a:pPr rtl="1">
              <a:lnSpc>
                <a:spcPts val="1600"/>
              </a:lnSpc>
              <a:defRPr sz="1000"/>
            </a:pPr>
            <a:r>
              <a:rPr lang="en-US" altLang="ja-JP" sz="1400" i="0" strike="noStrike" dirty="0">
                <a:solidFill>
                  <a:srgbClr val="000000"/>
                </a:solidFill>
                <a:latin typeface="HG丸ｺﾞｼｯｸM-PRO" pitchFamily="50" charset="-128"/>
                <a:ea typeface="HG丸ｺﾞｼｯｸM-PRO" pitchFamily="50" charset="-128"/>
              </a:rPr>
              <a:t>《</a:t>
            </a:r>
            <a:r>
              <a:rPr lang="ja-JP" altLang="en-US" sz="1400" i="0" strike="noStrike" dirty="0">
                <a:latin typeface="HG丸ｺﾞｼｯｸM-PRO" panose="020F0600000000000000" pitchFamily="50" charset="-128"/>
                <a:ea typeface="HG丸ｺﾞｼｯｸM-PRO" panose="020F0600000000000000" pitchFamily="50" charset="-128"/>
              </a:rPr>
              <a:t>野菜</a:t>
            </a:r>
            <a:r>
              <a:rPr lang="en-US" altLang="ja-JP" sz="1400" i="0" strike="noStrike" dirty="0">
                <a:latin typeface="HG丸ｺﾞｼｯｸM-PRO" pitchFamily="50" charset="-128"/>
                <a:ea typeface="HG丸ｺﾞｼｯｸM-PRO" pitchFamily="50" charset="-128"/>
              </a:rPr>
              <a:t>》</a:t>
            </a:r>
          </a:p>
          <a:p>
            <a:pPr algn="l" rtl="1">
              <a:lnSpc>
                <a:spcPts val="1600"/>
              </a:lnSpc>
              <a:defRPr sz="1000"/>
            </a:pPr>
            <a:r>
              <a:rPr lang="ja-JP" altLang="en-US" sz="1400" dirty="0">
                <a:latin typeface="HG丸ｺﾞｼｯｸM-PRO" pitchFamily="50" charset="-128"/>
                <a:ea typeface="HG丸ｺﾞｼｯｸM-PRO" pitchFamily="50" charset="-128"/>
              </a:rPr>
              <a:t>ミズナ</a:t>
            </a:r>
            <a:r>
              <a:rPr lang="ja-JP" altLang="en-US" sz="1400" dirty="0">
                <a:latin typeface="HG丸ｺﾞｼｯｸM-PRO"/>
                <a:ea typeface="HG丸ｺﾞｼｯｸM-PRO"/>
              </a:rPr>
              <a:t>、セロリ</a:t>
            </a:r>
            <a:endParaRPr lang="en-US" altLang="ja-JP" sz="1400" i="0" strike="noStrike" dirty="0">
              <a:latin typeface="HG丸ｺﾞｼｯｸM-PRO"/>
              <a:ea typeface="HG丸ｺﾞｼｯｸM-PRO"/>
            </a:endParaRPr>
          </a:p>
        </p:txBody>
      </p:sp>
      <p:sp>
        <p:nvSpPr>
          <p:cNvPr id="81" name="AutoShape 66">
            <a:extLst>
              <a:ext uri="{FF2B5EF4-FFF2-40B4-BE49-F238E27FC236}">
                <a16:creationId xmlns:a16="http://schemas.microsoft.com/office/drawing/2014/main" id="{2E4222F9-F3F3-6A60-0E75-567AD4D1BB9B}"/>
              </a:ext>
            </a:extLst>
          </p:cNvPr>
          <p:cNvSpPr>
            <a:spLocks noChangeArrowheads="1"/>
          </p:cNvSpPr>
          <p:nvPr/>
        </p:nvSpPr>
        <p:spPr bwMode="auto">
          <a:xfrm>
            <a:off x="1431952" y="9632394"/>
            <a:ext cx="4767675" cy="2638563"/>
          </a:xfrm>
          <a:prstGeom prst="flowChartAlternateProcess">
            <a:avLst/>
          </a:prstGeom>
          <a:solidFill>
            <a:srgbClr val="FFFFC9"/>
          </a:solidFill>
          <a:ln w="9525">
            <a:noFill/>
            <a:miter lim="800000"/>
            <a:headEnd/>
            <a:tailEnd/>
          </a:ln>
          <a:effectLst/>
        </p:spPr>
        <p:txBody>
          <a:bodyPr wrap="square" lIns="144000" tIns="18288" rIns="0" bIns="18288" anchor="ctr" anchorCtr="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rtl="1">
              <a:lnSpc>
                <a:spcPts val="1300"/>
              </a:lnSpc>
              <a:defRPr sz="1000"/>
            </a:pPr>
            <a:r>
              <a:rPr lang="ja-JP" altLang="en-US" sz="1400" dirty="0">
                <a:latin typeface="HG丸ｺﾞｼｯｸM-PRO"/>
                <a:ea typeface="HG丸ｺﾞｼｯｸM-PRO"/>
              </a:rPr>
              <a:t>●お正月レシピ</a:t>
            </a:r>
            <a:endParaRPr lang="en-US" altLang="ja-JP" sz="1400" dirty="0">
              <a:latin typeface="HGMaruGothicMPRO" panose="020F0600000000000000" pitchFamily="34" charset="-128"/>
              <a:ea typeface="HGMaruGothicMPRO" panose="020F0600000000000000" pitchFamily="34" charset="-128"/>
            </a:endParaRPr>
          </a:p>
          <a:p>
            <a:pPr rtl="1">
              <a:lnSpc>
                <a:spcPts val="1300"/>
              </a:lnSpc>
              <a:defRPr sz="1000"/>
            </a:pPr>
            <a:endParaRPr lang="en-US" altLang="ja-JP" sz="1400" dirty="0">
              <a:latin typeface="HGMaruGothicMPRO" panose="020F0600000000000000" pitchFamily="34" charset="-128"/>
              <a:ea typeface="HGMaruGothicMPRO" panose="020F0600000000000000" pitchFamily="34" charset="-128"/>
            </a:endParaRPr>
          </a:p>
          <a:p>
            <a:pPr rtl="1">
              <a:lnSpc>
                <a:spcPts val="1300"/>
              </a:lnSpc>
              <a:defRPr sz="1000"/>
            </a:pPr>
            <a:endParaRPr lang="en-US" altLang="ja-JP" sz="1400" dirty="0">
              <a:latin typeface="HGMaruGothicMPRO" panose="020F0600000000000000" pitchFamily="34" charset="-128"/>
              <a:ea typeface="HGMaruGothicMPRO" panose="020F0600000000000000" pitchFamily="34" charset="-128"/>
            </a:endParaRPr>
          </a:p>
          <a:p>
            <a:pPr rtl="1">
              <a:lnSpc>
                <a:spcPts val="1300"/>
              </a:lnSpc>
              <a:defRPr sz="1000"/>
            </a:pPr>
            <a:r>
              <a:rPr lang="ja-JP" altLang="en-US" sz="1400" dirty="0">
                <a:latin typeface="HG丸ｺﾞｼｯｸM-PRO"/>
                <a:ea typeface="HG丸ｺﾞｼｯｸM-PRO"/>
              </a:rPr>
              <a:t>●</a:t>
            </a:r>
            <a:r>
              <a:rPr lang="ja-JP" altLang="en-US" sz="1400" u="none" strike="noStrike" dirty="0">
                <a:solidFill>
                  <a:schemeClr val="tx1"/>
                </a:solidFill>
                <a:effectLst/>
                <a:latin typeface="HG丸ｺﾞｼｯｸM-PRO"/>
                <a:ea typeface="HG丸ｺﾞｼｯｸM-PRO"/>
              </a:rPr>
              <a:t>七草</a:t>
            </a:r>
            <a:r>
              <a:rPr lang="ja-JP" altLang="en-US" sz="1400" u="none" strike="noStrike" dirty="0">
                <a:effectLst/>
                <a:latin typeface="HG丸ｺﾞｼｯｸM-PRO"/>
                <a:ea typeface="HG丸ｺﾞｼｯｸM-PRO"/>
              </a:rPr>
              <a:t>がゆ</a:t>
            </a:r>
            <a:r>
              <a:rPr lang="ja-JP" altLang="en-US" sz="1400" dirty="0">
                <a:latin typeface="HG丸ｺﾞｼｯｸM-PRO"/>
                <a:ea typeface="HG丸ｺﾞｼｯｸM-PRO"/>
              </a:rPr>
              <a:t>レシピ</a:t>
            </a:r>
            <a:br>
              <a:rPr lang="en-US" altLang="ja-JP" sz="1400" dirty="0">
                <a:latin typeface="HG丸ｺﾞｼｯｸM-PRO"/>
                <a:ea typeface="HG丸ｺﾞｼｯｸM-PRO"/>
              </a:rPr>
            </a:br>
            <a:endParaRPr lang="en-US" altLang="ja-JP" sz="1400" dirty="0">
              <a:latin typeface="HG丸ｺﾞｼｯｸM-PRO"/>
              <a:ea typeface="HG丸ｺﾞｼｯｸM-PRO"/>
            </a:endParaRPr>
          </a:p>
          <a:p>
            <a:pPr rtl="1">
              <a:lnSpc>
                <a:spcPts val="1300"/>
              </a:lnSpc>
              <a:defRPr sz="1000"/>
            </a:pPr>
            <a:br>
              <a:rPr lang="en-US" altLang="ja-JP" sz="1400" dirty="0">
                <a:latin typeface="HG丸ｺﾞｼｯｸM-PRO"/>
                <a:ea typeface="HG丸ｺﾞｼｯｸM-PRO"/>
              </a:rPr>
            </a:br>
            <a:r>
              <a:rPr lang="ja-JP" altLang="en-US" sz="1400" dirty="0">
                <a:latin typeface="HG丸ｺﾞｼｯｸM-PRO"/>
                <a:ea typeface="HG丸ｺﾞｼｯｸM-PRO"/>
              </a:rPr>
              <a:t>●</a:t>
            </a:r>
            <a:r>
              <a:rPr lang="ja-JP" altLang="en-US" sz="1400" u="none" strike="noStrike" dirty="0">
                <a:solidFill>
                  <a:schemeClr val="tx1"/>
                </a:solidFill>
                <a:effectLst/>
                <a:latin typeface="HG丸ｺﾞｼｯｸM-PRO"/>
                <a:ea typeface="HG丸ｺﾞｼｯｸM-PRO"/>
              </a:rPr>
              <a:t>鍋物</a:t>
            </a:r>
            <a:r>
              <a:rPr lang="ja-JP" altLang="en-US" sz="1400" dirty="0">
                <a:latin typeface="HG丸ｺﾞｼｯｸM-PRO"/>
                <a:ea typeface="HG丸ｺﾞｼｯｸM-PRO"/>
              </a:rPr>
              <a:t>レシピ</a:t>
            </a:r>
            <a:endParaRPr lang="en-US" altLang="ja-JP" sz="1400" dirty="0">
              <a:latin typeface="HG丸ｺﾞｼｯｸM-PRO"/>
              <a:ea typeface="HG丸ｺﾞｼｯｸM-PRO"/>
            </a:endParaRPr>
          </a:p>
        </p:txBody>
      </p:sp>
      <p:sp>
        <p:nvSpPr>
          <p:cNvPr id="82" name="AutoShape 9">
            <a:extLst>
              <a:ext uri="{FF2B5EF4-FFF2-40B4-BE49-F238E27FC236}">
                <a16:creationId xmlns:a16="http://schemas.microsoft.com/office/drawing/2014/main" id="{B1B658C1-C907-C7BF-D7EB-15C9D4D00A42}"/>
              </a:ext>
            </a:extLst>
          </p:cNvPr>
          <p:cNvSpPr>
            <a:spLocks noChangeArrowheads="1"/>
          </p:cNvSpPr>
          <p:nvPr/>
        </p:nvSpPr>
        <p:spPr bwMode="auto">
          <a:xfrm>
            <a:off x="11135960" y="8783963"/>
            <a:ext cx="4738914" cy="339809"/>
          </a:xfrm>
          <a:prstGeom prst="flowChartAlternateProcess">
            <a:avLst/>
          </a:prstGeom>
          <a:solidFill>
            <a:schemeClr val="accent6">
              <a:lumMod val="75000"/>
            </a:schemeClr>
          </a:solidFill>
          <a:ln>
            <a:noFill/>
          </a:ln>
          <a:effectLst/>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ja-JP" sz="2000" b="1" dirty="0">
                <a:solidFill>
                  <a:schemeClr val="bg1"/>
                </a:solidFill>
                <a:latin typeface="HG丸ｺﾞｼｯｸM-PRO"/>
                <a:ea typeface="HG丸ｺﾞｼｯｸM-PRO"/>
              </a:rPr>
              <a:t>1</a:t>
            </a:r>
            <a:r>
              <a:rPr lang="ja-JP" altLang="en-US" sz="2000" b="1" dirty="0">
                <a:solidFill>
                  <a:schemeClr val="bg1"/>
                </a:solidFill>
                <a:latin typeface="HG丸ｺﾞｼｯｸM-PRO"/>
                <a:ea typeface="HG丸ｺﾞｼｯｸM-PRO"/>
              </a:rPr>
              <a:t>月の売れ筋商品</a:t>
            </a:r>
          </a:p>
        </p:txBody>
      </p:sp>
      <p:sp>
        <p:nvSpPr>
          <p:cNvPr id="83" name="Text Box 89">
            <a:extLst>
              <a:ext uri="{FF2B5EF4-FFF2-40B4-BE49-F238E27FC236}">
                <a16:creationId xmlns:a16="http://schemas.microsoft.com/office/drawing/2014/main" id="{79AC6706-D9DA-E25D-540E-CB31EC137699}"/>
              </a:ext>
            </a:extLst>
          </p:cNvPr>
          <p:cNvSpPr txBox="1">
            <a:spLocks noChangeArrowheads="1"/>
          </p:cNvSpPr>
          <p:nvPr/>
        </p:nvSpPr>
        <p:spPr bwMode="auto">
          <a:xfrm>
            <a:off x="16496789" y="935442"/>
            <a:ext cx="3112680" cy="597643"/>
          </a:xfrm>
          <a:prstGeom prst="rect">
            <a:avLst/>
          </a:prstGeom>
          <a:noFill/>
          <a:ln>
            <a:noFill/>
          </a:ln>
        </p:spPr>
        <p:txBody>
          <a:bodyPr wrap="square" lIns="54864" tIns="27432" rIns="54864" bIns="27432" anchor="ctr">
            <a:scene3d>
              <a:camera prst="orthographicFront"/>
              <a:lightRig rig="soft" dir="t">
                <a:rot lat="0" lon="0" rev="15600000"/>
              </a:lightRig>
            </a:scene3d>
            <a:sp3d extrusionH="57150" prstMaterial="softEdge">
              <a:bevelT w="25400" h="38100"/>
            </a:sp3d>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1">
              <a:defRPr sz="1000"/>
            </a:pPr>
            <a:r>
              <a:rPr lang="en-US" altLang="ja-JP" sz="2800" b="1" i="0" strike="noStrike" cap="none" spc="0" dirty="0">
                <a:ln>
                  <a:noFill/>
                </a:ln>
                <a:solidFill>
                  <a:srgbClr val="C00000"/>
                </a:solidFill>
                <a:effectLst/>
                <a:latin typeface="Meiryo UI" panose="020B0604030504040204" pitchFamily="50" charset="-128"/>
                <a:ea typeface="Meiryo UI" panose="020B0604030504040204" pitchFamily="50" charset="-128"/>
                <a:cs typeface="Meiryo UI" panose="020B0604030504040204" pitchFamily="50" charset="-128"/>
              </a:rPr>
              <a:t>〈2027</a:t>
            </a:r>
            <a:r>
              <a:rPr lang="ja-JP" altLang="en-US" sz="2800" b="1" i="0" strike="noStrike" cap="none" spc="0">
                <a:ln>
                  <a:noFill/>
                </a:ln>
                <a:solidFill>
                  <a:srgbClr val="C00000"/>
                </a:solidFill>
                <a:effectLst/>
                <a:latin typeface="Meiryo UI" panose="020B0604030504040204" pitchFamily="50" charset="-128"/>
                <a:ea typeface="Meiryo UI" panose="020B0604030504040204" pitchFamily="50" charset="-128"/>
                <a:cs typeface="Meiryo UI" panose="020B0604030504040204" pitchFamily="50" charset="-128"/>
              </a:rPr>
              <a:t>年</a:t>
            </a:r>
            <a:r>
              <a:rPr lang="en-US" altLang="ja-JP" sz="2800" b="1" dirty="0">
                <a:solidFill>
                  <a:srgbClr val="C00000"/>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2800" b="1" i="0" strike="noStrike" cap="none" spc="0">
                <a:ln>
                  <a:noFill/>
                </a:ln>
                <a:solidFill>
                  <a:srgbClr val="C00000"/>
                </a:solidFill>
                <a:effectLst/>
                <a:latin typeface="Meiryo UI" panose="020B0604030504040204" pitchFamily="50" charset="-128"/>
                <a:ea typeface="Meiryo UI" panose="020B0604030504040204" pitchFamily="50" charset="-128"/>
                <a:cs typeface="Meiryo UI" panose="020B0604030504040204" pitchFamily="50" charset="-128"/>
              </a:rPr>
              <a:t>月版</a:t>
            </a:r>
            <a:r>
              <a:rPr lang="en-US" altLang="ja-JP" sz="2800" b="1" i="0" strike="noStrike" cap="none" spc="0" dirty="0">
                <a:ln>
                  <a:noFill/>
                </a:ln>
                <a:solidFill>
                  <a:srgbClr val="C00000"/>
                </a:solidFill>
                <a:effectLst/>
                <a:latin typeface="Meiryo UI" panose="020B0604030504040204" pitchFamily="50" charset="-128"/>
                <a:ea typeface="Meiryo UI" panose="020B0604030504040204" pitchFamily="50" charset="-128"/>
                <a:cs typeface="Meiryo UI" panose="020B0604030504040204" pitchFamily="50" charset="-128"/>
              </a:rPr>
              <a:t>〉</a:t>
            </a:r>
          </a:p>
        </p:txBody>
      </p:sp>
      <p:graphicFrame>
        <p:nvGraphicFramePr>
          <p:cNvPr id="86" name="表 41">
            <a:extLst>
              <a:ext uri="{FF2B5EF4-FFF2-40B4-BE49-F238E27FC236}">
                <a16:creationId xmlns:a16="http://schemas.microsoft.com/office/drawing/2014/main" id="{955B68BF-0B66-1C30-7B02-0F00FA46F634}"/>
              </a:ext>
            </a:extLst>
          </p:cNvPr>
          <p:cNvGraphicFramePr>
            <a:graphicFrameLocks noGrp="1"/>
          </p:cNvGraphicFramePr>
          <p:nvPr>
            <p:extLst>
              <p:ext uri="{D42A27DB-BD31-4B8C-83A1-F6EECF244321}">
                <p14:modId xmlns:p14="http://schemas.microsoft.com/office/powerpoint/2010/main" val="2592287527"/>
              </p:ext>
            </p:extLst>
          </p:nvPr>
        </p:nvGraphicFramePr>
        <p:xfrm>
          <a:off x="1256599" y="1607280"/>
          <a:ext cx="20099789" cy="7006165"/>
        </p:xfrm>
        <a:graphic>
          <a:graphicData uri="http://schemas.openxmlformats.org/drawingml/2006/table">
            <a:tbl>
              <a:tblPr>
                <a:tableStyleId>{616DA210-FB5B-4158-B5E0-FEB733F419BA}</a:tableStyleId>
              </a:tblPr>
              <a:tblGrid>
                <a:gridCol w="604451">
                  <a:extLst>
                    <a:ext uri="{9D8B030D-6E8A-4147-A177-3AD203B41FA5}">
                      <a16:colId xmlns:a16="http://schemas.microsoft.com/office/drawing/2014/main" val="2097309616"/>
                    </a:ext>
                  </a:extLst>
                </a:gridCol>
                <a:gridCol w="632735">
                  <a:extLst>
                    <a:ext uri="{9D8B030D-6E8A-4147-A177-3AD203B41FA5}">
                      <a16:colId xmlns:a16="http://schemas.microsoft.com/office/drawing/2014/main" val="1897950987"/>
                    </a:ext>
                  </a:extLst>
                </a:gridCol>
                <a:gridCol w="591472">
                  <a:extLst>
                    <a:ext uri="{9D8B030D-6E8A-4147-A177-3AD203B41FA5}">
                      <a16:colId xmlns:a16="http://schemas.microsoft.com/office/drawing/2014/main" val="25817168"/>
                    </a:ext>
                  </a:extLst>
                </a:gridCol>
                <a:gridCol w="581215">
                  <a:extLst>
                    <a:ext uri="{9D8B030D-6E8A-4147-A177-3AD203B41FA5}">
                      <a16:colId xmlns:a16="http://schemas.microsoft.com/office/drawing/2014/main" val="2660179775"/>
                    </a:ext>
                  </a:extLst>
                </a:gridCol>
                <a:gridCol w="586879">
                  <a:extLst>
                    <a:ext uri="{9D8B030D-6E8A-4147-A177-3AD203B41FA5}">
                      <a16:colId xmlns:a16="http://schemas.microsoft.com/office/drawing/2014/main" val="4127264957"/>
                    </a:ext>
                  </a:extLst>
                </a:gridCol>
                <a:gridCol w="640080">
                  <a:extLst>
                    <a:ext uri="{9D8B030D-6E8A-4147-A177-3AD203B41FA5}">
                      <a16:colId xmlns:a16="http://schemas.microsoft.com/office/drawing/2014/main" val="269297634"/>
                    </a:ext>
                  </a:extLst>
                </a:gridCol>
                <a:gridCol w="581215">
                  <a:extLst>
                    <a:ext uri="{9D8B030D-6E8A-4147-A177-3AD203B41FA5}">
                      <a16:colId xmlns:a16="http://schemas.microsoft.com/office/drawing/2014/main" val="270345305"/>
                    </a:ext>
                  </a:extLst>
                </a:gridCol>
                <a:gridCol w="581215">
                  <a:extLst>
                    <a:ext uri="{9D8B030D-6E8A-4147-A177-3AD203B41FA5}">
                      <a16:colId xmlns:a16="http://schemas.microsoft.com/office/drawing/2014/main" val="2880180914"/>
                    </a:ext>
                  </a:extLst>
                </a:gridCol>
                <a:gridCol w="551963">
                  <a:extLst>
                    <a:ext uri="{9D8B030D-6E8A-4147-A177-3AD203B41FA5}">
                      <a16:colId xmlns:a16="http://schemas.microsoft.com/office/drawing/2014/main" val="926341448"/>
                    </a:ext>
                  </a:extLst>
                </a:gridCol>
                <a:gridCol w="594548">
                  <a:extLst>
                    <a:ext uri="{9D8B030D-6E8A-4147-A177-3AD203B41FA5}">
                      <a16:colId xmlns:a16="http://schemas.microsoft.com/office/drawing/2014/main" val="778210961"/>
                    </a:ext>
                  </a:extLst>
                </a:gridCol>
                <a:gridCol w="604765">
                  <a:extLst>
                    <a:ext uri="{9D8B030D-6E8A-4147-A177-3AD203B41FA5}">
                      <a16:colId xmlns:a16="http://schemas.microsoft.com/office/drawing/2014/main" val="690706407"/>
                    </a:ext>
                  </a:extLst>
                </a:gridCol>
                <a:gridCol w="640080">
                  <a:extLst>
                    <a:ext uri="{9D8B030D-6E8A-4147-A177-3AD203B41FA5}">
                      <a16:colId xmlns:a16="http://schemas.microsoft.com/office/drawing/2014/main" val="4219718161"/>
                    </a:ext>
                  </a:extLst>
                </a:gridCol>
                <a:gridCol w="627254">
                  <a:extLst>
                    <a:ext uri="{9D8B030D-6E8A-4147-A177-3AD203B41FA5}">
                      <a16:colId xmlns:a16="http://schemas.microsoft.com/office/drawing/2014/main" val="3084027291"/>
                    </a:ext>
                  </a:extLst>
                </a:gridCol>
                <a:gridCol w="581215">
                  <a:extLst>
                    <a:ext uri="{9D8B030D-6E8A-4147-A177-3AD203B41FA5}">
                      <a16:colId xmlns:a16="http://schemas.microsoft.com/office/drawing/2014/main" val="2534703214"/>
                    </a:ext>
                  </a:extLst>
                </a:gridCol>
                <a:gridCol w="640080">
                  <a:extLst>
                    <a:ext uri="{9D8B030D-6E8A-4147-A177-3AD203B41FA5}">
                      <a16:colId xmlns:a16="http://schemas.microsoft.com/office/drawing/2014/main" val="4084205509"/>
                    </a:ext>
                  </a:extLst>
                </a:gridCol>
                <a:gridCol w="565067">
                  <a:extLst>
                    <a:ext uri="{9D8B030D-6E8A-4147-A177-3AD203B41FA5}">
                      <a16:colId xmlns:a16="http://schemas.microsoft.com/office/drawing/2014/main" val="3541549423"/>
                    </a:ext>
                  </a:extLst>
                </a:gridCol>
                <a:gridCol w="614900">
                  <a:extLst>
                    <a:ext uri="{9D8B030D-6E8A-4147-A177-3AD203B41FA5}">
                      <a16:colId xmlns:a16="http://schemas.microsoft.com/office/drawing/2014/main" val="3103460086"/>
                    </a:ext>
                  </a:extLst>
                </a:gridCol>
                <a:gridCol w="575072">
                  <a:extLst>
                    <a:ext uri="{9D8B030D-6E8A-4147-A177-3AD203B41FA5}">
                      <a16:colId xmlns:a16="http://schemas.microsoft.com/office/drawing/2014/main" val="1555751302"/>
                    </a:ext>
                  </a:extLst>
                </a:gridCol>
                <a:gridCol w="586794">
                  <a:extLst>
                    <a:ext uri="{9D8B030D-6E8A-4147-A177-3AD203B41FA5}">
                      <a16:colId xmlns:a16="http://schemas.microsoft.com/office/drawing/2014/main" val="336539328"/>
                    </a:ext>
                  </a:extLst>
                </a:gridCol>
                <a:gridCol w="581779">
                  <a:extLst>
                    <a:ext uri="{9D8B030D-6E8A-4147-A177-3AD203B41FA5}">
                      <a16:colId xmlns:a16="http://schemas.microsoft.com/office/drawing/2014/main" val="2449665052"/>
                    </a:ext>
                  </a:extLst>
                </a:gridCol>
                <a:gridCol w="581215">
                  <a:extLst>
                    <a:ext uri="{9D8B030D-6E8A-4147-A177-3AD203B41FA5}">
                      <a16:colId xmlns:a16="http://schemas.microsoft.com/office/drawing/2014/main" val="1110444334"/>
                    </a:ext>
                  </a:extLst>
                </a:gridCol>
                <a:gridCol w="581215">
                  <a:extLst>
                    <a:ext uri="{9D8B030D-6E8A-4147-A177-3AD203B41FA5}">
                      <a16:colId xmlns:a16="http://schemas.microsoft.com/office/drawing/2014/main" val="2415962396"/>
                    </a:ext>
                  </a:extLst>
                </a:gridCol>
                <a:gridCol w="581215">
                  <a:extLst>
                    <a:ext uri="{9D8B030D-6E8A-4147-A177-3AD203B41FA5}">
                      <a16:colId xmlns:a16="http://schemas.microsoft.com/office/drawing/2014/main" val="4032219248"/>
                    </a:ext>
                  </a:extLst>
                </a:gridCol>
                <a:gridCol w="585907">
                  <a:extLst>
                    <a:ext uri="{9D8B030D-6E8A-4147-A177-3AD203B41FA5}">
                      <a16:colId xmlns:a16="http://schemas.microsoft.com/office/drawing/2014/main" val="2850807119"/>
                    </a:ext>
                  </a:extLst>
                </a:gridCol>
                <a:gridCol w="572972">
                  <a:extLst>
                    <a:ext uri="{9D8B030D-6E8A-4147-A177-3AD203B41FA5}">
                      <a16:colId xmlns:a16="http://schemas.microsoft.com/office/drawing/2014/main" val="4189414689"/>
                    </a:ext>
                  </a:extLst>
                </a:gridCol>
                <a:gridCol w="584766">
                  <a:extLst>
                    <a:ext uri="{9D8B030D-6E8A-4147-A177-3AD203B41FA5}">
                      <a16:colId xmlns:a16="http://schemas.microsoft.com/office/drawing/2014/main" val="4076722313"/>
                    </a:ext>
                  </a:extLst>
                </a:gridCol>
                <a:gridCol w="573400">
                  <a:extLst>
                    <a:ext uri="{9D8B030D-6E8A-4147-A177-3AD203B41FA5}">
                      <a16:colId xmlns:a16="http://schemas.microsoft.com/office/drawing/2014/main" val="3854105985"/>
                    </a:ext>
                  </a:extLst>
                </a:gridCol>
                <a:gridCol w="589030">
                  <a:extLst>
                    <a:ext uri="{9D8B030D-6E8A-4147-A177-3AD203B41FA5}">
                      <a16:colId xmlns:a16="http://schemas.microsoft.com/office/drawing/2014/main" val="225721337"/>
                    </a:ext>
                  </a:extLst>
                </a:gridCol>
                <a:gridCol w="581215">
                  <a:extLst>
                    <a:ext uri="{9D8B030D-6E8A-4147-A177-3AD203B41FA5}">
                      <a16:colId xmlns:a16="http://schemas.microsoft.com/office/drawing/2014/main" val="1174727248"/>
                    </a:ext>
                  </a:extLst>
                </a:gridCol>
                <a:gridCol w="581215">
                  <a:extLst>
                    <a:ext uri="{9D8B030D-6E8A-4147-A177-3AD203B41FA5}">
                      <a16:colId xmlns:a16="http://schemas.microsoft.com/office/drawing/2014/main" val="1990923585"/>
                    </a:ext>
                  </a:extLst>
                </a:gridCol>
                <a:gridCol w="581215">
                  <a:extLst>
                    <a:ext uri="{9D8B030D-6E8A-4147-A177-3AD203B41FA5}">
                      <a16:colId xmlns:a16="http://schemas.microsoft.com/office/drawing/2014/main" val="633047365"/>
                    </a:ext>
                  </a:extLst>
                </a:gridCol>
                <a:gridCol w="581215">
                  <a:extLst>
                    <a:ext uri="{9D8B030D-6E8A-4147-A177-3AD203B41FA5}">
                      <a16:colId xmlns:a16="http://schemas.microsoft.com/office/drawing/2014/main" val="156759183"/>
                    </a:ext>
                  </a:extLst>
                </a:gridCol>
                <a:gridCol w="581215">
                  <a:extLst>
                    <a:ext uri="{9D8B030D-6E8A-4147-A177-3AD203B41FA5}">
                      <a16:colId xmlns:a16="http://schemas.microsoft.com/office/drawing/2014/main" val="2729118047"/>
                    </a:ext>
                  </a:extLst>
                </a:gridCol>
                <a:gridCol w="581215">
                  <a:extLst>
                    <a:ext uri="{9D8B030D-6E8A-4147-A177-3AD203B41FA5}">
                      <a16:colId xmlns:a16="http://schemas.microsoft.com/office/drawing/2014/main" val="2161064494"/>
                    </a:ext>
                  </a:extLst>
                </a:gridCol>
              </a:tblGrid>
              <a:tr h="164032">
                <a:tc>
                  <a:txBody>
                    <a:bodyPr/>
                    <a:lstStyle/>
                    <a:p>
                      <a:pPr algn="ctr" fontAlgn="ctr"/>
                      <a:r>
                        <a:rPr lang="en-US" altLang="ja-JP" sz="1100" u="none" strike="noStrike" dirty="0">
                          <a:solidFill>
                            <a:schemeClr val="tx1"/>
                          </a:solidFill>
                          <a:effectLst/>
                          <a:latin typeface="Meiryo UI"/>
                          <a:ea typeface="Meiryo UI"/>
                        </a:rPr>
                        <a:t>1/1</a:t>
                      </a:r>
                      <a:endParaRPr lang="en-US" altLang="ja-JP" sz="1100" b="0" i="0" u="none" strike="noStrike" dirty="0">
                        <a:solidFill>
                          <a:schemeClr val="tx1"/>
                        </a:solidFill>
                        <a:effectLst/>
                        <a:latin typeface="Meiryo UI"/>
                        <a:ea typeface="Meiryo UI"/>
                      </a:endParaRPr>
                    </a:p>
                  </a:txBody>
                  <a:tcPr marL="0" marR="0" marT="0" marB="0" anchor="ctr">
                    <a:solidFill>
                      <a:schemeClr val="accent4">
                        <a:lumMod val="20000"/>
                        <a:lumOff val="80000"/>
                      </a:schemeClr>
                    </a:solidFill>
                  </a:tcPr>
                </a:tc>
                <a:tc>
                  <a:txBody>
                    <a:bodyPr/>
                    <a:lstStyle/>
                    <a:p>
                      <a:pPr algn="ctr" fontAlgn="ctr"/>
                      <a:r>
                        <a:rPr lang="en-US" altLang="ja-JP" sz="1100" u="none" strike="noStrike">
                          <a:solidFill>
                            <a:schemeClr val="tx1"/>
                          </a:solidFill>
                          <a:effectLst/>
                          <a:latin typeface="Meiryo UI"/>
                          <a:ea typeface="Meiryo UI"/>
                        </a:rPr>
                        <a:t>2</a:t>
                      </a:r>
                      <a:endParaRPr lang="en-US" altLang="ja-JP" sz="1100" b="0" i="0" u="none" strike="noStrike">
                        <a:solidFill>
                          <a:schemeClr val="tx1"/>
                        </a:solidFill>
                        <a:effectLst/>
                        <a:latin typeface="Meiryo UI"/>
                        <a:ea typeface="Meiryo UI"/>
                      </a:endParaRPr>
                    </a:p>
                  </a:txBody>
                  <a:tcPr marL="0" marR="0" marT="0" marB="0" anchor="ctr">
                    <a:solidFill>
                      <a:schemeClr val="accent1">
                        <a:lumMod val="20000"/>
                        <a:lumOff val="80000"/>
                      </a:schemeClr>
                    </a:solidFill>
                  </a:tcPr>
                </a:tc>
                <a:tc>
                  <a:txBody>
                    <a:bodyPr/>
                    <a:lstStyle/>
                    <a:p>
                      <a:pPr algn="ctr" fontAlgn="ctr"/>
                      <a:r>
                        <a:rPr lang="en-US" altLang="ja-JP" sz="1100" u="none" strike="noStrike" dirty="0">
                          <a:solidFill>
                            <a:schemeClr val="tx1"/>
                          </a:solidFill>
                          <a:effectLst/>
                          <a:latin typeface="Meiryo UI"/>
                          <a:ea typeface="Meiryo UI"/>
                        </a:rPr>
                        <a:t>3</a:t>
                      </a:r>
                      <a:endParaRPr lang="en-US" altLang="ja-JP" sz="1100" b="0" i="0" u="none" strike="noStrike" dirty="0">
                        <a:solidFill>
                          <a:schemeClr val="tx1"/>
                        </a:solidFill>
                        <a:effectLst/>
                        <a:latin typeface="Meiryo UI"/>
                        <a:ea typeface="Meiryo UI"/>
                      </a:endParaRPr>
                    </a:p>
                  </a:txBody>
                  <a:tcPr marL="0" marR="0" marT="0" marB="0" anchor="ctr">
                    <a:solidFill>
                      <a:srgbClr val="FFE1E1"/>
                    </a:solidFill>
                  </a:tcPr>
                </a:tc>
                <a:tc>
                  <a:txBody>
                    <a:bodyPr/>
                    <a:lstStyle/>
                    <a:p>
                      <a:pPr algn="ctr" fontAlgn="ctr"/>
                      <a:r>
                        <a:rPr lang="en-US" altLang="ja-JP" sz="1100" u="none" strike="noStrike">
                          <a:solidFill>
                            <a:schemeClr val="tx1"/>
                          </a:solidFill>
                          <a:effectLst/>
                          <a:latin typeface="Meiryo UI"/>
                          <a:ea typeface="Meiryo UI"/>
                        </a:rPr>
                        <a:t>4</a:t>
                      </a:r>
                      <a:endParaRPr lang="en-US" altLang="ja-JP" sz="1100" b="0" i="0" u="none" strike="noStrike">
                        <a:solidFill>
                          <a:schemeClr val="tx1"/>
                        </a:solidFill>
                        <a:effectLst/>
                        <a:latin typeface="Meiryo UI"/>
                        <a:ea typeface="Meiryo UI"/>
                      </a:endParaRPr>
                    </a:p>
                  </a:txBody>
                  <a:tcPr marL="0" marR="0" marT="0" marB="0" anchor="ctr">
                    <a:noFill/>
                  </a:tcPr>
                </a:tc>
                <a:tc>
                  <a:txBody>
                    <a:bodyPr/>
                    <a:lstStyle/>
                    <a:p>
                      <a:pPr algn="ctr" fontAlgn="ctr"/>
                      <a:r>
                        <a:rPr lang="en-US" altLang="ja-JP" sz="1100" u="none" strike="noStrike">
                          <a:solidFill>
                            <a:schemeClr val="tx1"/>
                          </a:solidFill>
                          <a:effectLst/>
                          <a:latin typeface="Meiryo UI"/>
                          <a:ea typeface="Meiryo UI"/>
                        </a:rPr>
                        <a:t>5</a:t>
                      </a:r>
                      <a:endParaRPr lang="en-US" altLang="ja-JP" sz="1100" b="0" i="0" u="none" strike="noStrike">
                        <a:solidFill>
                          <a:schemeClr val="tx1"/>
                        </a:solidFill>
                        <a:effectLst/>
                        <a:latin typeface="Meiryo UI"/>
                        <a:ea typeface="Meiryo UI"/>
                      </a:endParaRPr>
                    </a:p>
                  </a:txBody>
                  <a:tcPr marL="0" marR="0" marT="0" marB="0" anchor="ctr">
                    <a:noFill/>
                  </a:tcPr>
                </a:tc>
                <a:tc>
                  <a:txBody>
                    <a:bodyPr/>
                    <a:lstStyle/>
                    <a:p>
                      <a:pPr algn="ctr" fontAlgn="ctr"/>
                      <a:r>
                        <a:rPr lang="en-US" altLang="ja-JP" sz="1100" u="none" strike="noStrike">
                          <a:solidFill>
                            <a:schemeClr val="tx1"/>
                          </a:solidFill>
                          <a:effectLst/>
                          <a:latin typeface="Meiryo UI"/>
                          <a:ea typeface="Meiryo UI"/>
                        </a:rPr>
                        <a:t>6</a:t>
                      </a:r>
                      <a:endParaRPr lang="en-US" altLang="ja-JP" sz="1100" b="0" i="0" u="none" strike="noStrike">
                        <a:solidFill>
                          <a:schemeClr val="tx1"/>
                        </a:solidFill>
                        <a:effectLst/>
                        <a:latin typeface="Meiryo UI"/>
                        <a:ea typeface="Meiryo UI"/>
                      </a:endParaRPr>
                    </a:p>
                  </a:txBody>
                  <a:tcPr marL="0" marR="0" marT="0" marB="0" anchor="ctr">
                    <a:noFill/>
                  </a:tcPr>
                </a:tc>
                <a:tc>
                  <a:txBody>
                    <a:bodyPr/>
                    <a:lstStyle/>
                    <a:p>
                      <a:pPr algn="ctr" fontAlgn="ctr"/>
                      <a:r>
                        <a:rPr lang="en-US" altLang="ja-JP" sz="1100" u="none" strike="noStrike">
                          <a:solidFill>
                            <a:schemeClr val="tx1"/>
                          </a:solidFill>
                          <a:effectLst/>
                          <a:latin typeface="Meiryo UI"/>
                          <a:ea typeface="Meiryo UI"/>
                        </a:rPr>
                        <a:t>7</a:t>
                      </a:r>
                      <a:endParaRPr lang="en-US" altLang="ja-JP" sz="1100" b="0" i="0" u="none" strike="noStrike">
                        <a:solidFill>
                          <a:schemeClr val="tx1"/>
                        </a:solidFill>
                        <a:effectLst/>
                        <a:latin typeface="Meiryo UI"/>
                        <a:ea typeface="Meiryo UI"/>
                      </a:endParaRPr>
                    </a:p>
                  </a:txBody>
                  <a:tcPr marL="0" marR="0" marT="0" marB="0" anchor="ctr">
                    <a:noFill/>
                  </a:tcPr>
                </a:tc>
                <a:tc>
                  <a:txBody>
                    <a:bodyPr/>
                    <a:lstStyle/>
                    <a:p>
                      <a:pPr algn="ctr" fontAlgn="ctr"/>
                      <a:r>
                        <a:rPr lang="en-US" altLang="ja-JP" sz="1100" u="none" strike="noStrike">
                          <a:solidFill>
                            <a:schemeClr val="tx1"/>
                          </a:solidFill>
                          <a:effectLst/>
                          <a:latin typeface="Meiryo UI"/>
                          <a:ea typeface="Meiryo UI"/>
                        </a:rPr>
                        <a:t>8</a:t>
                      </a:r>
                      <a:endParaRPr lang="en-US" altLang="ja-JP" sz="1100" b="0" i="0" u="none" strike="noStrike">
                        <a:solidFill>
                          <a:schemeClr val="tx1"/>
                        </a:solidFill>
                        <a:effectLst/>
                        <a:latin typeface="Meiryo UI"/>
                        <a:ea typeface="Meiryo UI"/>
                      </a:endParaRPr>
                    </a:p>
                  </a:txBody>
                  <a:tcPr marL="0" marR="0" marT="0" marB="0" anchor="ctr">
                    <a:noFill/>
                  </a:tcPr>
                </a:tc>
                <a:tc>
                  <a:txBody>
                    <a:bodyPr/>
                    <a:lstStyle/>
                    <a:p>
                      <a:pPr algn="ctr" fontAlgn="ctr"/>
                      <a:r>
                        <a:rPr lang="en-US" altLang="ja-JP" sz="1100" u="none" strike="noStrike">
                          <a:solidFill>
                            <a:schemeClr val="tx1"/>
                          </a:solidFill>
                          <a:effectLst/>
                          <a:latin typeface="Meiryo UI"/>
                          <a:ea typeface="Meiryo UI"/>
                        </a:rPr>
                        <a:t>9</a:t>
                      </a:r>
                      <a:endParaRPr lang="en-US" altLang="ja-JP" sz="1100" b="0" i="0" u="none" strike="noStrike">
                        <a:solidFill>
                          <a:schemeClr val="tx1"/>
                        </a:solidFill>
                        <a:effectLst/>
                        <a:latin typeface="Meiryo UI"/>
                        <a:ea typeface="Meiryo UI"/>
                      </a:endParaRPr>
                    </a:p>
                  </a:txBody>
                  <a:tcPr marL="0" marR="0" marT="0" marB="0" anchor="ctr">
                    <a:solidFill>
                      <a:schemeClr val="accent1">
                        <a:lumMod val="20000"/>
                        <a:lumOff val="80000"/>
                      </a:schemeClr>
                    </a:solidFill>
                  </a:tcPr>
                </a:tc>
                <a:tc>
                  <a:txBody>
                    <a:bodyPr/>
                    <a:lstStyle/>
                    <a:p>
                      <a:pPr algn="ctr" fontAlgn="ctr"/>
                      <a:r>
                        <a:rPr lang="en-US" altLang="ja-JP" sz="1100" u="none" strike="noStrike">
                          <a:solidFill>
                            <a:schemeClr val="tx1"/>
                          </a:solidFill>
                          <a:effectLst/>
                          <a:latin typeface="Meiryo UI"/>
                          <a:ea typeface="Meiryo UI"/>
                        </a:rPr>
                        <a:t>10</a:t>
                      </a:r>
                      <a:endParaRPr lang="en-US" altLang="ja-JP" sz="1100" b="0" i="0" u="none" strike="noStrike">
                        <a:solidFill>
                          <a:schemeClr val="tx1"/>
                        </a:solidFill>
                        <a:effectLst/>
                        <a:latin typeface="Meiryo UI"/>
                        <a:ea typeface="Meiryo UI"/>
                      </a:endParaRPr>
                    </a:p>
                  </a:txBody>
                  <a:tcPr marL="0" marR="0" marT="0" marB="0" anchor="ctr">
                    <a:solidFill>
                      <a:srgbClr val="FFE1E1"/>
                    </a:solidFill>
                  </a:tcPr>
                </a:tc>
                <a:tc>
                  <a:txBody>
                    <a:bodyPr/>
                    <a:lstStyle/>
                    <a:p>
                      <a:pPr algn="ctr" fontAlgn="ctr"/>
                      <a:r>
                        <a:rPr lang="en-US" altLang="ja-JP" sz="1100" u="none" strike="noStrike">
                          <a:solidFill>
                            <a:schemeClr val="tx1"/>
                          </a:solidFill>
                          <a:effectLst/>
                          <a:latin typeface="Meiryo UI"/>
                          <a:ea typeface="Meiryo UI"/>
                        </a:rPr>
                        <a:t>11</a:t>
                      </a:r>
                      <a:endParaRPr lang="en-US" altLang="ja-JP" sz="1100" b="0" i="0" u="none" strike="noStrike">
                        <a:solidFill>
                          <a:schemeClr val="tx1"/>
                        </a:solidFill>
                        <a:effectLst/>
                        <a:latin typeface="Meiryo UI"/>
                        <a:ea typeface="Meiryo UI"/>
                      </a:endParaRPr>
                    </a:p>
                  </a:txBody>
                  <a:tcPr marL="0" marR="0" marT="0" marB="0" anchor="ctr">
                    <a:solidFill>
                      <a:schemeClr val="accent4">
                        <a:lumMod val="20000"/>
                        <a:lumOff val="80000"/>
                      </a:schemeClr>
                    </a:solidFill>
                  </a:tcPr>
                </a:tc>
                <a:tc>
                  <a:txBody>
                    <a:bodyPr/>
                    <a:lstStyle/>
                    <a:p>
                      <a:pPr algn="ctr" fontAlgn="ctr"/>
                      <a:r>
                        <a:rPr lang="en-US" altLang="ja-JP" sz="1100" u="none" strike="noStrike">
                          <a:solidFill>
                            <a:schemeClr val="tx1"/>
                          </a:solidFill>
                          <a:effectLst/>
                          <a:latin typeface="Meiryo UI"/>
                          <a:ea typeface="Meiryo UI"/>
                        </a:rPr>
                        <a:t>12</a:t>
                      </a:r>
                      <a:endParaRPr lang="en-US" altLang="ja-JP" sz="1100" b="0" i="0" u="none" strike="noStrike">
                        <a:solidFill>
                          <a:schemeClr val="tx1"/>
                        </a:solidFill>
                        <a:effectLst/>
                        <a:latin typeface="Meiryo UI"/>
                        <a:ea typeface="Meiryo UI"/>
                      </a:endParaRPr>
                    </a:p>
                  </a:txBody>
                  <a:tcPr marL="0" marR="0" marT="0" marB="0" anchor="ctr">
                    <a:noFill/>
                  </a:tcPr>
                </a:tc>
                <a:tc>
                  <a:txBody>
                    <a:bodyPr/>
                    <a:lstStyle/>
                    <a:p>
                      <a:pPr algn="ctr" fontAlgn="ctr"/>
                      <a:r>
                        <a:rPr lang="en-US" altLang="ja-JP" sz="1100" u="none" strike="noStrike">
                          <a:solidFill>
                            <a:schemeClr val="tx1"/>
                          </a:solidFill>
                          <a:effectLst/>
                          <a:latin typeface="Meiryo UI"/>
                          <a:ea typeface="Meiryo UI"/>
                        </a:rPr>
                        <a:t>13</a:t>
                      </a:r>
                      <a:endParaRPr lang="en-US" altLang="ja-JP" sz="1100" b="0" i="0" u="none" strike="noStrike">
                        <a:solidFill>
                          <a:schemeClr val="tx1"/>
                        </a:solidFill>
                        <a:effectLst/>
                        <a:latin typeface="Meiryo UI"/>
                        <a:ea typeface="Meiryo UI"/>
                      </a:endParaRPr>
                    </a:p>
                  </a:txBody>
                  <a:tcPr marL="0" marR="0" marT="0" marB="0" anchor="ctr">
                    <a:noFill/>
                  </a:tcPr>
                </a:tc>
                <a:tc>
                  <a:txBody>
                    <a:bodyPr/>
                    <a:lstStyle/>
                    <a:p>
                      <a:pPr algn="ctr" fontAlgn="ctr"/>
                      <a:r>
                        <a:rPr lang="en-US" altLang="ja-JP" sz="1100" u="none" strike="noStrike">
                          <a:solidFill>
                            <a:schemeClr val="tx1"/>
                          </a:solidFill>
                          <a:effectLst/>
                          <a:latin typeface="Meiryo UI"/>
                          <a:ea typeface="Meiryo UI"/>
                        </a:rPr>
                        <a:t>14</a:t>
                      </a:r>
                      <a:endParaRPr lang="en-US" altLang="ja-JP" sz="1100" b="0" i="0" u="none" strike="noStrike">
                        <a:solidFill>
                          <a:schemeClr val="tx1"/>
                        </a:solidFill>
                        <a:effectLst/>
                        <a:latin typeface="Meiryo UI"/>
                        <a:ea typeface="Meiryo UI"/>
                      </a:endParaRPr>
                    </a:p>
                  </a:txBody>
                  <a:tcPr marL="0" marR="0" marT="0" marB="0" anchor="ctr">
                    <a:noFill/>
                  </a:tcPr>
                </a:tc>
                <a:tc>
                  <a:txBody>
                    <a:bodyPr/>
                    <a:lstStyle/>
                    <a:p>
                      <a:pPr algn="ctr" fontAlgn="ctr"/>
                      <a:r>
                        <a:rPr lang="en-US" altLang="ja-JP" sz="1100" u="none" strike="noStrike">
                          <a:solidFill>
                            <a:schemeClr val="tx1"/>
                          </a:solidFill>
                          <a:effectLst/>
                          <a:latin typeface="Meiryo UI"/>
                          <a:ea typeface="Meiryo UI"/>
                        </a:rPr>
                        <a:t>15</a:t>
                      </a:r>
                      <a:endParaRPr lang="en-US" altLang="ja-JP" sz="1100" b="0" i="0" u="none" strike="noStrike">
                        <a:solidFill>
                          <a:schemeClr val="tx1"/>
                        </a:solidFill>
                        <a:effectLst/>
                        <a:latin typeface="Meiryo UI"/>
                        <a:ea typeface="Meiryo UI"/>
                      </a:endParaRPr>
                    </a:p>
                  </a:txBody>
                  <a:tcPr marL="0" marR="0" marT="0" marB="0" anchor="ctr">
                    <a:noFill/>
                  </a:tcPr>
                </a:tc>
                <a:tc>
                  <a:txBody>
                    <a:bodyPr/>
                    <a:lstStyle/>
                    <a:p>
                      <a:pPr algn="ctr" fontAlgn="ctr"/>
                      <a:r>
                        <a:rPr lang="en-US" altLang="ja-JP" sz="1100" u="none" strike="noStrike">
                          <a:solidFill>
                            <a:schemeClr val="tx1"/>
                          </a:solidFill>
                          <a:effectLst/>
                          <a:latin typeface="Meiryo UI"/>
                          <a:ea typeface="Meiryo UI"/>
                        </a:rPr>
                        <a:t>16</a:t>
                      </a:r>
                      <a:endParaRPr lang="en-US" altLang="ja-JP" sz="1100" b="0" i="0" u="none" strike="noStrike">
                        <a:solidFill>
                          <a:schemeClr val="tx1"/>
                        </a:solidFill>
                        <a:effectLst/>
                        <a:latin typeface="Meiryo UI"/>
                        <a:ea typeface="Meiryo UI"/>
                      </a:endParaRPr>
                    </a:p>
                  </a:txBody>
                  <a:tcPr marL="0" marR="0" marT="0" marB="0" anchor="ctr">
                    <a:solidFill>
                      <a:schemeClr val="accent1">
                        <a:lumMod val="20000"/>
                        <a:lumOff val="80000"/>
                      </a:schemeClr>
                    </a:solidFill>
                  </a:tcPr>
                </a:tc>
                <a:tc>
                  <a:txBody>
                    <a:bodyPr/>
                    <a:lstStyle/>
                    <a:p>
                      <a:pPr algn="ctr" fontAlgn="ctr"/>
                      <a:r>
                        <a:rPr lang="en-US" altLang="ja-JP" sz="1100" u="none" strike="noStrike">
                          <a:solidFill>
                            <a:schemeClr val="tx1"/>
                          </a:solidFill>
                          <a:effectLst/>
                          <a:latin typeface="Meiryo UI"/>
                          <a:ea typeface="Meiryo UI"/>
                        </a:rPr>
                        <a:t>17</a:t>
                      </a:r>
                      <a:endParaRPr lang="en-US" altLang="ja-JP" sz="1100" b="0" i="0" u="none" strike="noStrike">
                        <a:solidFill>
                          <a:schemeClr val="tx1"/>
                        </a:solidFill>
                        <a:effectLst/>
                        <a:latin typeface="Meiryo UI"/>
                        <a:ea typeface="Meiryo UI"/>
                      </a:endParaRPr>
                    </a:p>
                  </a:txBody>
                  <a:tcPr marL="0" marR="0" marT="0" marB="0" anchor="ctr">
                    <a:solidFill>
                      <a:srgbClr val="FFE1E1"/>
                    </a:solidFill>
                  </a:tcPr>
                </a:tc>
                <a:tc>
                  <a:txBody>
                    <a:bodyPr/>
                    <a:lstStyle/>
                    <a:p>
                      <a:pPr algn="ctr" fontAlgn="ctr"/>
                      <a:r>
                        <a:rPr lang="en-US" altLang="ja-JP" sz="1100" u="none" strike="noStrike">
                          <a:solidFill>
                            <a:schemeClr val="tx1"/>
                          </a:solidFill>
                          <a:effectLst/>
                          <a:latin typeface="Meiryo UI"/>
                          <a:ea typeface="Meiryo UI"/>
                        </a:rPr>
                        <a:t>18</a:t>
                      </a:r>
                      <a:endParaRPr lang="en-US" altLang="ja-JP" sz="1100" b="0" i="0" u="none" strike="noStrike">
                        <a:solidFill>
                          <a:schemeClr val="tx1"/>
                        </a:solidFill>
                        <a:effectLst/>
                        <a:latin typeface="Meiryo UI"/>
                        <a:ea typeface="Meiryo UI"/>
                      </a:endParaRPr>
                    </a:p>
                  </a:txBody>
                  <a:tcPr marL="0" marR="0" marT="0" marB="0" anchor="ctr">
                    <a:noFill/>
                  </a:tcPr>
                </a:tc>
                <a:tc>
                  <a:txBody>
                    <a:bodyPr/>
                    <a:lstStyle/>
                    <a:p>
                      <a:pPr algn="ctr" fontAlgn="ctr"/>
                      <a:r>
                        <a:rPr lang="en-US" altLang="ja-JP" sz="1100" u="none" strike="noStrike">
                          <a:solidFill>
                            <a:schemeClr val="tx1"/>
                          </a:solidFill>
                          <a:effectLst/>
                          <a:latin typeface="Meiryo UI"/>
                          <a:ea typeface="Meiryo UI"/>
                        </a:rPr>
                        <a:t>19</a:t>
                      </a:r>
                      <a:endParaRPr lang="en-US" altLang="ja-JP" sz="1100" b="0" i="0" u="none" strike="noStrike">
                        <a:solidFill>
                          <a:schemeClr val="tx1"/>
                        </a:solidFill>
                        <a:effectLst/>
                        <a:latin typeface="Meiryo UI"/>
                        <a:ea typeface="Meiryo UI"/>
                      </a:endParaRPr>
                    </a:p>
                  </a:txBody>
                  <a:tcPr marL="0" marR="0" marT="0" marB="0" anchor="ctr">
                    <a:noFill/>
                  </a:tcPr>
                </a:tc>
                <a:tc>
                  <a:txBody>
                    <a:bodyPr/>
                    <a:lstStyle/>
                    <a:p>
                      <a:pPr algn="ctr" fontAlgn="ctr"/>
                      <a:r>
                        <a:rPr lang="en-US" altLang="ja-JP" sz="1100" u="none" strike="noStrike">
                          <a:solidFill>
                            <a:schemeClr val="tx1"/>
                          </a:solidFill>
                          <a:effectLst/>
                          <a:latin typeface="Meiryo UI"/>
                          <a:ea typeface="Meiryo UI"/>
                        </a:rPr>
                        <a:t>20</a:t>
                      </a:r>
                      <a:endParaRPr lang="en-US" altLang="ja-JP" sz="1100" b="0" i="0" u="none" strike="noStrike">
                        <a:solidFill>
                          <a:schemeClr val="tx1"/>
                        </a:solidFill>
                        <a:effectLst/>
                        <a:latin typeface="Meiryo UI"/>
                        <a:ea typeface="Meiryo UI"/>
                      </a:endParaRPr>
                    </a:p>
                  </a:txBody>
                  <a:tcPr marL="0" marR="0" marT="0" marB="0" anchor="ctr">
                    <a:noFill/>
                  </a:tcPr>
                </a:tc>
                <a:tc>
                  <a:txBody>
                    <a:bodyPr/>
                    <a:lstStyle/>
                    <a:p>
                      <a:pPr algn="ctr" fontAlgn="ctr"/>
                      <a:r>
                        <a:rPr lang="en-US" altLang="ja-JP" sz="1100" u="none" strike="noStrike">
                          <a:solidFill>
                            <a:schemeClr val="tx1"/>
                          </a:solidFill>
                          <a:effectLst/>
                          <a:latin typeface="Meiryo UI"/>
                          <a:ea typeface="Meiryo UI"/>
                        </a:rPr>
                        <a:t>21</a:t>
                      </a:r>
                      <a:endParaRPr lang="en-US" altLang="ja-JP" sz="1100" b="0" i="0" u="none" strike="noStrike">
                        <a:solidFill>
                          <a:schemeClr val="tx1"/>
                        </a:solidFill>
                        <a:effectLst/>
                        <a:latin typeface="Meiryo UI"/>
                        <a:ea typeface="Meiryo UI"/>
                      </a:endParaRPr>
                    </a:p>
                  </a:txBody>
                  <a:tcPr marL="0" marR="0" marT="0" marB="0" anchor="ctr">
                    <a:noFill/>
                  </a:tcPr>
                </a:tc>
                <a:tc>
                  <a:txBody>
                    <a:bodyPr/>
                    <a:lstStyle/>
                    <a:p>
                      <a:pPr algn="ctr" fontAlgn="ctr"/>
                      <a:r>
                        <a:rPr lang="en-US" altLang="ja-JP" sz="1100" u="none" strike="noStrike">
                          <a:solidFill>
                            <a:schemeClr val="tx1"/>
                          </a:solidFill>
                          <a:effectLst/>
                          <a:latin typeface="Meiryo UI"/>
                          <a:ea typeface="Meiryo UI"/>
                        </a:rPr>
                        <a:t>22</a:t>
                      </a:r>
                      <a:endParaRPr lang="en-US" altLang="ja-JP" sz="1100" b="0" i="0" u="none" strike="noStrike">
                        <a:solidFill>
                          <a:schemeClr val="tx1"/>
                        </a:solidFill>
                        <a:effectLst/>
                        <a:latin typeface="Meiryo UI"/>
                        <a:ea typeface="Meiryo UI"/>
                      </a:endParaRPr>
                    </a:p>
                  </a:txBody>
                  <a:tcPr marL="0" marR="0" marT="0" marB="0" anchor="ctr">
                    <a:noFill/>
                  </a:tcPr>
                </a:tc>
                <a:tc>
                  <a:txBody>
                    <a:bodyPr/>
                    <a:lstStyle/>
                    <a:p>
                      <a:pPr algn="ctr" fontAlgn="ctr"/>
                      <a:r>
                        <a:rPr lang="en-US" altLang="ja-JP" sz="1100" u="none" strike="noStrike" dirty="0">
                          <a:solidFill>
                            <a:schemeClr val="tx1"/>
                          </a:solidFill>
                          <a:effectLst/>
                          <a:latin typeface="Meiryo UI"/>
                          <a:ea typeface="Meiryo UI"/>
                        </a:rPr>
                        <a:t>23</a:t>
                      </a:r>
                      <a:endParaRPr lang="en-US" altLang="ja-JP" sz="1100" b="0" i="0" u="none" strike="noStrike" dirty="0">
                        <a:solidFill>
                          <a:schemeClr val="tx1"/>
                        </a:solidFill>
                        <a:effectLst/>
                        <a:latin typeface="Meiryo UI"/>
                        <a:ea typeface="Meiryo UI"/>
                      </a:endParaRPr>
                    </a:p>
                  </a:txBody>
                  <a:tcPr marL="0" marR="0" marT="0" marB="0" anchor="ctr">
                    <a:solidFill>
                      <a:schemeClr val="accent1">
                        <a:lumMod val="20000"/>
                        <a:lumOff val="80000"/>
                      </a:schemeClr>
                    </a:solidFill>
                  </a:tcPr>
                </a:tc>
                <a:tc>
                  <a:txBody>
                    <a:bodyPr/>
                    <a:lstStyle/>
                    <a:p>
                      <a:pPr algn="ctr" fontAlgn="ctr"/>
                      <a:r>
                        <a:rPr lang="en-US" altLang="ja-JP" sz="1100" u="none" strike="noStrike">
                          <a:solidFill>
                            <a:schemeClr val="tx1"/>
                          </a:solidFill>
                          <a:effectLst/>
                          <a:latin typeface="Meiryo UI"/>
                          <a:ea typeface="Meiryo UI"/>
                        </a:rPr>
                        <a:t>24</a:t>
                      </a:r>
                      <a:endParaRPr lang="en-US" altLang="ja-JP" sz="1100" b="0" i="0" u="none" strike="noStrike">
                        <a:solidFill>
                          <a:schemeClr val="tx1"/>
                        </a:solidFill>
                        <a:effectLst/>
                        <a:latin typeface="Meiryo UI"/>
                        <a:ea typeface="Meiryo UI"/>
                      </a:endParaRPr>
                    </a:p>
                  </a:txBody>
                  <a:tcPr marL="0" marR="0" marT="0" marB="0" anchor="ctr">
                    <a:solidFill>
                      <a:srgbClr val="FFE1E1"/>
                    </a:solidFill>
                  </a:tcPr>
                </a:tc>
                <a:tc>
                  <a:txBody>
                    <a:bodyPr/>
                    <a:lstStyle/>
                    <a:p>
                      <a:pPr algn="ctr" fontAlgn="ctr"/>
                      <a:r>
                        <a:rPr lang="en-US" altLang="ja-JP" sz="1100" u="none" strike="noStrike">
                          <a:solidFill>
                            <a:schemeClr val="tx1"/>
                          </a:solidFill>
                          <a:effectLst/>
                          <a:latin typeface="Meiryo UI"/>
                          <a:ea typeface="Meiryo UI"/>
                        </a:rPr>
                        <a:t>25</a:t>
                      </a:r>
                      <a:endParaRPr lang="en-US" altLang="ja-JP" sz="1100" b="0" i="0" u="none" strike="noStrike">
                        <a:solidFill>
                          <a:schemeClr val="tx1"/>
                        </a:solidFill>
                        <a:effectLst/>
                        <a:latin typeface="Meiryo UI"/>
                        <a:ea typeface="Meiryo UI"/>
                      </a:endParaRPr>
                    </a:p>
                  </a:txBody>
                  <a:tcPr marL="0" marR="0" marT="0" marB="0" anchor="ctr">
                    <a:noFill/>
                  </a:tcPr>
                </a:tc>
                <a:tc>
                  <a:txBody>
                    <a:bodyPr/>
                    <a:lstStyle/>
                    <a:p>
                      <a:pPr algn="ctr" fontAlgn="ctr"/>
                      <a:r>
                        <a:rPr lang="en-US" altLang="ja-JP" sz="1100" u="none" strike="noStrike">
                          <a:solidFill>
                            <a:schemeClr val="tx1"/>
                          </a:solidFill>
                          <a:effectLst/>
                          <a:latin typeface="Meiryo UI"/>
                          <a:ea typeface="Meiryo UI"/>
                        </a:rPr>
                        <a:t>26</a:t>
                      </a:r>
                      <a:endParaRPr lang="en-US" altLang="ja-JP" sz="1100" b="0" i="0" u="none" strike="noStrike">
                        <a:solidFill>
                          <a:schemeClr val="tx1"/>
                        </a:solidFill>
                        <a:effectLst/>
                        <a:latin typeface="Meiryo UI"/>
                        <a:ea typeface="Meiryo UI"/>
                      </a:endParaRPr>
                    </a:p>
                  </a:txBody>
                  <a:tcPr marL="0" marR="0" marT="0" marB="0" anchor="ctr">
                    <a:noFill/>
                  </a:tcPr>
                </a:tc>
                <a:tc>
                  <a:txBody>
                    <a:bodyPr/>
                    <a:lstStyle/>
                    <a:p>
                      <a:pPr algn="ctr" fontAlgn="ctr"/>
                      <a:r>
                        <a:rPr lang="en-US" altLang="ja-JP" sz="1100" u="none" strike="noStrike" dirty="0">
                          <a:solidFill>
                            <a:schemeClr val="tx1"/>
                          </a:solidFill>
                          <a:effectLst/>
                          <a:latin typeface="Meiryo UI"/>
                          <a:ea typeface="Meiryo UI"/>
                        </a:rPr>
                        <a:t>27</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en-US" altLang="ja-JP" sz="1100" u="none" strike="noStrike">
                          <a:solidFill>
                            <a:schemeClr val="tx1"/>
                          </a:solidFill>
                          <a:effectLst/>
                          <a:latin typeface="Meiryo UI"/>
                          <a:ea typeface="Meiryo UI"/>
                        </a:rPr>
                        <a:t>28</a:t>
                      </a:r>
                      <a:endParaRPr lang="en-US" altLang="ja-JP" sz="1100" b="0" i="0" u="none" strike="noStrike">
                        <a:solidFill>
                          <a:schemeClr val="tx1"/>
                        </a:solidFill>
                        <a:effectLst/>
                        <a:latin typeface="Meiryo UI"/>
                        <a:ea typeface="Meiryo UI"/>
                      </a:endParaRPr>
                    </a:p>
                  </a:txBody>
                  <a:tcPr marL="0" marR="0" marT="0" marB="0" anchor="ctr">
                    <a:noFill/>
                  </a:tcPr>
                </a:tc>
                <a:tc>
                  <a:txBody>
                    <a:bodyPr/>
                    <a:lstStyle/>
                    <a:p>
                      <a:pPr algn="ctr" fontAlgn="ctr"/>
                      <a:r>
                        <a:rPr lang="en-US" altLang="ja-JP" sz="1100" b="0" i="0" u="none" strike="noStrike" dirty="0">
                          <a:solidFill>
                            <a:schemeClr val="tx1"/>
                          </a:solidFill>
                          <a:effectLst/>
                          <a:latin typeface="Meiryo UI"/>
                          <a:ea typeface="Meiryo UI"/>
                        </a:rPr>
                        <a:t>29</a:t>
                      </a:r>
                    </a:p>
                  </a:txBody>
                  <a:tcPr marL="0" marR="0" marT="0" marB="0" anchor="ctr">
                    <a:noFill/>
                  </a:tcPr>
                </a:tc>
                <a:tc>
                  <a:txBody>
                    <a:bodyPr/>
                    <a:lstStyle/>
                    <a:p>
                      <a:pPr algn="ctr" fontAlgn="ctr"/>
                      <a:r>
                        <a:rPr lang="en-US" altLang="ja-JP" sz="1100" b="0" i="0" u="none" strike="noStrike" dirty="0">
                          <a:solidFill>
                            <a:schemeClr val="tx1"/>
                          </a:solidFill>
                          <a:effectLst/>
                          <a:latin typeface="Meiryo UI"/>
                          <a:ea typeface="Meiryo UI"/>
                        </a:rPr>
                        <a:t>30</a:t>
                      </a:r>
                    </a:p>
                  </a:txBody>
                  <a:tcPr marL="0" marR="0" marT="0" marB="0" anchor="ctr">
                    <a:solidFill>
                      <a:schemeClr val="accent1">
                        <a:lumMod val="20000"/>
                        <a:lumOff val="80000"/>
                      </a:schemeClr>
                    </a:solidFill>
                  </a:tcPr>
                </a:tc>
                <a:tc>
                  <a:txBody>
                    <a:bodyPr/>
                    <a:lstStyle/>
                    <a:p>
                      <a:pPr algn="ctr" fontAlgn="ctr"/>
                      <a:r>
                        <a:rPr lang="en-US" altLang="ja-JP" sz="1100" b="0" i="0" u="none" strike="noStrike" dirty="0">
                          <a:solidFill>
                            <a:schemeClr val="tx1"/>
                          </a:solidFill>
                          <a:effectLst/>
                          <a:latin typeface="Meiryo UI"/>
                          <a:ea typeface="Meiryo UI"/>
                        </a:rPr>
                        <a:t>31</a:t>
                      </a:r>
                    </a:p>
                  </a:txBody>
                  <a:tcPr marL="0" marR="0" marT="0" marB="0" anchor="ctr">
                    <a:solidFill>
                      <a:srgbClr val="FFE1E1"/>
                    </a:solidFill>
                  </a:tcPr>
                </a:tc>
                <a:tc>
                  <a:txBody>
                    <a:bodyPr/>
                    <a:lstStyle/>
                    <a:p>
                      <a:pPr algn="ctr" fontAlgn="ctr"/>
                      <a:r>
                        <a:rPr lang="en-US" altLang="ja-JP" sz="1100" b="0" i="0" u="none" strike="noStrike" dirty="0">
                          <a:solidFill>
                            <a:schemeClr val="tx1"/>
                          </a:solidFill>
                          <a:effectLst/>
                          <a:latin typeface="Meiryo UI"/>
                          <a:ea typeface="Meiryo UI"/>
                        </a:rPr>
                        <a:t>2/1</a:t>
                      </a:r>
                    </a:p>
                  </a:txBody>
                  <a:tcPr marL="0" marR="0" marT="0" marB="0" anchor="ctr">
                    <a:noFill/>
                  </a:tcPr>
                </a:tc>
                <a:tc>
                  <a:txBody>
                    <a:bodyPr/>
                    <a:lstStyle/>
                    <a:p>
                      <a:pPr algn="ctr" fontAlgn="ctr"/>
                      <a:r>
                        <a:rPr lang="en-US" altLang="ja-JP" sz="1100" b="0" i="0" u="none" strike="noStrike" dirty="0">
                          <a:solidFill>
                            <a:schemeClr val="tx1"/>
                          </a:solidFill>
                          <a:effectLst/>
                          <a:latin typeface="Meiryo UI"/>
                          <a:ea typeface="Meiryo UI"/>
                        </a:rPr>
                        <a:t>2</a:t>
                      </a:r>
                    </a:p>
                  </a:txBody>
                  <a:tcPr marL="0" marR="0" marT="0" marB="0" anchor="ctr">
                    <a:noFill/>
                  </a:tcPr>
                </a:tc>
                <a:tc>
                  <a:txBody>
                    <a:bodyPr/>
                    <a:lstStyle/>
                    <a:p>
                      <a:pPr algn="ctr" fontAlgn="ctr"/>
                      <a:r>
                        <a:rPr lang="en-US" altLang="ja-JP" sz="1100" b="0" i="0" u="none" strike="noStrike" dirty="0">
                          <a:solidFill>
                            <a:schemeClr val="tx1"/>
                          </a:solidFill>
                          <a:effectLst/>
                          <a:latin typeface="Meiryo UI"/>
                          <a:ea typeface="Meiryo UI"/>
                        </a:rPr>
                        <a:t>3</a:t>
                      </a:r>
                    </a:p>
                  </a:txBody>
                  <a:tcPr marL="0" marR="0" marT="0" marB="0" anchor="ctr">
                    <a:noFill/>
                  </a:tcPr>
                </a:tc>
                <a:extLst>
                  <a:ext uri="{0D108BD9-81ED-4DB2-BD59-A6C34878D82A}">
                    <a16:rowId xmlns:a16="http://schemas.microsoft.com/office/drawing/2014/main" val="3142837625"/>
                  </a:ext>
                </a:extLst>
              </a:tr>
              <a:tr h="230646">
                <a:tc>
                  <a:txBody>
                    <a:bodyPr/>
                    <a:lstStyle/>
                    <a:p>
                      <a:pPr algn="ctr" fontAlgn="ctr"/>
                      <a:r>
                        <a:rPr lang="ja-JP" altLang="en-US" sz="900" u="none" strike="noStrike">
                          <a:solidFill>
                            <a:schemeClr val="tx1"/>
                          </a:solidFill>
                          <a:effectLst/>
                          <a:latin typeface="Meiryo UI"/>
                          <a:ea typeface="Meiryo UI"/>
                        </a:rPr>
                        <a:t>金</a:t>
                      </a:r>
                    </a:p>
                  </a:txBody>
                  <a:tcPr marL="0" marR="0" marT="0" marB="0" anchor="ctr">
                    <a:solidFill>
                      <a:schemeClr val="accent4">
                        <a:lumMod val="20000"/>
                        <a:lumOff val="80000"/>
                      </a:schemeClr>
                    </a:solidFill>
                  </a:tcPr>
                </a:tc>
                <a:tc>
                  <a:txBody>
                    <a:bodyPr/>
                    <a:lstStyle/>
                    <a:p>
                      <a:pPr algn="ctr" fontAlgn="b"/>
                      <a:r>
                        <a:rPr lang="ja-JP" altLang="en-US" sz="900" b="0" i="0" u="none" strike="noStrike">
                          <a:solidFill>
                            <a:schemeClr val="tx1"/>
                          </a:solidFill>
                          <a:effectLst/>
                          <a:latin typeface="Meiryo UI"/>
                          <a:ea typeface="Meiryo UI"/>
                        </a:rPr>
                        <a:t>土</a:t>
                      </a:r>
                    </a:p>
                  </a:txBody>
                  <a:tcPr marL="0" marR="0" marT="0" marB="0" anchor="ctr">
                    <a:solidFill>
                      <a:schemeClr val="accent1">
                        <a:lumMod val="20000"/>
                        <a:lumOff val="80000"/>
                      </a:schemeClr>
                    </a:solidFill>
                  </a:tcPr>
                </a:tc>
                <a:tc>
                  <a:txBody>
                    <a:bodyPr/>
                    <a:lstStyle/>
                    <a:p>
                      <a:pPr algn="ctr" fontAlgn="ctr"/>
                      <a:r>
                        <a:rPr lang="ja-JP" altLang="en-US" sz="900" u="none" strike="noStrike">
                          <a:solidFill>
                            <a:schemeClr val="tx1"/>
                          </a:solidFill>
                          <a:effectLst/>
                          <a:latin typeface="Meiryo UI"/>
                          <a:ea typeface="Meiryo UI"/>
                        </a:rPr>
                        <a:t>日</a:t>
                      </a:r>
                    </a:p>
                  </a:txBody>
                  <a:tcPr marL="0" marR="0" marT="0" marB="0" anchor="ctr">
                    <a:solidFill>
                      <a:srgbClr val="FFE1E1"/>
                    </a:solidFill>
                  </a:tcPr>
                </a:tc>
                <a:tc>
                  <a:txBody>
                    <a:bodyPr/>
                    <a:lstStyle/>
                    <a:p>
                      <a:pPr algn="ctr" fontAlgn="ctr"/>
                      <a:r>
                        <a:rPr lang="ja-JP" altLang="en-US" sz="900" b="0" i="0" u="none" strike="noStrike">
                          <a:solidFill>
                            <a:schemeClr val="tx1"/>
                          </a:solidFill>
                          <a:effectLst/>
                          <a:latin typeface="Meiryo UI"/>
                          <a:ea typeface="Meiryo UI"/>
                        </a:rPr>
                        <a:t>月</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火</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水</a:t>
                      </a:r>
                    </a:p>
                  </a:txBody>
                  <a:tcPr marL="0" marR="0" marT="0" marB="0" anchor="ctr">
                    <a:noFill/>
                  </a:tcPr>
                </a:tc>
                <a:tc>
                  <a:txBody>
                    <a:bodyPr/>
                    <a:lstStyle/>
                    <a:p>
                      <a:pPr algn="ctr" fontAlgn="b"/>
                      <a:r>
                        <a:rPr lang="ja-JP" altLang="en-US" sz="900" b="0" i="0" u="none" strike="noStrike">
                          <a:solidFill>
                            <a:schemeClr val="tx1"/>
                          </a:solidFill>
                          <a:effectLst/>
                          <a:latin typeface="Meiryo UI"/>
                          <a:ea typeface="Meiryo UI"/>
                        </a:rPr>
                        <a:t>木</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金</a:t>
                      </a:r>
                    </a:p>
                  </a:txBody>
                  <a:tcPr marL="0" marR="0" marT="0" marB="0" anchor="ctr">
                    <a:noFill/>
                  </a:tcPr>
                </a:tc>
                <a:tc>
                  <a:txBody>
                    <a:bodyPr/>
                    <a:lstStyle/>
                    <a:p>
                      <a:pPr algn="ctr" fontAlgn="b"/>
                      <a:r>
                        <a:rPr lang="ja-JP" altLang="en-US" sz="900" b="0" i="0" u="none" strike="noStrike">
                          <a:solidFill>
                            <a:schemeClr val="tx1"/>
                          </a:solidFill>
                          <a:effectLst/>
                          <a:latin typeface="Meiryo UI"/>
                          <a:ea typeface="Meiryo UI"/>
                        </a:rPr>
                        <a:t>土</a:t>
                      </a:r>
                    </a:p>
                  </a:txBody>
                  <a:tcPr marL="0" marR="0" marT="0" marB="0" anchor="ctr">
                    <a:solidFill>
                      <a:schemeClr val="accent1">
                        <a:lumMod val="20000"/>
                        <a:lumOff val="80000"/>
                      </a:schemeClr>
                    </a:solidFill>
                  </a:tcPr>
                </a:tc>
                <a:tc>
                  <a:txBody>
                    <a:bodyPr/>
                    <a:lstStyle/>
                    <a:p>
                      <a:pPr algn="ctr" fontAlgn="ctr"/>
                      <a:r>
                        <a:rPr lang="ja-JP" altLang="en-US" sz="900" u="none" strike="noStrike">
                          <a:solidFill>
                            <a:schemeClr val="tx1"/>
                          </a:solidFill>
                          <a:effectLst/>
                          <a:latin typeface="Meiryo UI"/>
                          <a:ea typeface="Meiryo UI"/>
                        </a:rPr>
                        <a:t>日</a:t>
                      </a:r>
                    </a:p>
                  </a:txBody>
                  <a:tcPr marL="0" marR="0" marT="0" marB="0" anchor="ctr">
                    <a:solidFill>
                      <a:srgbClr val="FFE1E1"/>
                    </a:solidFill>
                  </a:tcPr>
                </a:tc>
                <a:tc>
                  <a:txBody>
                    <a:bodyPr/>
                    <a:lstStyle/>
                    <a:p>
                      <a:pPr algn="ctr" fontAlgn="ctr"/>
                      <a:r>
                        <a:rPr lang="ja-JP" altLang="en-US" sz="900" b="0" i="0" u="none" strike="noStrike">
                          <a:solidFill>
                            <a:schemeClr val="tx1"/>
                          </a:solidFill>
                          <a:effectLst/>
                          <a:latin typeface="Meiryo UI"/>
                          <a:ea typeface="Meiryo UI"/>
                        </a:rPr>
                        <a:t>月</a:t>
                      </a:r>
                    </a:p>
                  </a:txBody>
                  <a:tcPr marL="0" marR="0" marT="0" marB="0" anchor="ctr">
                    <a:solidFill>
                      <a:schemeClr val="accent4">
                        <a:lumMod val="20000"/>
                        <a:lumOff val="80000"/>
                      </a:schemeClr>
                    </a:solidFill>
                  </a:tcPr>
                </a:tc>
                <a:tc>
                  <a:txBody>
                    <a:bodyPr/>
                    <a:lstStyle/>
                    <a:p>
                      <a:pPr algn="ctr" fontAlgn="ctr"/>
                      <a:r>
                        <a:rPr lang="ja-JP" altLang="en-US" sz="900" u="none" strike="noStrike">
                          <a:solidFill>
                            <a:schemeClr val="tx1"/>
                          </a:solidFill>
                          <a:effectLst/>
                          <a:latin typeface="Meiryo UI"/>
                          <a:ea typeface="Meiryo UI"/>
                        </a:rPr>
                        <a:t>火</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水</a:t>
                      </a:r>
                    </a:p>
                  </a:txBody>
                  <a:tcPr marL="0" marR="0" marT="0" marB="0" anchor="ctr">
                    <a:noFill/>
                  </a:tcPr>
                </a:tc>
                <a:tc>
                  <a:txBody>
                    <a:bodyPr/>
                    <a:lstStyle/>
                    <a:p>
                      <a:pPr algn="ctr" fontAlgn="b"/>
                      <a:r>
                        <a:rPr lang="ja-JP" altLang="en-US" sz="900" b="0" i="0" u="none" strike="noStrike">
                          <a:solidFill>
                            <a:schemeClr val="tx1"/>
                          </a:solidFill>
                          <a:effectLst/>
                          <a:latin typeface="Meiryo UI"/>
                          <a:ea typeface="Meiryo UI"/>
                        </a:rPr>
                        <a:t>木</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金</a:t>
                      </a:r>
                    </a:p>
                  </a:txBody>
                  <a:tcPr marL="0" marR="0" marT="0" marB="0" anchor="ctr">
                    <a:noFill/>
                  </a:tcPr>
                </a:tc>
                <a:tc>
                  <a:txBody>
                    <a:bodyPr/>
                    <a:lstStyle/>
                    <a:p>
                      <a:pPr algn="ctr" fontAlgn="b"/>
                      <a:r>
                        <a:rPr lang="ja-JP" altLang="en-US" sz="900" b="0" i="0" u="none" strike="noStrike">
                          <a:solidFill>
                            <a:schemeClr val="tx1"/>
                          </a:solidFill>
                          <a:effectLst/>
                          <a:latin typeface="Meiryo UI"/>
                          <a:ea typeface="Meiryo UI"/>
                        </a:rPr>
                        <a:t>土</a:t>
                      </a:r>
                    </a:p>
                  </a:txBody>
                  <a:tcPr marL="0" marR="0" marT="0" marB="0" anchor="ctr">
                    <a:solidFill>
                      <a:schemeClr val="accent1">
                        <a:lumMod val="20000"/>
                        <a:lumOff val="80000"/>
                      </a:schemeClr>
                    </a:solidFill>
                  </a:tcPr>
                </a:tc>
                <a:tc>
                  <a:txBody>
                    <a:bodyPr/>
                    <a:lstStyle/>
                    <a:p>
                      <a:pPr algn="ctr" fontAlgn="ctr"/>
                      <a:r>
                        <a:rPr lang="ja-JP" altLang="en-US" sz="900" u="none" strike="noStrike">
                          <a:solidFill>
                            <a:schemeClr val="tx1"/>
                          </a:solidFill>
                          <a:effectLst/>
                          <a:latin typeface="Meiryo UI"/>
                          <a:ea typeface="Meiryo UI"/>
                        </a:rPr>
                        <a:t>日</a:t>
                      </a:r>
                    </a:p>
                  </a:txBody>
                  <a:tcPr marL="0" marR="0" marT="0" marB="0" anchor="ctr">
                    <a:solidFill>
                      <a:srgbClr val="FFE1E1"/>
                    </a:solidFill>
                  </a:tcPr>
                </a:tc>
                <a:tc>
                  <a:txBody>
                    <a:bodyPr/>
                    <a:lstStyle/>
                    <a:p>
                      <a:pPr algn="ctr" fontAlgn="ctr"/>
                      <a:r>
                        <a:rPr lang="ja-JP" altLang="en-US" sz="900" b="0" i="0" u="none" strike="noStrike">
                          <a:solidFill>
                            <a:schemeClr val="tx1"/>
                          </a:solidFill>
                          <a:effectLst/>
                          <a:latin typeface="Meiryo UI"/>
                          <a:ea typeface="Meiryo UI"/>
                        </a:rPr>
                        <a:t>月</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火</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水</a:t>
                      </a:r>
                    </a:p>
                  </a:txBody>
                  <a:tcPr marL="0" marR="0" marT="0" marB="0" anchor="ctr">
                    <a:noFill/>
                  </a:tcPr>
                </a:tc>
                <a:tc>
                  <a:txBody>
                    <a:bodyPr/>
                    <a:lstStyle/>
                    <a:p>
                      <a:pPr algn="ctr" fontAlgn="b"/>
                      <a:r>
                        <a:rPr lang="ja-JP" altLang="en-US" sz="900" b="0" i="0" u="none" strike="noStrike">
                          <a:solidFill>
                            <a:schemeClr val="tx1"/>
                          </a:solidFill>
                          <a:effectLst/>
                          <a:latin typeface="Meiryo UI"/>
                          <a:ea typeface="Meiryo UI"/>
                        </a:rPr>
                        <a:t>木</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金</a:t>
                      </a:r>
                    </a:p>
                  </a:txBody>
                  <a:tcPr marL="0" marR="0" marT="0" marB="0" anchor="ctr">
                    <a:noFill/>
                  </a:tcPr>
                </a:tc>
                <a:tc>
                  <a:txBody>
                    <a:bodyPr/>
                    <a:lstStyle/>
                    <a:p>
                      <a:pPr algn="ctr" fontAlgn="b"/>
                      <a:r>
                        <a:rPr lang="ja-JP" altLang="en-US" sz="900" b="0" i="0" u="none" strike="noStrike" dirty="0">
                          <a:solidFill>
                            <a:schemeClr val="tx1"/>
                          </a:solidFill>
                          <a:effectLst/>
                          <a:latin typeface="Meiryo UI"/>
                          <a:ea typeface="Meiryo UI"/>
                        </a:rPr>
                        <a:t>土</a:t>
                      </a:r>
                    </a:p>
                  </a:txBody>
                  <a:tcPr marL="0" marR="0" marT="0" marB="0" anchor="ctr">
                    <a:solidFill>
                      <a:schemeClr val="accent1">
                        <a:lumMod val="20000"/>
                        <a:lumOff val="80000"/>
                      </a:schemeClr>
                    </a:solidFill>
                  </a:tcPr>
                </a:tc>
                <a:tc>
                  <a:txBody>
                    <a:bodyPr/>
                    <a:lstStyle/>
                    <a:p>
                      <a:pPr algn="ctr" fontAlgn="ctr"/>
                      <a:r>
                        <a:rPr lang="ja-JP" altLang="en-US" sz="900" u="none" strike="noStrike">
                          <a:solidFill>
                            <a:schemeClr val="tx1"/>
                          </a:solidFill>
                          <a:effectLst/>
                          <a:latin typeface="Meiryo UI"/>
                          <a:ea typeface="Meiryo UI"/>
                        </a:rPr>
                        <a:t>日</a:t>
                      </a:r>
                    </a:p>
                  </a:txBody>
                  <a:tcPr marL="0" marR="0" marT="0" marB="0" anchor="ctr">
                    <a:solidFill>
                      <a:srgbClr val="FFE1E1"/>
                    </a:solidFill>
                  </a:tcPr>
                </a:tc>
                <a:tc>
                  <a:txBody>
                    <a:bodyPr/>
                    <a:lstStyle/>
                    <a:p>
                      <a:pPr algn="ctr" fontAlgn="ctr"/>
                      <a:r>
                        <a:rPr lang="ja-JP" altLang="en-US" sz="900" b="0" i="0" u="none" strike="noStrike">
                          <a:solidFill>
                            <a:schemeClr val="tx1"/>
                          </a:solidFill>
                          <a:effectLst/>
                          <a:latin typeface="Meiryo UI"/>
                          <a:ea typeface="Meiryo UI"/>
                        </a:rPr>
                        <a:t>月</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火</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水</a:t>
                      </a:r>
                    </a:p>
                  </a:txBody>
                  <a:tcPr marL="0" marR="0" marT="0" marB="0" anchor="ctr">
                    <a:noFill/>
                  </a:tcPr>
                </a:tc>
                <a:tc>
                  <a:txBody>
                    <a:bodyPr/>
                    <a:lstStyle/>
                    <a:p>
                      <a:pPr algn="ctr" fontAlgn="b"/>
                      <a:r>
                        <a:rPr lang="ja-JP" altLang="en-US" sz="900" b="0" i="0" u="none" strike="noStrike">
                          <a:solidFill>
                            <a:schemeClr val="tx1"/>
                          </a:solidFill>
                          <a:effectLst/>
                          <a:latin typeface="Meiryo UI"/>
                          <a:ea typeface="Meiryo UI"/>
                        </a:rPr>
                        <a:t>木</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金</a:t>
                      </a:r>
                    </a:p>
                  </a:txBody>
                  <a:tcPr marL="0" marR="0" marT="0" marB="0" anchor="ctr">
                    <a:noFill/>
                  </a:tcPr>
                </a:tc>
                <a:tc>
                  <a:txBody>
                    <a:bodyPr/>
                    <a:lstStyle/>
                    <a:p>
                      <a:pPr algn="ctr" fontAlgn="b"/>
                      <a:r>
                        <a:rPr lang="ja-JP" altLang="en-US" sz="900" b="0" i="0" u="none" strike="noStrike">
                          <a:solidFill>
                            <a:schemeClr val="tx1"/>
                          </a:solidFill>
                          <a:effectLst/>
                          <a:latin typeface="Meiryo UI"/>
                          <a:ea typeface="Meiryo UI"/>
                        </a:rPr>
                        <a:t>土</a:t>
                      </a:r>
                    </a:p>
                  </a:txBody>
                  <a:tcPr marL="0" marR="0" marT="0" marB="0" anchor="ctr">
                    <a:solidFill>
                      <a:schemeClr val="accent1">
                        <a:lumMod val="20000"/>
                        <a:lumOff val="80000"/>
                      </a:schemeClr>
                    </a:solidFill>
                  </a:tcPr>
                </a:tc>
                <a:tc>
                  <a:txBody>
                    <a:bodyPr/>
                    <a:lstStyle/>
                    <a:p>
                      <a:pPr algn="ctr" fontAlgn="ctr"/>
                      <a:r>
                        <a:rPr lang="ja-JP" altLang="en-US" sz="900" u="none" strike="noStrike">
                          <a:solidFill>
                            <a:schemeClr val="tx1"/>
                          </a:solidFill>
                          <a:effectLst/>
                          <a:latin typeface="Meiryo UI"/>
                          <a:ea typeface="Meiryo UI"/>
                        </a:rPr>
                        <a:t>日</a:t>
                      </a:r>
                    </a:p>
                  </a:txBody>
                  <a:tcPr marL="0" marR="0" marT="0" marB="0" anchor="ctr">
                    <a:solidFill>
                      <a:srgbClr val="FFE1E1"/>
                    </a:solidFill>
                  </a:tcPr>
                </a:tc>
                <a:tc>
                  <a:txBody>
                    <a:bodyPr/>
                    <a:lstStyle/>
                    <a:p>
                      <a:pPr algn="ctr" fontAlgn="ctr"/>
                      <a:r>
                        <a:rPr lang="ja-JP" altLang="en-US" sz="900" b="0" i="0" u="none" strike="noStrike">
                          <a:solidFill>
                            <a:schemeClr val="tx1"/>
                          </a:solidFill>
                          <a:effectLst/>
                          <a:latin typeface="Meiryo UI"/>
                          <a:ea typeface="Meiryo UI"/>
                        </a:rPr>
                        <a:t>月</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火</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水</a:t>
                      </a:r>
                    </a:p>
                  </a:txBody>
                  <a:tcPr marL="0" marR="0" marT="0" marB="0" anchor="ctr">
                    <a:noFill/>
                  </a:tcPr>
                </a:tc>
                <a:extLst>
                  <a:ext uri="{0D108BD9-81ED-4DB2-BD59-A6C34878D82A}">
                    <a16:rowId xmlns:a16="http://schemas.microsoft.com/office/drawing/2014/main" val="1963986706"/>
                  </a:ext>
                </a:extLst>
              </a:tr>
              <a:tr h="356634">
                <a:tc>
                  <a:txBody>
                    <a:bodyPr/>
                    <a:lstStyle/>
                    <a:p>
                      <a:pPr algn="l" fontAlgn="b"/>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anchor="b">
                    <a:solidFill>
                      <a:schemeClr val="accent4">
                        <a:lumMod val="20000"/>
                        <a:lumOff val="80000"/>
                      </a:schemeClr>
                    </a:solid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solidFill>
                      <a:schemeClr val="accent1">
                        <a:lumMod val="20000"/>
                        <a:lumOff val="80000"/>
                      </a:schemeClr>
                    </a:solid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solidFill>
                      <a:srgbClr val="FFE1E1"/>
                    </a:solidFill>
                  </a:tcPr>
                </a:tc>
                <a:tc>
                  <a:txBody>
                    <a:bodyPr/>
                    <a:lstStyle/>
                    <a:p>
                      <a:pPr algn="l" fontAlgn="b"/>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anchor="b">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solidFill>
                      <a:schemeClr val="accent1">
                        <a:lumMod val="20000"/>
                        <a:lumOff val="80000"/>
                      </a:schemeClr>
                    </a:solid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solidFill>
                      <a:srgbClr val="FFE1E1"/>
                    </a:solid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solidFill>
                      <a:schemeClr val="accent4">
                        <a:lumMod val="20000"/>
                        <a:lumOff val="80000"/>
                      </a:schemeClr>
                    </a:solid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solidFill>
                      <a:schemeClr val="accent1">
                        <a:lumMod val="20000"/>
                        <a:lumOff val="80000"/>
                      </a:schemeClr>
                    </a:solidFill>
                  </a:tcPr>
                </a:tc>
                <a:tc>
                  <a:txBody>
                    <a:bodyPr/>
                    <a:lstStyle/>
                    <a:p>
                      <a:pPr algn="ctr" fontAlgn="ctr"/>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anchor="ctr">
                    <a:solidFill>
                      <a:srgbClr val="FFE1E1"/>
                    </a:solid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solidFill>
                      <a:schemeClr val="accent1">
                        <a:lumMod val="20000"/>
                        <a:lumOff val="80000"/>
                      </a:schemeClr>
                    </a:solidFill>
                  </a:tcPr>
                </a:tc>
                <a:tc>
                  <a:txBody>
                    <a:bodyPr/>
                    <a:lstStyle/>
                    <a:p>
                      <a:pPr algn="ctr" fontAlgn="ctr"/>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anchor="ctr">
                    <a:solidFill>
                      <a:srgbClr val="FFE1E1"/>
                    </a:solidFill>
                  </a:tcPr>
                </a:tc>
                <a:tc>
                  <a:txBody>
                    <a:bodyPr/>
                    <a:lstStyle/>
                    <a:p>
                      <a:pPr algn="ctr" fontAlgn="ctr"/>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l" fontAlgn="b"/>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b">
                    <a:solidFill>
                      <a:schemeClr val="accent1">
                        <a:lumMod val="20000"/>
                        <a:lumOff val="80000"/>
                      </a:schemeClr>
                    </a:solidFill>
                  </a:tcPr>
                </a:tc>
                <a:tc>
                  <a:txBody>
                    <a:bodyPr/>
                    <a:lstStyle/>
                    <a:p>
                      <a:pPr algn="l" fontAlgn="b"/>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b">
                    <a:solidFill>
                      <a:srgbClr val="FFE1E1"/>
                    </a:solid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l" fontAlgn="b"/>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b">
                    <a:noFill/>
                  </a:tcPr>
                </a:tc>
                <a:extLst>
                  <a:ext uri="{0D108BD9-81ED-4DB2-BD59-A6C34878D82A}">
                    <a16:rowId xmlns:a16="http://schemas.microsoft.com/office/drawing/2014/main" val="970520599"/>
                  </a:ext>
                </a:extLst>
              </a:tr>
              <a:tr h="26693">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仏滅</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solidFill>
                      <a:schemeClr val="accent4">
                        <a:lumMod val="20000"/>
                        <a:lumOff val="80000"/>
                      </a:schemeClr>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大安</a:t>
                      </a:r>
                    </a:p>
                  </a:txBody>
                  <a:tcPr marL="0" marR="0" marT="0" marB="0" anchor="ctr">
                    <a:solidFill>
                      <a:schemeClr val="accent1">
                        <a:lumMod val="20000"/>
                        <a:lumOff val="80000"/>
                      </a:schemeClr>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赤口</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solidFill>
                      <a:srgbClr val="FFE1E1"/>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先勝</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友引</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先負</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a:solidFill>
                            <a:schemeClr val="tx1"/>
                          </a:solidFill>
                          <a:effectLst/>
                          <a:latin typeface="Meiryo UI" panose="020B0604030504040204" pitchFamily="50" charset="-128"/>
                          <a:ea typeface="Meiryo UI" panose="020B0604030504040204" pitchFamily="50" charset="-128"/>
                        </a:rPr>
                        <a:t>仏滅</a:t>
                      </a: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赤口</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先勝</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solidFill>
                      <a:schemeClr val="accent1">
                        <a:lumMod val="20000"/>
                        <a:lumOff val="80000"/>
                      </a:schemeClr>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友引</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solidFill>
                      <a:srgbClr val="FFE1E1"/>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先負</a:t>
                      </a:r>
                    </a:p>
                  </a:txBody>
                  <a:tcPr marL="0" marR="0" marT="0" marB="0" anchor="ctr">
                    <a:solidFill>
                      <a:schemeClr val="accent4">
                        <a:lumMod val="20000"/>
                        <a:lumOff val="80000"/>
                      </a:schemeClr>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仏滅</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大安</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赤口</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先勝</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友引</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solidFill>
                      <a:schemeClr val="accent1">
                        <a:lumMod val="20000"/>
                        <a:lumOff val="80000"/>
                      </a:schemeClr>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先負</a:t>
                      </a:r>
                    </a:p>
                  </a:txBody>
                  <a:tcPr marL="0" marR="0" marT="0" marB="0" anchor="ctr">
                    <a:solidFill>
                      <a:srgbClr val="FFE1E1"/>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仏滅</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大安</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赤口</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先勝</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友引</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先負</a:t>
                      </a:r>
                    </a:p>
                  </a:txBody>
                  <a:tcPr marL="0" marR="0" marT="0" marB="0" anchor="ctr">
                    <a:solidFill>
                      <a:schemeClr val="accent1">
                        <a:lumMod val="20000"/>
                        <a:lumOff val="80000"/>
                      </a:schemeClr>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仏滅</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solidFill>
                      <a:srgbClr val="FFE1E1"/>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大安</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赤口</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先勝</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友引</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先負</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仏滅</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solidFill>
                      <a:schemeClr val="accent1">
                        <a:lumMod val="20000"/>
                        <a:lumOff val="80000"/>
                      </a:schemeClr>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大安</a:t>
                      </a:r>
                    </a:p>
                  </a:txBody>
                  <a:tcPr marL="0" marR="0" marT="0" marB="0" anchor="ctr">
                    <a:solidFill>
                      <a:srgbClr val="FFE1E1"/>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赤口</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先勝</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友引</a:t>
                      </a:r>
                    </a:p>
                  </a:txBody>
                  <a:tcPr marL="0" marR="0" marT="0" marB="0" anchor="ctr">
                    <a:noFill/>
                  </a:tcPr>
                </a:tc>
                <a:extLst>
                  <a:ext uri="{0D108BD9-81ED-4DB2-BD59-A6C34878D82A}">
                    <a16:rowId xmlns:a16="http://schemas.microsoft.com/office/drawing/2014/main" val="3067050790"/>
                  </a:ext>
                </a:extLst>
              </a:tr>
              <a:tr h="2145832">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100" u="none" strike="noStrike" dirty="0">
                          <a:solidFill>
                            <a:schemeClr val="tx1"/>
                          </a:solidFill>
                          <a:effectLst/>
                          <a:latin typeface="Meiryo UI"/>
                          <a:ea typeface="Meiryo UI"/>
                        </a:rPr>
                        <a:t>元日</a:t>
                      </a:r>
                      <a:endParaRPr lang="en-US" altLang="ja-JP" sz="1100" u="none" strike="noStrike" dirty="0">
                        <a:solidFill>
                          <a:schemeClr val="tx1"/>
                        </a:solidFill>
                        <a:effectLst/>
                        <a:latin typeface="Meiryo UI"/>
                        <a:ea typeface="Meiryo UI"/>
                      </a:endParaRPr>
                    </a:p>
                  </a:txBody>
                  <a:tcPr marL="45720" marR="45720" vert="eaVert" anchor="ctr">
                    <a:solidFill>
                      <a:schemeClr val="accent4">
                        <a:lumMod val="20000"/>
                        <a:lumOff val="80000"/>
                      </a:schemeClr>
                    </a:solidFill>
                  </a:tcPr>
                </a:tc>
                <a:tc>
                  <a:txBody>
                    <a:bodyPr/>
                    <a:lstStyle/>
                    <a:p>
                      <a:pPr algn="l" fontAlgn="auto"/>
                      <a:r>
                        <a:rPr lang="ja-JP" altLang="en-US" sz="1100" u="none" strike="noStrike">
                          <a:solidFill>
                            <a:schemeClr val="tx1"/>
                          </a:solidFill>
                          <a:effectLst/>
                          <a:latin typeface="Meiryo UI"/>
                          <a:ea typeface="Meiryo UI"/>
                        </a:rPr>
                        <a:t>初売り</a:t>
                      </a:r>
                      <a:endParaRPr lang="en-US" altLang="ja-JP" sz="1100" u="none" strike="noStrike" dirty="0">
                        <a:solidFill>
                          <a:schemeClr val="tx1"/>
                        </a:solidFill>
                        <a:effectLst/>
                        <a:latin typeface="Meiryo UI"/>
                        <a:ea typeface="Meiryo UI"/>
                      </a:endParaRPr>
                    </a:p>
                  </a:txBody>
                  <a:tcPr marL="45720" marR="45720" vert="eaVert" anchor="ctr">
                    <a:solidFill>
                      <a:schemeClr val="accent1">
                        <a:lumMod val="20000"/>
                        <a:lumOff val="80000"/>
                      </a:schemeClr>
                    </a:solidFill>
                  </a:tcPr>
                </a:tc>
                <a:tc>
                  <a:txBody>
                    <a:bodyPr/>
                    <a:lstStyle/>
                    <a:p>
                      <a:pPr algn="l" fontAlgn="auto"/>
                      <a:r>
                        <a:rPr lang="ja-JP" altLang="en-US" sz="1100" u="none" strike="noStrike" dirty="0">
                          <a:solidFill>
                            <a:schemeClr val="tx1"/>
                          </a:solidFill>
                          <a:effectLst/>
                          <a:latin typeface="Meiryo UI"/>
                          <a:ea typeface="Meiryo UI"/>
                        </a:rPr>
                        <a:t>正月三が日</a:t>
                      </a:r>
                      <a:endParaRPr lang="en-US" altLang="ja-JP" sz="1100" u="none" strike="noStrike" dirty="0">
                        <a:solidFill>
                          <a:schemeClr val="tx1"/>
                        </a:solidFill>
                        <a:effectLst/>
                        <a:latin typeface="Meiryo UI"/>
                        <a:ea typeface="Meiryo UI"/>
                      </a:endParaRPr>
                    </a:p>
                  </a:txBody>
                  <a:tcPr marL="45720" marR="45720" vert="eaVert" anchor="ctr">
                    <a:solidFill>
                      <a:srgbClr val="FFE1E1"/>
                    </a:solidFill>
                  </a:tcPr>
                </a:tc>
                <a:tc>
                  <a:txBody>
                    <a:bodyPr/>
                    <a:lstStyle/>
                    <a:p>
                      <a:pPr algn="l" fontAlgn="auto"/>
                      <a:r>
                        <a:rPr lang="ja-JP" altLang="en-US" sz="1100" u="none" strike="noStrike" dirty="0">
                          <a:solidFill>
                            <a:schemeClr val="tx1"/>
                          </a:solidFill>
                          <a:effectLst/>
                          <a:latin typeface="Meiryo UI"/>
                          <a:ea typeface="Meiryo UI"/>
                        </a:rPr>
                        <a:t>官公庁御用始め</a:t>
                      </a:r>
                      <a:endParaRPr lang="en-US" altLang="ja-JP" sz="1100" u="none" strike="noStrike" dirty="0">
                        <a:solidFill>
                          <a:schemeClr val="tx1"/>
                        </a:solidFill>
                        <a:effectLst/>
                        <a:latin typeface="Meiryo UI"/>
                        <a:ea typeface="Meiryo UI"/>
                      </a:endParaRPr>
                    </a:p>
                  </a:txBody>
                  <a:tcPr marL="45720" marR="45720" vert="eaVert" anchor="ctr">
                    <a:noFill/>
                  </a:tcPr>
                </a:tc>
                <a:tc>
                  <a:txBody>
                    <a:bodyPr/>
                    <a:lstStyle/>
                    <a:p>
                      <a:pPr marL="0" lvl="0" algn="l">
                        <a:buNone/>
                      </a:pPr>
                      <a:r>
                        <a:rPr kumimoji="1" lang="ja-JP" altLang="en-US" sz="1100" u="none" strike="noStrike" kern="1200">
                          <a:solidFill>
                            <a:schemeClr val="tx1"/>
                          </a:solidFill>
                          <a:effectLst/>
                          <a:latin typeface="Meiryo UI"/>
                          <a:ea typeface="Meiryo UI"/>
                          <a:cs typeface="+mn-cs"/>
                        </a:rPr>
                        <a:t>小寒（しょうかん）</a:t>
                      </a:r>
                      <a:endParaRPr kumimoji="1" lang="en-US" altLang="ja-JP" sz="11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lvl="0" algn="l">
                        <a:buNone/>
                      </a:pPr>
                      <a:r>
                        <a:rPr lang="ja-JP" altLang="en-US" sz="1100" b="0" i="0" u="none" strike="noStrike" kern="1200" noProof="0">
                          <a:solidFill>
                            <a:schemeClr val="tx1"/>
                          </a:solidFill>
                          <a:effectLst/>
                          <a:latin typeface="Meiryo UI"/>
                          <a:ea typeface="Meiryo UI"/>
                        </a:rPr>
                        <a:t>メロンの日</a:t>
                      </a:r>
                      <a:endParaRPr kumimoji="1" lang="en-US" altLang="ja-JP" sz="11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lvl="0" algn="l">
                        <a:buNone/>
                      </a:pPr>
                      <a:r>
                        <a:rPr kumimoji="1" lang="ja-JP" altLang="en-US" sz="1100" b="0" i="0" u="none" strike="noStrike" kern="1200" noProof="0">
                          <a:solidFill>
                            <a:schemeClr val="tx1"/>
                          </a:solidFill>
                          <a:effectLst/>
                          <a:latin typeface="Meiryo UI"/>
                          <a:ea typeface="Meiryo UI"/>
                          <a:cs typeface="+mn-cs"/>
                        </a:rPr>
                        <a:t>七草がゆ</a:t>
                      </a:r>
                      <a:endParaRPr kumimoji="1" lang="en-US" altLang="ja-JP" sz="11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a:ea typeface="Meiryo UI"/>
                          <a:cs typeface="+mn-cs"/>
                        </a:rPr>
                        <a:t>カレーパンの日</a:t>
                      </a:r>
                      <a:endParaRPr kumimoji="1" lang="ja-JP" altLang="en-US" sz="11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a:ea typeface="Meiryo UI"/>
                          <a:cs typeface="+mn-cs"/>
                        </a:rPr>
                        <a:t>風邪の日</a:t>
                      </a:r>
                      <a:endParaRPr kumimoji="1" lang="ja-JP" altLang="en-US" sz="1100" u="none" strike="noStrike" kern="1200" dirty="0">
                        <a:solidFill>
                          <a:schemeClr val="tx1"/>
                        </a:solidFill>
                        <a:effectLst/>
                        <a:latin typeface="Meiryo UI"/>
                        <a:ea typeface="Meiryo UI"/>
                        <a:cs typeface="+mn-cs"/>
                      </a:endParaRPr>
                    </a:p>
                  </a:txBody>
                  <a:tcPr marL="45720" marR="45720" vert="eaVert" anchor="ctr">
                    <a:solidFill>
                      <a:schemeClr val="accent1">
                        <a:lumMod val="20000"/>
                        <a:lumOff val="80000"/>
                      </a:schemeClr>
                    </a:solid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a:ea typeface="Meiryo UI"/>
                          <a:cs typeface="+mn-cs"/>
                        </a:rPr>
                        <a:t>明太子の日</a:t>
                      </a:r>
                      <a:endParaRPr kumimoji="1" lang="ja-JP" altLang="en-US" sz="1100" u="none" strike="noStrike" kern="1200" dirty="0">
                        <a:solidFill>
                          <a:schemeClr val="tx1"/>
                        </a:solidFill>
                        <a:effectLst/>
                        <a:latin typeface="Meiryo UI"/>
                        <a:ea typeface="Meiryo UI"/>
                        <a:cs typeface="+mn-cs"/>
                      </a:endParaRPr>
                    </a:p>
                  </a:txBody>
                  <a:tcPr marL="45720" marR="45720" vert="eaVert" anchor="ctr">
                    <a:solidFill>
                      <a:srgbClr val="FFE1E1"/>
                    </a:solidFill>
                  </a:tcPr>
                </a:tc>
                <a:tc>
                  <a:txBody>
                    <a:bodyPr/>
                    <a:lstStyle/>
                    <a:p>
                      <a:pPr marL="0" algn="l" defTabSz="2045330" rtl="0" eaLnBrk="1" fontAlgn="b" latinLnBrk="0" hangingPunct="1"/>
                      <a:r>
                        <a:rPr kumimoji="1" lang="ja-JP" altLang="en-US" sz="1100" u="none" strike="noStrike" kern="1200" dirty="0">
                          <a:solidFill>
                            <a:schemeClr val="tx1"/>
                          </a:solidFill>
                          <a:effectLst/>
                          <a:latin typeface="Meiryo UI"/>
                          <a:ea typeface="Meiryo UI"/>
                          <a:cs typeface="+mn-cs"/>
                        </a:rPr>
                        <a:t>成人の日</a:t>
                      </a:r>
                      <a:endParaRPr kumimoji="1" lang="en-US" altLang="ja-JP" sz="1100" u="none" strike="noStrike" kern="1200" dirty="0">
                        <a:solidFill>
                          <a:schemeClr val="tx1"/>
                        </a:solidFill>
                        <a:effectLst/>
                        <a:latin typeface="Meiryo UI"/>
                        <a:ea typeface="Meiryo UI"/>
                        <a:cs typeface="+mn-cs"/>
                      </a:endParaRPr>
                    </a:p>
                  </a:txBody>
                  <a:tcPr marL="45720" marR="45720" vert="eaVert" anchor="ctr">
                    <a:solidFill>
                      <a:schemeClr val="accent4">
                        <a:lumMod val="20000"/>
                        <a:lumOff val="80000"/>
                      </a:schemeClr>
                    </a:solid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panose="020B0604030504040204" pitchFamily="50" charset="-128"/>
                          <a:ea typeface="Meiryo UI" panose="020B0604030504040204" pitchFamily="50" charset="-128"/>
                          <a:cs typeface="+mn-cs"/>
                        </a:rPr>
                        <a:t>スキーの日</a:t>
                      </a:r>
                      <a:endParaRPr kumimoji="1" lang="ja-JP" altLang="en-US" sz="1100" u="none" strike="noStrike" kern="1200" dirty="0">
                        <a:solidFill>
                          <a:schemeClr val="tx1"/>
                        </a:solidFill>
                        <a:effectLst/>
                        <a:latin typeface="Meiryo UI" panose="020B0604030504040204" pitchFamily="50" charset="-128"/>
                        <a:ea typeface="Meiryo UI" panose="020B0604030504040204" pitchFamily="50" charset="-128"/>
                        <a:cs typeface="+mn-cs"/>
                      </a:endParaRPr>
                    </a:p>
                  </a:txBody>
                  <a:tcPr marL="45720" marR="45720" vert="eaVert" anchor="ctr">
                    <a:no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panose="020B0604030504040204" pitchFamily="50" charset="-128"/>
                          <a:ea typeface="Meiryo UI" panose="020B0604030504040204" pitchFamily="50" charset="-128"/>
                          <a:cs typeface="+mn-cs"/>
                        </a:rPr>
                        <a:t>一汁三菜の日</a:t>
                      </a:r>
                    </a:p>
                  </a:txBody>
                  <a:tcPr marL="45720" marR="45720" vert="eaVert" anchor="ctr">
                    <a:noFill/>
                  </a:tcPr>
                </a:tc>
                <a:tc>
                  <a:txBody>
                    <a:bodyPr/>
                    <a:lstStyle/>
                    <a:p>
                      <a:pPr marL="0" algn="l" defTabSz="2045330" rtl="0" eaLnBrk="1" fontAlgn="b" latinLnBrk="0" hangingPunct="1"/>
                      <a:r>
                        <a:rPr kumimoji="1" lang="ja-JP" altLang="en-US" sz="1100" u="none" strike="noStrike" kern="1200" dirty="0">
                          <a:solidFill>
                            <a:schemeClr val="tx1"/>
                          </a:solidFill>
                          <a:effectLst/>
                          <a:latin typeface="Meiryo UI"/>
                          <a:ea typeface="Meiryo UI"/>
                          <a:cs typeface="+mn-cs"/>
                        </a:rPr>
                        <a:t>飾り納め、松納め</a:t>
                      </a:r>
                    </a:p>
                  </a:txBody>
                  <a:tcPr marL="45720" marR="45720" vert="eaVert" anchor="ctr">
                    <a:no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a:ea typeface="Meiryo UI"/>
                          <a:cs typeface="+mn-cs"/>
                        </a:rPr>
                        <a:t>上元（じょうげん）</a:t>
                      </a:r>
                      <a:endParaRPr kumimoji="1" lang="en-US" altLang="ja-JP" sz="11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a:ea typeface="Meiryo UI"/>
                        </a:rPr>
                        <a:t>囲炉裏の日</a:t>
                      </a:r>
                      <a:endParaRPr kumimoji="1" lang="en-US" altLang="ja-JP" sz="1100" u="none" strike="noStrike" kern="1200" dirty="0">
                        <a:solidFill>
                          <a:schemeClr val="tx1"/>
                        </a:solidFill>
                        <a:effectLst/>
                        <a:latin typeface="Meiryo UI"/>
                        <a:ea typeface="Meiryo UI"/>
                      </a:endParaRPr>
                    </a:p>
                  </a:txBody>
                  <a:tcPr marL="45720" marR="45720" vert="eaVert" anchor="ctr">
                    <a:solidFill>
                      <a:schemeClr val="accent1">
                        <a:lumMod val="20000"/>
                        <a:lumOff val="80000"/>
                      </a:schemeClr>
                    </a:solidFill>
                  </a:tcPr>
                </a:tc>
                <a:tc>
                  <a:txBody>
                    <a:bodyPr/>
                    <a:lstStyle/>
                    <a:p>
                      <a:pPr marL="0" lvl="0" algn="l">
                        <a:buNone/>
                      </a:pPr>
                      <a:r>
                        <a:rPr kumimoji="1" lang="ja-JP" altLang="en-US" sz="1100" b="0" i="0" u="none" strike="noStrike" kern="1200" noProof="0">
                          <a:solidFill>
                            <a:schemeClr val="tx1"/>
                          </a:solidFill>
                          <a:effectLst/>
                          <a:latin typeface="Meiryo UI"/>
                          <a:ea typeface="Meiryo UI"/>
                          <a:cs typeface="+mn-cs"/>
                        </a:rPr>
                        <a:t>おむすびの日</a:t>
                      </a:r>
                      <a:endParaRPr kumimoji="1" lang="ja-JP" altLang="en-US" sz="1100" u="none" strike="noStrike" kern="1200" dirty="0">
                        <a:solidFill>
                          <a:schemeClr val="tx1"/>
                        </a:solidFill>
                        <a:effectLst/>
                        <a:latin typeface="Meiryo UI"/>
                        <a:ea typeface="Meiryo UI"/>
                        <a:cs typeface="+mn-cs"/>
                      </a:endParaRPr>
                    </a:p>
                  </a:txBody>
                  <a:tcPr marL="45720" marR="45720" vert="eaVert" anchor="ctr">
                    <a:solidFill>
                      <a:srgbClr val="FFE1E1"/>
                    </a:solidFill>
                  </a:tcPr>
                </a:tc>
                <a:tc>
                  <a:txBody>
                    <a:bodyPr/>
                    <a:lstStyle/>
                    <a:p>
                      <a:pPr marL="0" lvl="0" algn="l">
                        <a:buNone/>
                      </a:pPr>
                      <a:r>
                        <a:rPr lang="ja-JP" altLang="en-US" sz="1100" b="0" i="0" u="none" strike="noStrike" kern="1200" noProof="0">
                          <a:solidFill>
                            <a:schemeClr val="tx1"/>
                          </a:solidFill>
                          <a:effectLst/>
                          <a:latin typeface="Meiryo UI"/>
                          <a:ea typeface="Meiryo UI"/>
                        </a:rPr>
                        <a:t>米食の日</a:t>
                      </a:r>
                      <a:endParaRPr kumimoji="1" lang="ja-JP" altLang="en-US" sz="1100" u="none" strike="noStrike" kern="1200">
                        <a:solidFill>
                          <a:schemeClr val="tx1"/>
                        </a:solidFill>
                        <a:effectLst/>
                        <a:latin typeface="Meiryo UI"/>
                        <a:ea typeface="Meiryo UI"/>
                        <a:cs typeface="+mn-cs"/>
                      </a:endParaRPr>
                    </a:p>
                  </a:txBody>
                  <a:tcPr marL="45720" marR="45720" vert="eaVert" anchor="ctr">
                    <a:noFill/>
                  </a:tcPr>
                </a:tc>
                <a:tc>
                  <a:txBody>
                    <a:bodyPr/>
                    <a:lstStyle/>
                    <a:p>
                      <a:pPr marL="0" lvl="0" algn="l">
                        <a:buNone/>
                      </a:pPr>
                      <a:r>
                        <a:rPr lang="ja-JP" altLang="en-US" sz="1100" b="0" i="0" u="none" strike="noStrike" kern="1200" noProof="0" dirty="0">
                          <a:solidFill>
                            <a:schemeClr val="tx1"/>
                          </a:solidFill>
                          <a:effectLst/>
                          <a:latin typeface="Meiryo UI"/>
                          <a:ea typeface="Meiryo UI"/>
                        </a:rPr>
                        <a:t>家庭消火器点検の日</a:t>
                      </a:r>
                      <a:endParaRPr kumimoji="1" lang="ja-JP" altLang="en-US" sz="11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a:ea typeface="Meiryo UI"/>
                          <a:cs typeface="+mn-cs"/>
                        </a:rPr>
                        <a:t>大寒（だいかん）</a:t>
                      </a:r>
                      <a:endParaRPr kumimoji="1" lang="ja-JP" altLang="en-US" sz="11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algn="l" defTabSz="2045330" rtl="0" eaLnBrk="1" fontAlgn="b" latinLnBrk="0" hangingPunct="1"/>
                      <a:r>
                        <a:rPr kumimoji="1" lang="ja-JP" altLang="en-US" sz="1100" u="none" strike="noStrike" kern="1200" dirty="0">
                          <a:solidFill>
                            <a:schemeClr val="tx1"/>
                          </a:solidFill>
                          <a:effectLst/>
                          <a:latin typeface="Meiryo UI"/>
                          <a:ea typeface="Meiryo UI"/>
                        </a:rPr>
                        <a:t>漬物の日</a:t>
                      </a:r>
                    </a:p>
                  </a:txBody>
                  <a:tcPr marL="45720" marR="45720" vert="eaVert" anchor="ctr">
                    <a:noFill/>
                  </a:tcPr>
                </a:tc>
                <a:tc>
                  <a:txBody>
                    <a:bodyPr/>
                    <a:lstStyle/>
                    <a:p>
                      <a:pPr marL="0" marR="0" lvl="0" indent="0" algn="l" defTabSz="2045330" rtl="0" eaLnBrk="1" fontAlgn="b" latinLnBrk="0" hangingPunct="1">
                        <a:lnSpc>
                          <a:spcPct val="100000"/>
                        </a:lnSpc>
                        <a:spcBef>
                          <a:spcPts val="0"/>
                        </a:spcBef>
                        <a:spcAft>
                          <a:spcPts val="0"/>
                        </a:spcAft>
                        <a:buClrTx/>
                        <a:buSzTx/>
                        <a:buFontTx/>
                        <a:buNone/>
                        <a:tabLst/>
                        <a:defRPr/>
                      </a:pPr>
                      <a:r>
                        <a:rPr kumimoji="1" lang="ja-JP" altLang="en-US" sz="1100" u="none" strike="noStrike" kern="1200" dirty="0">
                          <a:solidFill>
                            <a:schemeClr val="tx1"/>
                          </a:solidFill>
                          <a:effectLst/>
                          <a:latin typeface="Meiryo UI"/>
                          <a:ea typeface="Meiryo UI"/>
                        </a:rPr>
                        <a:t>冬の土用</a:t>
                      </a:r>
                      <a:r>
                        <a:rPr kumimoji="1" lang="ja-JP" altLang="en-US" sz="1100" u="none" strike="noStrike" kern="1200">
                          <a:solidFill>
                            <a:schemeClr val="tx1"/>
                          </a:solidFill>
                          <a:effectLst/>
                          <a:latin typeface="Meiryo UI"/>
                          <a:ea typeface="Meiryo UI"/>
                        </a:rPr>
                        <a:t>の丑の日</a:t>
                      </a:r>
                      <a:endParaRPr kumimoji="1" lang="ja-JP" altLang="en-US" sz="1100" u="none" strike="noStrike" kern="1200" dirty="0">
                        <a:solidFill>
                          <a:schemeClr val="tx1"/>
                        </a:solidFill>
                        <a:effectLst/>
                        <a:latin typeface="Meiryo UI"/>
                        <a:ea typeface="Meiryo UI"/>
                      </a:endParaRPr>
                    </a:p>
                  </a:txBody>
                  <a:tcPr marL="45720" marR="45720" vert="eaVert" anchor="ctr">
                    <a:noFill/>
                  </a:tcPr>
                </a:tc>
                <a:tc>
                  <a:txBody>
                    <a:bodyPr/>
                    <a:lstStyle/>
                    <a:p>
                      <a:pPr marL="0" algn="l" defTabSz="2045330" rtl="0" eaLnBrk="1" fontAlgn="b" latinLnBrk="0" hangingPunct="1"/>
                      <a:r>
                        <a:rPr kumimoji="1" lang="ja-JP" altLang="en-US" sz="1100" u="none" strike="noStrike" kern="1200" dirty="0">
                          <a:solidFill>
                            <a:schemeClr val="tx1"/>
                          </a:solidFill>
                          <a:effectLst/>
                          <a:latin typeface="Meiryo UI"/>
                          <a:ea typeface="Meiryo UI"/>
                          <a:cs typeface="+mn-cs"/>
                        </a:rPr>
                        <a:t>アーモンドの日</a:t>
                      </a:r>
                      <a:endParaRPr kumimoji="1" lang="en-US" altLang="ja-JP" sz="1100" u="none" strike="noStrike" kern="1200" dirty="0">
                        <a:solidFill>
                          <a:schemeClr val="tx1"/>
                        </a:solidFill>
                        <a:effectLst/>
                        <a:latin typeface="Meiryo UI"/>
                        <a:ea typeface="Meiryo UI"/>
                        <a:cs typeface="+mn-cs"/>
                      </a:endParaRPr>
                    </a:p>
                  </a:txBody>
                  <a:tcPr marL="45720" marR="45720" vert="eaVert" anchor="ctr">
                    <a:solidFill>
                      <a:schemeClr val="accent1">
                        <a:lumMod val="20000"/>
                        <a:lumOff val="80000"/>
                      </a:schemeClr>
                    </a:solid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panose="020B0604030504040204" pitchFamily="50" charset="-128"/>
                          <a:ea typeface="Meiryo UI" panose="020B0604030504040204" pitchFamily="50" charset="-128"/>
                          <a:cs typeface="+mn-cs"/>
                        </a:rPr>
                        <a:t>削り節の日</a:t>
                      </a:r>
                      <a:endParaRPr kumimoji="1" lang="ja-JP" altLang="en-US" sz="1100" u="none" strike="noStrike" kern="1200" dirty="0">
                        <a:solidFill>
                          <a:schemeClr val="tx1"/>
                        </a:solidFill>
                        <a:effectLst/>
                        <a:latin typeface="Meiryo UI" panose="020B0604030504040204" pitchFamily="50" charset="-128"/>
                        <a:ea typeface="Meiryo UI" panose="020B0604030504040204" pitchFamily="50" charset="-128"/>
                        <a:cs typeface="+mn-cs"/>
                      </a:endParaRPr>
                    </a:p>
                  </a:txBody>
                  <a:tcPr marL="45720" marR="45720" vert="eaVert" anchor="ctr">
                    <a:solidFill>
                      <a:srgbClr val="FFE1E1"/>
                    </a:solid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a:ea typeface="Meiryo UI"/>
                          <a:cs typeface="+mn-cs"/>
                        </a:rPr>
                        <a:t>中華まんの日</a:t>
                      </a:r>
                      <a:endParaRPr kumimoji="1" lang="en-US" altLang="ja-JP" sz="11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panose="020B0604030504040204" pitchFamily="50" charset="-128"/>
                          <a:ea typeface="Meiryo UI" panose="020B0604030504040204" pitchFamily="50" charset="-128"/>
                          <a:cs typeface="+mn-cs"/>
                        </a:rPr>
                        <a:t>コラーゲンの日</a:t>
                      </a:r>
                    </a:p>
                  </a:txBody>
                  <a:tcPr marL="45720" marR="45720" vert="eaVert" anchor="ctr">
                    <a:noFill/>
                  </a:tcPr>
                </a:tc>
                <a:tc>
                  <a:txBody>
                    <a:bodyPr/>
                    <a:lstStyle/>
                    <a:p>
                      <a:pPr algn="l" fontAlgn="auto"/>
                      <a:r>
                        <a:rPr lang="ja-JP" altLang="en-US" sz="1100" b="0" i="0" u="none" strike="noStrike">
                          <a:solidFill>
                            <a:schemeClr val="tx1"/>
                          </a:solidFill>
                          <a:effectLst/>
                          <a:latin typeface="Meiryo UI"/>
                          <a:ea typeface="Meiryo UI"/>
                        </a:rPr>
                        <a:t>ツナの日</a:t>
                      </a:r>
                      <a:endParaRPr lang="en-US" altLang="ja-JP" sz="1100" b="0" i="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100" u="none" strike="noStrike">
                          <a:solidFill>
                            <a:schemeClr val="tx1"/>
                          </a:solidFill>
                          <a:effectLst/>
                          <a:latin typeface="Meiryo UI"/>
                          <a:ea typeface="Meiryo UI"/>
                        </a:rPr>
                        <a:t>衣類乾燥機の日</a:t>
                      </a:r>
                      <a:endParaRPr lang="en-US" altLang="ja-JP" sz="110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100" u="none" strike="noStrike">
                          <a:solidFill>
                            <a:schemeClr val="tx1"/>
                          </a:solidFill>
                          <a:effectLst/>
                          <a:latin typeface="Meiryo UI"/>
                          <a:ea typeface="Meiryo UI"/>
                        </a:rPr>
                        <a:t>肉の日</a:t>
                      </a:r>
                      <a:endParaRPr lang="en-US" altLang="ja-JP" sz="110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100" u="none" strike="noStrike">
                          <a:solidFill>
                            <a:schemeClr val="tx1"/>
                          </a:solidFill>
                          <a:effectLst/>
                          <a:latin typeface="Meiryo UI"/>
                          <a:ea typeface="Meiryo UI"/>
                        </a:rPr>
                        <a:t>みその日</a:t>
                      </a:r>
                      <a:endParaRPr lang="en-US" altLang="ja-JP" sz="1100" u="none" strike="noStrike" dirty="0">
                        <a:solidFill>
                          <a:schemeClr val="tx1"/>
                        </a:solidFill>
                        <a:effectLst/>
                        <a:latin typeface="Meiryo UI"/>
                        <a:ea typeface="Meiryo UI"/>
                      </a:endParaRPr>
                    </a:p>
                  </a:txBody>
                  <a:tcPr marL="45720" marR="45720" vert="eaVert" anchor="ctr">
                    <a:solidFill>
                      <a:schemeClr val="accent1">
                        <a:lumMod val="20000"/>
                        <a:lumOff val="80000"/>
                      </a:schemeClr>
                    </a:solid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100" u="none" strike="noStrike">
                          <a:solidFill>
                            <a:schemeClr val="tx1"/>
                          </a:solidFill>
                          <a:effectLst/>
                          <a:latin typeface="Meiryo UI"/>
                          <a:ea typeface="Meiryo UI"/>
                        </a:rPr>
                        <a:t>生命保険の日</a:t>
                      </a:r>
                      <a:endParaRPr lang="en-US" altLang="ja-JP" sz="1100" u="none" strike="noStrike" dirty="0">
                        <a:solidFill>
                          <a:schemeClr val="tx1"/>
                        </a:solidFill>
                        <a:effectLst/>
                        <a:latin typeface="Meiryo UI"/>
                        <a:ea typeface="Meiryo UI"/>
                      </a:endParaRPr>
                    </a:p>
                  </a:txBody>
                  <a:tcPr marL="45720" marR="45720" vert="eaVert" anchor="ctr">
                    <a:solidFill>
                      <a:srgbClr val="FFE1E1"/>
                    </a:solidFill>
                  </a:tcPr>
                </a:tc>
                <a:tc>
                  <a:txBody>
                    <a:bodyPr/>
                    <a:lstStyle/>
                    <a:p>
                      <a:pPr algn="l" fontAlgn="auto"/>
                      <a:r>
                        <a:rPr lang="ja-JP" altLang="en-US" sz="1100" b="0" i="0" u="none" strike="noStrike">
                          <a:solidFill>
                            <a:schemeClr val="tx1"/>
                          </a:solidFill>
                          <a:effectLst/>
                          <a:latin typeface="Meiryo UI"/>
                          <a:ea typeface="Meiryo UI"/>
                        </a:rPr>
                        <a:t>ニオイの日</a:t>
                      </a:r>
                      <a:endParaRPr lang="ja-JP" altLang="ja-JP" sz="1100" dirty="0">
                        <a:solidFill>
                          <a:schemeClr val="tx1"/>
                        </a:solidFill>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100" kern="1200">
                          <a:solidFill>
                            <a:schemeClr val="tx1"/>
                          </a:solidFill>
                          <a:effectLst/>
                          <a:latin typeface="Meiryo UI"/>
                          <a:ea typeface="Meiryo UI"/>
                          <a:cs typeface="+mn-cs"/>
                        </a:rPr>
                        <a:t>頭痛の日</a:t>
                      </a:r>
                      <a:endParaRPr lang="en-US" altLang="ja-JP" sz="1100" kern="1200" dirty="0">
                        <a:solidFill>
                          <a:schemeClr val="tx1"/>
                        </a:solidFill>
                        <a:effectLst/>
                        <a:latin typeface="Meiryo UI"/>
                        <a:ea typeface="Meiryo UI"/>
                        <a:cs typeface="+mn-cs"/>
                      </a:endParaRPr>
                    </a:p>
                  </a:txBody>
                  <a:tcPr marL="45720" marR="45720" vert="eaVert" anchor="ctr">
                    <a:noFill/>
                  </a:tcPr>
                </a:tc>
                <a:tc>
                  <a:txBody>
                    <a:bodyPr/>
                    <a:lstStyle/>
                    <a:p>
                      <a:pPr algn="l" fontAlgn="auto"/>
                      <a:r>
                        <a:rPr lang="ja-JP" altLang="en-US" sz="1100" u="none" strike="noStrike" dirty="0">
                          <a:solidFill>
                            <a:schemeClr val="tx1"/>
                          </a:solidFill>
                          <a:effectLst/>
                          <a:latin typeface="Meiryo UI"/>
                          <a:ea typeface="Meiryo UI"/>
                        </a:rPr>
                        <a:t>節分</a:t>
                      </a:r>
                      <a:endParaRPr lang="en-US" altLang="ja-JP" sz="1100" u="none" strike="noStrike" dirty="0">
                        <a:solidFill>
                          <a:schemeClr val="tx1"/>
                        </a:solidFill>
                        <a:effectLst/>
                        <a:latin typeface="Meiryo UI"/>
                        <a:ea typeface="Meiryo UI"/>
                      </a:endParaRPr>
                    </a:p>
                  </a:txBody>
                  <a:tcPr marL="45720" marR="45720" vert="eaVert" anchor="ctr">
                    <a:noFill/>
                  </a:tcPr>
                </a:tc>
                <a:extLst>
                  <a:ext uri="{0D108BD9-81ED-4DB2-BD59-A6C34878D82A}">
                    <a16:rowId xmlns:a16="http://schemas.microsoft.com/office/drawing/2014/main" val="1410820137"/>
                  </a:ext>
                </a:extLst>
              </a:tr>
              <a:tr h="74490">
                <a:tc>
                  <a:txBody>
                    <a:bodyPr/>
                    <a:lstStyle/>
                    <a:p>
                      <a:pPr algn="l" fontAlgn="b"/>
                      <a:r>
                        <a:rPr lang="ja-JP" altLang="en-US" sz="1100" u="none" strike="noStrike">
                          <a:solidFill>
                            <a:schemeClr val="tx1"/>
                          </a:solidFill>
                          <a:effectLst/>
                          <a:latin typeface="Meiryo UI"/>
                          <a:ea typeface="Meiryo UI"/>
                        </a:rPr>
                        <a:t>　</a:t>
                      </a:r>
                      <a:endParaRPr lang="en-US" altLang="ja-JP" sz="1100" u="none" strike="noStrike">
                        <a:solidFill>
                          <a:schemeClr val="tx1"/>
                        </a:solidFill>
                        <a:effectLst/>
                        <a:latin typeface="Meiryo UI"/>
                        <a:ea typeface="Meiryo UI"/>
                      </a:endParaRPr>
                    </a:p>
                  </a:txBody>
                  <a:tcPr marL="0" marR="0" marT="0" marB="0" vert="eaVert" anchor="ctr">
                    <a:solidFill>
                      <a:schemeClr val="accent4">
                        <a:lumMod val="20000"/>
                        <a:lumOff val="80000"/>
                      </a:schemeClr>
                    </a:solid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solidFill>
                      <a:schemeClr val="accent1">
                        <a:lumMod val="20000"/>
                        <a:lumOff val="80000"/>
                      </a:schemeClr>
                    </a:solidFill>
                  </a:tcPr>
                </a:tc>
                <a:tc>
                  <a:txBody>
                    <a:bodyPr/>
                    <a:lstStyle/>
                    <a:p>
                      <a:pPr algn="l" fontAlgn="b"/>
                      <a:endParaRPr lang="ja-JP" altLang="en-US" sz="11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vert="eaVert" anchor="ctr">
                    <a:solidFill>
                      <a:srgbClr val="FFE1E1"/>
                    </a:solid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solidFill>
                      <a:schemeClr val="accent1">
                        <a:lumMod val="20000"/>
                        <a:lumOff val="80000"/>
                      </a:schemeClr>
                    </a:solid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solidFill>
                      <a:srgbClr val="FFE1E1"/>
                    </a:solid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solidFill>
                      <a:schemeClr val="accent4">
                        <a:lumMod val="20000"/>
                        <a:lumOff val="80000"/>
                      </a:schemeClr>
                    </a:solid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solidFill>
                      <a:schemeClr val="accent1">
                        <a:lumMod val="20000"/>
                        <a:lumOff val="80000"/>
                      </a:schemeClr>
                    </a:solid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solidFill>
                      <a:srgbClr val="FFE1E1"/>
                    </a:solid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endParaRPr lang="ja-JP" altLang="en-US" sz="11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vert="eaVert" anchor="ctr">
                    <a:noFill/>
                  </a:tcPr>
                </a:tc>
                <a:tc>
                  <a:txBody>
                    <a:bodyPr/>
                    <a:lstStyle/>
                    <a:p>
                      <a:pPr algn="l" fontAlgn="b"/>
                      <a:endParaRPr lang="ja-JP" altLang="en-US" sz="11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endParaRPr lang="ja-JP" altLang="en-US" sz="11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vert="eaVert" anchor="ctr">
                    <a:noFill/>
                  </a:tcPr>
                </a:tc>
                <a:tc>
                  <a:txBody>
                    <a:bodyPr/>
                    <a:lstStyle/>
                    <a:p>
                      <a:pPr algn="l" fontAlgn="b"/>
                      <a:r>
                        <a:rPr lang="ja-JP" altLang="en-US" sz="1100" b="0" i="0" u="none" strike="noStrike">
                          <a:solidFill>
                            <a:schemeClr val="tx1"/>
                          </a:solidFill>
                          <a:effectLst/>
                          <a:latin typeface="Meiryo UI" panose="020B0604030504040204" pitchFamily="50" charset="-128"/>
                          <a:ea typeface="Meiryo UI" panose="020B0604030504040204" pitchFamily="50" charset="-128"/>
                        </a:rPr>
                        <a:t>（</a:t>
                      </a:r>
                    </a:p>
                  </a:txBody>
                  <a:tcPr marL="0" marR="0" marT="0" marB="0" vert="eaVert" anchor="ctr">
                    <a:solidFill>
                      <a:schemeClr val="accent1">
                        <a:lumMod val="20000"/>
                        <a:lumOff val="80000"/>
                      </a:schemeClr>
                    </a:solidFill>
                  </a:tcPr>
                </a:tc>
                <a:tc>
                  <a:txBody>
                    <a:bodyPr/>
                    <a:lstStyle/>
                    <a:p>
                      <a:pPr algn="l" fontAlgn="b"/>
                      <a:endParaRPr lang="ja-JP" altLang="en-US" sz="11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vert="eaVert" anchor="ctr">
                    <a:solidFill>
                      <a:srgbClr val="FFE1E1"/>
                    </a:solidFill>
                  </a:tcPr>
                </a:tc>
                <a:tc>
                  <a:txBody>
                    <a:bodyPr/>
                    <a:lstStyle/>
                    <a:p>
                      <a:pPr algn="l" fontAlgn="b"/>
                      <a:endParaRPr lang="ja-JP" altLang="en-US" sz="11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endParaRPr lang="ja-JP" altLang="en-US" sz="11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solidFill>
                      <a:schemeClr val="accent1">
                        <a:lumMod val="20000"/>
                        <a:lumOff val="80000"/>
                      </a:schemeClr>
                    </a:solid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solidFill>
                      <a:srgbClr val="FFE1E1"/>
                    </a:solid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extLst>
                  <a:ext uri="{0D108BD9-81ED-4DB2-BD59-A6C34878D82A}">
                    <a16:rowId xmlns:a16="http://schemas.microsoft.com/office/drawing/2014/main" val="3052100706"/>
                  </a:ext>
                </a:extLst>
              </a:tr>
              <a:tr h="3775163">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200" b="0" i="0" u="none" strike="noStrike" dirty="0">
                          <a:solidFill>
                            <a:schemeClr val="tx1"/>
                          </a:solidFill>
                          <a:effectLst/>
                          <a:latin typeface="Meiryo UI"/>
                          <a:ea typeface="Meiryo UI"/>
                        </a:rPr>
                        <a:t>年明けと同時に、店内を正月一色に切り替えましょう。「明けましておめでとうございます」の挨拶をし、心を込めた接客</a:t>
                      </a:r>
                      <a:r>
                        <a:rPr lang="ja-JP" altLang="en-US" sz="1200" b="0" i="0" u="none" strike="noStrike">
                          <a:solidFill>
                            <a:schemeClr val="tx1"/>
                          </a:solidFill>
                          <a:effectLst/>
                          <a:latin typeface="Meiryo UI"/>
                          <a:ea typeface="Meiryo UI"/>
                        </a:rPr>
                        <a:t>を心掛けましょう。</a:t>
                      </a:r>
                      <a:endParaRPr lang="en-US" altLang="ja-JP" sz="1200" b="0" i="0" u="none" strike="noStrike" dirty="0">
                        <a:solidFill>
                          <a:schemeClr val="tx1"/>
                        </a:solidFill>
                        <a:effectLst/>
                        <a:latin typeface="Meiryo UI"/>
                        <a:ea typeface="Meiryo UI"/>
                      </a:endParaRPr>
                    </a:p>
                  </a:txBody>
                  <a:tcPr marL="45720" marR="45720" vert="eaVert" anchor="ctr">
                    <a:solidFill>
                      <a:schemeClr val="accent4">
                        <a:lumMod val="20000"/>
                        <a:lumOff val="80000"/>
                      </a:schemeClr>
                    </a:solid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200" b="0" i="0" u="none" strike="noStrike" dirty="0">
                          <a:solidFill>
                            <a:schemeClr val="tx1"/>
                          </a:solidFill>
                          <a:effectLst/>
                          <a:latin typeface="Meiryo UI"/>
                          <a:ea typeface="Meiryo UI"/>
                        </a:rPr>
                        <a:t>この日</a:t>
                      </a:r>
                      <a:r>
                        <a:rPr lang="ja-JP" altLang="en-US" sz="1200" b="0" i="0" u="none" strike="noStrike">
                          <a:solidFill>
                            <a:schemeClr val="tx1"/>
                          </a:solidFill>
                          <a:effectLst/>
                          <a:latin typeface="Meiryo UI"/>
                          <a:ea typeface="Meiryo UI"/>
                        </a:rPr>
                        <a:t>より、年始セールを実施する店舗も多くあります。</a:t>
                      </a:r>
                      <a:r>
                        <a:rPr lang="ja-JP" altLang="en-US" sz="1200" b="0" i="0" u="none" strike="noStrike" dirty="0">
                          <a:solidFill>
                            <a:schemeClr val="tx1"/>
                          </a:solidFill>
                          <a:effectLst/>
                          <a:latin typeface="Meiryo UI"/>
                          <a:ea typeface="Meiryo UI"/>
                        </a:rPr>
                        <a:t>正月商品や改廃したい冬季商品は、この機会に初売りセールを行いましょう。</a:t>
                      </a:r>
                      <a:endParaRPr lang="en-US" altLang="ja-JP" sz="1200" b="0" i="0" u="none" strike="noStrike" dirty="0">
                        <a:solidFill>
                          <a:schemeClr val="tx1"/>
                        </a:solidFill>
                        <a:effectLst/>
                        <a:latin typeface="Meiryo UI"/>
                        <a:ea typeface="Meiryo UI"/>
                      </a:endParaRPr>
                    </a:p>
                  </a:txBody>
                  <a:tcPr marL="45720" marR="45720" vert="eaVert" anchor="ctr">
                    <a:solidFill>
                      <a:schemeClr val="accent1">
                        <a:lumMod val="20000"/>
                        <a:lumOff val="80000"/>
                      </a:schemeClr>
                    </a:solid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200" b="0" i="0" u="none" strike="noStrike" dirty="0">
                          <a:solidFill>
                            <a:schemeClr val="tx1"/>
                          </a:solidFill>
                          <a:effectLst/>
                          <a:latin typeface="Meiryo UI"/>
                          <a:ea typeface="Meiryo UI"/>
                        </a:rPr>
                        <a:t>正月用品はこの日を過ぎると売れなくなります。年賀はがきなど一部を除き、店内に正月用品が残っている場合は、早めに売り切りましょう。</a:t>
                      </a:r>
                      <a:endParaRPr lang="en-US" altLang="ja-JP" sz="1200" b="0" i="0" u="none" strike="noStrike" dirty="0">
                        <a:solidFill>
                          <a:schemeClr val="tx1"/>
                        </a:solidFill>
                        <a:effectLst/>
                        <a:latin typeface="Meiryo UI"/>
                        <a:ea typeface="Meiryo UI"/>
                      </a:endParaRPr>
                    </a:p>
                  </a:txBody>
                  <a:tcPr marL="45720" marR="45720" vert="eaVert" anchor="ctr">
                    <a:solidFill>
                      <a:srgbClr val="FFE1E1"/>
                    </a:solid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200" b="0" i="0" u="none" strike="noStrike" dirty="0">
                          <a:solidFill>
                            <a:schemeClr val="tx1"/>
                          </a:solidFill>
                          <a:effectLst/>
                          <a:latin typeface="Meiryo UI"/>
                          <a:ea typeface="Meiryo UI"/>
                        </a:rPr>
                        <a:t>仕事始め。オフィス街では人が戻り始めます。新年会需要に注意が必要です。売場を正月モードから日常モード</a:t>
                      </a:r>
                      <a:r>
                        <a:rPr lang="ja-JP" altLang="en-US" sz="1200" b="0" i="0" u="none" strike="noStrike">
                          <a:solidFill>
                            <a:schemeClr val="tx1"/>
                          </a:solidFill>
                          <a:effectLst/>
                          <a:latin typeface="Meiryo UI"/>
                          <a:ea typeface="Meiryo UI"/>
                        </a:rPr>
                        <a:t>に切り替えましょう。</a:t>
                      </a:r>
                      <a:endParaRPr lang="en-US" altLang="ja-JP" sz="1200" u="none" strike="noStrike" dirty="0">
                        <a:solidFill>
                          <a:schemeClr val="tx1"/>
                        </a:solidFill>
                        <a:effectLst/>
                        <a:latin typeface="Meiryo UI"/>
                        <a:ea typeface="Meiryo UI"/>
                      </a:endParaRPr>
                    </a:p>
                  </a:txBody>
                  <a:tcPr marL="45720" marR="45720" vert="eaVert" anchor="ctr">
                    <a:noFill/>
                  </a:tcPr>
                </a:tc>
                <a:tc>
                  <a:txBody>
                    <a:bodyPr/>
                    <a:lstStyle/>
                    <a:p>
                      <a:pPr marL="0" lvl="0" algn="l">
                        <a:buNone/>
                      </a:pPr>
                      <a:r>
                        <a:rPr kumimoji="1" lang="ja-JP" altLang="en-US" sz="1200" u="none" strike="noStrike" kern="1200" dirty="0">
                          <a:solidFill>
                            <a:schemeClr val="tx1"/>
                          </a:solidFill>
                          <a:effectLst/>
                          <a:latin typeface="Meiryo UI"/>
                          <a:ea typeface="Meiryo UI"/>
                          <a:cs typeface="+mn-cs"/>
                        </a:rPr>
                        <a:t>二十四節気の一つ。１月は寒さが厳しいため、風邪対策商品、防寒用品、ホット系商品は常時多めに持ちましょう。</a:t>
                      </a:r>
                      <a:endParaRPr kumimoji="1" lang="en-US" altLang="ja-JP" sz="12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200" b="0" i="0" u="none" strike="noStrike" dirty="0">
                          <a:solidFill>
                            <a:schemeClr val="tx1"/>
                          </a:solidFill>
                          <a:effectLst/>
                          <a:latin typeface="Meiryo UI"/>
                          <a:ea typeface="Meiryo UI"/>
                        </a:rPr>
                        <a:t>毎月</a:t>
                      </a:r>
                      <a:r>
                        <a:rPr lang="en-US" altLang="ja-JP" sz="1200" b="0" i="0" u="none" strike="noStrike" dirty="0">
                          <a:solidFill>
                            <a:schemeClr val="tx1"/>
                          </a:solidFill>
                          <a:effectLst/>
                          <a:latin typeface="Meiryo UI"/>
                          <a:ea typeface="Meiryo UI"/>
                        </a:rPr>
                        <a:t>6</a:t>
                      </a:r>
                      <a:r>
                        <a:rPr lang="ja-JP" altLang="en-US" sz="1200" b="0" i="0" u="none" strike="noStrike" dirty="0">
                          <a:solidFill>
                            <a:schemeClr val="tx1"/>
                          </a:solidFill>
                          <a:effectLst/>
                          <a:latin typeface="Meiryo UI"/>
                          <a:ea typeface="Meiryo UI"/>
                        </a:rPr>
                        <a:t>日はメロンの日。年末年始商品などのプレミアム商品は、正月明けには売れなくなります。早めに売り切り、安価な定番商品を中心</a:t>
                      </a:r>
                      <a:r>
                        <a:rPr lang="ja-JP" altLang="en-US" sz="1200" b="0" i="0" u="none" strike="noStrike">
                          <a:solidFill>
                            <a:schemeClr val="tx1"/>
                          </a:solidFill>
                          <a:effectLst/>
                          <a:latin typeface="Meiryo UI"/>
                          <a:ea typeface="Meiryo UI"/>
                        </a:rPr>
                        <a:t>にＰＲしましょう。</a:t>
                      </a:r>
                      <a:endParaRPr kumimoji="1" lang="en-US" altLang="ja-JP" sz="12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algn="l" fontAlgn="auto"/>
                      <a:r>
                        <a:rPr lang="ja-JP" altLang="en-US" sz="1200" b="0" i="0" u="none" strike="noStrike" dirty="0">
                          <a:solidFill>
                            <a:schemeClr val="tx1"/>
                          </a:solidFill>
                          <a:effectLst/>
                          <a:latin typeface="Meiryo UI"/>
                          <a:ea typeface="Meiryo UI"/>
                        </a:rPr>
                        <a:t>年末年始の暴飲暴食から胃腸を休めるための風習。万病を防ぐおまじないという意味もあるので、販促物にいわれを記すと効果的です。</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marL="0" lvl="0" algn="l">
                        <a:buNone/>
                      </a:pPr>
                      <a:r>
                        <a:rPr kumimoji="1" lang="ja-JP" altLang="en-US" sz="1200" u="none" strike="noStrike" kern="1200" dirty="0">
                          <a:solidFill>
                            <a:schemeClr val="tx1"/>
                          </a:solidFill>
                          <a:effectLst/>
                          <a:latin typeface="Meiryo UI"/>
                          <a:ea typeface="Meiryo UI"/>
                          <a:cs typeface="+mn-cs"/>
                        </a:rPr>
                        <a:t>毎月</a:t>
                      </a:r>
                      <a:r>
                        <a:rPr kumimoji="1" lang="en-US" altLang="ja-JP" sz="1200" u="none" strike="noStrike" kern="1200" dirty="0">
                          <a:solidFill>
                            <a:schemeClr val="tx1"/>
                          </a:solidFill>
                          <a:effectLst/>
                          <a:latin typeface="Meiryo UI"/>
                          <a:ea typeface="Meiryo UI"/>
                          <a:cs typeface="+mn-cs"/>
                        </a:rPr>
                        <a:t>8</a:t>
                      </a:r>
                      <a:r>
                        <a:rPr kumimoji="1" lang="ja-JP" altLang="en-US" sz="1200" u="none" strike="noStrike" kern="1200" dirty="0">
                          <a:solidFill>
                            <a:schemeClr val="tx1"/>
                          </a:solidFill>
                          <a:effectLst/>
                          <a:latin typeface="Meiryo UI"/>
                          <a:ea typeface="Meiryo UI"/>
                          <a:cs typeface="+mn-cs"/>
                        </a:rPr>
                        <a:t>日。仕事や新学期が始まると朝食需要が高まります。正月明けは洋風が</a:t>
                      </a:r>
                      <a:r>
                        <a:rPr kumimoji="1" lang="ja-JP" altLang="en-US" sz="1200" u="none" strike="noStrike" kern="1200">
                          <a:solidFill>
                            <a:schemeClr val="tx1"/>
                          </a:solidFill>
                          <a:effectLst/>
                          <a:latin typeface="Meiryo UI"/>
                          <a:ea typeface="Meiryo UI"/>
                          <a:cs typeface="+mn-cs"/>
                        </a:rPr>
                        <a:t>好まれる時季のため</a:t>
                      </a:r>
                      <a:r>
                        <a:rPr kumimoji="1" lang="ja-JP" altLang="en-US" sz="1200" u="none" strike="noStrike" kern="1200" dirty="0">
                          <a:solidFill>
                            <a:schemeClr val="tx1"/>
                          </a:solidFill>
                          <a:effectLst/>
                          <a:latin typeface="Meiryo UI"/>
                          <a:ea typeface="Meiryo UI"/>
                          <a:cs typeface="+mn-cs"/>
                        </a:rPr>
                        <a:t>、パンやコーヒーなどの洋風朝食を</a:t>
                      </a:r>
                      <a:r>
                        <a:rPr kumimoji="1" lang="ja-JP" altLang="en-US" sz="1200" u="none" strike="noStrike" kern="1200">
                          <a:solidFill>
                            <a:schemeClr val="tx1"/>
                          </a:solidFill>
                          <a:effectLst/>
                          <a:latin typeface="Meiryo UI"/>
                          <a:ea typeface="Meiryo UI"/>
                          <a:cs typeface="+mn-cs"/>
                        </a:rPr>
                        <a:t>提案しましょう。</a:t>
                      </a:r>
                      <a:endParaRPr kumimoji="1" lang="en-US" altLang="ja-JP" sz="12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200" b="0" i="0" u="none" strike="noStrike" kern="1200" noProof="0" dirty="0">
                          <a:solidFill>
                            <a:schemeClr val="tx1"/>
                          </a:solidFill>
                          <a:effectLst/>
                          <a:latin typeface="Meiryo UI"/>
                          <a:ea typeface="Meiryo UI"/>
                        </a:rPr>
                        <a:t>風邪をひく人が増える時季。１月後半のピーク期を前に、風邪予防・健康増進コーナーをつくり、訴求を高めましょう。</a:t>
                      </a:r>
                      <a:endParaRPr lang="en-US" altLang="ja-JP" sz="1200" b="0" i="0" u="none" strike="noStrike" dirty="0">
                        <a:solidFill>
                          <a:schemeClr val="tx1"/>
                        </a:solidFill>
                        <a:effectLst/>
                        <a:latin typeface="Meiryo UI"/>
                        <a:ea typeface="Meiryo UI"/>
                      </a:endParaRPr>
                    </a:p>
                  </a:txBody>
                  <a:tcPr marL="45720" marR="45720" vert="eaVert" anchor="ctr">
                    <a:solidFill>
                      <a:schemeClr val="accent1">
                        <a:lumMod val="20000"/>
                        <a:lumOff val="80000"/>
                      </a:schemeClr>
                    </a:solid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200" b="0" i="0" u="none" strike="noStrike" kern="1200" noProof="0" dirty="0">
                          <a:solidFill>
                            <a:schemeClr val="tx1"/>
                          </a:solidFill>
                          <a:effectLst/>
                          <a:latin typeface="Meiryo UI"/>
                          <a:ea typeface="Meiryo UI"/>
                        </a:rPr>
                        <a:t>明太子のようなピリ辛な珍味、香辛料を使った料理は体を温める効果があり、冬におすすめです。販促物を使ってＰＲを。</a:t>
                      </a:r>
                      <a:endParaRPr lang="en-US" altLang="ja-JP" sz="1200" b="0" i="0" u="none" strike="noStrike" dirty="0">
                        <a:solidFill>
                          <a:schemeClr val="tx1"/>
                        </a:solidFill>
                        <a:effectLst/>
                        <a:latin typeface="Meiryo UI"/>
                        <a:ea typeface="Meiryo UI"/>
                      </a:endParaRPr>
                    </a:p>
                  </a:txBody>
                  <a:tcPr marL="45720" marR="45720" vert="eaVert" anchor="ctr">
                    <a:solidFill>
                      <a:srgbClr val="FFE1E1"/>
                    </a:solid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kumimoji="1" lang="ja-JP" altLang="en-US" sz="1200" u="none" strike="noStrike" kern="1200" dirty="0">
                          <a:solidFill>
                            <a:schemeClr val="tx1"/>
                          </a:solidFill>
                          <a:effectLst/>
                          <a:latin typeface="Meiryo UI"/>
                          <a:ea typeface="Meiryo UI"/>
                          <a:cs typeface="+mn-cs"/>
                        </a:rPr>
                        <a:t>成人式会場やホテルでは新成人客の利用が増えます。酒、たばこ、使い切りカイロなどの</a:t>
                      </a:r>
                      <a:r>
                        <a:rPr kumimoji="1" lang="ja-JP" altLang="en-US" sz="1200" u="none" strike="noStrike" kern="1200">
                          <a:solidFill>
                            <a:schemeClr val="tx1"/>
                          </a:solidFill>
                          <a:effectLst/>
                          <a:latin typeface="Meiryo UI"/>
                          <a:ea typeface="Meiryo UI"/>
                          <a:cs typeface="+mn-cs"/>
                        </a:rPr>
                        <a:t>防寒用品や撮影</a:t>
                      </a:r>
                      <a:r>
                        <a:rPr kumimoji="1" lang="ja-JP" altLang="en-US" sz="1200" u="none" strike="noStrike" kern="1200" dirty="0">
                          <a:solidFill>
                            <a:schemeClr val="tx1"/>
                          </a:solidFill>
                          <a:effectLst/>
                          <a:latin typeface="Meiryo UI"/>
                          <a:ea typeface="Meiryo UI"/>
                          <a:cs typeface="+mn-cs"/>
                        </a:rPr>
                        <a:t>記録媒体などを多めに持ちましょう。</a:t>
                      </a:r>
                      <a:endParaRPr kumimoji="1" lang="en-US" altLang="ja-JP" sz="1200" u="none" strike="noStrike" kern="1200" dirty="0">
                        <a:solidFill>
                          <a:schemeClr val="tx1"/>
                        </a:solidFill>
                        <a:effectLst/>
                        <a:latin typeface="Meiryo UI"/>
                        <a:ea typeface="Meiryo UI"/>
                        <a:cs typeface="+mn-cs"/>
                      </a:endParaRPr>
                    </a:p>
                  </a:txBody>
                  <a:tcPr marL="45720" marR="45720" vert="eaVert" anchor="ctr">
                    <a:solidFill>
                      <a:schemeClr val="accent4">
                        <a:lumMod val="20000"/>
                        <a:lumOff val="80000"/>
                      </a:schemeClr>
                    </a:solidFill>
                  </a:tcPr>
                </a:tc>
                <a:tc>
                  <a:txBody>
                    <a:bodyPr/>
                    <a:lstStyle/>
                    <a:p>
                      <a:pPr algn="l" fontAlgn="auto"/>
                      <a:r>
                        <a:rPr lang="ja-JP" altLang="en-US" sz="1200" b="0" i="0" u="none" strike="noStrike" dirty="0">
                          <a:solidFill>
                            <a:schemeClr val="tx1"/>
                          </a:solidFill>
                          <a:effectLst/>
                          <a:latin typeface="Meiryo UI"/>
                          <a:ea typeface="Meiryo UI"/>
                        </a:rPr>
                        <a:t>週末はスキーやスノーボードを楽しむ人で</a:t>
                      </a:r>
                      <a:r>
                        <a:rPr lang="ja-JP" altLang="en-US" sz="1200" b="0" i="0" u="none" strike="noStrike">
                          <a:solidFill>
                            <a:schemeClr val="tx1"/>
                          </a:solidFill>
                          <a:effectLst/>
                          <a:latin typeface="Meiryo UI"/>
                          <a:ea typeface="Meiryo UI"/>
                        </a:rPr>
                        <a:t>にぎわいます。スキー場周辺や近隣のロードサイド店舗ではホット</a:t>
                      </a:r>
                      <a:r>
                        <a:rPr lang="ja-JP" altLang="en-US" sz="1200" b="0" i="0" u="none" strike="noStrike" dirty="0">
                          <a:solidFill>
                            <a:schemeClr val="tx1"/>
                          </a:solidFill>
                          <a:effectLst/>
                          <a:latin typeface="Meiryo UI"/>
                          <a:ea typeface="Meiryo UI"/>
                        </a:rPr>
                        <a:t>系商品の</a:t>
                      </a:r>
                      <a:r>
                        <a:rPr lang="ja-JP" altLang="en-US" sz="1200" b="0" i="0" u="none" strike="noStrike">
                          <a:solidFill>
                            <a:schemeClr val="tx1"/>
                          </a:solidFill>
                          <a:effectLst/>
                          <a:latin typeface="Meiryo UI"/>
                          <a:ea typeface="Meiryo UI"/>
                        </a:rPr>
                        <a:t>充実を検討します。</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200" b="0" i="0" u="none" strike="noStrike" dirty="0">
                          <a:solidFill>
                            <a:schemeClr val="tx1"/>
                          </a:solidFill>
                          <a:effectLst/>
                          <a:latin typeface="Meiryo UI"/>
                          <a:ea typeface="Meiryo UI"/>
                        </a:rPr>
                        <a:t>毎月</a:t>
                      </a:r>
                      <a:r>
                        <a:rPr lang="en-US" altLang="ja-JP" sz="1200" b="0" i="0" u="none" strike="noStrike" dirty="0">
                          <a:solidFill>
                            <a:schemeClr val="tx1"/>
                          </a:solidFill>
                          <a:effectLst/>
                          <a:latin typeface="Meiryo UI"/>
                          <a:ea typeface="Meiryo UI"/>
                        </a:rPr>
                        <a:t>13</a:t>
                      </a:r>
                      <a:r>
                        <a:rPr lang="ja-JP" altLang="en-US" sz="1200" b="0" i="0" u="none" strike="noStrike" dirty="0">
                          <a:solidFill>
                            <a:schemeClr val="tx1"/>
                          </a:solidFill>
                          <a:effectLst/>
                          <a:latin typeface="Meiryo UI"/>
                          <a:ea typeface="Meiryo UI"/>
                        </a:rPr>
                        <a:t>日は一汁三菜の日。主食・汁物・主菜・副菜・副々菜、いろいろな食材をバランスよく取れる和食を提案しましょう。</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200" b="0" i="0" u="none" strike="noStrike" dirty="0">
                          <a:solidFill>
                            <a:schemeClr val="tx1"/>
                          </a:solidFill>
                          <a:effectLst/>
                          <a:latin typeface="Meiryo UI"/>
                          <a:ea typeface="Meiryo UI"/>
                        </a:rPr>
                        <a:t>正月飾りや松飾りをしまう日。店内に正月商品が残っていないか確認しましょう。まだ残っているようで</a:t>
                      </a:r>
                      <a:r>
                        <a:rPr lang="ja-JP" altLang="en-US" sz="1200" b="0" i="0" u="none" strike="noStrike">
                          <a:solidFill>
                            <a:schemeClr val="tx1"/>
                          </a:solidFill>
                          <a:effectLst/>
                          <a:latin typeface="Meiryo UI"/>
                          <a:ea typeface="Meiryo UI"/>
                        </a:rPr>
                        <a:t>あれば、処分も検討します。</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marL="0" algn="l" defTabSz="2045330" rtl="0" eaLnBrk="1" fontAlgn="b" latinLnBrk="0" hangingPunct="1"/>
                      <a:r>
                        <a:rPr lang="ja-JP" altLang="en-US" sz="1200" b="0" i="0" u="none" strike="noStrike" dirty="0">
                          <a:solidFill>
                            <a:schemeClr val="tx1"/>
                          </a:solidFill>
                          <a:effectLst/>
                          <a:latin typeface="Meiryo UI"/>
                          <a:ea typeface="Meiryo UI"/>
                        </a:rPr>
                        <a:t>なじみは薄いですが、この日に小豆がゆを食べると一年の疫病が避けられるといわれています。販促物で小豆がゆをＰＲし、習慣を浸透させましょう。</a:t>
                      </a:r>
                      <a:endParaRPr kumimoji="1" lang="en-US" altLang="ja-JP" sz="12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algn="l" fontAlgn="auto"/>
                      <a:r>
                        <a:rPr lang="ja-JP" altLang="en-US" sz="1200" b="0" i="0" u="none" strike="noStrike" dirty="0">
                          <a:solidFill>
                            <a:schemeClr val="tx1"/>
                          </a:solidFill>
                          <a:effectLst/>
                          <a:latin typeface="Meiryo UI"/>
                          <a:ea typeface="Meiryo UI"/>
                        </a:rPr>
                        <a:t>１月後半に入ると、寒さが一層厳しくなります。ホット系商品や、使い切りカイロなどの防寒用品は常時多め</a:t>
                      </a:r>
                      <a:r>
                        <a:rPr lang="ja-JP" altLang="en-US" sz="1200" b="0" i="0" u="none" strike="noStrike">
                          <a:solidFill>
                            <a:schemeClr val="tx1"/>
                          </a:solidFill>
                          <a:effectLst/>
                          <a:latin typeface="Meiryo UI"/>
                          <a:ea typeface="Meiryo UI"/>
                        </a:rPr>
                        <a:t>に持つことをおすすめします。</a:t>
                      </a:r>
                      <a:endParaRPr lang="en-US" altLang="ja-JP" sz="1200" b="0" i="0" u="none" strike="noStrike" dirty="0">
                        <a:solidFill>
                          <a:schemeClr val="tx1"/>
                        </a:solidFill>
                        <a:effectLst/>
                        <a:latin typeface="Meiryo UI"/>
                        <a:ea typeface="Meiryo UI"/>
                      </a:endParaRPr>
                    </a:p>
                  </a:txBody>
                  <a:tcPr marL="45720" marR="45720" vert="eaVert" anchor="ctr">
                    <a:solidFill>
                      <a:schemeClr val="accent1">
                        <a:lumMod val="20000"/>
                        <a:lumOff val="80000"/>
                      </a:schemeClr>
                    </a:solidFill>
                  </a:tcPr>
                </a:tc>
                <a:tc>
                  <a:txBody>
                    <a:bodyPr/>
                    <a:lstStyle/>
                    <a:p>
                      <a:pPr marL="0" lvl="0" algn="l">
                        <a:buNone/>
                      </a:pPr>
                      <a:r>
                        <a:rPr kumimoji="1" lang="ja-JP" altLang="en-US" sz="1200" b="0" i="0" u="none" strike="noStrike" kern="1200" noProof="0" dirty="0">
                          <a:solidFill>
                            <a:schemeClr val="tx1"/>
                          </a:solidFill>
                          <a:effectLst/>
                          <a:latin typeface="Meiryo UI"/>
                          <a:ea typeface="Meiryo UI"/>
                          <a:cs typeface="+mn-cs"/>
                        </a:rPr>
                        <a:t>汁物や飲料とのセット割引、もしくはおにぎり複数個購入</a:t>
                      </a:r>
                      <a:r>
                        <a:rPr kumimoji="1" lang="ja-JP" altLang="en-US" sz="1200" b="0" i="0" u="none" strike="noStrike" kern="1200" noProof="0">
                          <a:solidFill>
                            <a:schemeClr val="tx1"/>
                          </a:solidFill>
                          <a:effectLst/>
                          <a:latin typeface="Meiryo UI"/>
                          <a:ea typeface="Meiryo UI"/>
                          <a:cs typeface="+mn-cs"/>
                        </a:rPr>
                        <a:t>で割引するなど</a:t>
                      </a:r>
                      <a:r>
                        <a:rPr kumimoji="1" lang="ja-JP" altLang="en-US" sz="1200" b="0" i="0" u="none" strike="noStrike" kern="1200" noProof="0" dirty="0">
                          <a:solidFill>
                            <a:schemeClr val="tx1"/>
                          </a:solidFill>
                          <a:effectLst/>
                          <a:latin typeface="Meiryo UI"/>
                          <a:ea typeface="Meiryo UI"/>
                          <a:cs typeface="+mn-cs"/>
                        </a:rPr>
                        <a:t>、おにぎりキャンペーンを提案しましょう。</a:t>
                      </a:r>
                      <a:endParaRPr kumimoji="1" lang="en-US" altLang="ja-JP" sz="1200" b="0" i="0" u="none" strike="noStrike" kern="1200" noProof="0" dirty="0">
                        <a:solidFill>
                          <a:schemeClr val="tx1"/>
                        </a:solidFill>
                        <a:effectLst/>
                        <a:latin typeface="Meiryo UI"/>
                        <a:ea typeface="Meiryo UI"/>
                        <a:cs typeface="+mn-cs"/>
                      </a:endParaRPr>
                    </a:p>
                  </a:txBody>
                  <a:tcPr marL="45720" marR="45720" vert="eaVert" anchor="ctr">
                    <a:solidFill>
                      <a:srgbClr val="FFE1E1"/>
                    </a:solid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noProof="0" dirty="0">
                          <a:solidFill>
                            <a:schemeClr val="tx1"/>
                          </a:solidFill>
                          <a:effectLst/>
                          <a:latin typeface="Meiryo UI"/>
                          <a:ea typeface="Meiryo UI"/>
                          <a:cs typeface="+mn-cs"/>
                        </a:rPr>
                        <a:t>毎月</a:t>
                      </a:r>
                      <a:r>
                        <a:rPr kumimoji="1" lang="en-US" altLang="ja-JP" sz="1200" b="0" i="0" u="none" strike="noStrike" kern="1200" noProof="0" dirty="0">
                          <a:solidFill>
                            <a:schemeClr val="tx1"/>
                          </a:solidFill>
                          <a:effectLst/>
                          <a:latin typeface="Meiryo UI"/>
                          <a:ea typeface="Meiryo UI"/>
                          <a:cs typeface="+mn-cs"/>
                        </a:rPr>
                        <a:t>18</a:t>
                      </a:r>
                      <a:r>
                        <a:rPr kumimoji="1" lang="ja-JP" altLang="en-US" sz="1200" b="0" i="0" u="none" strike="noStrike" kern="1200" noProof="0" dirty="0">
                          <a:solidFill>
                            <a:schemeClr val="tx1"/>
                          </a:solidFill>
                          <a:effectLst/>
                          <a:latin typeface="Meiryo UI"/>
                          <a:ea typeface="Meiryo UI"/>
                          <a:cs typeface="+mn-cs"/>
                        </a:rPr>
                        <a:t>日。前日のおむすびの日と併せ、おにぎりや弁当など米を使った商品を</a:t>
                      </a:r>
                      <a:r>
                        <a:rPr kumimoji="1" lang="ja-JP" altLang="en-US" sz="1200" b="0" i="0" u="none" strike="noStrike" kern="1200" noProof="0">
                          <a:solidFill>
                            <a:schemeClr val="tx1"/>
                          </a:solidFill>
                          <a:effectLst/>
                          <a:latin typeface="Meiryo UI"/>
                          <a:ea typeface="Meiryo UI"/>
                          <a:cs typeface="+mn-cs"/>
                        </a:rPr>
                        <a:t>アピールしましょう。</a:t>
                      </a:r>
                      <a:endParaRPr lang="en-US" altLang="ja-JP" sz="1200" b="0" i="0" u="none" strike="noStrike" dirty="0">
                        <a:solidFill>
                          <a:schemeClr val="tx1"/>
                        </a:solidFill>
                        <a:effectLst/>
                        <a:latin typeface="Meiryo UI" panose="020B0604030504040204" pitchFamily="50" charset="-128"/>
                        <a:ea typeface="Meiryo UI" panose="020B0604030504040204" pitchFamily="50" charset="-128"/>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noProof="0" dirty="0">
                          <a:solidFill>
                            <a:schemeClr val="tx1"/>
                          </a:solidFill>
                          <a:effectLst/>
                          <a:latin typeface="Meiryo UI"/>
                          <a:ea typeface="Meiryo UI"/>
                          <a:cs typeface="+mn-cs"/>
                        </a:rPr>
                        <a:t>乾燥により火事が起きやすく</a:t>
                      </a:r>
                      <a:r>
                        <a:rPr kumimoji="1" lang="ja-JP" altLang="en-US" sz="1200" b="0" i="0" u="none" strike="noStrike" kern="1200" noProof="0">
                          <a:solidFill>
                            <a:schemeClr val="tx1"/>
                          </a:solidFill>
                          <a:effectLst/>
                          <a:latin typeface="Meiryo UI"/>
                          <a:ea typeface="Meiryo UI"/>
                          <a:cs typeface="+mn-cs"/>
                        </a:rPr>
                        <a:t>、防災意識が</a:t>
                      </a:r>
                      <a:r>
                        <a:rPr kumimoji="1" lang="ja-JP" altLang="en-US" sz="1200" b="0" i="0" u="none" strike="noStrike" kern="1200" noProof="0" dirty="0">
                          <a:solidFill>
                            <a:schemeClr val="tx1"/>
                          </a:solidFill>
                          <a:effectLst/>
                          <a:latin typeface="Meiryo UI"/>
                          <a:ea typeface="Meiryo UI"/>
                          <a:cs typeface="+mn-cs"/>
                        </a:rPr>
                        <a:t>高まる頃。消火器や防災用具の点検を販促物で促しましょう。</a:t>
                      </a:r>
                      <a:endParaRPr lang="en-US" altLang="ja-JP" sz="1200" b="0" i="0" u="none" strike="noStrike" dirty="0">
                        <a:solidFill>
                          <a:schemeClr val="tx1"/>
                        </a:solidFill>
                        <a:effectLst/>
                        <a:latin typeface="Meiryo UI" panose="020B0604030504040204" pitchFamily="50" charset="-128"/>
                        <a:ea typeface="Meiryo UI" panose="020B0604030504040204" pitchFamily="50" charset="-128"/>
                      </a:endParaRPr>
                    </a:p>
                  </a:txBody>
                  <a:tcPr marL="45720" marR="45720" vert="eaVert" anchor="ctr">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200" b="0" i="0" u="none" strike="noStrike" dirty="0">
                          <a:solidFill>
                            <a:schemeClr val="tx1"/>
                          </a:solidFill>
                          <a:effectLst/>
                          <a:latin typeface="Meiryo UI"/>
                          <a:ea typeface="Meiryo UI"/>
                        </a:rPr>
                        <a:t>二十四節気の一つで、１年で最も寒いとされます。客足が鈍い日が続くため発注量に注意を。降雪前は食料品の買い置きが増えるので考慮します。</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noProof="0" dirty="0">
                          <a:solidFill>
                            <a:schemeClr val="tx1"/>
                          </a:solidFill>
                          <a:effectLst/>
                          <a:latin typeface="Meiryo UI"/>
                          <a:ea typeface="Meiryo UI"/>
                          <a:cs typeface="+mn-cs"/>
                        </a:rPr>
                        <a:t>毎月</a:t>
                      </a:r>
                      <a:r>
                        <a:rPr kumimoji="1" lang="en-US" altLang="ja-JP" sz="1200" b="0" i="0" u="none" strike="noStrike" kern="1200" noProof="0" dirty="0">
                          <a:solidFill>
                            <a:schemeClr val="tx1"/>
                          </a:solidFill>
                          <a:effectLst/>
                          <a:latin typeface="Meiryo UI"/>
                          <a:ea typeface="Meiryo UI"/>
                          <a:cs typeface="+mn-cs"/>
                        </a:rPr>
                        <a:t>21</a:t>
                      </a:r>
                      <a:r>
                        <a:rPr kumimoji="1" lang="ja-JP" altLang="en-US" sz="1200" b="0" i="0" u="none" strike="noStrike" kern="1200" noProof="0" dirty="0">
                          <a:solidFill>
                            <a:schemeClr val="tx1"/>
                          </a:solidFill>
                          <a:effectLst/>
                          <a:latin typeface="Meiryo UI"/>
                          <a:ea typeface="Meiryo UI"/>
                          <a:cs typeface="+mn-cs"/>
                        </a:rPr>
                        <a:t>日は漬物の日。漬物、キムチ、納豆、ヨーグルトなど、発酵食品の</a:t>
                      </a:r>
                      <a:r>
                        <a:rPr kumimoji="1" lang="ja-JP" altLang="en" sz="1200" b="0" i="0" u="none" strike="noStrike" kern="1200" noProof="0" dirty="0">
                          <a:solidFill>
                            <a:schemeClr val="tx1"/>
                          </a:solidFill>
                          <a:effectLst/>
                          <a:latin typeface="Meiryo UI"/>
                          <a:ea typeface="Meiryo UI"/>
                          <a:cs typeface="+mn-cs"/>
                        </a:rPr>
                        <a:t>ＰＲ</a:t>
                      </a:r>
                      <a:r>
                        <a:rPr kumimoji="1" lang="ja-JP" altLang="en-US" sz="1200" b="0" i="0" u="none" strike="noStrike" kern="1200" noProof="0" dirty="0">
                          <a:solidFill>
                            <a:schemeClr val="tx1"/>
                          </a:solidFill>
                          <a:effectLst/>
                          <a:latin typeface="Meiryo UI"/>
                          <a:ea typeface="Meiryo UI"/>
                          <a:cs typeface="+mn-cs"/>
                        </a:rPr>
                        <a:t>を積極的に行いましょう。</a:t>
                      </a:r>
                      <a:endParaRPr lang="en-US" altLang="ja-JP" sz="1200" b="0" i="0" u="none" strike="noStrike" dirty="0">
                        <a:solidFill>
                          <a:schemeClr val="tx1"/>
                        </a:solidFill>
                        <a:effectLst/>
                        <a:latin typeface="Meiryo UI" panose="020B0604030504040204" pitchFamily="50" charset="-128"/>
                        <a:ea typeface="Meiryo UI" panose="020B0604030504040204" pitchFamily="50" charset="-128"/>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kumimoji="1" lang="ja-JP" altLang="en-US" sz="1200" u="none" strike="noStrike" kern="1200" dirty="0">
                          <a:solidFill>
                            <a:schemeClr val="tx1"/>
                          </a:solidFill>
                          <a:effectLst/>
                          <a:latin typeface="Meiryo UI"/>
                          <a:ea typeface="Meiryo UI"/>
                          <a:cs typeface="+mn-cs"/>
                        </a:rPr>
                        <a:t>夏に比べてなじみは薄いですが、体調を崩しやすいこの季節に売り込むチャンスです。ウナギやスタミナ食など滋養のある食べ物を提案しましょう。</a:t>
                      </a:r>
                      <a:endParaRPr kumimoji="1" lang="en-US" altLang="ja-JP" sz="12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200" u="none" strike="noStrike" dirty="0">
                          <a:solidFill>
                            <a:schemeClr val="tx1"/>
                          </a:solidFill>
                          <a:effectLst/>
                          <a:latin typeface="Meiryo UI"/>
                          <a:ea typeface="Meiryo UI"/>
                        </a:rPr>
                        <a:t>健康食ブームから人気が高い</a:t>
                      </a:r>
                      <a:r>
                        <a:rPr lang="ja-JP" altLang="en-US" sz="1200" u="none" strike="noStrike">
                          <a:solidFill>
                            <a:schemeClr val="tx1"/>
                          </a:solidFill>
                          <a:effectLst/>
                          <a:latin typeface="Meiryo UI"/>
                          <a:ea typeface="Meiryo UI"/>
                        </a:rPr>
                        <a:t>ナッツ。ビタミンＥなどの栄養素を含むことから、健康を意識する人にも人気があります。</a:t>
                      </a:r>
                      <a:r>
                        <a:rPr lang="ja-JP" altLang="en-US" sz="1200" u="none" strike="noStrike" dirty="0">
                          <a:solidFill>
                            <a:schemeClr val="tx1"/>
                          </a:solidFill>
                          <a:effectLst/>
                          <a:latin typeface="Meiryo UI"/>
                          <a:ea typeface="Meiryo UI"/>
                        </a:rPr>
                        <a:t>お酒のつまみ</a:t>
                      </a:r>
                      <a:r>
                        <a:rPr lang="ja-JP" altLang="en-US" sz="1200" u="none" strike="noStrike">
                          <a:solidFill>
                            <a:schemeClr val="tx1"/>
                          </a:solidFill>
                          <a:effectLst/>
                          <a:latin typeface="Meiryo UI"/>
                          <a:ea typeface="Meiryo UI"/>
                        </a:rPr>
                        <a:t>にもおすすめしましょう。</a:t>
                      </a:r>
                      <a:endParaRPr kumimoji="1" lang="ja-JP" altLang="en-US" sz="1200" u="none" strike="noStrike" kern="1200" dirty="0">
                        <a:solidFill>
                          <a:schemeClr val="tx1"/>
                        </a:solidFill>
                        <a:effectLst/>
                        <a:latin typeface="Meiryo UI" panose="020B0604030504040204" pitchFamily="50" charset="-128"/>
                        <a:ea typeface="Meiryo UI" panose="020B0604030504040204" pitchFamily="50" charset="-128"/>
                        <a:cs typeface="+mn-cs"/>
                      </a:endParaRPr>
                    </a:p>
                  </a:txBody>
                  <a:tcPr marL="45720" marR="45720" vert="eaVert" anchor="ctr">
                    <a:solidFill>
                      <a:schemeClr val="accent1">
                        <a:lumMod val="20000"/>
                        <a:lumOff val="80000"/>
                      </a:schemeClr>
                    </a:solid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noProof="0" dirty="0">
                          <a:solidFill>
                            <a:schemeClr val="tx1"/>
                          </a:solidFill>
                          <a:effectLst/>
                          <a:latin typeface="Meiryo UI"/>
                          <a:ea typeface="Meiryo UI"/>
                          <a:cs typeface="+mn-cs"/>
                        </a:rPr>
                        <a:t>毎月</a:t>
                      </a:r>
                      <a:r>
                        <a:rPr kumimoji="1" lang="en-US" altLang="ja-JP" sz="1200" b="0" i="0" u="none" strike="noStrike" kern="1200" noProof="0" dirty="0">
                          <a:solidFill>
                            <a:schemeClr val="tx1"/>
                          </a:solidFill>
                          <a:effectLst/>
                          <a:latin typeface="Meiryo UI"/>
                          <a:ea typeface="Meiryo UI"/>
                          <a:cs typeface="+mn-cs"/>
                        </a:rPr>
                        <a:t>24</a:t>
                      </a:r>
                      <a:r>
                        <a:rPr kumimoji="1" lang="ja-JP" altLang="en-US" sz="1200" b="0" i="0" u="none" strike="noStrike" kern="1200" noProof="0" dirty="0">
                          <a:solidFill>
                            <a:schemeClr val="tx1"/>
                          </a:solidFill>
                          <a:effectLst/>
                          <a:latin typeface="Meiryo UI"/>
                          <a:ea typeface="Meiryo UI"/>
                          <a:cs typeface="+mn-cs"/>
                        </a:rPr>
                        <a:t>日は</a:t>
                      </a:r>
                      <a:r>
                        <a:rPr kumimoji="1" lang="ja-JP" altLang="en-US" sz="1200" u="none" strike="noStrike" kern="1200" dirty="0">
                          <a:solidFill>
                            <a:schemeClr val="tx1"/>
                          </a:solidFill>
                          <a:effectLst/>
                          <a:latin typeface="Meiryo UI" panose="020B0604030504040204" pitchFamily="50" charset="-128"/>
                          <a:ea typeface="Meiryo UI" panose="020B0604030504040204" pitchFamily="50" charset="-128"/>
                          <a:cs typeface="+mn-cs"/>
                        </a:rPr>
                        <a:t>削り節の日</a:t>
                      </a:r>
                      <a:r>
                        <a:rPr kumimoji="1" lang="ja-JP" altLang="en-US" sz="1200" b="0" i="0" u="none" strike="noStrike" kern="1200" noProof="0" dirty="0">
                          <a:solidFill>
                            <a:schemeClr val="tx1"/>
                          </a:solidFill>
                          <a:effectLst/>
                          <a:latin typeface="Meiryo UI"/>
                          <a:ea typeface="Meiryo UI"/>
                          <a:cs typeface="+mn-cs"/>
                        </a:rPr>
                        <a:t>。</a:t>
                      </a:r>
                      <a:r>
                        <a:rPr kumimoji="1" lang="ja-JP" altLang="en-US" sz="1200" u="none" strike="noStrike" kern="1200" dirty="0">
                          <a:solidFill>
                            <a:schemeClr val="tx1"/>
                          </a:solidFill>
                          <a:effectLst/>
                          <a:latin typeface="Meiryo UI"/>
                          <a:ea typeface="Meiryo UI"/>
                          <a:cs typeface="+mn-cs"/>
                        </a:rPr>
                        <a:t>出汁を使った料理や、和食の販促を強化しましょう。</a:t>
                      </a:r>
                      <a:endParaRPr kumimoji="1" lang="en-US" altLang="ja-JP" sz="1200" u="none" strike="noStrike" kern="1200" dirty="0">
                        <a:solidFill>
                          <a:schemeClr val="tx1"/>
                        </a:solidFill>
                        <a:effectLst/>
                        <a:latin typeface="Meiryo UI"/>
                        <a:ea typeface="Meiryo UI"/>
                        <a:cs typeface="+mn-cs"/>
                      </a:endParaRPr>
                    </a:p>
                  </a:txBody>
                  <a:tcPr marL="45720" marR="45720" vert="eaVert" anchor="ctr">
                    <a:solidFill>
                      <a:srgbClr val="FFE1E1"/>
                    </a:solidFill>
                  </a:tcPr>
                </a:tc>
                <a:tc>
                  <a:txBody>
                    <a:bodyPr/>
                    <a:lstStyle/>
                    <a:p>
                      <a:pPr algn="l" fontAlgn="auto"/>
                      <a:r>
                        <a:rPr lang="ja-JP" altLang="en-US" sz="1200" b="0" i="0" u="none" strike="noStrike">
                          <a:solidFill>
                            <a:schemeClr val="tx1"/>
                          </a:solidFill>
                          <a:effectLst/>
                          <a:latin typeface="Meiryo UI"/>
                          <a:ea typeface="Meiryo UI"/>
                        </a:rPr>
                        <a:t>中華まんを積極的に売り込みます。</a:t>
                      </a:r>
                      <a:r>
                        <a:rPr lang="ja-JP" altLang="en-US" sz="1200" b="0" i="0" u="none" strike="noStrike" dirty="0">
                          <a:solidFill>
                            <a:schemeClr val="tx1"/>
                          </a:solidFill>
                          <a:effectLst/>
                          <a:latin typeface="Meiryo UI"/>
                          <a:ea typeface="Meiryo UI"/>
                        </a:rPr>
                        <a:t>定番の肉まんだけでなく、変わり種の商品など、限定感を販促物で記すと効果的です</a:t>
                      </a:r>
                      <a:r>
                        <a:rPr lang="ja-JP" altLang="en" sz="1200" b="0" i="0" u="none" strike="noStrike" dirty="0">
                          <a:solidFill>
                            <a:schemeClr val="tx1"/>
                          </a:solidFill>
                          <a:effectLst/>
                          <a:latin typeface="Meiryo UI"/>
                          <a:ea typeface="Meiryo UI"/>
                        </a:rPr>
                        <a:t>。</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200" b="0" i="0" u="none" strike="noStrike" dirty="0">
                          <a:solidFill>
                            <a:schemeClr val="tx1"/>
                          </a:solidFill>
                          <a:effectLst/>
                          <a:latin typeface="Meiryo UI"/>
                          <a:ea typeface="Meiryo UI"/>
                        </a:rPr>
                        <a:t>寒さで乾燥するため、肌のダメージも増える時季。乾燥肌対策としてボディクリーム、リップクリームなどを常時持つようにしましょう。</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200" b="0" i="0" u="none" strike="noStrike" dirty="0">
                          <a:solidFill>
                            <a:schemeClr val="tx1"/>
                          </a:solidFill>
                          <a:effectLst/>
                          <a:latin typeface="Meiryo UI"/>
                          <a:ea typeface="Meiryo UI"/>
                        </a:rPr>
                        <a:t>毎月</a:t>
                      </a:r>
                      <a:r>
                        <a:rPr lang="en-US" altLang="ja-JP" sz="1200" b="0" i="0" u="none" strike="noStrike" dirty="0">
                          <a:solidFill>
                            <a:schemeClr val="tx1"/>
                          </a:solidFill>
                          <a:effectLst/>
                          <a:latin typeface="Meiryo UI"/>
                          <a:ea typeface="Meiryo UI"/>
                        </a:rPr>
                        <a:t>27</a:t>
                      </a:r>
                      <a:r>
                        <a:rPr lang="ja-JP" altLang="en-US" sz="1200" b="0" i="0" u="none" strike="noStrike" dirty="0">
                          <a:solidFill>
                            <a:schemeClr val="tx1"/>
                          </a:solidFill>
                          <a:effectLst/>
                          <a:latin typeface="Meiryo UI"/>
                          <a:ea typeface="Meiryo UI"/>
                        </a:rPr>
                        <a:t>日はツナの日。おにぎりやサンドイッチ、パスタなど、ツナを使った食品をＰＲすることも検討します。</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200" b="0" i="0" u="none" strike="noStrike" dirty="0">
                          <a:solidFill>
                            <a:schemeClr val="tx1"/>
                          </a:solidFill>
                          <a:effectLst/>
                          <a:latin typeface="Meiryo UI"/>
                          <a:ea typeface="Meiryo UI"/>
                        </a:rPr>
                        <a:t>１月後半から２月前半にかけて積雪が増える時季。積雪対策商品、寒さ対策アイテム、非常食、部屋干し用洗剤などを多めに用意しましょう。</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200" b="0" i="0" u="none" strike="noStrike" dirty="0">
                          <a:solidFill>
                            <a:schemeClr val="tx1"/>
                          </a:solidFill>
                          <a:effectLst/>
                          <a:latin typeface="Meiryo UI"/>
                          <a:ea typeface="Meiryo UI"/>
                        </a:rPr>
                        <a:t>毎月</a:t>
                      </a:r>
                      <a:r>
                        <a:rPr lang="en-US" altLang="ja-JP" sz="1200" b="0" i="0" u="none" strike="noStrike" dirty="0">
                          <a:solidFill>
                            <a:schemeClr val="tx1"/>
                          </a:solidFill>
                          <a:effectLst/>
                          <a:latin typeface="Meiryo UI"/>
                          <a:ea typeface="Meiryo UI"/>
                        </a:rPr>
                        <a:t>29</a:t>
                      </a:r>
                      <a:r>
                        <a:rPr lang="ja-JP" altLang="en-US" sz="1200" b="0" i="0" u="none" strike="noStrike" dirty="0">
                          <a:solidFill>
                            <a:schemeClr val="tx1"/>
                          </a:solidFill>
                          <a:effectLst/>
                          <a:latin typeface="Meiryo UI"/>
                          <a:ea typeface="Meiryo UI"/>
                        </a:rPr>
                        <a:t>日。肉をはじめ、スタミナ食の提案をし、風邪</a:t>
                      </a:r>
                      <a:r>
                        <a:rPr lang="ja-JP" altLang="en-US" sz="1200" b="0" i="0" u="none" strike="noStrike">
                          <a:solidFill>
                            <a:schemeClr val="tx1"/>
                          </a:solidFill>
                          <a:effectLst/>
                          <a:latin typeface="Meiryo UI"/>
                          <a:ea typeface="Meiryo UI"/>
                        </a:rPr>
                        <a:t>に打ち勝つ体づくり</a:t>
                      </a:r>
                      <a:r>
                        <a:rPr lang="ja-JP" altLang="en-US" sz="1200" b="0" i="0" u="none" strike="noStrike" dirty="0">
                          <a:solidFill>
                            <a:schemeClr val="tx1"/>
                          </a:solidFill>
                          <a:effectLst/>
                          <a:latin typeface="Meiryo UI"/>
                          <a:ea typeface="Meiryo UI"/>
                        </a:rPr>
                        <a:t>をテーマに関連商品をまとめて展開しましょう。</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200" b="0" i="0" u="none" strike="noStrike" dirty="0">
                          <a:solidFill>
                            <a:schemeClr val="tx1"/>
                          </a:solidFill>
                          <a:effectLst/>
                          <a:latin typeface="Meiryo UI"/>
                          <a:ea typeface="Meiryo UI"/>
                        </a:rPr>
                        <a:t>毎月</a:t>
                      </a:r>
                      <a:r>
                        <a:rPr lang="en-US" altLang="ja-JP" sz="1200" b="0" i="0" u="none" strike="noStrike" dirty="0">
                          <a:solidFill>
                            <a:schemeClr val="tx1"/>
                          </a:solidFill>
                          <a:effectLst/>
                          <a:latin typeface="Meiryo UI"/>
                          <a:ea typeface="Meiryo UI"/>
                        </a:rPr>
                        <a:t>30</a:t>
                      </a:r>
                      <a:r>
                        <a:rPr lang="ja-JP" altLang="en-US" sz="1200" b="0" i="0" u="none" strike="noStrike" dirty="0">
                          <a:solidFill>
                            <a:schemeClr val="tx1"/>
                          </a:solidFill>
                          <a:effectLst/>
                          <a:latin typeface="Meiryo UI"/>
                          <a:ea typeface="Meiryo UI"/>
                        </a:rPr>
                        <a:t>日はみその日。寒さが厳しい時季につき、温かい汁物やスープが好まれます。ご飯のお供だけでなく、夜食や軽食と</a:t>
                      </a:r>
                      <a:r>
                        <a:rPr lang="ja-JP" altLang="en-US" sz="1200" b="0" i="0" u="none" strike="noStrike">
                          <a:solidFill>
                            <a:schemeClr val="tx1"/>
                          </a:solidFill>
                          <a:effectLst/>
                          <a:latin typeface="Meiryo UI"/>
                          <a:ea typeface="Meiryo UI"/>
                        </a:rPr>
                        <a:t>してもおすすめです</a:t>
                      </a:r>
                      <a:r>
                        <a:rPr lang="ja-JP" altLang="en-US" sz="1200" b="0" i="0" u="none" strike="noStrike" dirty="0">
                          <a:solidFill>
                            <a:schemeClr val="tx1"/>
                          </a:solidFill>
                          <a:effectLst/>
                          <a:latin typeface="Meiryo UI"/>
                          <a:ea typeface="Meiryo UI"/>
                        </a:rPr>
                        <a:t>。</a:t>
                      </a:r>
                      <a:endParaRPr lang="en-US" altLang="ja-JP" sz="1200" b="0" i="0" u="none" strike="noStrike" dirty="0">
                        <a:solidFill>
                          <a:schemeClr val="tx1"/>
                        </a:solidFill>
                        <a:effectLst/>
                        <a:latin typeface="Meiryo UI"/>
                        <a:ea typeface="Meiryo UI"/>
                      </a:endParaRPr>
                    </a:p>
                  </a:txBody>
                  <a:tcPr marL="45720" marR="45720" vert="eaVert" anchor="ctr">
                    <a:solidFill>
                      <a:schemeClr val="accent1">
                        <a:lumMod val="20000"/>
                        <a:lumOff val="80000"/>
                      </a:schemeClr>
                    </a:solidFill>
                  </a:tcPr>
                </a:tc>
                <a:tc>
                  <a:txBody>
                    <a:bodyPr/>
                    <a:lstStyle/>
                    <a:p>
                      <a:pPr algn="l" fontAlgn="auto"/>
                      <a:r>
                        <a:rPr lang="ja-JP" altLang="en-US" sz="1200" b="0" i="0" u="none" strike="noStrike" dirty="0">
                          <a:solidFill>
                            <a:schemeClr val="tx1"/>
                          </a:solidFill>
                          <a:effectLst/>
                          <a:latin typeface="Meiryo UI"/>
                          <a:ea typeface="Meiryo UI"/>
                        </a:rPr>
                        <a:t>脳卒中や心臓病などは冬に起きやすいとされます。健康意識が高いときこそ、健康関連商品、使い切りカイロ、マスクなどの雑貨も多めに持ちましょう。</a:t>
                      </a:r>
                      <a:endParaRPr lang="en-US" altLang="ja-JP" sz="1200" b="0" i="0" u="none" strike="noStrike" dirty="0">
                        <a:solidFill>
                          <a:schemeClr val="tx1"/>
                        </a:solidFill>
                        <a:effectLst/>
                        <a:latin typeface="Meiryo UI"/>
                        <a:ea typeface="Meiryo UI"/>
                      </a:endParaRPr>
                    </a:p>
                  </a:txBody>
                  <a:tcPr marL="45720" marR="45720" vert="eaVert" anchor="ctr">
                    <a:solidFill>
                      <a:srgbClr val="FFE1E1"/>
                    </a:solid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200" b="0" i="0" u="none" strike="noStrike" dirty="0">
                          <a:solidFill>
                            <a:schemeClr val="tx1"/>
                          </a:solidFill>
                          <a:effectLst/>
                          <a:latin typeface="Meiryo UI"/>
                          <a:ea typeface="Meiryo UI"/>
                        </a:rPr>
                        <a:t>地域によっては雪が降る日</a:t>
                      </a:r>
                      <a:r>
                        <a:rPr lang="ja-JP" altLang="en-US" sz="1200" b="0" i="0" u="none" strike="noStrike">
                          <a:solidFill>
                            <a:schemeClr val="tx1"/>
                          </a:solidFill>
                          <a:effectLst/>
                          <a:latin typeface="Meiryo UI"/>
                          <a:ea typeface="Meiryo UI"/>
                        </a:rPr>
                        <a:t>が増えると、悩みは「生乾き臭」になります。「部屋干しのニオイ対策に！」と書いたＰＯＰでまとめ買いを促しましょう。</a:t>
                      </a:r>
                      <a:endParaRPr lang="ja-JP" altLang="ja-JP" sz="1200" dirty="0">
                        <a:solidFill>
                          <a:schemeClr val="tx1"/>
                        </a:solidFill>
                      </a:endParaRPr>
                    </a:p>
                  </a:txBody>
                  <a:tcPr marL="45720" marR="45720" vert="eaVert" anchor="ctr">
                    <a:noFill/>
                  </a:tcPr>
                </a:tc>
                <a:tc>
                  <a:txBody>
                    <a:bodyPr/>
                    <a:lstStyle/>
                    <a:p>
                      <a:pPr algn="l" fontAlgn="auto"/>
                      <a:r>
                        <a:rPr lang="ja-JP" altLang="en-US" sz="1200" b="0" i="0" u="none" strike="noStrike" dirty="0">
                          <a:solidFill>
                            <a:schemeClr val="tx1"/>
                          </a:solidFill>
                          <a:effectLst/>
                          <a:latin typeface="Meiryo UI"/>
                          <a:ea typeface="Meiryo UI"/>
                        </a:rPr>
                        <a:t>風邪や気圧、気候の変化による頭痛が起きやすい頃。頭痛を和らげるハーブティーやショウガを含む食材などを提案しましょう。</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200" b="0" i="0" u="none" strike="noStrike" dirty="0">
                          <a:solidFill>
                            <a:schemeClr val="tx1"/>
                          </a:solidFill>
                          <a:effectLst/>
                          <a:latin typeface="Meiryo UI"/>
                          <a:ea typeface="Meiryo UI"/>
                        </a:rPr>
                        <a:t>恵方巻きは予約活動が中心ですが、当日販売分も販促を</a:t>
                      </a:r>
                      <a:r>
                        <a:rPr lang="ja-JP" altLang="en-US" sz="1200" b="0" i="0" u="none" strike="noStrike">
                          <a:solidFill>
                            <a:schemeClr val="tx1"/>
                          </a:solidFill>
                          <a:effectLst/>
                          <a:latin typeface="Meiryo UI"/>
                          <a:ea typeface="Meiryo UI"/>
                        </a:rPr>
                        <a:t>強化しましょう。</a:t>
                      </a:r>
                      <a:r>
                        <a:rPr lang="ja-JP" altLang="en-US" sz="1200" b="0" i="0" u="none" strike="noStrike" dirty="0">
                          <a:solidFill>
                            <a:schemeClr val="tx1"/>
                          </a:solidFill>
                          <a:effectLst/>
                          <a:latin typeface="Meiryo UI"/>
                          <a:ea typeface="Meiryo UI"/>
                        </a:rPr>
                        <a:t>子どもの多い立地では、福豆、豆まきセット、鬼の面も用意しましょう。</a:t>
                      </a:r>
                      <a:endParaRPr lang="en-US" altLang="ja-JP" sz="1200" b="0" i="0" u="none" strike="noStrike" dirty="0">
                        <a:solidFill>
                          <a:schemeClr val="tx1"/>
                        </a:solidFill>
                        <a:effectLst/>
                        <a:latin typeface="Meiryo UI"/>
                        <a:ea typeface="Meiryo UI"/>
                      </a:endParaRPr>
                    </a:p>
                  </a:txBody>
                  <a:tcPr marL="45720" marR="45720" vert="eaVert" anchor="ctr">
                    <a:noFill/>
                  </a:tcPr>
                </a:tc>
                <a:extLst>
                  <a:ext uri="{0D108BD9-81ED-4DB2-BD59-A6C34878D82A}">
                    <a16:rowId xmlns:a16="http://schemas.microsoft.com/office/drawing/2014/main" val="3575630444"/>
                  </a:ext>
                </a:extLst>
              </a:tr>
              <a:tr h="118600">
                <a:tc>
                  <a:txBody>
                    <a:bodyPr/>
                    <a:lstStyle/>
                    <a:p>
                      <a:pPr algn="ctr" fontAlgn="auto"/>
                      <a:endParaRPr lang="ja-JP" altLang="en-US" sz="900" b="0" i="0" u="none" strike="noStrike">
                        <a:solidFill>
                          <a:schemeClr val="tx1"/>
                        </a:solidFill>
                        <a:effectLst/>
                        <a:latin typeface="Meiryo UI"/>
                        <a:ea typeface="Meiryo UI"/>
                      </a:endParaRPr>
                    </a:p>
                  </a:txBody>
                  <a:tcPr marL="0" marR="0" marT="0" marB="0" vert="eaVert" anchor="b">
                    <a:solidFill>
                      <a:schemeClr val="accent4">
                        <a:lumMod val="20000"/>
                        <a:lumOff val="80000"/>
                      </a:schemeClr>
                    </a:solid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solidFill>
                      <a:schemeClr val="accent1">
                        <a:lumMod val="20000"/>
                        <a:lumOff val="80000"/>
                      </a:schemeClr>
                    </a:solidFill>
                  </a:tcPr>
                </a:tc>
                <a:tc>
                  <a:txBody>
                    <a:bodyPr/>
                    <a:lstStyle/>
                    <a:p>
                      <a:pPr algn="ctr" fontAlgn="auto"/>
                      <a:endParaRPr lang="ja-JP" altLang="en-US" sz="900" b="0" i="0" u="none" strike="noStrike">
                        <a:effectLst/>
                        <a:latin typeface="Meiryo UI"/>
                        <a:ea typeface="Meiryo UI"/>
                      </a:endParaRPr>
                    </a:p>
                  </a:txBody>
                  <a:tcPr marL="0" marR="0" marT="0" marB="0" vert="eaVert" anchor="b">
                    <a:solidFill>
                      <a:srgbClr val="FFE1E1"/>
                    </a:solidFill>
                  </a:tcPr>
                </a:tc>
                <a:tc>
                  <a:txBody>
                    <a:bodyPr/>
                    <a:lstStyle/>
                    <a:p>
                      <a:pPr algn="ctr" fontAlgn="auto"/>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endParaRPr lang="ja-JP" altLang="en-US" sz="900" b="0" i="0" u="none" strike="noStrike">
                        <a:effectLst/>
                        <a:latin typeface="Meiryo UI" panose="020B0604030504040204" pitchFamily="50" charset="-128"/>
                        <a:ea typeface="Meiryo UI" panose="020B0604030504040204" pitchFamily="50" charset="-128"/>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solidFill>
                      <a:schemeClr val="accent1">
                        <a:lumMod val="20000"/>
                        <a:lumOff val="80000"/>
                      </a:schemeClr>
                    </a:solid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solidFill>
                      <a:srgbClr val="FFE1E1"/>
                    </a:solid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solidFill>
                      <a:schemeClr val="accent4">
                        <a:lumMod val="20000"/>
                        <a:lumOff val="80000"/>
                      </a:schemeClr>
                    </a:solid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solidFill>
                      <a:schemeClr val="accent1">
                        <a:lumMod val="20000"/>
                        <a:lumOff val="80000"/>
                      </a:schemeClr>
                    </a:solid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solidFill>
                      <a:srgbClr val="FFE1E1"/>
                    </a:solidFill>
                  </a:tcPr>
                </a:tc>
                <a:tc>
                  <a:txBody>
                    <a:bodyPr/>
                    <a:lstStyle/>
                    <a:p>
                      <a:pPr algn="ctr" fontAlgn="auto"/>
                      <a:endParaRPr lang="ja-JP" altLang="en-US" sz="900" b="0" i="0" u="none" strike="noStrike">
                        <a:solidFill>
                          <a:srgbClr val="FF0000"/>
                        </a:solidFill>
                        <a:effectLst/>
                        <a:latin typeface="Meiryo UI"/>
                        <a:ea typeface="Meiryo UI"/>
                      </a:endParaRPr>
                    </a:p>
                  </a:txBody>
                  <a:tcPr marL="0" marR="0" marT="0" marB="0" vert="eaVert" anchor="b">
                    <a:noFill/>
                  </a:tcPr>
                </a:tc>
                <a:tc>
                  <a:txBody>
                    <a:bodyPr/>
                    <a:lstStyle/>
                    <a:p>
                      <a:pPr algn="ctr" fontAlgn="auto"/>
                      <a:endParaRPr lang="ja-JP" altLang="en-US" sz="900" b="0" i="0" u="none" strike="noStrike">
                        <a:effectLst/>
                        <a:latin typeface="Meiryo UI" panose="020B0604030504040204" pitchFamily="50" charset="-128"/>
                        <a:ea typeface="Meiryo UI" panose="020B0604030504040204" pitchFamily="50" charset="-128"/>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dirty="0">
                          <a:effectLst/>
                          <a:latin typeface="Meiryo UI"/>
                          <a:ea typeface="Meiryo UI"/>
                        </a:rPr>
                        <a:t>　</a:t>
                      </a:r>
                      <a:endParaRPr lang="ja-JP" altLang="en-US" sz="900" b="0" i="0" u="none" strike="noStrike" dirty="0">
                        <a:effectLst/>
                        <a:latin typeface="Meiryo UI"/>
                        <a:ea typeface="Meiryo UI"/>
                      </a:endParaRPr>
                    </a:p>
                  </a:txBody>
                  <a:tcPr marL="0" marR="0" marT="0" marB="0" vert="eaVert" anchor="b">
                    <a:solidFill>
                      <a:schemeClr val="accent1">
                        <a:lumMod val="20000"/>
                        <a:lumOff val="80000"/>
                      </a:schemeClr>
                    </a:solid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solidFill>
                      <a:srgbClr val="FFE1E1"/>
                    </a:solid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endParaRPr lang="ja-JP" altLang="en-US" sz="900" b="0" i="0" u="none" strike="noStrike">
                        <a:solidFill>
                          <a:schemeClr val="tx1"/>
                        </a:solidFill>
                        <a:effectLst/>
                        <a:latin typeface="Meiryo UI"/>
                        <a:ea typeface="Meiryo UI"/>
                      </a:endParaRPr>
                    </a:p>
                  </a:txBody>
                  <a:tcPr marL="0" marR="0" marT="0" marB="0" vert="eaVert" anchor="b">
                    <a:solidFill>
                      <a:schemeClr val="accent1">
                        <a:lumMod val="20000"/>
                        <a:lumOff val="80000"/>
                      </a:schemeClr>
                    </a:solid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solidFill>
                      <a:srgbClr val="FFE1E1"/>
                    </a:solidFill>
                  </a:tcPr>
                </a:tc>
                <a:tc>
                  <a:txBody>
                    <a:bodyPr/>
                    <a:lstStyle/>
                    <a:p>
                      <a:pPr algn="ctr" fontAlgn="auto"/>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vert="eaVert" anchor="b">
                    <a:noFill/>
                  </a:tcPr>
                </a:tc>
                <a:tc>
                  <a:txBody>
                    <a:bodyPr/>
                    <a:lstStyle/>
                    <a:p>
                      <a:pPr algn="ctr" fontAlgn="auto"/>
                      <a:r>
                        <a:rPr lang="ja-JP" altLang="en-US" sz="900" u="none" strike="noStrike" dirty="0">
                          <a:effectLst/>
                          <a:latin typeface="Meiryo UI"/>
                          <a:ea typeface="Meiryo UI"/>
                        </a:rPr>
                        <a:t>　</a:t>
                      </a:r>
                      <a:endParaRPr lang="ja-JP" altLang="en-US" sz="900" b="0" i="0" u="none" strike="noStrike" dirty="0">
                        <a:effectLst/>
                        <a:latin typeface="Meiryo UI"/>
                        <a:ea typeface="Meiryo UI"/>
                      </a:endParaRPr>
                    </a:p>
                  </a:txBody>
                  <a:tcPr marL="0" marR="0" marT="0" marB="0" vert="eaVert" anchor="b">
                    <a:noFill/>
                  </a:tcPr>
                </a:tc>
                <a:extLst>
                  <a:ext uri="{0D108BD9-81ED-4DB2-BD59-A6C34878D82A}">
                    <a16:rowId xmlns:a16="http://schemas.microsoft.com/office/drawing/2014/main" val="2801771382"/>
                  </a:ext>
                </a:extLst>
              </a:tr>
            </a:tbl>
          </a:graphicData>
        </a:graphic>
      </p:graphicFrame>
      <p:sp>
        <p:nvSpPr>
          <p:cNvPr id="87" name="角丸四角形 86">
            <a:extLst>
              <a:ext uri="{FF2B5EF4-FFF2-40B4-BE49-F238E27FC236}">
                <a16:creationId xmlns:a16="http://schemas.microsoft.com/office/drawing/2014/main" id="{C51E3E60-3872-5DC4-D0BD-AD7DBB270948}"/>
              </a:ext>
            </a:extLst>
          </p:cNvPr>
          <p:cNvSpPr/>
          <p:nvPr/>
        </p:nvSpPr>
        <p:spPr bwMode="auto">
          <a:xfrm>
            <a:off x="18448650" y="13967733"/>
            <a:ext cx="2930244" cy="684461"/>
          </a:xfrm>
          <a:prstGeom prst="roundRect">
            <a:avLst/>
          </a:prstGeom>
          <a:ln>
            <a:headEnd/>
            <a:tailEnd/>
          </a:ln>
        </p:spPr>
        <p:style>
          <a:lnRef idx="2">
            <a:schemeClr val="accent6"/>
          </a:lnRef>
          <a:fillRef idx="1">
            <a:schemeClr val="lt1"/>
          </a:fillRef>
          <a:effectRef idx="0">
            <a:schemeClr val="accent6"/>
          </a:effectRef>
          <a:fontRef idx="minor">
            <a:schemeClr val="dk1"/>
          </a:fontRef>
        </p:style>
        <p:txBody>
          <a:bodyPr wrap="square" lIns="0" tIns="22860" rIns="0" bIns="22860" rtlCol="0" anchor="ctr" upright="1"/>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altLang="ja-JP" sz="800" b="0" i="0" baseline="0">
                <a:solidFill>
                  <a:schemeClr val="dk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800"/>
              <a:t>天気予報は、ダイキン工業株式会社が公表している</a:t>
            </a:r>
            <a:endParaRPr kumimoji="1" lang="en-US" altLang="ja-JP" sz="800"/>
          </a:p>
          <a:p>
            <a:r>
              <a:rPr kumimoji="1" lang="ja-JP" altLang="en-US" sz="800"/>
              <a:t>　「ダイキン</a:t>
            </a:r>
            <a:r>
              <a:rPr kumimoji="1" lang="en-US" altLang="ja-JP" sz="800"/>
              <a:t>AIR</a:t>
            </a:r>
            <a:r>
              <a:rPr kumimoji="1" lang="ja-JP" altLang="en-US" sz="800"/>
              <a:t>カレンダー」を参照させて頂いております。　　　　　　　　　　　　　　　　　　　　　　</a:t>
            </a:r>
            <a:endParaRPr kumimoji="1" lang="en-US" altLang="ja-JP" sz="800"/>
          </a:p>
          <a:p>
            <a:r>
              <a:rPr kumimoji="1" lang="ja-JP" altLang="en-US" sz="800"/>
              <a:t>　　　　　　　</a:t>
            </a:r>
            <a:r>
              <a:rPr kumimoji="1" lang="en-US" altLang="ja-JP" sz="800"/>
              <a:t>https://www.daikin.co.jp/otenki/calendar_web</a:t>
            </a:r>
            <a:endParaRPr lang="ja-JP" altLang="ja-JP" sz="800">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0" name="Text Box 14">
            <a:extLst>
              <a:ext uri="{FF2B5EF4-FFF2-40B4-BE49-F238E27FC236}">
                <a16:creationId xmlns:a16="http://schemas.microsoft.com/office/drawing/2014/main" id="{53627A94-3A76-3F56-7365-76A666A18E51}"/>
              </a:ext>
            </a:extLst>
          </p:cNvPr>
          <p:cNvSpPr txBox="1">
            <a:spLocks noChangeArrowheads="1"/>
          </p:cNvSpPr>
          <p:nvPr/>
        </p:nvSpPr>
        <p:spPr bwMode="auto">
          <a:xfrm>
            <a:off x="13410282" y="14082310"/>
            <a:ext cx="5504395" cy="388792"/>
          </a:xfrm>
          <a:prstGeom prst="rect">
            <a:avLst/>
          </a:prstGeom>
          <a:noFill/>
          <a:ln w="9525">
            <a:noFill/>
            <a:miter lim="800000"/>
            <a:headEnd/>
            <a:tailEnd/>
          </a:ln>
        </p:spPr>
        <p:txBody>
          <a:bodyPr wrap="square" lIns="27432" tIns="2286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ja-JP" altLang="en-US" sz="2000" b="1" i="0" u="none" strike="noStrike" baseline="0">
                <a:solidFill>
                  <a:srgbClr val="000000"/>
                </a:solidFill>
                <a:latin typeface="Meiryo UI" panose="020B0604030504040204" pitchFamily="50" charset="-128"/>
                <a:ea typeface="Meiryo UI" panose="020B0604030504040204" pitchFamily="50" charset="-128"/>
                <a:cs typeface="Meiryo UI" panose="020B0604030504040204" pitchFamily="50" charset="-128"/>
              </a:rPr>
              <a:t>     　支社　　　　営業部　　　　 担当：</a:t>
            </a:r>
            <a:endParaRPr lang="ja-JP" altLang="en-US" sz="1050">
              <a:latin typeface="Meiryo UI" panose="020B0604030504040204" pitchFamily="50" charset="-128"/>
              <a:ea typeface="Meiryo UI" panose="020B0604030504040204" pitchFamily="50" charset="-128"/>
              <a:cs typeface="Meiryo UI" panose="020B0604030504040204" pitchFamily="50" charset="-128"/>
            </a:endParaRPr>
          </a:p>
        </p:txBody>
      </p:sp>
      <p:sp>
        <p:nvSpPr>
          <p:cNvPr id="93" name="Text Box 14">
            <a:extLst>
              <a:ext uri="{FF2B5EF4-FFF2-40B4-BE49-F238E27FC236}">
                <a16:creationId xmlns:a16="http://schemas.microsoft.com/office/drawing/2014/main" id="{F15AB8D9-956D-F185-4D3D-7C3933811496}"/>
              </a:ext>
            </a:extLst>
          </p:cNvPr>
          <p:cNvSpPr txBox="1">
            <a:spLocks noChangeArrowheads="1"/>
          </p:cNvSpPr>
          <p:nvPr/>
        </p:nvSpPr>
        <p:spPr bwMode="auto">
          <a:xfrm>
            <a:off x="13548328" y="14435036"/>
            <a:ext cx="4590896" cy="488534"/>
          </a:xfrm>
          <a:prstGeom prst="rect">
            <a:avLst/>
          </a:prstGeom>
          <a:noFill/>
          <a:ln w="9525">
            <a:noFill/>
            <a:miter lim="800000"/>
            <a:headEnd/>
            <a:tailEnd/>
          </a:ln>
        </p:spPr>
        <p:txBody>
          <a:bodyPr wrap="square" lIns="27432" tIns="2286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r>
              <a:rPr lang="en-US" altLang="ja-JP" sz="2400" b="1" i="0" baseline="0">
                <a:effectLst/>
                <a:latin typeface="+mn-lt"/>
                <a:ea typeface="+mn-ea"/>
                <a:cs typeface="+mn-cs"/>
              </a:rPr>
              <a:t>TEL</a:t>
            </a:r>
            <a:r>
              <a:rPr lang="ja-JP" altLang="en-US" sz="2400" b="1" i="0" baseline="0">
                <a:effectLst/>
                <a:latin typeface="+mn-lt"/>
                <a:ea typeface="+mn-ea"/>
                <a:cs typeface="+mn-cs"/>
              </a:rPr>
              <a:t>：</a:t>
            </a:r>
            <a:r>
              <a:rPr lang="ja-JP" altLang="ja-JP" sz="2400" b="1" i="0" baseline="0">
                <a:effectLst/>
                <a:latin typeface="+mn-lt"/>
                <a:ea typeface="+mn-ea"/>
                <a:cs typeface="+mn-cs"/>
              </a:rPr>
              <a:t> </a:t>
            </a:r>
            <a:endParaRPr lang="ja-JP" altLang="ja-JP" sz="4000">
              <a:effectLst/>
            </a:endParaRPr>
          </a:p>
        </p:txBody>
      </p:sp>
      <p:pic>
        <p:nvPicPr>
          <p:cNvPr id="101" name="図 100">
            <a:extLst>
              <a:ext uri="{FF2B5EF4-FFF2-40B4-BE49-F238E27FC236}">
                <a16:creationId xmlns:a16="http://schemas.microsoft.com/office/drawing/2014/main" id="{AAFCD767-1654-51A5-FE4B-A5E668ED22B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9609469" y="348718"/>
            <a:ext cx="1374179" cy="930434"/>
          </a:xfrm>
          <a:prstGeom prst="rect">
            <a:avLst/>
          </a:prstGeom>
        </p:spPr>
      </p:pic>
      <p:pic>
        <p:nvPicPr>
          <p:cNvPr id="102" name="図 101">
            <a:extLst>
              <a:ext uri="{FF2B5EF4-FFF2-40B4-BE49-F238E27FC236}">
                <a16:creationId xmlns:a16="http://schemas.microsoft.com/office/drawing/2014/main" id="{D9E63877-77FB-82F8-FA4A-DE6C92FBDF76}"/>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391732" y="2049265"/>
            <a:ext cx="1761748" cy="1412994"/>
          </a:xfrm>
          <a:prstGeom prst="rect">
            <a:avLst/>
          </a:prstGeom>
        </p:spPr>
      </p:pic>
      <p:pic>
        <p:nvPicPr>
          <p:cNvPr id="103" name="図 102">
            <a:extLst>
              <a:ext uri="{FF2B5EF4-FFF2-40B4-BE49-F238E27FC236}">
                <a16:creationId xmlns:a16="http://schemas.microsoft.com/office/drawing/2014/main" id="{6FD850D5-FE92-79DE-3E28-D293D873E5F2}"/>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228606" y="8708736"/>
            <a:ext cx="1651132" cy="1401336"/>
          </a:xfrm>
          <a:prstGeom prst="rect">
            <a:avLst/>
          </a:prstGeom>
        </p:spPr>
      </p:pic>
      <p:pic>
        <p:nvPicPr>
          <p:cNvPr id="104" name="図 103">
            <a:extLst>
              <a:ext uri="{FF2B5EF4-FFF2-40B4-BE49-F238E27FC236}">
                <a16:creationId xmlns:a16="http://schemas.microsoft.com/office/drawing/2014/main" id="{41DB986C-4440-1B87-904A-2D144800E5B4}"/>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120042" y="12270957"/>
            <a:ext cx="1026114" cy="1328567"/>
          </a:xfrm>
          <a:prstGeom prst="rect">
            <a:avLst/>
          </a:prstGeom>
        </p:spPr>
      </p:pic>
      <p:pic>
        <p:nvPicPr>
          <p:cNvPr id="105" name="図 104">
            <a:extLst>
              <a:ext uri="{FF2B5EF4-FFF2-40B4-BE49-F238E27FC236}">
                <a16:creationId xmlns:a16="http://schemas.microsoft.com/office/drawing/2014/main" id="{D1C864DF-FAD7-EF8F-D71D-52381251ED7A}"/>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1436158" y="14150633"/>
            <a:ext cx="1403735" cy="876077"/>
          </a:xfrm>
          <a:prstGeom prst="rect">
            <a:avLst/>
          </a:prstGeom>
        </p:spPr>
      </p:pic>
      <p:pic>
        <p:nvPicPr>
          <p:cNvPr id="106" name="図 105">
            <a:extLst>
              <a:ext uri="{FF2B5EF4-FFF2-40B4-BE49-F238E27FC236}">
                <a16:creationId xmlns:a16="http://schemas.microsoft.com/office/drawing/2014/main" id="{5FB262AD-93FB-A466-3B8F-90E16A7366C4}"/>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5553150" y="12347780"/>
            <a:ext cx="1311942" cy="1097038"/>
          </a:xfrm>
          <a:prstGeom prst="rect">
            <a:avLst/>
          </a:prstGeom>
        </p:spPr>
      </p:pic>
      <p:pic>
        <p:nvPicPr>
          <p:cNvPr id="107" name="図 106">
            <a:extLst>
              <a:ext uri="{FF2B5EF4-FFF2-40B4-BE49-F238E27FC236}">
                <a16:creationId xmlns:a16="http://schemas.microsoft.com/office/drawing/2014/main" id="{09A87C8D-9802-E9F9-C989-18E96267FFD6}"/>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9438524" y="14042986"/>
            <a:ext cx="818105" cy="1091369"/>
          </a:xfrm>
          <a:prstGeom prst="rect">
            <a:avLst/>
          </a:prstGeom>
        </p:spPr>
      </p:pic>
      <p:pic>
        <p:nvPicPr>
          <p:cNvPr id="108" name="図 107">
            <a:extLst>
              <a:ext uri="{FF2B5EF4-FFF2-40B4-BE49-F238E27FC236}">
                <a16:creationId xmlns:a16="http://schemas.microsoft.com/office/drawing/2014/main" id="{778F8AC1-221C-63F1-C5C6-A42E51A161ED}"/>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13344269" y="14868177"/>
            <a:ext cx="7245317" cy="341940"/>
          </a:xfrm>
          <a:prstGeom prst="rect">
            <a:avLst/>
          </a:prstGeom>
        </p:spPr>
      </p:pic>
      <p:pic>
        <p:nvPicPr>
          <p:cNvPr id="109" name="図 108">
            <a:extLst>
              <a:ext uri="{FF2B5EF4-FFF2-40B4-BE49-F238E27FC236}">
                <a16:creationId xmlns:a16="http://schemas.microsoft.com/office/drawing/2014/main" id="{0DE4F9A0-0C6C-CE78-044E-A0A6AB015864}"/>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222998" y="3096779"/>
            <a:ext cx="1778525" cy="1333894"/>
          </a:xfrm>
          <a:prstGeom prst="rect">
            <a:avLst/>
          </a:prstGeom>
        </p:spPr>
      </p:pic>
      <p:pic>
        <p:nvPicPr>
          <p:cNvPr id="110" name="図 109">
            <a:extLst>
              <a:ext uri="{FF2B5EF4-FFF2-40B4-BE49-F238E27FC236}">
                <a16:creationId xmlns:a16="http://schemas.microsoft.com/office/drawing/2014/main" id="{0309B17B-12A1-A708-7F87-B4404D624B20}"/>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0256629" y="3282886"/>
            <a:ext cx="1778525" cy="1254684"/>
          </a:xfrm>
          <a:prstGeom prst="rect">
            <a:avLst/>
          </a:prstGeom>
        </p:spPr>
      </p:pic>
      <p:pic>
        <p:nvPicPr>
          <p:cNvPr id="111" name="図 110">
            <a:extLst>
              <a:ext uri="{FF2B5EF4-FFF2-40B4-BE49-F238E27FC236}">
                <a16:creationId xmlns:a16="http://schemas.microsoft.com/office/drawing/2014/main" id="{D48EFFEE-026A-7880-8628-4CB10E780B23}"/>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17617803" y="3282886"/>
            <a:ext cx="1296874" cy="1296874"/>
          </a:xfrm>
          <a:prstGeom prst="rect">
            <a:avLst/>
          </a:prstGeom>
        </p:spPr>
      </p:pic>
      <p:pic>
        <p:nvPicPr>
          <p:cNvPr id="112" name="図 111">
            <a:extLst>
              <a:ext uri="{FF2B5EF4-FFF2-40B4-BE49-F238E27FC236}">
                <a16:creationId xmlns:a16="http://schemas.microsoft.com/office/drawing/2014/main" id="{C143E3B1-0D63-6D42-BFAE-70699B93A375}"/>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13346617" y="13833826"/>
            <a:ext cx="1894435" cy="214500"/>
          </a:xfrm>
          <a:prstGeom prst="rect">
            <a:avLst/>
          </a:prstGeom>
        </p:spPr>
      </p:pic>
      <p:pic>
        <p:nvPicPr>
          <p:cNvPr id="2" name="図 1" descr="図形&#10;&#10;中程度の精度で自動的に生成された説明">
            <a:extLst>
              <a:ext uri="{FF2B5EF4-FFF2-40B4-BE49-F238E27FC236}">
                <a16:creationId xmlns:a16="http://schemas.microsoft.com/office/drawing/2014/main" id="{5BEBA61B-FD3A-2632-6EFD-1DE21676B2A6}"/>
              </a:ext>
            </a:extLst>
          </p:cNvPr>
          <p:cNvPicPr>
            <a:picLocks noChangeAspect="1"/>
          </p:cNvPicPr>
          <p:nvPr/>
        </p:nvPicPr>
        <p:blipFill>
          <a:blip r:embed="rId15" cstate="print">
            <a:extLst>
              <a:ext uri="{28A0092B-C50C-407E-A947-70E740481C1C}">
                <a14:useLocalDpi xmlns:a14="http://schemas.microsoft.com/office/drawing/2010/main"/>
              </a:ext>
            </a:extLst>
          </a:blip>
          <a:srcRect/>
          <a:stretch/>
        </p:blipFill>
        <p:spPr>
          <a:xfrm>
            <a:off x="233530" y="466434"/>
            <a:ext cx="2081490" cy="825253"/>
          </a:xfrm>
          <a:prstGeom prst="rect">
            <a:avLst/>
          </a:prstGeom>
        </p:spPr>
      </p:pic>
    </p:spTree>
    <p:extLst>
      <p:ext uri="{BB962C8B-B14F-4D97-AF65-F5344CB8AC3E}">
        <p14:creationId xmlns:p14="http://schemas.microsoft.com/office/powerpoint/2010/main" val="2790154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a:extLst>
              <a:ext uri="{FF2B5EF4-FFF2-40B4-BE49-F238E27FC236}">
                <a16:creationId xmlns:a16="http://schemas.microsoft.com/office/drawing/2014/main" id="{AE8987F0-A81B-5169-6D40-3A2D70FC088B}"/>
              </a:ext>
            </a:extLst>
          </p:cNvPr>
          <p:cNvSpPr/>
          <p:nvPr/>
        </p:nvSpPr>
        <p:spPr>
          <a:xfrm>
            <a:off x="304944" y="12095897"/>
            <a:ext cx="9583490" cy="2815676"/>
          </a:xfrm>
          <a:prstGeom prst="roundRect">
            <a:avLst>
              <a:gd name="adj" fmla="val 6604"/>
            </a:avLst>
          </a:prstGeom>
          <a:solidFill>
            <a:srgbClr val="FFE1E1"/>
          </a:solidFill>
          <a:ln w="57150">
            <a:solidFill>
              <a:srgbClr val="C55A1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Oval 1">
            <a:extLst>
              <a:ext uri="{FF2B5EF4-FFF2-40B4-BE49-F238E27FC236}">
                <a16:creationId xmlns:a16="http://schemas.microsoft.com/office/drawing/2014/main" id="{2744890A-6C6A-D612-3EEF-2B8F6EEC3DF1}"/>
              </a:ext>
            </a:extLst>
          </p:cNvPr>
          <p:cNvSpPr>
            <a:spLocks noChangeArrowheads="1"/>
          </p:cNvSpPr>
          <p:nvPr/>
        </p:nvSpPr>
        <p:spPr bwMode="auto">
          <a:xfrm>
            <a:off x="304944" y="1960877"/>
            <a:ext cx="4500440" cy="583191"/>
          </a:xfrm>
          <a:prstGeom prst="roundRect">
            <a:avLst/>
          </a:prstGeom>
          <a:solidFill>
            <a:srgbClr val="FFE699"/>
          </a:solidFill>
          <a:ln w="28575">
            <a:solidFill>
              <a:srgbClr val="FF9900"/>
            </a:solidFill>
          </a:ln>
          <a:effectLst/>
        </p:spPr>
        <p:txBody>
          <a:bodyPr wrap="square" lIns="36576" tIns="22860" rIns="36576" bIns="22860" anchor="ctr" upright="1"/>
          <a:lstStyle/>
          <a:p>
            <a:pPr algn="ctr" rtl="1">
              <a:lnSpc>
                <a:spcPts val="1600"/>
              </a:lnSpc>
              <a:defRPr sz="1000"/>
            </a:pPr>
            <a:r>
              <a:rPr lang="ja-JP" altLang="en-US" sz="1800" b="1">
                <a:latin typeface="HG丸ｺﾞｼｯｸM-PRO" panose="020F0600000000000000" pitchFamily="50" charset="-128"/>
                <a:ea typeface="HG丸ｺﾞｼｯｸM-PRO" panose="020F0600000000000000" pitchFamily="50" charset="-128"/>
              </a:rPr>
              <a:t>ヒラメの</a:t>
            </a:r>
            <a:r>
              <a:rPr lang="ja-JP" altLang="en-US" sz="1800" b="1" dirty="0">
                <a:latin typeface="HG丸ｺﾞｼｯｸM-PRO" panose="020F0600000000000000" pitchFamily="50" charset="-128"/>
                <a:ea typeface="HG丸ｺﾞｼｯｸM-PRO" panose="020F0600000000000000" pitchFamily="50" charset="-128"/>
              </a:rPr>
              <a:t>煮付け</a:t>
            </a:r>
            <a:endParaRPr lang="en-US" altLang="ja-JP" sz="1800" b="1" dirty="0">
              <a:latin typeface="HG丸ｺﾞｼｯｸM-PRO" panose="020F0600000000000000" pitchFamily="50" charset="-128"/>
              <a:ea typeface="HG丸ｺﾞｼｯｸM-PRO" panose="020F0600000000000000" pitchFamily="50" charset="-128"/>
            </a:endParaRPr>
          </a:p>
        </p:txBody>
      </p:sp>
      <p:sp>
        <p:nvSpPr>
          <p:cNvPr id="12" name="AutoShape 2">
            <a:extLst>
              <a:ext uri="{FF2B5EF4-FFF2-40B4-BE49-F238E27FC236}">
                <a16:creationId xmlns:a16="http://schemas.microsoft.com/office/drawing/2014/main" id="{C60FCB81-86AE-D1D9-8ABD-D4748E8C2BB1}"/>
              </a:ext>
            </a:extLst>
          </p:cNvPr>
          <p:cNvSpPr>
            <a:spLocks noChangeArrowheads="1"/>
          </p:cNvSpPr>
          <p:nvPr/>
        </p:nvSpPr>
        <p:spPr bwMode="auto">
          <a:xfrm>
            <a:off x="304944" y="2583809"/>
            <a:ext cx="4500000" cy="370626"/>
          </a:xfrm>
          <a:prstGeom prst="flowChartAlternateProcess">
            <a:avLst/>
          </a:prstGeom>
          <a:noFill/>
          <a:ln w="38100" algn="ctr">
            <a:noFill/>
            <a:miter lim="800000"/>
            <a:headEnd/>
            <a:tailEnd/>
          </a:ln>
          <a:effectLst/>
        </p:spPr>
        <p:txBody>
          <a:bodyPr wrap="square" lIns="36576" tIns="18288" rIns="0" bIns="0" anchor="ctr" anchorCtr="1"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1400" b="1" dirty="0">
                <a:latin typeface="HG丸ｺﾞｼｯｸM-PRO"/>
                <a:ea typeface="HG丸ｺﾞｼｯｸM-PRO"/>
                <a:cs typeface="HG丸ｺﾞｼｯｸM-PRO"/>
              </a:rPr>
              <a:t>食欲そそる、甘辛煮魚</a:t>
            </a:r>
            <a:endParaRPr lang="en-US" altLang="ja-JP" sz="1400" b="1" dirty="0">
              <a:latin typeface="HG丸ｺﾞｼｯｸM-PRO"/>
              <a:ea typeface="HG丸ｺﾞｼｯｸM-PRO"/>
              <a:cs typeface="HG丸ｺﾞｼｯｸM-PRO"/>
            </a:endParaRPr>
          </a:p>
        </p:txBody>
      </p:sp>
      <p:sp>
        <p:nvSpPr>
          <p:cNvPr id="17" name="Oval 5">
            <a:extLst>
              <a:ext uri="{FF2B5EF4-FFF2-40B4-BE49-F238E27FC236}">
                <a16:creationId xmlns:a16="http://schemas.microsoft.com/office/drawing/2014/main" id="{105C37C2-7B84-E03F-7EB5-446F00D69B5F}"/>
              </a:ext>
            </a:extLst>
          </p:cNvPr>
          <p:cNvSpPr>
            <a:spLocks noChangeArrowheads="1"/>
          </p:cNvSpPr>
          <p:nvPr/>
        </p:nvSpPr>
        <p:spPr bwMode="auto">
          <a:xfrm>
            <a:off x="5031104" y="1960877"/>
            <a:ext cx="4500000" cy="583200"/>
          </a:xfrm>
          <a:prstGeom prst="roundRect">
            <a:avLst/>
          </a:prstGeom>
          <a:solidFill>
            <a:srgbClr val="FFE699"/>
          </a:solidFill>
          <a:ln w="28575">
            <a:solidFill>
              <a:srgbClr val="FF9900"/>
            </a:solidFill>
          </a:ln>
          <a:effectLst/>
        </p:spPr>
        <p:txBody>
          <a:bodyPr wrap="square" lIns="36576" tIns="22860" rIns="36576" bIns="2286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1">
              <a:lnSpc>
                <a:spcPts val="1600"/>
              </a:lnSpc>
              <a:defRPr sz="1000"/>
            </a:pPr>
            <a:r>
              <a:rPr lang="ja-JP" altLang="en-US" sz="1800" b="1">
                <a:latin typeface="HG丸ｺﾞｼｯｸM-PRO" panose="020F0600000000000000" pitchFamily="50" charset="-128"/>
                <a:ea typeface="HG丸ｺﾞｼｯｸM-PRO" panose="020F0600000000000000" pitchFamily="50" charset="-128"/>
              </a:rPr>
              <a:t>ミズナとベーコン炒め</a:t>
            </a:r>
            <a:endParaRPr lang="en-US" altLang="ja-JP" sz="1800" b="1" dirty="0">
              <a:latin typeface="HG丸ｺﾞｼｯｸM-PRO" panose="020F0600000000000000" pitchFamily="50" charset="-128"/>
              <a:ea typeface="HG丸ｺﾞｼｯｸM-PRO" panose="020F0600000000000000" pitchFamily="50" charset="-128"/>
            </a:endParaRPr>
          </a:p>
        </p:txBody>
      </p:sp>
      <p:sp>
        <p:nvSpPr>
          <p:cNvPr id="19" name="AutoShape 2">
            <a:extLst>
              <a:ext uri="{FF2B5EF4-FFF2-40B4-BE49-F238E27FC236}">
                <a16:creationId xmlns:a16="http://schemas.microsoft.com/office/drawing/2014/main" id="{0781894E-FE72-688B-F4CE-25F1DBE41CF1}"/>
              </a:ext>
            </a:extLst>
          </p:cNvPr>
          <p:cNvSpPr>
            <a:spLocks noChangeArrowheads="1"/>
          </p:cNvSpPr>
          <p:nvPr/>
        </p:nvSpPr>
        <p:spPr bwMode="auto">
          <a:xfrm>
            <a:off x="5031104" y="2564496"/>
            <a:ext cx="4500000" cy="380712"/>
          </a:xfrm>
          <a:prstGeom prst="flowChartAlternateProcess">
            <a:avLst/>
          </a:prstGeom>
          <a:noFill/>
          <a:ln w="38100" algn="ctr">
            <a:noFill/>
            <a:miter lim="800000"/>
            <a:headEnd/>
            <a:tailEnd/>
          </a:ln>
          <a:effectLst/>
        </p:spPr>
        <p:txBody>
          <a:bodyPr wrap="square" lIns="36576" tIns="18288"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1400" b="1" dirty="0">
                <a:latin typeface="HG丸ｺﾞｼｯｸM-PRO"/>
                <a:ea typeface="HG丸ｺﾞｼｯｸM-PRO"/>
                <a:cs typeface="HG丸ｺﾞｼｯｸM-PRO"/>
              </a:rPr>
              <a:t>フライパンで簡単！ 家庭の味</a:t>
            </a:r>
            <a:endParaRPr lang="en-US" altLang="ja-JP" sz="1400" b="1" dirty="0">
              <a:latin typeface="HG丸ｺﾞｼｯｸM-PRO"/>
              <a:ea typeface="HG丸ｺﾞｼｯｸM-PRO"/>
              <a:cs typeface="HG丸ｺﾞｼｯｸM-PRO"/>
            </a:endParaRPr>
          </a:p>
        </p:txBody>
      </p:sp>
      <p:sp>
        <p:nvSpPr>
          <p:cNvPr id="22" name="AutoShape 9">
            <a:extLst>
              <a:ext uri="{FF2B5EF4-FFF2-40B4-BE49-F238E27FC236}">
                <a16:creationId xmlns:a16="http://schemas.microsoft.com/office/drawing/2014/main" id="{A76B5E07-7024-442A-11BE-CB12451F3D28}"/>
              </a:ext>
            </a:extLst>
          </p:cNvPr>
          <p:cNvSpPr>
            <a:spLocks noChangeArrowheads="1"/>
          </p:cNvSpPr>
          <p:nvPr/>
        </p:nvSpPr>
        <p:spPr bwMode="auto">
          <a:xfrm>
            <a:off x="5031104" y="5237961"/>
            <a:ext cx="4500000" cy="3001439"/>
          </a:xfrm>
          <a:prstGeom prst="foldedCorner">
            <a:avLst>
              <a:gd name="adj" fmla="val 12500"/>
            </a:avLst>
          </a:prstGeom>
          <a:solidFill>
            <a:srgbClr val="FFFF99"/>
          </a:solidFill>
          <a:ln w="9525">
            <a:noFill/>
            <a:round/>
            <a:headEnd/>
            <a:tailEnd/>
          </a:ln>
          <a:effectLst/>
        </p:spPr>
        <p:txBody>
          <a:bodyPr wrap="square" lIns="144000" tIns="144000" rIns="144000" bIns="14400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1">
              <a:lnSpc>
                <a:spcPts val="1500"/>
              </a:lnSpc>
              <a:defRPr sz="1000"/>
            </a:pPr>
            <a:r>
              <a:rPr lang="en-US" sz="1200" b="1" i="0" dirty="0">
                <a:latin typeface="HG丸ｺﾞｼｯｸM-PRO"/>
                <a:ea typeface="HG丸ｺﾞｼｯｸM-PRO"/>
              </a:rPr>
              <a:t>《</a:t>
            </a:r>
            <a:r>
              <a:rPr lang="ja-JP" altLang="en-US" sz="1200" b="1" i="0" dirty="0">
                <a:latin typeface="HG丸ｺﾞｼｯｸM-PRO"/>
                <a:ea typeface="HG丸ｺﾞｼｯｸM-PRO"/>
              </a:rPr>
              <a:t>作り方</a:t>
            </a:r>
            <a:r>
              <a:rPr lang="en-US" sz="1200" b="1" i="0" dirty="0">
                <a:latin typeface="HG丸ｺﾞｼｯｸM-PRO"/>
                <a:ea typeface="HG丸ｺﾞｼｯｸM-PRO"/>
              </a:rPr>
              <a:t>》</a:t>
            </a:r>
            <a:endParaRPr lang="en-US" sz="1050" b="1" i="0" dirty="0">
              <a:latin typeface="HGMaruGothicMPRO" panose="020F0600000000000000" pitchFamily="34" charset="-128"/>
              <a:ea typeface="HGMaruGothicMPRO" panose="020F0600000000000000" pitchFamily="34" charset="-128"/>
            </a:endParaRPr>
          </a:p>
          <a:p>
            <a:endParaRPr lang="en-US" altLang="ja-JP" sz="1050" dirty="0">
              <a:latin typeface="HGMaruGothicMPRO" panose="020F0600000000000000" pitchFamily="34" charset="-128"/>
              <a:ea typeface="HGMaruGothicMPRO" panose="020F0600000000000000" pitchFamily="34" charset="-128"/>
            </a:endParaRPr>
          </a:p>
          <a:p>
            <a:endParaRPr lang="en-US" altLang="ja-JP" sz="1050" dirty="0">
              <a:latin typeface="HGMaruGothicMPRO" panose="020F0600000000000000" pitchFamily="34" charset="-128"/>
              <a:ea typeface="HGMaruGothicMPRO" panose="020F0600000000000000" pitchFamily="34" charset="-128"/>
            </a:endParaRPr>
          </a:p>
          <a:p>
            <a:pPr marL="265113" indent="-265113"/>
            <a:r>
              <a:rPr lang="ja-JP" altLang="en-US" sz="1050" dirty="0">
                <a:latin typeface="HGMaruGothicMPRO" panose="020F0600000000000000" pitchFamily="34" charset="-128"/>
                <a:ea typeface="HGMaruGothicMPRO" panose="020F0600000000000000" pitchFamily="34" charset="-128"/>
                <a:cs typeface="HG丸ｺﾞｼｯｸM-PRO"/>
              </a:rPr>
              <a:t>１：ミズナ、ベーコンは食べやすい大きさに切る。</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dirty="0">
                <a:latin typeface="HGMaruGothicMPRO" panose="020F0600000000000000" pitchFamily="34" charset="-128"/>
                <a:ea typeface="HGMaruGothicMPRO" panose="020F0600000000000000" pitchFamily="34" charset="-128"/>
                <a:cs typeface="HG丸ｺﾞｼｯｸM-PRO"/>
              </a:rPr>
              <a:t>２：ニンニクは薄切りにする。</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endParaRPr lang="en-US" altLang="ja-JP" sz="1050" b="0" i="0" dirty="0">
              <a:effectLst/>
              <a:latin typeface="HGMaruGothicMPRO" panose="020F0600000000000000" pitchFamily="34" charset="-128"/>
              <a:ea typeface="HGMaruGothicMPRO" panose="020F0600000000000000" pitchFamily="34" charset="-128"/>
            </a:endParaRPr>
          </a:p>
          <a:p>
            <a:pPr marL="265113" indent="-265113"/>
            <a:r>
              <a:rPr lang="ja-JP" altLang="en-US" sz="1050" dirty="0">
                <a:latin typeface="HGMaruGothicMPRO" panose="020F0600000000000000" pitchFamily="34" charset="-128"/>
                <a:ea typeface="HGMaruGothicMPRO" panose="020F0600000000000000" pitchFamily="34" charset="-128"/>
                <a:cs typeface="HG丸ｺﾞｼｯｸM-PRO"/>
              </a:rPr>
              <a:t>３：フライパンにオリーブオイル、ニンニク、唐辛子を入れる。</a:t>
            </a:r>
            <a:br>
              <a:rPr lang="en-US" altLang="ja-JP" sz="1050" dirty="0">
                <a:latin typeface="HGMaruGothicMPRO" panose="020F0600000000000000" pitchFamily="34" charset="-128"/>
                <a:ea typeface="HGMaruGothicMPRO" panose="020F0600000000000000" pitchFamily="34" charset="-128"/>
                <a:cs typeface="HG丸ｺﾞｼｯｸM-PRO"/>
              </a:rPr>
            </a:br>
            <a:r>
              <a:rPr lang="ja-JP" altLang="en-US" sz="1050" dirty="0">
                <a:latin typeface="HGMaruGothicMPRO" panose="020F0600000000000000" pitchFamily="34" charset="-128"/>
                <a:ea typeface="HGMaruGothicMPRO" panose="020F0600000000000000" pitchFamily="34" charset="-128"/>
                <a:cs typeface="HG丸ｺﾞｼｯｸM-PRO"/>
              </a:rPr>
              <a:t>弱火で熱し、香りが立ったらベーコンを加え、</a:t>
            </a:r>
            <a:br>
              <a:rPr lang="en-US" altLang="ja-JP" sz="1050" dirty="0">
                <a:latin typeface="HGMaruGothicMPRO" panose="020F0600000000000000" pitchFamily="34" charset="-128"/>
                <a:ea typeface="HGMaruGothicMPRO" panose="020F0600000000000000" pitchFamily="34" charset="-128"/>
                <a:cs typeface="HG丸ｺﾞｼｯｸM-PRO"/>
              </a:rPr>
            </a:br>
            <a:r>
              <a:rPr lang="ja-JP" altLang="en-US" sz="1050" dirty="0">
                <a:latin typeface="HGMaruGothicMPRO" panose="020F0600000000000000" pitchFamily="34" charset="-128"/>
                <a:ea typeface="HGMaruGothicMPRO" panose="020F0600000000000000" pitchFamily="34" charset="-128"/>
                <a:cs typeface="HG丸ｺﾞｼｯｸM-PRO"/>
              </a:rPr>
              <a:t>カリッとするまで炒める。</a:t>
            </a:r>
            <a:br>
              <a:rPr lang="en-US" altLang="ja-JP" sz="1050" dirty="0">
                <a:latin typeface="HGMaruGothicMPRO" panose="020F0600000000000000" pitchFamily="34" charset="-128"/>
                <a:ea typeface="HGMaruGothicMPRO" panose="020F0600000000000000" pitchFamily="34" charset="-128"/>
                <a:cs typeface="HG丸ｺﾞｼｯｸM-PRO"/>
              </a:rPr>
            </a:br>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dirty="0">
                <a:latin typeface="HGMaruGothicMPRO" panose="020F0600000000000000" pitchFamily="34" charset="-128"/>
                <a:ea typeface="HGMaruGothicMPRO" panose="020F0600000000000000" pitchFamily="34" charset="-128"/>
                <a:cs typeface="HG丸ｺﾞｼｯｸM-PRO"/>
              </a:rPr>
              <a:t>４：</a:t>
            </a:r>
            <a:r>
              <a:rPr lang="ja-JP" altLang="en-US" sz="1050" dirty="0">
                <a:latin typeface="HGMaruGothicMPRO"/>
                <a:ea typeface="HGMaruGothicMPRO"/>
                <a:cs typeface="HG丸ｺﾞｼｯｸM-PRO"/>
              </a:rPr>
              <a:t>ミズナを加えてさっと炒め、塩、こしょうで味を調える。</a:t>
            </a:r>
            <a:br>
              <a:rPr lang="en-US" altLang="ja-JP" sz="1050" dirty="0">
                <a:latin typeface="HGMaruGothicMPRO"/>
                <a:ea typeface="HGMaruGothicMPRO"/>
                <a:cs typeface="HG丸ｺﾞｼｯｸM-PRO"/>
              </a:rPr>
            </a:br>
            <a:endParaRPr lang="en-US" altLang="ja-JP" sz="1050" dirty="0">
              <a:latin typeface="HGMaruGothicMPRO"/>
              <a:ea typeface="HGMaruGothicMPRO"/>
              <a:cs typeface="HG丸ｺﾞｼｯｸM-PRO"/>
            </a:endParaRPr>
          </a:p>
          <a:p>
            <a:pPr marL="265113" indent="-265113"/>
            <a:r>
              <a:rPr lang="ja-JP" altLang="en-US" sz="1050" dirty="0">
                <a:latin typeface="HGMaruGothicMPRO" panose="020F0600000000000000" pitchFamily="34" charset="-128"/>
                <a:ea typeface="HGMaruGothicMPRO" panose="020F0600000000000000" pitchFamily="34" charset="-128"/>
                <a:cs typeface="HG丸ｺﾞｼｯｸM-PRO"/>
              </a:rPr>
              <a:t>５</a:t>
            </a:r>
            <a:r>
              <a:rPr lang="ja-JP" altLang="en-US" sz="1050" dirty="0">
                <a:latin typeface="HGMaruGothicMPRO" panose="020F0600000000000000" pitchFamily="34" charset="-128"/>
                <a:ea typeface="HGMaruGothicMPRO" panose="020F0600000000000000" pitchFamily="34" charset="-128"/>
                <a:cs typeface="HG丸ｺﾞｼｯｸM-PRO"/>
                <a:sym typeface="Wingdings" panose="05000000000000000000" pitchFamily="2" charset="2"/>
              </a:rPr>
              <a:t>：器に盛り付ける。</a:t>
            </a:r>
            <a:endParaRPr lang="en-US" altLang="ja-JP" sz="1050" dirty="0">
              <a:latin typeface="HGMaruGothicMPRO" panose="020F0600000000000000" pitchFamily="34" charset="-128"/>
              <a:ea typeface="HGMaruGothicMPRO" panose="020F0600000000000000" pitchFamily="34" charset="-128"/>
              <a:cs typeface="HG丸ｺﾞｼｯｸM-PRO"/>
              <a:sym typeface="Wingdings" panose="05000000000000000000" pitchFamily="2" charset="2"/>
            </a:endParaRPr>
          </a:p>
        </p:txBody>
      </p:sp>
      <p:sp>
        <p:nvSpPr>
          <p:cNvPr id="25" name="AutoShape 6">
            <a:extLst>
              <a:ext uri="{FF2B5EF4-FFF2-40B4-BE49-F238E27FC236}">
                <a16:creationId xmlns:a16="http://schemas.microsoft.com/office/drawing/2014/main" id="{42D345FD-99DD-9DB4-E2BC-F19DE2FD5C49}"/>
              </a:ext>
            </a:extLst>
          </p:cNvPr>
          <p:cNvSpPr>
            <a:spLocks noChangeArrowheads="1"/>
          </p:cNvSpPr>
          <p:nvPr/>
        </p:nvSpPr>
        <p:spPr bwMode="auto">
          <a:xfrm>
            <a:off x="10534407" y="2062724"/>
            <a:ext cx="4965480" cy="487140"/>
          </a:xfrm>
          <a:prstGeom prst="flowChartAlternateProcess">
            <a:avLst/>
          </a:prstGeom>
          <a:solidFill>
            <a:schemeClr val="accent2">
              <a:lumMod val="20000"/>
              <a:lumOff val="80000"/>
            </a:schemeClr>
          </a:solidFill>
          <a:ln>
            <a:noFill/>
          </a:ln>
          <a:effectLst/>
        </p:spPr>
        <p:txBody>
          <a:bodyPr wrap="square" lIns="45720" tIns="22860" rIns="45720" bIns="2286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1800" b="1" dirty="0">
                <a:latin typeface="HGMaruGothicMPRO" panose="020F0600000000000000" pitchFamily="34" charset="-128"/>
                <a:ea typeface="HGMaruGothicMPRO" panose="020F0600000000000000" pitchFamily="34" charset="-128"/>
                <a:cs typeface="ヒラギノ角ゴ ProN W6"/>
              </a:rPr>
              <a:t>ヒラメ</a:t>
            </a:r>
            <a:endParaRPr lang="ja-JP" altLang="en-US" sz="1800" b="1" i="0" dirty="0">
              <a:latin typeface="HGMaruGothicMPRO" panose="020F0600000000000000" pitchFamily="34" charset="-128"/>
              <a:ea typeface="HGMaruGothicMPRO" panose="020F0600000000000000" pitchFamily="34" charset="-128"/>
              <a:cs typeface="ヒラギノ角ゴ ProN W6"/>
            </a:endParaRPr>
          </a:p>
        </p:txBody>
      </p:sp>
      <p:sp>
        <p:nvSpPr>
          <p:cNvPr id="26" name="AutoShape 4">
            <a:extLst>
              <a:ext uri="{FF2B5EF4-FFF2-40B4-BE49-F238E27FC236}">
                <a16:creationId xmlns:a16="http://schemas.microsoft.com/office/drawing/2014/main" id="{792F09C3-A4AF-DED6-006E-3681FB255C0A}"/>
              </a:ext>
            </a:extLst>
          </p:cNvPr>
          <p:cNvSpPr>
            <a:spLocks noChangeArrowheads="1"/>
          </p:cNvSpPr>
          <p:nvPr/>
        </p:nvSpPr>
        <p:spPr bwMode="auto">
          <a:xfrm>
            <a:off x="304944" y="5237961"/>
            <a:ext cx="4500000" cy="3002400"/>
          </a:xfrm>
          <a:prstGeom prst="foldedCorner">
            <a:avLst>
              <a:gd name="adj" fmla="val 12500"/>
            </a:avLst>
          </a:prstGeom>
          <a:solidFill>
            <a:srgbClr val="FFFF99"/>
          </a:solidFill>
          <a:ln>
            <a:noFill/>
          </a:ln>
          <a:effectLst/>
        </p:spPr>
        <p:txBody>
          <a:bodyPr wrap="square" lIns="144000" tIns="144000" rIns="144000" bIns="14400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1">
              <a:lnSpc>
                <a:spcPts val="1600"/>
              </a:lnSpc>
              <a:defRPr sz="1000"/>
            </a:pPr>
            <a:r>
              <a:rPr lang="en-US" altLang="ja-JP" sz="1200" b="1" i="0" strike="noStrike" dirty="0">
                <a:latin typeface="HGMaruGothicMPRO"/>
                <a:ea typeface="HGMaruGothicMPRO"/>
              </a:rPr>
              <a:t>《</a:t>
            </a:r>
            <a:r>
              <a:rPr lang="ja-JP" altLang="en-US" sz="1200" b="1" i="0" strike="noStrike" dirty="0">
                <a:latin typeface="HGMaruGothicMPRO"/>
                <a:ea typeface="HGMaruGothicMPRO"/>
              </a:rPr>
              <a:t>作り方</a:t>
            </a:r>
            <a:r>
              <a:rPr lang="en-US" altLang="ja-JP" sz="1200" b="1" i="0" strike="noStrike" dirty="0">
                <a:latin typeface="HGMaruGothicMPRO"/>
                <a:ea typeface="HGMaruGothicMPRO"/>
              </a:rPr>
              <a:t>》</a:t>
            </a:r>
            <a:endParaRPr lang="en-US" altLang="ja-JP" sz="1200" b="1" i="0" strike="noStrike" dirty="0">
              <a:latin typeface="HGMaruGothicMPRO" panose="020F0600000000000000" pitchFamily="34" charset="-128"/>
              <a:ea typeface="HGMaruGothicMPRO" panose="020F0600000000000000" pitchFamily="34" charset="-128"/>
            </a:endParaRPr>
          </a:p>
          <a:p>
            <a:endParaRPr lang="en-US" altLang="ja-JP" sz="1050" dirty="0">
              <a:latin typeface="HGMaruGothicMPRO" panose="020F0600000000000000" pitchFamily="34" charset="-128"/>
              <a:ea typeface="HGMaruGothicMPRO" panose="020F0600000000000000" pitchFamily="34" charset="-128"/>
              <a:cs typeface="HG丸ｺﾞｼｯｸM-PRO"/>
            </a:endParaRPr>
          </a:p>
          <a:p>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dirty="0">
                <a:latin typeface="HGMaruGothicMPRO" panose="020F0600000000000000" pitchFamily="34" charset="-128"/>
                <a:ea typeface="HGMaruGothicMPRO" panose="020F0600000000000000" pitchFamily="34" charset="-128"/>
                <a:cs typeface="HG丸ｺﾞｼｯｸM-PRO"/>
              </a:rPr>
              <a:t>１：ヒラメの切り身に熱湯を回しかけた後、水で洗う。</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dirty="0">
                <a:latin typeface="HGMaruGothicMPRO" panose="020F0600000000000000" pitchFamily="34" charset="-128"/>
                <a:ea typeface="HGMaruGothicMPRO" panose="020F0600000000000000" pitchFamily="34" charset="-128"/>
                <a:cs typeface="HG丸ｺﾞｼｯｸM-PRO"/>
              </a:rPr>
              <a:t>２：ショウガは皮をむいて、薄切りにする。</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dirty="0">
                <a:latin typeface="HGMaruGothicMPRO" panose="020F0600000000000000" pitchFamily="34" charset="-128"/>
                <a:ea typeface="HGMaruGothicMPRO" panose="020F0600000000000000" pitchFamily="34" charset="-128"/>
                <a:cs typeface="HG丸ｺﾞｼｯｸM-PRO"/>
              </a:rPr>
              <a:t>　　</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dirty="0">
                <a:latin typeface="HGMaruGothicMPRO" panose="020F0600000000000000" pitchFamily="34" charset="-128"/>
                <a:ea typeface="HGMaruGothicMPRO" panose="020F0600000000000000" pitchFamily="34" charset="-128"/>
                <a:cs typeface="HG丸ｺﾞｼｯｸM-PRO"/>
              </a:rPr>
              <a:t>３：長ネギは</a:t>
            </a:r>
            <a:r>
              <a:rPr lang="en-US" altLang="ja-JP" sz="1050" dirty="0">
                <a:latin typeface="HGMaruGothicMPRO" panose="020F0600000000000000" pitchFamily="34" charset="-128"/>
                <a:ea typeface="HGMaruGothicMPRO" panose="020F0600000000000000" pitchFamily="34" charset="-128"/>
                <a:cs typeface="HG丸ｺﾞｼｯｸM-PRO"/>
              </a:rPr>
              <a:t>5</a:t>
            </a:r>
            <a:r>
              <a:rPr lang="en" altLang="ja-JP" sz="1050" dirty="0">
                <a:latin typeface="HGMaruGothicMPRO" panose="020F0600000000000000" pitchFamily="34" charset="-128"/>
                <a:ea typeface="HGMaruGothicMPRO" panose="020F0600000000000000" pitchFamily="34" charset="-128"/>
                <a:cs typeface="HG丸ｺﾞｼｯｸM-PRO"/>
              </a:rPr>
              <a:t>cm</a:t>
            </a:r>
            <a:r>
              <a:rPr lang="ja-JP" altLang="en-US" sz="1050">
                <a:latin typeface="HGMaruGothicMPRO" panose="020F0600000000000000" pitchFamily="34" charset="-128"/>
                <a:ea typeface="HGMaruGothicMPRO" panose="020F0600000000000000" pitchFamily="34" charset="-128"/>
                <a:cs typeface="HG丸ｺﾞｼｯｸM-PRO"/>
              </a:rPr>
              <a:t>幅に</a:t>
            </a:r>
            <a:r>
              <a:rPr lang="ja-JP" altLang="en-US" sz="1050" dirty="0">
                <a:latin typeface="HGMaruGothicMPRO" panose="020F0600000000000000" pitchFamily="34" charset="-128"/>
                <a:ea typeface="HGMaruGothicMPRO" panose="020F0600000000000000" pitchFamily="34" charset="-128"/>
                <a:cs typeface="HG丸ｺﾞｼｯｸM-PRO"/>
              </a:rPr>
              <a:t>切る。</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dirty="0">
                <a:latin typeface="HGMaruGothicMPRO" panose="020F0600000000000000" pitchFamily="34" charset="-128"/>
                <a:ea typeface="HGMaruGothicMPRO" panose="020F0600000000000000" pitchFamily="34" charset="-128"/>
                <a:cs typeface="HG丸ｺﾞｼｯｸM-PRO"/>
              </a:rPr>
              <a:t>４：鍋に</a:t>
            </a:r>
            <a:r>
              <a:rPr lang="en-US" altLang="ja-JP" sz="1050" dirty="0">
                <a:latin typeface="HGMaruGothicMPRO"/>
                <a:ea typeface="HGMaruGothicMPRO"/>
                <a:cs typeface="HG丸ｺﾞｼｯｸM-PRO"/>
              </a:rPr>
              <a:t>【A】</a:t>
            </a:r>
            <a:r>
              <a:rPr lang="ja-JP" altLang="en-US" sz="1050" dirty="0">
                <a:latin typeface="HGMaruGothicMPRO"/>
                <a:ea typeface="HGMaruGothicMPRO"/>
                <a:cs typeface="HG丸ｺﾞｼｯｸM-PRO"/>
              </a:rPr>
              <a:t>とヒラメ、ショウガ、長ネギを入れ、</a:t>
            </a:r>
            <a:endParaRPr lang="en-US" altLang="ja-JP" sz="1050" dirty="0">
              <a:latin typeface="HGMaruGothicMPRO"/>
              <a:ea typeface="HGMaruGothicMPRO"/>
              <a:cs typeface="HG丸ｺﾞｼｯｸM-PRO"/>
            </a:endParaRPr>
          </a:p>
          <a:p>
            <a:pPr marL="265113" indent="-265113"/>
            <a:r>
              <a:rPr lang="ja-JP" altLang="en-US" sz="1050" dirty="0">
                <a:latin typeface="HGMaruGothicMPRO"/>
                <a:ea typeface="HGMaruGothicMPRO"/>
                <a:cs typeface="HG丸ｺﾞｼｯｸM-PRO"/>
              </a:rPr>
              <a:t>　　中火にかけて落とし蓋をし</a:t>
            </a:r>
            <a:r>
              <a:rPr lang="en-US" altLang="ja-JP" sz="1050" dirty="0">
                <a:latin typeface="HGMaruGothicMPRO"/>
                <a:ea typeface="HGMaruGothicMPRO"/>
                <a:cs typeface="HG丸ｺﾞｼｯｸM-PRO"/>
              </a:rPr>
              <a:t>10</a:t>
            </a:r>
            <a:r>
              <a:rPr lang="ja-JP" altLang="en-US" sz="1050" dirty="0">
                <a:latin typeface="HGMaruGothicMPRO"/>
                <a:ea typeface="HGMaruGothicMPRO"/>
                <a:cs typeface="HG丸ｺﾞｼｯｸM-PRO"/>
              </a:rPr>
              <a:t>分ほど煮る。</a:t>
            </a:r>
            <a:br>
              <a:rPr lang="en-US" altLang="ja-JP" sz="1050" dirty="0">
                <a:latin typeface="HGMaruGothicMPRO"/>
                <a:ea typeface="HGMaruGothicMPRO"/>
                <a:cs typeface="HG丸ｺﾞｼｯｸM-PRO"/>
              </a:rPr>
            </a:br>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dirty="0">
                <a:latin typeface="HGMaruGothicMPRO" panose="020F0600000000000000" pitchFamily="34" charset="-128"/>
                <a:ea typeface="HGMaruGothicMPRO" panose="020F0600000000000000" pitchFamily="34" charset="-128"/>
                <a:cs typeface="HG丸ｺﾞｼｯｸM-PRO"/>
              </a:rPr>
              <a:t>５</a:t>
            </a:r>
            <a:r>
              <a:rPr lang="ja-JP" altLang="en-US" sz="1050" dirty="0">
                <a:latin typeface="HGMaruGothicMPRO" panose="020F0600000000000000" pitchFamily="34" charset="-128"/>
                <a:ea typeface="HGMaruGothicMPRO" panose="020F0600000000000000" pitchFamily="34" charset="-128"/>
                <a:cs typeface="HG丸ｺﾞｼｯｸM-PRO"/>
                <a:sym typeface="Wingdings" panose="05000000000000000000" pitchFamily="2" charset="2"/>
              </a:rPr>
              <a:t>：器に盛り付ける。</a:t>
            </a:r>
            <a:endParaRPr lang="en-US" altLang="ja-JP" sz="1050" i="0" dirty="0">
              <a:effectLst/>
              <a:latin typeface="HGMaruGothicMPRO" panose="020F0600000000000000" pitchFamily="34" charset="-128"/>
              <a:ea typeface="HGMaruGothicMPRO" panose="020F0600000000000000" pitchFamily="34" charset="-128"/>
              <a:sym typeface="Wingdings" panose="05000000000000000000" pitchFamily="2" charset="2"/>
            </a:endParaRPr>
          </a:p>
        </p:txBody>
      </p:sp>
      <p:sp>
        <p:nvSpPr>
          <p:cNvPr id="29" name="AutoShape 10">
            <a:extLst>
              <a:ext uri="{FF2B5EF4-FFF2-40B4-BE49-F238E27FC236}">
                <a16:creationId xmlns:a16="http://schemas.microsoft.com/office/drawing/2014/main" id="{4D945A3F-6C2A-24BD-D60B-AB710F117C0D}"/>
              </a:ext>
            </a:extLst>
          </p:cNvPr>
          <p:cNvSpPr>
            <a:spLocks noChangeArrowheads="1"/>
          </p:cNvSpPr>
          <p:nvPr/>
        </p:nvSpPr>
        <p:spPr bwMode="auto">
          <a:xfrm>
            <a:off x="5031104" y="3007363"/>
            <a:ext cx="4500000" cy="2183820"/>
          </a:xfrm>
          <a:prstGeom prst="foldedCorner">
            <a:avLst>
              <a:gd name="adj" fmla="val 12500"/>
            </a:avLst>
          </a:prstGeom>
          <a:solidFill>
            <a:schemeClr val="accent6">
              <a:lumMod val="20000"/>
              <a:lumOff val="80000"/>
            </a:schemeClr>
          </a:solidFill>
          <a:ln w="9525">
            <a:noFill/>
            <a:round/>
            <a:headEnd/>
            <a:tailEnd/>
          </a:ln>
          <a:effectLst/>
        </p:spPr>
        <p:txBody>
          <a:bodyPr wrap="square" lIns="144000" tIns="144000" rIns="144000" bIns="14400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1">
              <a:lnSpc>
                <a:spcPts val="1300"/>
              </a:lnSpc>
              <a:defRPr sz="1000"/>
            </a:pPr>
            <a:r>
              <a:rPr lang="en-US" altLang="ja-JP" sz="1200" b="1" i="0" strike="noStrike" dirty="0">
                <a:solidFill>
                  <a:srgbClr val="000000"/>
                </a:solidFill>
                <a:latin typeface="HGMaruGothicMPRO"/>
                <a:ea typeface="HGMaruGothicMPRO"/>
                <a:cs typeface="HG丸ｺﾞｼｯｸM-PRO"/>
              </a:rPr>
              <a:t>《</a:t>
            </a:r>
            <a:r>
              <a:rPr lang="ja-JP" altLang="en-US" sz="1200" b="1" i="0" strike="noStrike">
                <a:solidFill>
                  <a:srgbClr val="000000"/>
                </a:solidFill>
                <a:latin typeface="HGMaruGothicMPRO"/>
                <a:ea typeface="HGMaruGothicMPRO"/>
                <a:cs typeface="HG丸ｺﾞｼｯｸM-PRO"/>
              </a:rPr>
              <a:t>材料：２人前</a:t>
            </a:r>
            <a:r>
              <a:rPr lang="en-US" altLang="ja-JP" sz="1200" b="1" i="0" strike="noStrike" dirty="0">
                <a:solidFill>
                  <a:srgbClr val="000000"/>
                </a:solidFill>
                <a:latin typeface="HGMaruGothicMPRO"/>
                <a:ea typeface="HGMaruGothicMPRO"/>
                <a:cs typeface="HG丸ｺﾞｼｯｸM-PRO"/>
              </a:rPr>
              <a:t>》</a:t>
            </a:r>
            <a:endParaRPr lang="en-US" altLang="ja-JP" sz="1200" dirty="0">
              <a:latin typeface="HGMaruGothicMPRO" panose="020F0600000000000000" pitchFamily="34" charset="-128"/>
              <a:ea typeface="HGMaruGothicMPRO" panose="020F0600000000000000" pitchFamily="34" charset="-128"/>
              <a:cs typeface="HG丸ｺﾞｼｯｸM-PRO"/>
            </a:endParaRPr>
          </a:p>
          <a:p>
            <a:pPr rtl="1">
              <a:lnSpc>
                <a:spcPts val="1600"/>
              </a:lnSpc>
              <a:defRPr sz="1000"/>
            </a:pPr>
            <a:r>
              <a:rPr lang="ja-JP" altLang="en-US" sz="1050" dirty="0">
                <a:latin typeface="HGMaruGothicMPRO"/>
                <a:ea typeface="HGMaruGothicMPRO"/>
                <a:cs typeface="HG丸ｺﾞｼｯｸM-PRO"/>
              </a:rPr>
              <a:t>ミズナ　</a:t>
            </a:r>
            <a:r>
              <a:rPr lang="en" altLang="ja-JP" sz="1050" dirty="0">
                <a:latin typeface="HGMaruGothicMPRO"/>
                <a:ea typeface="HGMaruGothicMPRO"/>
                <a:cs typeface="HG丸ｺﾞｼｯｸM-PRO"/>
              </a:rPr>
              <a:t>1</a:t>
            </a:r>
            <a:r>
              <a:rPr lang="ja-JP" altLang="en-US" sz="1050" dirty="0">
                <a:latin typeface="HGMaruGothicMPRO"/>
                <a:ea typeface="HGMaruGothicMPRO"/>
                <a:cs typeface="HG丸ｺﾞｼｯｸM-PRO"/>
              </a:rPr>
              <a:t>袋</a:t>
            </a:r>
            <a:endParaRPr lang="en-US" altLang="ja-JP" sz="105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cs typeface="HG丸ｺﾞｼｯｸM-PRO"/>
              </a:rPr>
              <a:t>ベーコン　</a:t>
            </a:r>
            <a:r>
              <a:rPr lang="en-US" altLang="ja-JP" sz="1050" dirty="0">
                <a:latin typeface="HGMaruGothicMPRO"/>
                <a:ea typeface="HGMaruGothicMPRO"/>
                <a:cs typeface="HG丸ｺﾞｼｯｸM-PRO"/>
              </a:rPr>
              <a:t>4</a:t>
            </a:r>
            <a:r>
              <a:rPr lang="ja-JP" altLang="en-US" sz="1050" dirty="0">
                <a:latin typeface="HGMaruGothicMPRO"/>
                <a:ea typeface="HGMaruGothicMPRO"/>
                <a:cs typeface="HG丸ｺﾞｼｯｸM-PRO"/>
              </a:rPr>
              <a:t>枚</a:t>
            </a:r>
            <a:endParaRPr lang="en-US" altLang="ja-JP" sz="105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cs typeface="HG丸ｺﾞｼｯｸM-PRO"/>
              </a:rPr>
              <a:t>ニンニク　１かけ</a:t>
            </a:r>
            <a:br>
              <a:rPr lang="en-US" altLang="ja-JP" sz="1050" dirty="0">
                <a:latin typeface="HGMaruGothicMPRO"/>
                <a:ea typeface="HGMaruGothicMPRO"/>
                <a:cs typeface="HG丸ｺﾞｼｯｸM-PRO"/>
              </a:rPr>
            </a:br>
            <a:r>
              <a:rPr lang="ja-JP" altLang="en-US" sz="1050" dirty="0">
                <a:latin typeface="HGMaruGothicMPRO"/>
                <a:ea typeface="HGMaruGothicMPRO"/>
                <a:cs typeface="HG丸ｺﾞｼｯｸM-PRO"/>
              </a:rPr>
              <a:t>オリーブオイル　小さじ２</a:t>
            </a:r>
            <a:endParaRPr lang="en-US" altLang="ja-JP" sz="105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cs typeface="HG丸ｺﾞｼｯｸM-PRO"/>
              </a:rPr>
              <a:t>唐辛子（輪切り）　少々</a:t>
            </a:r>
            <a:endParaRPr lang="en-US" altLang="ja-JP" sz="105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cs typeface="HG丸ｺﾞｼｯｸM-PRO"/>
              </a:rPr>
              <a:t>塩　少々　　</a:t>
            </a:r>
            <a:endParaRPr lang="en-US" altLang="ja-JP" sz="105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cs typeface="HG丸ｺﾞｼｯｸM-PRO"/>
              </a:rPr>
              <a:t>こしょう　少々</a:t>
            </a:r>
            <a:endParaRPr lang="en-US" altLang="ja-JP" sz="1050" dirty="0">
              <a:latin typeface="HGMaruGothicMPRO"/>
              <a:ea typeface="HGMaruGothicMPRO"/>
              <a:cs typeface="HG丸ｺﾞｼｯｸM-PRO"/>
            </a:endParaRPr>
          </a:p>
          <a:p>
            <a:pPr rtl="1">
              <a:lnSpc>
                <a:spcPts val="1600"/>
              </a:lnSpc>
              <a:defRPr sz="1000"/>
            </a:pPr>
            <a:endParaRPr lang="en-US" altLang="ja-JP" sz="1050" dirty="0">
              <a:latin typeface="HGMaruGothicMPRO"/>
              <a:ea typeface="HGMaruGothicMPRO"/>
              <a:cs typeface="HG丸ｺﾞｼｯｸM-PRO"/>
            </a:endParaRPr>
          </a:p>
        </p:txBody>
      </p:sp>
      <p:sp>
        <p:nvSpPr>
          <p:cNvPr id="31" name="Text Box 89">
            <a:extLst>
              <a:ext uri="{FF2B5EF4-FFF2-40B4-BE49-F238E27FC236}">
                <a16:creationId xmlns:a16="http://schemas.microsoft.com/office/drawing/2014/main" id="{0E0C2725-AD33-D4FB-543D-BBF3D0D28DE4}"/>
              </a:ext>
            </a:extLst>
          </p:cNvPr>
          <p:cNvSpPr txBox="1">
            <a:spLocks noChangeArrowheads="1"/>
          </p:cNvSpPr>
          <p:nvPr/>
        </p:nvSpPr>
        <p:spPr bwMode="auto">
          <a:xfrm>
            <a:off x="17617484" y="153066"/>
            <a:ext cx="3870057" cy="731473"/>
          </a:xfrm>
          <a:prstGeom prst="rect">
            <a:avLst/>
          </a:prstGeom>
          <a:noFill/>
          <a:ln>
            <a:noFill/>
          </a:ln>
        </p:spPr>
        <p:txBody>
          <a:bodyPr wrap="square" lIns="54864" tIns="27432" rIns="54864" bIns="27432"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1">
              <a:defRPr sz="1000"/>
            </a:pPr>
            <a:r>
              <a:rPr lang="en-US" altLang="ja-JP" sz="2400" b="1" i="0" strike="noStrike" dirty="0">
                <a:solidFill>
                  <a:schemeClr val="accent6">
                    <a:lumMod val="50000"/>
                  </a:schemeClr>
                </a:solidFill>
                <a:latin typeface="メイリオ" panose="020B0604030504040204" pitchFamily="50" charset="-128"/>
                <a:ea typeface="メイリオ" panose="020B0604030504040204" pitchFamily="50" charset="-128"/>
              </a:rPr>
              <a:t>〈2027</a:t>
            </a:r>
            <a:r>
              <a:rPr lang="ja-JP" altLang="en-US" sz="2400" b="1" i="0" strike="noStrike">
                <a:solidFill>
                  <a:schemeClr val="accent6">
                    <a:lumMod val="50000"/>
                  </a:schemeClr>
                </a:solidFill>
                <a:latin typeface="メイリオ" panose="020B0604030504040204" pitchFamily="50" charset="-128"/>
                <a:ea typeface="メイリオ" panose="020B0604030504040204" pitchFamily="50" charset="-128"/>
              </a:rPr>
              <a:t>年</a:t>
            </a:r>
            <a:r>
              <a:rPr lang="en-US" altLang="ja-JP" sz="2400" b="1" i="0" strike="noStrike" dirty="0">
                <a:solidFill>
                  <a:schemeClr val="accent6">
                    <a:lumMod val="50000"/>
                  </a:schemeClr>
                </a:solidFill>
                <a:latin typeface="メイリオ" panose="020B0604030504040204" pitchFamily="50" charset="-128"/>
                <a:ea typeface="メイリオ" panose="020B0604030504040204" pitchFamily="50" charset="-128"/>
              </a:rPr>
              <a:t>1</a:t>
            </a:r>
            <a:r>
              <a:rPr lang="ja-JP" altLang="en-US" sz="2400" b="1" i="0" strike="noStrike">
                <a:solidFill>
                  <a:schemeClr val="accent6">
                    <a:lumMod val="50000"/>
                  </a:schemeClr>
                </a:solidFill>
                <a:latin typeface="メイリオ" panose="020B0604030504040204" pitchFamily="50" charset="-128"/>
                <a:ea typeface="メイリオ" panose="020B0604030504040204" pitchFamily="50" charset="-128"/>
              </a:rPr>
              <a:t>月版</a:t>
            </a:r>
            <a:r>
              <a:rPr lang="en-US" altLang="ja-JP" sz="2400" b="1" i="0" strike="noStrike" dirty="0">
                <a:solidFill>
                  <a:schemeClr val="accent6">
                    <a:lumMod val="50000"/>
                  </a:schemeClr>
                </a:solidFill>
                <a:latin typeface="メイリオ" panose="020B0604030504040204" pitchFamily="50" charset="-128"/>
                <a:ea typeface="メイリオ" panose="020B0604030504040204" pitchFamily="50" charset="-128"/>
              </a:rPr>
              <a:t>〉</a:t>
            </a:r>
          </a:p>
        </p:txBody>
      </p:sp>
      <p:sp>
        <p:nvSpPr>
          <p:cNvPr id="34" name="Text Box 1833">
            <a:extLst>
              <a:ext uri="{FF2B5EF4-FFF2-40B4-BE49-F238E27FC236}">
                <a16:creationId xmlns:a16="http://schemas.microsoft.com/office/drawing/2014/main" id="{B64517C6-AC32-E5C2-02A4-3C280676F758}"/>
              </a:ext>
            </a:extLst>
          </p:cNvPr>
          <p:cNvSpPr txBox="1">
            <a:spLocks noChangeArrowheads="1"/>
          </p:cNvSpPr>
          <p:nvPr/>
        </p:nvSpPr>
        <p:spPr bwMode="auto">
          <a:xfrm>
            <a:off x="10489225" y="2698127"/>
            <a:ext cx="4960001" cy="1277383"/>
          </a:xfrm>
          <a:prstGeom prst="rect">
            <a:avLst/>
          </a:prstGeom>
          <a:noFill/>
          <a:ln w="9525">
            <a:noFill/>
            <a:miter lim="800000"/>
            <a:headEnd/>
            <a:tailEnd/>
          </a:ln>
          <a:effectLst/>
        </p:spPr>
        <p:txBody>
          <a:bodyPr wrap="square" lIns="36576" tIns="18288" rIns="0" bIns="18288"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050" b="0" i="0" dirty="0">
                <a:effectLst/>
                <a:latin typeface="HGMaruGothicMPRO"/>
                <a:ea typeface="HGMaruGothicMPRO"/>
              </a:rPr>
              <a:t>　ヒラメは、たんぱく質、ビタミン</a:t>
            </a:r>
            <a:r>
              <a:rPr lang="en" altLang="ja-JP" sz="1050" b="0" i="0" dirty="0">
                <a:effectLst/>
                <a:latin typeface="HGMaruGothicMPRO"/>
                <a:ea typeface="HGMaruGothicMPRO"/>
              </a:rPr>
              <a:t>D</a:t>
            </a:r>
            <a:r>
              <a:rPr lang="ja-JP" altLang="en-US" sz="1050" b="0" i="0" dirty="0">
                <a:effectLst/>
                <a:latin typeface="HGMaruGothicMPRO"/>
                <a:ea typeface="HGMaruGothicMPRO"/>
              </a:rPr>
              <a:t>、ビタミン</a:t>
            </a:r>
            <a:r>
              <a:rPr lang="en" altLang="ja-JP" sz="1050" b="0" i="0" dirty="0">
                <a:effectLst/>
                <a:latin typeface="HGMaruGothicMPRO"/>
                <a:ea typeface="HGMaruGothicMPRO"/>
              </a:rPr>
              <a:t>E</a:t>
            </a:r>
            <a:r>
              <a:rPr lang="ja-JP" altLang="en-US" sz="1050" b="0" i="0" dirty="0">
                <a:effectLst/>
                <a:latin typeface="HGMaruGothicMPRO"/>
                <a:ea typeface="HGMaruGothicMPRO"/>
              </a:rPr>
              <a:t>、ビタミン</a:t>
            </a:r>
            <a:r>
              <a:rPr lang="en" altLang="ja-JP" sz="1050" b="0" i="0" dirty="0">
                <a:effectLst/>
                <a:latin typeface="HGMaruGothicMPRO"/>
                <a:ea typeface="HGMaruGothicMPRO"/>
              </a:rPr>
              <a:t>B</a:t>
            </a:r>
            <a:r>
              <a:rPr lang="ja-JP" altLang="en-US" sz="1050" b="0" i="0" dirty="0">
                <a:effectLst/>
                <a:latin typeface="HGMaruGothicMPRO"/>
                <a:ea typeface="HGMaruGothicMPRO"/>
              </a:rPr>
              <a:t>２・</a:t>
            </a:r>
            <a:r>
              <a:rPr lang="en-US" altLang="ja-JP" sz="1050" b="0" i="0" dirty="0">
                <a:effectLst/>
                <a:latin typeface="HGMaruGothicMPRO"/>
                <a:ea typeface="HGMaruGothicMPRO"/>
              </a:rPr>
              <a:t>B6</a:t>
            </a:r>
            <a:r>
              <a:rPr lang="ja-JP" altLang="en-US" sz="1050" b="0" i="0" dirty="0">
                <a:effectLst/>
                <a:latin typeface="HGMaruGothicMPRO"/>
                <a:ea typeface="HGMaruGothicMPRO"/>
              </a:rPr>
              <a:t>・</a:t>
            </a:r>
            <a:r>
              <a:rPr lang="en-US" altLang="ja-JP" sz="1050" b="0" i="0" dirty="0">
                <a:effectLst/>
                <a:latin typeface="HGMaruGothicMPRO"/>
                <a:ea typeface="HGMaruGothicMPRO"/>
              </a:rPr>
              <a:t>B12</a:t>
            </a:r>
            <a:r>
              <a:rPr lang="ja-JP" altLang="en-US" sz="1050" b="0" i="0" dirty="0">
                <a:effectLst/>
                <a:latin typeface="HGMaruGothicMPRO"/>
                <a:ea typeface="HGMaruGothicMPRO"/>
              </a:rPr>
              <a:t>などを含みます。ビタミン</a:t>
            </a:r>
            <a:r>
              <a:rPr lang="en" altLang="ja-JP" sz="1050" b="0" i="0" dirty="0">
                <a:effectLst/>
                <a:latin typeface="HGMaruGothicMPRO"/>
                <a:ea typeface="HGMaruGothicMPRO"/>
              </a:rPr>
              <a:t>D</a:t>
            </a:r>
            <a:r>
              <a:rPr lang="ja-JP" altLang="en-US" sz="1050" b="0" i="0" dirty="0">
                <a:effectLst/>
                <a:latin typeface="HGMaruGothicMPRO"/>
                <a:ea typeface="HGMaruGothicMPRO"/>
              </a:rPr>
              <a:t>は強い骨や歯</a:t>
            </a:r>
            <a:r>
              <a:rPr lang="ja-JP" altLang="en-US" sz="1050" b="0" i="0">
                <a:effectLst/>
                <a:latin typeface="HGMaruGothicMPRO"/>
                <a:ea typeface="HGMaruGothicMPRO"/>
              </a:rPr>
              <a:t>の維持、骨粗しょう症</a:t>
            </a:r>
            <a:r>
              <a:rPr lang="ja-JP" altLang="en-US" sz="1050" b="0" i="0" dirty="0">
                <a:effectLst/>
                <a:latin typeface="HGMaruGothicMPRO"/>
                <a:ea typeface="HGMaruGothicMPRO"/>
              </a:rPr>
              <a:t>の予防など</a:t>
            </a:r>
            <a:r>
              <a:rPr lang="ja-JP" altLang="en-US" sz="1050" b="0" i="0">
                <a:effectLst/>
                <a:latin typeface="HGMaruGothicMPRO"/>
                <a:ea typeface="HGMaruGothicMPRO"/>
              </a:rPr>
              <a:t>、健康</a:t>
            </a:r>
            <a:r>
              <a:rPr lang="ja-JP" altLang="en-US" sz="1050">
                <a:latin typeface="HGMaruGothicMPRO"/>
                <a:ea typeface="HGMaruGothicMPRO"/>
              </a:rPr>
              <a:t>に欠かせない</a:t>
            </a:r>
            <a:r>
              <a:rPr lang="ja-JP" altLang="en-US" sz="1050" b="0" i="0">
                <a:effectLst/>
                <a:latin typeface="HGMaruGothicMPRO"/>
                <a:ea typeface="HGMaruGothicMPRO"/>
              </a:rPr>
              <a:t>栄養素</a:t>
            </a:r>
            <a:r>
              <a:rPr lang="ja-JP" altLang="en-US" sz="1050">
                <a:latin typeface="HGMaruGothicMPRO"/>
                <a:ea typeface="HGMaruGothicMPRO"/>
              </a:rPr>
              <a:t>です</a:t>
            </a:r>
            <a:r>
              <a:rPr lang="ja-JP" altLang="en-US" sz="1050" b="0" i="0">
                <a:effectLst/>
                <a:latin typeface="HGMaruGothicMPRO"/>
                <a:ea typeface="HGMaruGothicMPRO"/>
              </a:rPr>
              <a:t>。</a:t>
            </a:r>
            <a:r>
              <a:rPr lang="ja-JP" altLang="en-US" sz="1050" b="0" i="0" dirty="0">
                <a:effectLst/>
                <a:latin typeface="HGMaruGothicMPRO"/>
                <a:ea typeface="HGMaruGothicMPRO"/>
              </a:rPr>
              <a:t>また、免疫細胞を活性化させたり、過剰な炎症反応を抑えたりする効果もあるといわれます。</a:t>
            </a:r>
            <a:endParaRPr lang="en-US" altLang="ja-JP" sz="1050" b="0" i="0" dirty="0">
              <a:effectLst/>
              <a:latin typeface="HGMaruGothicMPRO"/>
              <a:ea typeface="HGMaruGothicMPRO"/>
            </a:endParaRPr>
          </a:p>
          <a:p>
            <a:r>
              <a:rPr lang="ja-JP" altLang="en-US" sz="1050" dirty="0">
                <a:latin typeface="HGMaruGothicMPRO"/>
                <a:ea typeface="HGMaruGothicMPRO"/>
              </a:rPr>
              <a:t>　ビタミン</a:t>
            </a:r>
            <a:r>
              <a:rPr lang="en-US" altLang="ja-JP" sz="1050" dirty="0">
                <a:latin typeface="HGMaruGothicMPRO"/>
                <a:ea typeface="HGMaruGothicMPRO"/>
              </a:rPr>
              <a:t>B2</a:t>
            </a:r>
            <a:r>
              <a:rPr lang="ja-JP" altLang="en-US" sz="1050" dirty="0">
                <a:latin typeface="HGMaruGothicMPRO"/>
                <a:ea typeface="HGMaruGothicMPRO"/>
              </a:rPr>
              <a:t>は、糖質・脂質・たんぱく質の代謝を助け、エネルギー産生や皮膚・粘膜の健康維持をサポートする働きが期待できます。</a:t>
            </a:r>
            <a:endParaRPr lang="en-US" altLang="ja-JP" sz="1050" dirty="0">
              <a:latin typeface="HGMaruGothicMPRO"/>
              <a:ea typeface="HGMaruGothicMPRO"/>
            </a:endParaRPr>
          </a:p>
        </p:txBody>
      </p:sp>
      <p:sp>
        <p:nvSpPr>
          <p:cNvPr id="36" name="テキスト ボックス 175">
            <a:extLst>
              <a:ext uri="{FF2B5EF4-FFF2-40B4-BE49-F238E27FC236}">
                <a16:creationId xmlns:a16="http://schemas.microsoft.com/office/drawing/2014/main" id="{66D24B6A-41D6-EADE-A9B0-510D63E6EE55}"/>
              </a:ext>
            </a:extLst>
          </p:cNvPr>
          <p:cNvSpPr txBox="1"/>
          <p:nvPr/>
        </p:nvSpPr>
        <p:spPr bwMode="auto">
          <a:xfrm>
            <a:off x="10744200" y="9643596"/>
            <a:ext cx="9425048" cy="2772788"/>
          </a:xfrm>
          <a:prstGeom prst="rect">
            <a:avLst/>
          </a:prstGeom>
          <a:noFill/>
          <a:ln w="9525">
            <a:noFill/>
            <a:miter lim="800000"/>
            <a:headEnd/>
            <a:tailEnd/>
          </a:ln>
        </p:spPr>
        <p:txBody>
          <a:bodyPr wrap="square" lIns="27432" tIns="18288"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dirty="0">
                <a:effectLst/>
                <a:latin typeface="HGMaruGothicMPRO" panose="020F0600000000000000" pitchFamily="34" charset="-128"/>
                <a:ea typeface="HGMaruGothicMPRO" panose="020F0600000000000000" pitchFamily="34" charset="-128"/>
                <a:cs typeface="Helvetica"/>
              </a:rPr>
              <a:t>　新しい年の始まり。「１年の計は元旦にあり」という言葉の通り、１年の始まりを気持ちよく迎えられるよう</a:t>
            </a:r>
            <a:r>
              <a:rPr lang="ja-JP" altLang="en-US">
                <a:effectLst/>
                <a:latin typeface="HGMaruGothicMPRO" panose="020F0600000000000000" pitchFamily="34" charset="-128"/>
                <a:ea typeface="HGMaruGothicMPRO" panose="020F0600000000000000" pitchFamily="34" charset="-128"/>
                <a:cs typeface="Helvetica"/>
              </a:rPr>
              <a:t>なフレンドリーな接客を</a:t>
            </a:r>
            <a:r>
              <a:rPr lang="ja-JP" altLang="en-US" dirty="0">
                <a:effectLst/>
                <a:latin typeface="HGMaruGothicMPRO" panose="020F0600000000000000" pitchFamily="34" charset="-128"/>
                <a:ea typeface="HGMaruGothicMPRO" panose="020F0600000000000000" pitchFamily="34" charset="-128"/>
                <a:cs typeface="Helvetica"/>
              </a:rPr>
              <a:t>心掛けましょう。日頃の感謝の気持ちを込めて、「明けましておめでとうございます」や「今年もよろしくお願いします」などの一言を添えるとよいです。</a:t>
            </a:r>
            <a:endParaRPr lang="en-US" altLang="ja-JP" dirty="0">
              <a:effectLst/>
              <a:latin typeface="HGMaruGothicMPRO" panose="020F0600000000000000" pitchFamily="34" charset="-128"/>
              <a:ea typeface="HGMaruGothicMPRO" panose="020F0600000000000000" pitchFamily="34" charset="-128"/>
              <a:cs typeface="Helvetica"/>
            </a:endParaRPr>
          </a:p>
          <a:p>
            <a:r>
              <a:rPr lang="ja-JP" altLang="en-US" dirty="0">
                <a:effectLst/>
                <a:latin typeface="HGMaruGothicMPRO" panose="020F0600000000000000" pitchFamily="34" charset="-128"/>
                <a:ea typeface="HGMaruGothicMPRO" panose="020F0600000000000000" pitchFamily="34" charset="-128"/>
                <a:cs typeface="Helvetica"/>
              </a:rPr>
              <a:t>　</a:t>
            </a:r>
            <a:r>
              <a:rPr lang="ja-JP" altLang="en-US" dirty="0">
                <a:latin typeface="HGMaruGothicMPRO" panose="020F0600000000000000" pitchFamily="34" charset="-128"/>
                <a:ea typeface="HGMaruGothicMPRO" panose="020F0600000000000000" pitchFamily="34" charset="-128"/>
                <a:cs typeface="Helvetica"/>
              </a:rPr>
              <a:t>１月前半は、店舗全体で年始の売場づくりを徹底し、初詣や仕事始め、新学期、成人式などの需要に対応しましょう。</a:t>
            </a:r>
            <a:r>
              <a:rPr lang="ja-JP" altLang="en-US" dirty="0">
                <a:effectLst/>
                <a:latin typeface="HGMaruGothicMPRO" panose="020F0600000000000000" pitchFamily="34" charset="-128"/>
                <a:ea typeface="HGMaruGothicMPRO" panose="020F0600000000000000" pitchFamily="34" charset="-128"/>
                <a:cs typeface="Helvetica"/>
              </a:rPr>
              <a:t>後半では、気温低下に対応した売場に切り替え、防寒・風邪対策や恵方巻き・バレンタイン予約活動など２月のイベントに備えましょう。</a:t>
            </a:r>
            <a:endParaRPr lang="en-US" altLang="ja-JP" dirty="0">
              <a:effectLst/>
              <a:latin typeface="HGMaruGothicMPRO" panose="020F0600000000000000" pitchFamily="34" charset="-128"/>
              <a:ea typeface="HGMaruGothicMPRO" panose="020F0600000000000000" pitchFamily="34" charset="-128"/>
              <a:cs typeface="Helvetica"/>
            </a:endParaRPr>
          </a:p>
          <a:p>
            <a:br>
              <a:rPr lang="en-US" altLang="ja-JP" dirty="0">
                <a:effectLst/>
                <a:latin typeface="HGMaruGothicMPRO" panose="020F0600000000000000" pitchFamily="34" charset="-128"/>
                <a:ea typeface="HGMaruGothicMPRO" panose="020F0600000000000000" pitchFamily="34" charset="-128"/>
                <a:cs typeface="Helvetica"/>
              </a:rPr>
            </a:br>
            <a:endParaRPr lang="en-US" altLang="ja-JP" b="1" dirty="0">
              <a:latin typeface="HGMaruGothicMPRO" panose="020F0600000000000000" pitchFamily="34" charset="-128"/>
              <a:ea typeface="HGMaruGothicMPRO" panose="020F0600000000000000" pitchFamily="34" charset="-128"/>
              <a:cs typeface="HG丸ｺﾞｼｯｸM-PRO"/>
            </a:endParaRPr>
          </a:p>
          <a:p>
            <a:r>
              <a:rPr lang="ja-JP" altLang="en-US" b="1" dirty="0">
                <a:latin typeface="HGMaruGothicMPRO" panose="020F0600000000000000" pitchFamily="34" charset="-128"/>
                <a:ea typeface="HGMaruGothicMPRO" panose="020F0600000000000000" pitchFamily="34" charset="-128"/>
                <a:cs typeface="HG丸ｺﾞｼｯｸM-PRO"/>
              </a:rPr>
              <a:t>◆初売り、伝統の正月料理</a:t>
            </a:r>
            <a:endParaRPr lang="en-US" altLang="ja-JP" b="1" dirty="0">
              <a:latin typeface="HGMaruGothicMPRO" panose="020F0600000000000000" pitchFamily="34" charset="-128"/>
              <a:ea typeface="HGMaruGothicMPRO" panose="020F0600000000000000" pitchFamily="34" charset="-128"/>
              <a:cs typeface="HG丸ｺﾞｼｯｸM-PRO"/>
            </a:endParaRPr>
          </a:p>
          <a:p>
            <a:r>
              <a:rPr lang="ja-JP" altLang="en-US" dirty="0">
                <a:effectLst/>
                <a:latin typeface="HGMaruGothicMPRO" panose="020F0600000000000000" pitchFamily="34" charset="-128"/>
                <a:ea typeface="HGMaruGothicMPRO" panose="020F0600000000000000" pitchFamily="34" charset="-128"/>
              </a:rPr>
              <a:t>　おせち料理は予約販売が多いですが</a:t>
            </a:r>
            <a:r>
              <a:rPr lang="ja-JP" altLang="en-US" dirty="0">
                <a:latin typeface="HGMaruGothicMPRO" panose="020F0600000000000000" pitchFamily="34" charset="-128"/>
                <a:ea typeface="HGMaruGothicMPRO" panose="020F0600000000000000" pitchFamily="34" charset="-128"/>
              </a:rPr>
              <a:t>、年明け以降は、刺身、塩干物、牛たたき、ローストビーフ、カットフルーツ、惣菜の寿司類など、単品商品の需要が高まるため、</a:t>
            </a:r>
            <a:r>
              <a:rPr lang="ja-JP" altLang="en-US" dirty="0">
                <a:effectLst/>
                <a:latin typeface="HGMaruGothicMPRO" panose="020F0600000000000000" pitchFamily="34" charset="-128"/>
                <a:ea typeface="HGMaruGothicMPRO" panose="020F0600000000000000" pitchFamily="34" charset="-128"/>
              </a:rPr>
              <a:t>機会ロス防止と毎日の予定数の売り尽くし</a:t>
            </a:r>
            <a:r>
              <a:rPr lang="ja-JP" altLang="en-US">
                <a:effectLst/>
                <a:latin typeface="HGMaruGothicMPRO" panose="020F0600000000000000" pitchFamily="34" charset="-128"/>
                <a:ea typeface="HGMaruGothicMPRO" panose="020F0600000000000000" pitchFamily="34" charset="-128"/>
              </a:rPr>
              <a:t>に注意しましょう。</a:t>
            </a:r>
            <a:endParaRPr lang="en-US" altLang="ja-JP" b="1" dirty="0">
              <a:latin typeface="HGMaruGothicMPRO" panose="020F0600000000000000" pitchFamily="34" charset="-128"/>
              <a:ea typeface="HGMaruGothicMPRO" panose="020F0600000000000000" pitchFamily="34" charset="-128"/>
            </a:endParaRPr>
          </a:p>
          <a:p>
            <a:endParaRPr lang="en-US" altLang="ja-JP" b="1" dirty="0">
              <a:latin typeface="HGMaruGothicMPRO" panose="020F0600000000000000" pitchFamily="34" charset="-128"/>
              <a:ea typeface="HGMaruGothicMPRO" panose="020F0600000000000000" pitchFamily="34" charset="-128"/>
              <a:cs typeface="HG丸ｺﾞｼｯｸM-PRO"/>
            </a:endParaRPr>
          </a:p>
          <a:p>
            <a:r>
              <a:rPr lang="ja-JP" altLang="en-US" b="1" dirty="0">
                <a:latin typeface="HGMaruGothicMPRO" panose="020F0600000000000000" pitchFamily="34" charset="-128"/>
                <a:ea typeface="HGMaruGothicMPRO" panose="020F0600000000000000" pitchFamily="34" charset="-128"/>
                <a:cs typeface="HG丸ｺﾞｼｯｸM-PRO"/>
              </a:rPr>
              <a:t>◆仕事始め</a:t>
            </a:r>
            <a:endParaRPr lang="en-US" altLang="ja-JP" b="1" dirty="0">
              <a:latin typeface="HGMaruGothicMPRO" panose="020F0600000000000000" pitchFamily="34" charset="-128"/>
              <a:ea typeface="HGMaruGothicMPRO" panose="020F0600000000000000" pitchFamily="34" charset="-128"/>
              <a:cs typeface="HG丸ｺﾞｼｯｸM-PRO"/>
            </a:endParaRPr>
          </a:p>
          <a:p>
            <a:r>
              <a:rPr lang="ja-JP" altLang="en-US" dirty="0">
                <a:effectLst/>
                <a:latin typeface="HGMaruGothicMPRO" panose="020F0600000000000000" pitchFamily="34" charset="-128"/>
                <a:ea typeface="HGMaruGothicMPRO" panose="020F0600000000000000" pitchFamily="34" charset="-128"/>
              </a:rPr>
              <a:t>　仕事始めで会社員、新学期開始で学生の来店が増加。コーヒーやホット系の動きが良くなります。また正月疲れに、ビタミン補給向けの野菜</a:t>
            </a:r>
            <a:r>
              <a:rPr lang="ja-JP" altLang="en-US">
                <a:effectLst/>
                <a:latin typeface="HGMaruGothicMPRO" panose="020F0600000000000000" pitchFamily="34" charset="-128"/>
                <a:ea typeface="HGMaruGothicMPRO" panose="020F0600000000000000" pitchFamily="34" charset="-128"/>
              </a:rPr>
              <a:t>・柑橘系</a:t>
            </a:r>
            <a:r>
              <a:rPr lang="ja-JP" altLang="en-US" dirty="0">
                <a:effectLst/>
                <a:latin typeface="HGMaruGothicMPRO" panose="020F0600000000000000" pitchFamily="34" charset="-128"/>
                <a:ea typeface="HGMaruGothicMPRO" panose="020F0600000000000000" pitchFamily="34" charset="-128"/>
              </a:rPr>
              <a:t>飲料も人気。オフィス立地では栄養ドリンクを販促強化しましょう。</a:t>
            </a:r>
            <a:endParaRPr lang="en-US" altLang="ja-JP" b="1" dirty="0">
              <a:latin typeface="HGMaruGothicMPRO" panose="020F0600000000000000" pitchFamily="34" charset="-128"/>
              <a:ea typeface="HGMaruGothicMPRO" panose="020F0600000000000000" pitchFamily="34" charset="-128"/>
              <a:cs typeface="HG丸ｺﾞｼｯｸM-PRO"/>
            </a:endParaRPr>
          </a:p>
        </p:txBody>
      </p:sp>
      <p:sp>
        <p:nvSpPr>
          <p:cNvPr id="38" name="テキスト ボックス 177">
            <a:extLst>
              <a:ext uri="{FF2B5EF4-FFF2-40B4-BE49-F238E27FC236}">
                <a16:creationId xmlns:a16="http://schemas.microsoft.com/office/drawing/2014/main" id="{C13ACF4E-7E81-94DA-587D-6AF5A559E1A0}"/>
              </a:ext>
            </a:extLst>
          </p:cNvPr>
          <p:cNvSpPr txBox="1"/>
          <p:nvPr/>
        </p:nvSpPr>
        <p:spPr bwMode="auto">
          <a:xfrm>
            <a:off x="10744200" y="8718857"/>
            <a:ext cx="9093336" cy="561339"/>
          </a:xfrm>
          <a:prstGeom prst="rect">
            <a:avLst/>
          </a:prstGeom>
          <a:noFill/>
          <a:ln w="9525">
            <a:noFill/>
            <a:miter lim="800000"/>
            <a:headEnd/>
            <a:tailEnd/>
          </a:ln>
        </p:spPr>
        <p:txBody>
          <a:bodyPr wrap="square" lIns="27432" tIns="18288" rIns="0" bIns="0" rtlCol="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indent="0" algn="ctr" defTabSz="914400" rtl="0" eaLnBrk="1" fontAlgn="auto" latinLnBrk="0" hangingPunct="1">
              <a:lnSpc>
                <a:spcPct val="100000"/>
              </a:lnSpc>
              <a:spcBef>
                <a:spcPts val="0"/>
              </a:spcBef>
              <a:spcAft>
                <a:spcPts val="0"/>
              </a:spcAft>
              <a:buClrTx/>
              <a:buSzTx/>
              <a:buFontTx/>
              <a:buNone/>
              <a:tabLst/>
            </a:pPr>
            <a:r>
              <a:rPr lang="ja-JP" altLang="en-US" sz="3200">
                <a:latin typeface="HG創英角ｺﾞｼｯｸUB"/>
                <a:ea typeface="HG創英角ｺﾞｼｯｸUB"/>
                <a:cs typeface="HG創英角ｺﾞｼｯｸUB"/>
              </a:rPr>
              <a:t>１月</a:t>
            </a:r>
            <a:r>
              <a:rPr lang="ja-JP" altLang="en-US" sz="3200">
                <a:solidFill>
                  <a:schemeClr val="tx1"/>
                </a:solidFill>
                <a:latin typeface="HG創英角ｺﾞｼｯｸUB"/>
                <a:ea typeface="HG創英角ｺﾞｼｯｸUB"/>
                <a:cs typeface="HG創英角ｺﾞｼｯｸUB"/>
              </a:rPr>
              <a:t>の販促ポイント</a:t>
            </a:r>
          </a:p>
        </p:txBody>
      </p:sp>
      <p:sp>
        <p:nvSpPr>
          <p:cNvPr id="39" name="AutoShape 6">
            <a:extLst>
              <a:ext uri="{FF2B5EF4-FFF2-40B4-BE49-F238E27FC236}">
                <a16:creationId xmlns:a16="http://schemas.microsoft.com/office/drawing/2014/main" id="{E4B3411A-A2CD-7840-2F1B-B332A4890207}"/>
              </a:ext>
            </a:extLst>
          </p:cNvPr>
          <p:cNvSpPr>
            <a:spLocks noChangeArrowheads="1"/>
          </p:cNvSpPr>
          <p:nvPr/>
        </p:nvSpPr>
        <p:spPr bwMode="auto">
          <a:xfrm>
            <a:off x="15682351" y="2062724"/>
            <a:ext cx="4964400" cy="487140"/>
          </a:xfrm>
          <a:prstGeom prst="flowChartAlternateProcess">
            <a:avLst/>
          </a:prstGeom>
          <a:solidFill>
            <a:schemeClr val="accent2">
              <a:lumMod val="20000"/>
              <a:lumOff val="80000"/>
            </a:schemeClr>
          </a:solidFill>
          <a:ln>
            <a:noFill/>
          </a:ln>
          <a:effectLst/>
        </p:spPr>
        <p:txBody>
          <a:bodyPr wrap="square" lIns="45720" tIns="22860" rIns="45720" bIns="2286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1800" b="1" i="0" dirty="0">
                <a:latin typeface="HG丸ｺﾞｼｯｸM-PRO" panose="020F0600000000000000" pitchFamily="50" charset="-128"/>
                <a:ea typeface="HG丸ｺﾞｼｯｸM-PRO" panose="020F0600000000000000" pitchFamily="50" charset="-128"/>
                <a:cs typeface="ヒラギノ角ゴ ProN W6"/>
              </a:rPr>
              <a:t>ミズナ</a:t>
            </a:r>
          </a:p>
        </p:txBody>
      </p:sp>
      <p:sp>
        <p:nvSpPr>
          <p:cNvPr id="40" name="AutoShape 10">
            <a:extLst>
              <a:ext uri="{FF2B5EF4-FFF2-40B4-BE49-F238E27FC236}">
                <a16:creationId xmlns:a16="http://schemas.microsoft.com/office/drawing/2014/main" id="{0CDEC74B-B5F6-F0E9-0F4A-FE2F1DCA1910}"/>
              </a:ext>
            </a:extLst>
          </p:cNvPr>
          <p:cNvSpPr>
            <a:spLocks noChangeArrowheads="1"/>
          </p:cNvSpPr>
          <p:nvPr/>
        </p:nvSpPr>
        <p:spPr bwMode="auto">
          <a:xfrm>
            <a:off x="304944" y="3007363"/>
            <a:ext cx="4500000" cy="2183821"/>
          </a:xfrm>
          <a:prstGeom prst="foldedCorner">
            <a:avLst>
              <a:gd name="adj" fmla="val 12500"/>
            </a:avLst>
          </a:prstGeom>
          <a:solidFill>
            <a:schemeClr val="accent6">
              <a:lumMod val="20000"/>
              <a:lumOff val="80000"/>
            </a:schemeClr>
          </a:solidFill>
          <a:ln w="9525">
            <a:noFill/>
            <a:round/>
            <a:headEnd/>
            <a:tailEnd/>
          </a:ln>
          <a:effectLst/>
        </p:spPr>
        <p:txBody>
          <a:bodyPr wrap="square" lIns="144000" tIns="144000" rIns="144000" bIns="14400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1">
              <a:lnSpc>
                <a:spcPts val="1300"/>
              </a:lnSpc>
              <a:defRPr sz="1000"/>
            </a:pPr>
            <a:r>
              <a:rPr lang="en-US" altLang="ja-JP" sz="1200" b="1" i="0" strike="noStrike" dirty="0">
                <a:solidFill>
                  <a:srgbClr val="000000"/>
                </a:solidFill>
                <a:latin typeface="HGMaruGothicMPRO"/>
                <a:ea typeface="HGMaruGothicMPRO"/>
                <a:cs typeface="HG丸ｺﾞｼｯｸM-PRO"/>
              </a:rPr>
              <a:t>《</a:t>
            </a:r>
            <a:r>
              <a:rPr lang="ja-JP" altLang="en-US" sz="1200" b="1" i="0" strike="noStrike" dirty="0">
                <a:solidFill>
                  <a:srgbClr val="000000"/>
                </a:solidFill>
                <a:latin typeface="HGMaruGothicMPRO"/>
                <a:ea typeface="HGMaruGothicMPRO"/>
                <a:cs typeface="HG丸ｺﾞｼｯｸM-PRO"/>
              </a:rPr>
              <a:t>材料：２人前</a:t>
            </a:r>
            <a:r>
              <a:rPr lang="en-US" altLang="ja-JP" sz="1200" b="1" i="0" strike="noStrike" dirty="0">
                <a:solidFill>
                  <a:srgbClr val="000000"/>
                </a:solidFill>
                <a:latin typeface="HGMaruGothicMPRO"/>
                <a:ea typeface="HGMaruGothicMPRO"/>
                <a:cs typeface="HG丸ｺﾞｼｯｸM-PRO"/>
              </a:rPr>
              <a:t>》</a:t>
            </a:r>
            <a:endParaRPr lang="en-US" altLang="ja-JP" sz="100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rPr>
              <a:t>ヒラメ（切り身）　</a:t>
            </a:r>
            <a:r>
              <a:rPr lang="en-US" altLang="ja-JP" sz="1050" dirty="0">
                <a:latin typeface="HGMaruGothicMPRO"/>
                <a:ea typeface="HGMaruGothicMPRO"/>
              </a:rPr>
              <a:t>2</a:t>
            </a:r>
            <a:r>
              <a:rPr lang="ja-JP" altLang="en-US" sz="1050" dirty="0">
                <a:latin typeface="HGMaruGothicMPRO"/>
                <a:ea typeface="HGMaruGothicMPRO"/>
              </a:rPr>
              <a:t>切れ</a:t>
            </a:r>
            <a:endParaRPr lang="en-US" altLang="ja-JP" sz="1050" dirty="0">
              <a:latin typeface="HGMaruGothicMPRO"/>
              <a:ea typeface="HGMaruGothicMPRO"/>
            </a:endParaRPr>
          </a:p>
          <a:p>
            <a:pPr rtl="1">
              <a:lnSpc>
                <a:spcPts val="1600"/>
              </a:lnSpc>
              <a:defRPr sz="1000"/>
            </a:pPr>
            <a:r>
              <a:rPr lang="ja-JP" altLang="en-US" sz="1050" dirty="0">
                <a:latin typeface="HGMaruGothicMPRO"/>
                <a:ea typeface="HGMaruGothicMPRO"/>
                <a:cs typeface="HG丸ｺﾞｼｯｸM-PRO"/>
              </a:rPr>
              <a:t>ショウガ　１かけ</a:t>
            </a:r>
            <a:endParaRPr lang="en-US" altLang="ja-JP" sz="105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cs typeface="HG丸ｺﾞｼｯｸM-PRO"/>
              </a:rPr>
              <a:t>長ネギ　 </a:t>
            </a:r>
            <a:r>
              <a:rPr lang="en-US" altLang="ja-JP" sz="1050" dirty="0">
                <a:latin typeface="HGMaruGothicMPRO"/>
                <a:ea typeface="HGMaruGothicMPRO"/>
                <a:cs typeface="HG丸ｺﾞｼｯｸM-PRO"/>
              </a:rPr>
              <a:t>1/3</a:t>
            </a:r>
            <a:r>
              <a:rPr lang="ja-JP" altLang="en-US" sz="1050" dirty="0">
                <a:latin typeface="HGMaruGothicMPRO"/>
                <a:ea typeface="HGMaruGothicMPRO"/>
                <a:cs typeface="HG丸ｺﾞｼｯｸM-PRO"/>
              </a:rPr>
              <a:t>本</a:t>
            </a:r>
            <a:endParaRPr lang="en-US" altLang="ja-JP" sz="1050" dirty="0">
              <a:latin typeface="HGMaruGothicMPRO"/>
              <a:ea typeface="HGMaruGothicMPRO"/>
              <a:cs typeface="HG丸ｺﾞｼｯｸM-PRO"/>
            </a:endParaRPr>
          </a:p>
          <a:p>
            <a:pPr rtl="1">
              <a:lnSpc>
                <a:spcPts val="1600"/>
              </a:lnSpc>
              <a:defRPr sz="1000"/>
            </a:pPr>
            <a:r>
              <a:rPr lang="en-US" altLang="ja-JP" sz="1050" dirty="0">
                <a:latin typeface="HGMaruGothicMPRO"/>
                <a:ea typeface="HGMaruGothicMPRO"/>
                <a:cs typeface="HG丸ｺﾞｼｯｸM-PRO"/>
              </a:rPr>
              <a:t>【A】</a:t>
            </a:r>
          </a:p>
          <a:p>
            <a:pPr rtl="1">
              <a:lnSpc>
                <a:spcPts val="1600"/>
              </a:lnSpc>
              <a:defRPr sz="1000"/>
            </a:pPr>
            <a:r>
              <a:rPr lang="ja-JP" altLang="en-US" sz="1050" dirty="0">
                <a:latin typeface="HGMaruGothicMPRO"/>
                <a:ea typeface="HGMaruGothicMPRO"/>
                <a:cs typeface="HG丸ｺﾞｼｯｸM-PRO"/>
              </a:rPr>
              <a:t>酒　大さじ</a:t>
            </a:r>
            <a:r>
              <a:rPr lang="en-US" altLang="ja-JP" sz="1050" dirty="0">
                <a:latin typeface="HGMaruGothicMPRO"/>
                <a:ea typeface="HGMaruGothicMPRO"/>
                <a:cs typeface="HG丸ｺﾞｼｯｸM-PRO"/>
              </a:rPr>
              <a:t>2</a:t>
            </a:r>
          </a:p>
          <a:p>
            <a:pPr rtl="1">
              <a:lnSpc>
                <a:spcPts val="1600"/>
              </a:lnSpc>
              <a:defRPr sz="1000"/>
            </a:pPr>
            <a:r>
              <a:rPr lang="ja-JP" altLang="en-US" sz="1050" dirty="0">
                <a:latin typeface="HGMaruGothicMPRO"/>
                <a:ea typeface="HGMaruGothicMPRO"/>
                <a:cs typeface="HG丸ｺﾞｼｯｸM-PRO"/>
              </a:rPr>
              <a:t>水　</a:t>
            </a:r>
            <a:r>
              <a:rPr lang="en" altLang="ja-JP" sz="1050" dirty="0">
                <a:latin typeface="HGMaruGothicMPRO"/>
                <a:ea typeface="HGMaruGothicMPRO"/>
                <a:cs typeface="HG丸ｺﾞｼｯｸM-PRO"/>
              </a:rPr>
              <a:t>170ml</a:t>
            </a:r>
            <a:endParaRPr lang="en-US" altLang="ja-JP" sz="105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cs typeface="HG丸ｺﾞｼｯｸM-PRO"/>
              </a:rPr>
              <a:t>しょうゆ　大さじ２</a:t>
            </a:r>
            <a:endParaRPr lang="en-US" altLang="ja-JP" sz="105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cs typeface="HG丸ｺﾞｼｯｸM-PRO"/>
              </a:rPr>
              <a:t>みりん　大さじ</a:t>
            </a:r>
            <a:r>
              <a:rPr lang="en-US" altLang="ja-JP" sz="1050" dirty="0">
                <a:latin typeface="HGMaruGothicMPRO"/>
                <a:ea typeface="HGMaruGothicMPRO"/>
                <a:cs typeface="HG丸ｺﾞｼｯｸM-PRO"/>
              </a:rPr>
              <a:t>2</a:t>
            </a:r>
            <a:endParaRPr lang="en" altLang="ja-JP" sz="105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cs typeface="HG丸ｺﾞｼｯｸM-PRO"/>
              </a:rPr>
              <a:t>砂糖　大さじ</a:t>
            </a:r>
            <a:r>
              <a:rPr lang="en-US" altLang="ja-JP" sz="1050" dirty="0">
                <a:latin typeface="HGMaruGothicMPRO"/>
                <a:ea typeface="HGMaruGothicMPRO"/>
                <a:cs typeface="HG丸ｺﾞｼｯｸM-PRO"/>
              </a:rPr>
              <a:t>1</a:t>
            </a:r>
            <a:r>
              <a:rPr lang="ja-JP" altLang="en-US" sz="1050" dirty="0">
                <a:latin typeface="HGMaruGothicMPRO"/>
                <a:ea typeface="HGMaruGothicMPRO"/>
                <a:cs typeface="HG丸ｺﾞｼｯｸM-PRO"/>
              </a:rPr>
              <a:t>と</a:t>
            </a:r>
            <a:r>
              <a:rPr lang="en-US" altLang="ja-JP" sz="1050" dirty="0">
                <a:latin typeface="HGMaruGothicMPRO"/>
                <a:ea typeface="HGMaruGothicMPRO"/>
                <a:cs typeface="HG丸ｺﾞｼｯｸM-PRO"/>
              </a:rPr>
              <a:t>1/2</a:t>
            </a:r>
            <a:endParaRPr lang="en-US" altLang="ja-JP" sz="1200" dirty="0">
              <a:latin typeface="HGMaruGothicMPRO"/>
              <a:ea typeface="HGMaruGothicMPRO"/>
              <a:cs typeface="HG丸ｺﾞｼｯｸM-PRO"/>
            </a:endParaRPr>
          </a:p>
        </p:txBody>
      </p:sp>
      <p:sp>
        <p:nvSpPr>
          <p:cNvPr id="43" name="Text Box 1833">
            <a:extLst>
              <a:ext uri="{FF2B5EF4-FFF2-40B4-BE49-F238E27FC236}">
                <a16:creationId xmlns:a16="http://schemas.microsoft.com/office/drawing/2014/main" id="{FE92D167-E036-432E-7AAF-4DEA6B005057}"/>
              </a:ext>
            </a:extLst>
          </p:cNvPr>
          <p:cNvSpPr txBox="1">
            <a:spLocks noChangeArrowheads="1"/>
          </p:cNvSpPr>
          <p:nvPr/>
        </p:nvSpPr>
        <p:spPr bwMode="auto">
          <a:xfrm>
            <a:off x="15682350" y="2698127"/>
            <a:ext cx="4960800" cy="1293616"/>
          </a:xfrm>
          <a:prstGeom prst="rect">
            <a:avLst/>
          </a:prstGeom>
          <a:noFill/>
          <a:ln w="9525">
            <a:noFill/>
            <a:miter lim="800000"/>
            <a:headEnd/>
            <a:tailEnd/>
          </a:ln>
          <a:effectLst/>
        </p:spPr>
        <p:txBody>
          <a:bodyPr wrap="square" lIns="36576" tIns="18288" rIns="0" bIns="18288"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050" i="0" dirty="0">
                <a:effectLst/>
                <a:latin typeface="HGMaruGothicMPRO" panose="020F0600000000000000" pitchFamily="34" charset="-128"/>
                <a:ea typeface="HGMaruGothicMPRO" panose="020F0600000000000000" pitchFamily="34" charset="-128"/>
              </a:rPr>
              <a:t>　ミズナ</a:t>
            </a:r>
            <a:r>
              <a:rPr lang="ja-JP" altLang="en-US" sz="1050" dirty="0">
                <a:latin typeface="HGMaruGothicMPRO" panose="020F0600000000000000" pitchFamily="34" charset="-128"/>
                <a:ea typeface="HGMaruGothicMPRO" panose="020F0600000000000000" pitchFamily="34" charset="-128"/>
              </a:rPr>
              <a:t>に</a:t>
            </a:r>
            <a:r>
              <a:rPr lang="ja-JP" altLang="en-US" sz="1050" i="0" dirty="0">
                <a:effectLst/>
                <a:latin typeface="HGMaruGothicMPRO" panose="020F0600000000000000" pitchFamily="34" charset="-128"/>
                <a:ea typeface="HGMaruGothicMPRO" panose="020F0600000000000000" pitchFamily="34" charset="-128"/>
              </a:rPr>
              <a:t>は、</a:t>
            </a:r>
            <a:r>
              <a:rPr lang="el-GR" altLang="ja-JP" sz="1050" i="0" dirty="0">
                <a:effectLst/>
                <a:latin typeface="HGMaruGothicMPRO" panose="020F0600000000000000" pitchFamily="34" charset="-128"/>
                <a:ea typeface="HGMaruGothicMPRO" panose="020F0600000000000000" pitchFamily="34" charset="-128"/>
              </a:rPr>
              <a:t>β-</a:t>
            </a:r>
            <a:r>
              <a:rPr lang="ja-JP" altLang="en-US" sz="1050" i="0" dirty="0">
                <a:effectLst/>
                <a:latin typeface="HGMaruGothicMPRO" panose="020F0600000000000000" pitchFamily="34" charset="-128"/>
                <a:ea typeface="HGMaruGothicMPRO" panose="020F0600000000000000" pitchFamily="34" charset="-128"/>
              </a:rPr>
              <a:t>カロテン、ビタミン</a:t>
            </a:r>
            <a:r>
              <a:rPr lang="en" altLang="ja-JP" sz="1050" i="0" dirty="0">
                <a:effectLst/>
                <a:latin typeface="HGMaruGothicMPRO" panose="020F0600000000000000" pitchFamily="34" charset="-128"/>
                <a:ea typeface="HGMaruGothicMPRO" panose="020F0600000000000000" pitchFamily="34" charset="-128"/>
              </a:rPr>
              <a:t>C</a:t>
            </a:r>
            <a:r>
              <a:rPr lang="ja-JP" altLang="en" sz="1050" i="0" dirty="0">
                <a:effectLst/>
                <a:latin typeface="HGMaruGothicMPRO" panose="020F0600000000000000" pitchFamily="34" charset="-128"/>
                <a:ea typeface="HGMaruGothicMPRO" panose="020F0600000000000000" pitchFamily="34" charset="-128"/>
              </a:rPr>
              <a:t>、</a:t>
            </a:r>
            <a:r>
              <a:rPr lang="ja-JP" altLang="en-US" sz="1050" i="0" dirty="0">
                <a:effectLst/>
                <a:latin typeface="HGMaruGothicMPRO" panose="020F0600000000000000" pitchFamily="34" charset="-128"/>
                <a:ea typeface="HGMaruGothicMPRO" panose="020F0600000000000000" pitchFamily="34" charset="-128"/>
              </a:rPr>
              <a:t>カルシウム、鉄分、食物繊維などが含まれます。</a:t>
            </a:r>
            <a:endParaRPr lang="en-US" altLang="ja-JP" sz="1050" i="0" dirty="0">
              <a:effectLst/>
              <a:latin typeface="HGMaruGothicMPRO" panose="020F0600000000000000" pitchFamily="34" charset="-128"/>
              <a:ea typeface="HGMaruGothicMPRO" panose="020F0600000000000000" pitchFamily="34" charset="-128"/>
            </a:endParaRPr>
          </a:p>
          <a:p>
            <a:r>
              <a:rPr lang="ja-JP" altLang="en-US" sz="1050">
                <a:latin typeface="HGMaruGothicMPRO" panose="020F0600000000000000" pitchFamily="34" charset="-128"/>
                <a:ea typeface="HGMaruGothicMPRO" panose="020F0600000000000000" pitchFamily="34" charset="-128"/>
              </a:rPr>
              <a:t>　</a:t>
            </a:r>
            <a:r>
              <a:rPr lang="el-GR" altLang="ja-JP" sz="1050" dirty="0">
                <a:latin typeface="HGMaruGothicMPRO" panose="020F0600000000000000" pitchFamily="34" charset="-128"/>
                <a:ea typeface="HGMaruGothicMPRO" panose="020F0600000000000000" pitchFamily="34" charset="-128"/>
              </a:rPr>
              <a:t>β-</a:t>
            </a:r>
            <a:r>
              <a:rPr lang="ja-JP" altLang="en-US" sz="1050">
                <a:latin typeface="HGMaruGothicMPRO" panose="020F0600000000000000" pitchFamily="34" charset="-128"/>
                <a:ea typeface="HGMaruGothicMPRO" panose="020F0600000000000000" pitchFamily="34" charset="-128"/>
              </a:rPr>
              <a:t>カロテンは体内でビタミン</a:t>
            </a:r>
            <a:r>
              <a:rPr lang="en" altLang="ja-JP" sz="1050" dirty="0">
                <a:latin typeface="HGMaruGothicMPRO" panose="020F0600000000000000" pitchFamily="34" charset="-128"/>
                <a:ea typeface="HGMaruGothicMPRO" panose="020F0600000000000000" pitchFamily="34" charset="-128"/>
              </a:rPr>
              <a:t>A</a:t>
            </a:r>
            <a:r>
              <a:rPr lang="ja-JP" altLang="en-US" sz="1050">
                <a:latin typeface="HGMaruGothicMPRO" panose="020F0600000000000000" pitchFamily="34" charset="-128"/>
                <a:ea typeface="HGMaruGothicMPRO" panose="020F0600000000000000" pitchFamily="34" charset="-128"/>
              </a:rPr>
              <a:t>に変換され、皮膚や粘膜の健康維持を助ける栄養素です。</a:t>
            </a:r>
            <a:r>
              <a:rPr lang="ja-JP" altLang="en-US" sz="1050" dirty="0">
                <a:latin typeface="HGMaruGothicMPRO" panose="020F0600000000000000" pitchFamily="34" charset="-128"/>
                <a:ea typeface="HGMaruGothicMPRO" panose="020F0600000000000000" pitchFamily="34" charset="-128"/>
              </a:rPr>
              <a:t>肌の老化や動脈硬化を防いでアンチエイジングや生活習慣病の予防につながるため、積極的に取り入れたい栄養素です。</a:t>
            </a:r>
            <a:endParaRPr lang="en-US" altLang="ja-JP" sz="1050" i="0" dirty="0">
              <a:effectLst/>
              <a:latin typeface="HGMaruGothicMPRO" panose="020F0600000000000000" pitchFamily="34" charset="-128"/>
              <a:ea typeface="HGMaruGothicMPRO" panose="020F0600000000000000" pitchFamily="34" charset="-128"/>
            </a:endParaRPr>
          </a:p>
        </p:txBody>
      </p:sp>
      <p:sp>
        <p:nvSpPr>
          <p:cNvPr id="46" name="Text Box 1833">
            <a:extLst>
              <a:ext uri="{FF2B5EF4-FFF2-40B4-BE49-F238E27FC236}">
                <a16:creationId xmlns:a16="http://schemas.microsoft.com/office/drawing/2014/main" id="{3BE48705-617F-D7D2-8A45-3E713C299018}"/>
              </a:ext>
            </a:extLst>
          </p:cNvPr>
          <p:cNvSpPr txBox="1">
            <a:spLocks noChangeArrowheads="1"/>
          </p:cNvSpPr>
          <p:nvPr/>
        </p:nvSpPr>
        <p:spPr bwMode="auto">
          <a:xfrm>
            <a:off x="10482352" y="4307997"/>
            <a:ext cx="4929003" cy="876696"/>
          </a:xfrm>
          <a:prstGeom prst="rect">
            <a:avLst/>
          </a:prstGeom>
          <a:noFill/>
          <a:ln w="9525">
            <a:noFill/>
            <a:miter lim="800000"/>
            <a:headEnd/>
            <a:tailEnd/>
          </a:ln>
          <a:effectLst/>
        </p:spPr>
        <p:txBody>
          <a:bodyPr wrap="square" lIns="36576" tIns="18288" rIns="0" bIns="18288"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050" dirty="0">
                <a:latin typeface="HGMaruGothicMPRO"/>
                <a:ea typeface="HGMaruGothicMPRO"/>
              </a:rPr>
              <a:t>　天然物の裏側は白いですが、養殖物は黒色や茶褐色の部分が大きく入り、まだらになっています。身に張りがあり、全体的に肉厚で、表面が乾いていないものを選ぶようにしましょう。</a:t>
            </a:r>
            <a:endParaRPr lang="en-US" altLang="ja-JP" sz="1050" dirty="0">
              <a:latin typeface="HGMaruGothicMPRO"/>
              <a:ea typeface="HGMaruGothicMPRO"/>
            </a:endParaRPr>
          </a:p>
        </p:txBody>
      </p:sp>
      <p:sp>
        <p:nvSpPr>
          <p:cNvPr id="52" name="Text Box 1833">
            <a:extLst>
              <a:ext uri="{FF2B5EF4-FFF2-40B4-BE49-F238E27FC236}">
                <a16:creationId xmlns:a16="http://schemas.microsoft.com/office/drawing/2014/main" id="{2FB86AF3-D1EE-72BA-F38B-5546209AAEDF}"/>
              </a:ext>
            </a:extLst>
          </p:cNvPr>
          <p:cNvSpPr txBox="1">
            <a:spLocks noChangeArrowheads="1"/>
          </p:cNvSpPr>
          <p:nvPr/>
        </p:nvSpPr>
        <p:spPr bwMode="auto">
          <a:xfrm>
            <a:off x="12408837" y="3953227"/>
            <a:ext cx="1967399" cy="263298"/>
          </a:xfrm>
          <a:prstGeom prst="rect">
            <a:avLst/>
          </a:prstGeom>
          <a:noFill/>
          <a:ln w="9525">
            <a:noFill/>
            <a:miter lim="800000"/>
            <a:headEnd/>
            <a:tailEnd/>
          </a:ln>
          <a:effectLst/>
        </p:spPr>
        <p:txBody>
          <a:bodyPr wrap="square" lIns="36576" tIns="18288" rIns="0" bIns="18288"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400" dirty="0">
                <a:solidFill>
                  <a:schemeClr val="accent2"/>
                </a:solidFill>
                <a:latin typeface="HGPSoeiKakugothicUB"/>
                <a:ea typeface="HGPSoeiKakugothicUB"/>
              </a:rPr>
              <a:t>ヒラメの選び方</a:t>
            </a:r>
            <a:endParaRPr lang="en-US" altLang="ja-JP" sz="1400" dirty="0">
              <a:solidFill>
                <a:schemeClr val="accent2"/>
              </a:solidFill>
              <a:latin typeface="HGPSoeiKakugothicUB"/>
              <a:ea typeface="HGPSoeiKakugothicUB"/>
            </a:endParaRPr>
          </a:p>
        </p:txBody>
      </p:sp>
      <p:sp>
        <p:nvSpPr>
          <p:cNvPr id="54" name="Text Box 1833">
            <a:extLst>
              <a:ext uri="{FF2B5EF4-FFF2-40B4-BE49-F238E27FC236}">
                <a16:creationId xmlns:a16="http://schemas.microsoft.com/office/drawing/2014/main" id="{3902FCA8-794F-9511-F665-D09228A5E743}"/>
              </a:ext>
            </a:extLst>
          </p:cNvPr>
          <p:cNvSpPr txBox="1">
            <a:spLocks noChangeArrowheads="1"/>
          </p:cNvSpPr>
          <p:nvPr/>
        </p:nvSpPr>
        <p:spPr bwMode="auto">
          <a:xfrm>
            <a:off x="17289169" y="3953227"/>
            <a:ext cx="1853614" cy="158749"/>
          </a:xfrm>
          <a:prstGeom prst="rect">
            <a:avLst/>
          </a:prstGeom>
          <a:noFill/>
          <a:ln w="9525">
            <a:noFill/>
            <a:miter lim="800000"/>
            <a:headEnd/>
            <a:tailEnd/>
          </a:ln>
          <a:effectLst/>
        </p:spPr>
        <p:txBody>
          <a:bodyPr wrap="square" lIns="36576" tIns="18288" rIns="0" bIns="18288"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400">
                <a:solidFill>
                  <a:schemeClr val="accent2"/>
                </a:solidFill>
                <a:latin typeface="HGPSoeiKakugothicUB"/>
                <a:ea typeface="HGPSoeiKakugothicUB"/>
              </a:rPr>
              <a:t>ミズナの</a:t>
            </a:r>
            <a:r>
              <a:rPr lang="ja-JP" altLang="en-US" sz="1400" dirty="0">
                <a:solidFill>
                  <a:schemeClr val="accent2"/>
                </a:solidFill>
                <a:latin typeface="HGPSoeiKakugothicUB"/>
                <a:ea typeface="HGPSoeiKakugothicUB"/>
              </a:rPr>
              <a:t>保存方法</a:t>
            </a:r>
          </a:p>
        </p:txBody>
      </p:sp>
      <p:sp>
        <p:nvSpPr>
          <p:cNvPr id="55" name="Text Box 1833">
            <a:extLst>
              <a:ext uri="{FF2B5EF4-FFF2-40B4-BE49-F238E27FC236}">
                <a16:creationId xmlns:a16="http://schemas.microsoft.com/office/drawing/2014/main" id="{9D37684A-7C6D-BD2E-1B35-4FD44E1623C2}"/>
              </a:ext>
            </a:extLst>
          </p:cNvPr>
          <p:cNvSpPr txBox="1">
            <a:spLocks noChangeArrowheads="1"/>
          </p:cNvSpPr>
          <p:nvPr/>
        </p:nvSpPr>
        <p:spPr bwMode="auto">
          <a:xfrm>
            <a:off x="15682351" y="4307996"/>
            <a:ext cx="4870431" cy="800659"/>
          </a:xfrm>
          <a:prstGeom prst="rect">
            <a:avLst/>
          </a:prstGeom>
          <a:noFill/>
          <a:ln w="9525">
            <a:noFill/>
            <a:miter lim="800000"/>
            <a:headEnd/>
            <a:tailEnd/>
          </a:ln>
          <a:effectLst/>
        </p:spPr>
        <p:txBody>
          <a:bodyPr wrap="square" lIns="36576" tIns="18288" rIns="0" bIns="18288"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050" dirty="0">
                <a:latin typeface="HGMaruGothicMPRO"/>
                <a:ea typeface="HGMaruGothicMPRO"/>
              </a:rPr>
              <a:t>　洗わずにキッチンペーパーで全体を包み、保存袋に入れて野菜室に立てて保存することで約</a:t>
            </a:r>
            <a:r>
              <a:rPr lang="en-US" altLang="ja-JP" sz="1050" dirty="0">
                <a:latin typeface="HGMaruGothicMPRO"/>
                <a:ea typeface="HGMaruGothicMPRO"/>
              </a:rPr>
              <a:t>1〜2</a:t>
            </a:r>
            <a:r>
              <a:rPr lang="ja-JP" altLang="en-US" sz="1050" dirty="0">
                <a:latin typeface="HGMaruGothicMPRO"/>
                <a:ea typeface="HGMaruGothicMPRO"/>
              </a:rPr>
              <a:t>週間持ちます。カットの場合は約</a:t>
            </a:r>
            <a:r>
              <a:rPr lang="en-US" altLang="ja-JP" sz="1050" dirty="0">
                <a:latin typeface="HGMaruGothicMPRO"/>
                <a:ea typeface="HGMaruGothicMPRO"/>
              </a:rPr>
              <a:t>2〜3</a:t>
            </a:r>
            <a:r>
              <a:rPr lang="ja-JP" altLang="en-US" sz="1050" dirty="0">
                <a:latin typeface="HGMaruGothicMPRO"/>
                <a:ea typeface="HGMaruGothicMPRO"/>
              </a:rPr>
              <a:t>日。冷凍保存する場合は、食べやすい長さに切り、キッチンペーパーで水気をしっかり拭き取ります。保存袋に入れ空気を抜いて平らにして冷凍保存する</a:t>
            </a:r>
            <a:r>
              <a:rPr lang="ja-JP" altLang="en-US" sz="1050">
                <a:latin typeface="HGMaruGothicMPRO"/>
                <a:ea typeface="HGMaruGothicMPRO"/>
              </a:rPr>
              <a:t>ことで</a:t>
            </a:r>
            <a:r>
              <a:rPr lang="en-US" altLang="ja-JP" sz="1050" dirty="0">
                <a:latin typeface="HGMaruGothicMPRO"/>
                <a:ea typeface="HGMaruGothicMPRO"/>
              </a:rPr>
              <a:t>1</a:t>
            </a:r>
            <a:r>
              <a:rPr lang="ja-JP" altLang="en-US" sz="1050">
                <a:latin typeface="HGMaruGothicMPRO"/>
                <a:ea typeface="HGMaruGothicMPRO"/>
              </a:rPr>
              <a:t>カ月</a:t>
            </a:r>
            <a:r>
              <a:rPr lang="ja-JP" altLang="en-US" sz="1050" dirty="0">
                <a:latin typeface="HGMaruGothicMPRO"/>
                <a:ea typeface="HGMaruGothicMPRO"/>
              </a:rPr>
              <a:t>持ちます。</a:t>
            </a:r>
            <a:br>
              <a:rPr lang="ja-JP" altLang="en-US" sz="1600" dirty="0"/>
            </a:br>
            <a:endParaRPr lang="en-US" altLang="ja-JP" sz="1050" dirty="0">
              <a:latin typeface="HGMaruGothicMPRO"/>
              <a:ea typeface="HGMaruGothicMPRO"/>
            </a:endParaRPr>
          </a:p>
        </p:txBody>
      </p:sp>
      <p:sp>
        <p:nvSpPr>
          <p:cNvPr id="56" name="テキスト ボックス 178">
            <a:extLst>
              <a:ext uri="{FF2B5EF4-FFF2-40B4-BE49-F238E27FC236}">
                <a16:creationId xmlns:a16="http://schemas.microsoft.com/office/drawing/2014/main" id="{0934F29A-13C2-5FDD-6815-219A198A7F3D}"/>
              </a:ext>
            </a:extLst>
          </p:cNvPr>
          <p:cNvSpPr txBox="1"/>
          <p:nvPr/>
        </p:nvSpPr>
        <p:spPr bwMode="auto">
          <a:xfrm>
            <a:off x="507317" y="8504231"/>
            <a:ext cx="7038424" cy="751586"/>
          </a:xfrm>
          <a:prstGeom prst="rect">
            <a:avLst/>
          </a:prstGeom>
          <a:noFill/>
          <a:ln w="9525">
            <a:noFill/>
            <a:miter lim="800000"/>
            <a:headEnd/>
            <a:tailEnd/>
          </a:ln>
        </p:spPr>
        <p:txBody>
          <a:bodyPr wrap="square" lIns="27432" tIns="18288"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914400"/>
            <a:r>
              <a:rPr lang="ja-JP" altLang="en-US" sz="2000" dirty="0">
                <a:latin typeface="HG創英角ｺﾞｼｯｸUB"/>
                <a:ea typeface="HG創英角ｺﾞｼｯｸUB"/>
                <a:cs typeface="HG創英角ｺﾞｼｯｸUB"/>
              </a:rPr>
              <a:t>七草がゆ（１／７）</a:t>
            </a:r>
            <a:endParaRPr lang="en-US" altLang="ja-JP" sz="2000" dirty="0">
              <a:latin typeface="HG創英角ｺﾞｼｯｸUB"/>
              <a:ea typeface="HG創英角ｺﾞｼｯｸUB"/>
              <a:cs typeface="HG創英角ｺﾞｼｯｸUB"/>
            </a:endParaRPr>
          </a:p>
        </p:txBody>
      </p:sp>
      <p:sp>
        <p:nvSpPr>
          <p:cNvPr id="65" name="テキスト ボックス 171">
            <a:extLst>
              <a:ext uri="{FF2B5EF4-FFF2-40B4-BE49-F238E27FC236}">
                <a16:creationId xmlns:a16="http://schemas.microsoft.com/office/drawing/2014/main" id="{B5BAB4E9-E471-ED8E-57A1-F08A88839942}"/>
              </a:ext>
            </a:extLst>
          </p:cNvPr>
          <p:cNvSpPr txBox="1"/>
          <p:nvPr/>
        </p:nvSpPr>
        <p:spPr bwMode="auto">
          <a:xfrm>
            <a:off x="507317" y="8958009"/>
            <a:ext cx="5537348" cy="1318953"/>
          </a:xfrm>
          <a:prstGeom prst="rect">
            <a:avLst/>
          </a:prstGeom>
          <a:noFill/>
          <a:ln w="9525">
            <a:noFill/>
            <a:miter lim="800000"/>
            <a:headEnd/>
            <a:tailEnd/>
          </a:ln>
        </p:spPr>
        <p:txBody>
          <a:bodyPr wrap="square" lIns="27432" tIns="18288"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050">
                <a:effectLst/>
                <a:latin typeface="HGMaruGothicMPRO" panose="020F0600000000000000" pitchFamily="34" charset="-128"/>
                <a:ea typeface="HGMaruGothicMPRO" panose="020F0600000000000000" pitchFamily="34" charset="-128"/>
              </a:rPr>
              <a:t>　１年の健康を祈って、セリ、ナズナ、ゴギョウ、ハコベラ、ホトケノザ、スズナ（カブ）、スズシロ（ダイコン）の七草を食べる日。生鮮タイプやフリーズドライの七草セットと合わせて、正月のごちそう続きや風邪の流行に備えた「胃腸いたわりメニュー」として、レトルトのかゆ、雑炊、うどん、リゾットなど、消化に良いものを訴求しましょう。 　消化に良い食材としては、鮮魚では白身の魚、精肉では鶏のささみやむね肉、豚・牛のヒレなどの赤身があります。惣菜では揚げ物や炒め物ではなく、煮物や煮込みメニューを集約し、目立つように１カ所でコーナー展開しましょう。</a:t>
            </a:r>
            <a:endParaRPr lang="en-US" altLang="ja-JP" sz="1050" dirty="0">
              <a:effectLst/>
              <a:latin typeface="HGMaruGothicMPRO" panose="020F0600000000000000" pitchFamily="34" charset="-128"/>
              <a:ea typeface="HGMaruGothicMPRO" panose="020F0600000000000000" pitchFamily="34" charset="-128"/>
            </a:endParaRPr>
          </a:p>
        </p:txBody>
      </p:sp>
      <p:sp>
        <p:nvSpPr>
          <p:cNvPr id="67" name="Text Box 1049">
            <a:extLst>
              <a:ext uri="{FF2B5EF4-FFF2-40B4-BE49-F238E27FC236}">
                <a16:creationId xmlns:a16="http://schemas.microsoft.com/office/drawing/2014/main" id="{466FA953-4BDE-B3C0-350E-0A0A00BE526D}"/>
              </a:ext>
            </a:extLst>
          </p:cNvPr>
          <p:cNvSpPr txBox="1">
            <a:spLocks noChangeArrowheads="1"/>
          </p:cNvSpPr>
          <p:nvPr/>
        </p:nvSpPr>
        <p:spPr bwMode="auto">
          <a:xfrm>
            <a:off x="3463309" y="119466"/>
            <a:ext cx="14561782" cy="1031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lIns="73152" tIns="36576"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3500"/>
              </a:lnSpc>
              <a:defRPr sz="1000"/>
            </a:pPr>
            <a:r>
              <a:rPr lang="ja-JP" altLang="en-US" sz="2300" b="1">
                <a:solidFill>
                  <a:srgbClr val="C00000"/>
                </a:solidFill>
                <a:latin typeface="メイリオ"/>
                <a:ea typeface="メイリオ"/>
              </a:rPr>
              <a:t>旬</a:t>
            </a:r>
            <a:r>
              <a:rPr lang="ja-JP" altLang="en-US" sz="2300" b="1" dirty="0">
                <a:solidFill>
                  <a:srgbClr val="C00000"/>
                </a:solidFill>
                <a:latin typeface="メイリオ"/>
                <a:ea typeface="メイリオ"/>
              </a:rPr>
              <a:t>の</a:t>
            </a:r>
            <a:r>
              <a:rPr lang="ja-JP" altLang="en-US" sz="2300" b="1" i="0" u="none" strike="noStrike" baseline="0" dirty="0">
                <a:solidFill>
                  <a:srgbClr val="C00000"/>
                </a:solidFill>
                <a:latin typeface="メイリオ"/>
                <a:ea typeface="メイリオ"/>
              </a:rPr>
              <a:t>食材が盛りだくさん！ 行事や記念日に絡めた販促活動を展開しましょう！</a:t>
            </a:r>
          </a:p>
          <a:p>
            <a:pPr algn="ctr">
              <a:lnSpc>
                <a:spcPts val="3400"/>
              </a:lnSpc>
              <a:defRPr sz="1000"/>
            </a:pPr>
            <a:r>
              <a:rPr lang="en-US" altLang="ja-JP" sz="2300" b="1" i="0" u="none" strike="noStrike" baseline="0" dirty="0">
                <a:solidFill>
                  <a:srgbClr val="ECA434"/>
                </a:solidFill>
                <a:latin typeface="メイリオ"/>
                <a:ea typeface="メイリオ"/>
              </a:rPr>
              <a:t>〜</a:t>
            </a:r>
            <a:r>
              <a:rPr lang="ja-JP" altLang="en-US" sz="2300" b="1" i="0" u="none" strike="noStrike" baseline="0">
                <a:solidFill>
                  <a:srgbClr val="ECA434"/>
                </a:solidFill>
                <a:latin typeface="メイリオ"/>
                <a:ea typeface="メイリオ"/>
              </a:rPr>
              <a:t>１年</a:t>
            </a:r>
            <a:r>
              <a:rPr lang="ja-JP" altLang="en-US" sz="2300" b="1" i="0" u="none" strike="noStrike" baseline="0" dirty="0">
                <a:solidFill>
                  <a:srgbClr val="ECA434"/>
                </a:solidFill>
                <a:latin typeface="メイリオ"/>
                <a:ea typeface="メイリオ"/>
              </a:rPr>
              <a:t>の始まりを気持ちよく迎えられるよう</a:t>
            </a:r>
            <a:r>
              <a:rPr lang="ja-JP" altLang="en-US" sz="2300" b="1" i="0" u="none" strike="noStrike" baseline="0">
                <a:solidFill>
                  <a:srgbClr val="ECA434"/>
                </a:solidFill>
                <a:latin typeface="メイリオ"/>
                <a:ea typeface="メイリオ"/>
              </a:rPr>
              <a:t>なフレンドリーな接客を</a:t>
            </a:r>
            <a:r>
              <a:rPr lang="en-US" altLang="ja-JP" sz="2300" b="1" i="0" u="none" strike="noStrike" baseline="0" dirty="0">
                <a:solidFill>
                  <a:srgbClr val="ECA434"/>
                </a:solidFill>
                <a:latin typeface="メイリオ"/>
                <a:ea typeface="メイリオ"/>
              </a:rPr>
              <a:t>〜</a:t>
            </a:r>
            <a:endParaRPr lang="ja-JP" altLang="en-US" sz="2300" b="1" i="0" u="none" strike="noStrike" baseline="0" dirty="0">
              <a:solidFill>
                <a:srgbClr val="ECA434"/>
              </a:solidFill>
              <a:latin typeface="メイリオ"/>
              <a:ea typeface="メイリオ"/>
            </a:endParaRPr>
          </a:p>
        </p:txBody>
      </p:sp>
      <p:sp>
        <p:nvSpPr>
          <p:cNvPr id="69" name="テキスト ボックス 178">
            <a:extLst>
              <a:ext uri="{FF2B5EF4-FFF2-40B4-BE49-F238E27FC236}">
                <a16:creationId xmlns:a16="http://schemas.microsoft.com/office/drawing/2014/main" id="{839762A3-FB32-11E4-73FC-E6F38F8AC4FC}"/>
              </a:ext>
            </a:extLst>
          </p:cNvPr>
          <p:cNvSpPr txBox="1"/>
          <p:nvPr/>
        </p:nvSpPr>
        <p:spPr bwMode="auto">
          <a:xfrm>
            <a:off x="764453" y="12602992"/>
            <a:ext cx="7038424" cy="751586"/>
          </a:xfrm>
          <a:prstGeom prst="rect">
            <a:avLst/>
          </a:prstGeom>
          <a:noFill/>
          <a:ln w="9525">
            <a:noFill/>
            <a:miter lim="800000"/>
            <a:headEnd/>
            <a:tailEnd/>
          </a:ln>
        </p:spPr>
        <p:txBody>
          <a:bodyPr wrap="square" lIns="27432" tIns="18288"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914400"/>
            <a:r>
              <a:rPr lang="ja-JP" altLang="en-US" sz="2800">
                <a:latin typeface="HG創英角ｺﾞｼｯｸUB"/>
                <a:ea typeface="HG創英角ｺﾞｼｯｸUB"/>
                <a:cs typeface="HG創英角ｺﾞｼｯｸUB"/>
              </a:rPr>
              <a:t>成人の日（１／１１）</a:t>
            </a:r>
            <a:endParaRPr lang="en-US" altLang="ja-JP" sz="2800" dirty="0">
              <a:latin typeface="HG創英角ｺﾞｼｯｸUB"/>
              <a:ea typeface="HG創英角ｺﾞｼｯｸUB"/>
              <a:cs typeface="HG創英角ｺﾞｼｯｸUB"/>
            </a:endParaRPr>
          </a:p>
        </p:txBody>
      </p:sp>
      <p:sp>
        <p:nvSpPr>
          <p:cNvPr id="70" name="テキスト ボックス 171">
            <a:extLst>
              <a:ext uri="{FF2B5EF4-FFF2-40B4-BE49-F238E27FC236}">
                <a16:creationId xmlns:a16="http://schemas.microsoft.com/office/drawing/2014/main" id="{550DE244-50E5-CBD2-11AF-0D2906232366}"/>
              </a:ext>
            </a:extLst>
          </p:cNvPr>
          <p:cNvSpPr txBox="1"/>
          <p:nvPr/>
        </p:nvSpPr>
        <p:spPr bwMode="auto">
          <a:xfrm>
            <a:off x="764453" y="13384965"/>
            <a:ext cx="5054456" cy="707150"/>
          </a:xfrm>
          <a:prstGeom prst="rect">
            <a:avLst/>
          </a:prstGeom>
          <a:noFill/>
          <a:ln w="9525">
            <a:noFill/>
            <a:miter lim="800000"/>
            <a:headEnd/>
            <a:tailEnd/>
          </a:ln>
        </p:spPr>
        <p:txBody>
          <a:bodyPr wrap="square" lIns="27432" tIns="18288"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050" dirty="0">
                <a:effectLst/>
                <a:latin typeface="HGMaruGothicMPRO" panose="020F0600000000000000" pitchFamily="34" charset="-128"/>
                <a:ea typeface="HGMaruGothicMPRO" panose="020F0600000000000000" pitchFamily="34" charset="-128"/>
              </a:rPr>
              <a:t>　</a:t>
            </a:r>
            <a:r>
              <a:rPr lang="en-US" altLang="ja-JP" sz="1050" dirty="0">
                <a:effectLst/>
                <a:latin typeface="HGMaruGothicMPRO" panose="020F0600000000000000" pitchFamily="34" charset="-128"/>
                <a:ea typeface="HGMaruGothicMPRO" panose="020F0600000000000000" pitchFamily="34" charset="-128"/>
              </a:rPr>
              <a:t>11</a:t>
            </a:r>
            <a:r>
              <a:rPr lang="ja-JP" altLang="en-US" sz="1050" dirty="0">
                <a:effectLst/>
                <a:latin typeface="HGMaruGothicMPRO" panose="020F0600000000000000" pitchFamily="34" charset="-128"/>
                <a:ea typeface="HGMaruGothicMPRO" panose="020F0600000000000000" pitchFamily="34" charset="-128"/>
              </a:rPr>
              <a:t>日は成人式。成人式の式典会場やホテルの近隣では、新成人が多く来店</a:t>
            </a:r>
            <a:r>
              <a:rPr lang="ja-JP" altLang="en-US" sz="1050" dirty="0">
                <a:latin typeface="HGMaruGothicMPRO" panose="020F0600000000000000" pitchFamily="34" charset="-128"/>
                <a:ea typeface="HGMaruGothicMPRO" panose="020F0600000000000000" pitchFamily="34" charset="-128"/>
              </a:rPr>
              <a:t>します</a:t>
            </a:r>
            <a:r>
              <a:rPr lang="ja-JP" altLang="en-US" sz="1050" dirty="0">
                <a:effectLst/>
                <a:latin typeface="HGMaruGothicMPRO" panose="020F0600000000000000" pitchFamily="34" charset="-128"/>
                <a:ea typeface="HGMaruGothicMPRO" panose="020F0600000000000000" pitchFamily="34" charset="-128"/>
              </a:rPr>
              <a:t>。携帯用充電器や</a:t>
            </a:r>
            <a:r>
              <a:rPr lang="ja-JP" altLang="en-US" sz="1050" dirty="0">
                <a:latin typeface="HGMaruGothicMPRO" panose="020F0600000000000000" pitchFamily="34" charset="-128"/>
                <a:ea typeface="HGMaruGothicMPRO" panose="020F0600000000000000" pitchFamily="34" charset="-128"/>
              </a:rPr>
              <a:t>お祝いメニューをそろえましょう。惣菜部門のオードブル予約をはじめ、オードブル用の食材</a:t>
            </a:r>
            <a:r>
              <a:rPr lang="ja-JP" altLang="en-US" sz="1050">
                <a:latin typeface="HGMaruGothicMPRO" panose="020F0600000000000000" pitchFamily="34" charset="-128"/>
                <a:ea typeface="HGMaruGothicMPRO" panose="020F0600000000000000" pitchFamily="34" charset="-128"/>
              </a:rPr>
              <a:t>、パーティー用</a:t>
            </a:r>
            <a:r>
              <a:rPr lang="ja-JP" altLang="en-US" sz="1050" dirty="0">
                <a:latin typeface="HGMaruGothicMPRO" panose="020F0600000000000000" pitchFamily="34" charset="-128"/>
                <a:ea typeface="HGMaruGothicMPRO" panose="020F0600000000000000" pitchFamily="34" charset="-128"/>
              </a:rPr>
              <a:t>菓子類、日配とグロサリーの飲料関連を</a:t>
            </a:r>
            <a:r>
              <a:rPr lang="ja-JP" altLang="en-US" sz="1050">
                <a:latin typeface="HGMaruGothicMPRO" panose="020F0600000000000000" pitchFamily="34" charset="-128"/>
                <a:ea typeface="HGMaruGothicMPRO" panose="020F0600000000000000" pitchFamily="34" charset="-128"/>
              </a:rPr>
              <a:t>重点訴求しましょう。</a:t>
            </a:r>
            <a:r>
              <a:rPr lang="ja-JP" altLang="en-US" sz="1050" dirty="0">
                <a:latin typeface="HGMaruGothicMPRO" panose="020F0600000000000000" pitchFamily="34" charset="-128"/>
                <a:ea typeface="HGMaruGothicMPRO" panose="020F0600000000000000" pitchFamily="34" charset="-128"/>
              </a:rPr>
              <a:t>ワイン類は必須アイテムです。さらに、食後のデザートのカットフルーツ類、アイスクリーム類も、ハレの日商材として同時展開しましょう。</a:t>
            </a:r>
            <a:endParaRPr lang="en-US" altLang="ja-JP" sz="1050" dirty="0">
              <a:effectLst/>
              <a:latin typeface="HGMaruGothicMPRO" panose="020F0600000000000000" pitchFamily="34" charset="-128"/>
              <a:ea typeface="HGMaruGothicMPRO" panose="020F0600000000000000" pitchFamily="34" charset="-128"/>
            </a:endParaRPr>
          </a:p>
        </p:txBody>
      </p:sp>
      <p:sp>
        <p:nvSpPr>
          <p:cNvPr id="71" name="AutoShape 16">
            <a:extLst>
              <a:ext uri="{FF2B5EF4-FFF2-40B4-BE49-F238E27FC236}">
                <a16:creationId xmlns:a16="http://schemas.microsoft.com/office/drawing/2014/main" id="{F2B920BC-AD7E-B3B5-AF1F-26852AD41A73}"/>
              </a:ext>
            </a:extLst>
          </p:cNvPr>
          <p:cNvSpPr>
            <a:spLocks noChangeArrowheads="1"/>
          </p:cNvSpPr>
          <p:nvPr/>
        </p:nvSpPr>
        <p:spPr bwMode="auto">
          <a:xfrm>
            <a:off x="304944" y="1046818"/>
            <a:ext cx="5400000" cy="669234"/>
          </a:xfrm>
          <a:prstGeom prst="flowChartAlternateProcess">
            <a:avLst/>
          </a:prstGeom>
          <a:solidFill>
            <a:schemeClr val="accent4">
              <a:lumMod val="20000"/>
              <a:lumOff val="80000"/>
            </a:schemeClr>
          </a:solidFill>
          <a:ln w="9525">
            <a:noFill/>
            <a:miter lim="800000"/>
            <a:headEnd/>
            <a:tailEnd/>
          </a:ln>
          <a:effectLst>
            <a:outerShdw dist="107763" dir="2700000" algn="ctr" rotWithShape="0">
              <a:srgbClr val="808080"/>
            </a:outerShdw>
          </a:effectLst>
        </p:spPr>
        <p:txBody>
          <a:bodyPr wrap="square" lIns="73152" tIns="36576" rIns="73152" bIns="36576"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sz="3000" b="1" i="0" u="none" strike="noStrike" baseline="0">
              <a:solidFill>
                <a:srgbClr val="FF6600"/>
              </a:solidFill>
              <a:latin typeface="HGS創英角ﾎﾟｯﾌﾟ体"/>
              <a:ea typeface="HGS創英角ﾎﾟｯﾌﾟ体"/>
            </a:endParaRPr>
          </a:p>
        </p:txBody>
      </p:sp>
      <p:sp>
        <p:nvSpPr>
          <p:cNvPr id="72" name="AutoShape 17">
            <a:extLst>
              <a:ext uri="{FF2B5EF4-FFF2-40B4-BE49-F238E27FC236}">
                <a16:creationId xmlns:a16="http://schemas.microsoft.com/office/drawing/2014/main" id="{ECC5A418-AC3B-1207-6D16-0443069CF414}"/>
              </a:ext>
            </a:extLst>
          </p:cNvPr>
          <p:cNvSpPr>
            <a:spLocks noChangeArrowheads="1"/>
          </p:cNvSpPr>
          <p:nvPr/>
        </p:nvSpPr>
        <p:spPr bwMode="auto">
          <a:xfrm>
            <a:off x="10489225" y="1046818"/>
            <a:ext cx="5303488" cy="669600"/>
          </a:xfrm>
          <a:prstGeom prst="flowChartAlternateProcess">
            <a:avLst/>
          </a:prstGeom>
          <a:solidFill>
            <a:schemeClr val="accent4">
              <a:lumMod val="20000"/>
              <a:lumOff val="80000"/>
            </a:schemeClr>
          </a:solidFill>
          <a:ln w="9525">
            <a:noFill/>
            <a:miter lim="800000"/>
            <a:headEnd/>
            <a:tailEnd/>
          </a:ln>
          <a:effectLst>
            <a:outerShdw dist="107763" dir="2700000" algn="ctr" rotWithShape="0">
              <a:srgbClr val="808080"/>
            </a:outerShdw>
          </a:effectLst>
        </p:spPr>
        <p:txBody>
          <a:bodyPr wrap="square" lIns="73152" tIns="36576" rIns="73152" bIns="36576"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sz="3000" b="1" i="0" u="none" strike="noStrike" baseline="0">
              <a:solidFill>
                <a:srgbClr val="0000FF"/>
              </a:solidFill>
              <a:latin typeface="HGS創英角ﾎﾟｯﾌﾟ体"/>
              <a:ea typeface="HGS創英角ﾎﾟｯﾌﾟ体"/>
            </a:endParaRPr>
          </a:p>
        </p:txBody>
      </p:sp>
      <p:sp>
        <p:nvSpPr>
          <p:cNvPr id="76" name="テキスト ボックス 178">
            <a:extLst>
              <a:ext uri="{FF2B5EF4-FFF2-40B4-BE49-F238E27FC236}">
                <a16:creationId xmlns:a16="http://schemas.microsoft.com/office/drawing/2014/main" id="{0216B2DC-FA9B-46AB-FC4C-9607D053F0F7}"/>
              </a:ext>
            </a:extLst>
          </p:cNvPr>
          <p:cNvSpPr txBox="1"/>
          <p:nvPr/>
        </p:nvSpPr>
        <p:spPr bwMode="auto">
          <a:xfrm>
            <a:off x="507317" y="10550020"/>
            <a:ext cx="7038424" cy="751586"/>
          </a:xfrm>
          <a:prstGeom prst="rect">
            <a:avLst/>
          </a:prstGeom>
          <a:noFill/>
          <a:ln w="9525">
            <a:noFill/>
            <a:miter lim="800000"/>
            <a:headEnd/>
            <a:tailEnd/>
          </a:ln>
        </p:spPr>
        <p:txBody>
          <a:bodyPr wrap="square" lIns="27432" tIns="18288"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914400"/>
            <a:r>
              <a:rPr lang="ja-JP" altLang="en-US" sz="2000">
                <a:latin typeface="HG創英角ｺﾞｼｯｸUB"/>
                <a:ea typeface="HG創英角ｺﾞｼｯｸUB"/>
                <a:cs typeface="HG創英角ｺﾞｼｯｸUB"/>
              </a:rPr>
              <a:t>大寒（１／２０）</a:t>
            </a:r>
            <a:endParaRPr lang="en-US" altLang="ja-JP" sz="2000" dirty="0">
              <a:latin typeface="HG創英角ｺﾞｼｯｸUB"/>
              <a:ea typeface="HG創英角ｺﾞｼｯｸUB"/>
              <a:cs typeface="HG創英角ｺﾞｼｯｸUB"/>
            </a:endParaRPr>
          </a:p>
        </p:txBody>
      </p:sp>
      <p:sp>
        <p:nvSpPr>
          <p:cNvPr id="77" name="テキスト ボックス 171">
            <a:extLst>
              <a:ext uri="{FF2B5EF4-FFF2-40B4-BE49-F238E27FC236}">
                <a16:creationId xmlns:a16="http://schemas.microsoft.com/office/drawing/2014/main" id="{2547565A-B79D-BFE5-9FD6-ADAE068693D1}"/>
              </a:ext>
            </a:extLst>
          </p:cNvPr>
          <p:cNvSpPr txBox="1"/>
          <p:nvPr/>
        </p:nvSpPr>
        <p:spPr bwMode="auto">
          <a:xfrm>
            <a:off x="507317" y="11045179"/>
            <a:ext cx="5537348" cy="917574"/>
          </a:xfrm>
          <a:prstGeom prst="rect">
            <a:avLst/>
          </a:prstGeom>
          <a:noFill/>
          <a:ln w="9525">
            <a:noFill/>
            <a:miter lim="800000"/>
            <a:headEnd/>
            <a:tailEnd/>
          </a:ln>
        </p:spPr>
        <p:txBody>
          <a:bodyPr wrap="square" lIns="27432" tIns="18288"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050" dirty="0">
                <a:effectLst/>
                <a:latin typeface="HGMaruGothicMPRO" panose="020F0600000000000000" pitchFamily="34" charset="-128"/>
                <a:ea typeface="HGMaruGothicMPRO" panose="020F0600000000000000" pitchFamily="34" charset="-128"/>
              </a:rPr>
              <a:t>　寒さが１年で最も厳しくなる時季</a:t>
            </a:r>
            <a:r>
              <a:rPr lang="ja-JP" altLang="en-US" sz="1050">
                <a:effectLst/>
                <a:latin typeface="HGMaruGothicMPRO" panose="020F0600000000000000" pitchFamily="34" charset="-128"/>
                <a:ea typeface="HGMaruGothicMPRO" panose="020F0600000000000000" pitchFamily="34" charset="-128"/>
              </a:rPr>
              <a:t>。温かいメニュー</a:t>
            </a:r>
            <a:r>
              <a:rPr lang="ja-JP" altLang="en-US" sz="1050" dirty="0">
                <a:effectLst/>
                <a:latin typeface="HGMaruGothicMPRO" panose="020F0600000000000000" pitchFamily="34" charset="-128"/>
                <a:ea typeface="HGMaruGothicMPRO" panose="020F0600000000000000" pitchFamily="34" charset="-128"/>
              </a:rPr>
              <a:t>の代表である鍋関連商品を全部門挙げて展開を。すき焼き、水炊きなどの和風鍋だけでなく、韓国風のキムチ鍋、イタリア風のトマト鍋、洋風のチーズフォンデュなど、バリエーション豊かにしてマンネリ防止を訴求しましょう。</a:t>
            </a:r>
            <a:endParaRPr lang="en-US" altLang="ja-JP" sz="1050" dirty="0">
              <a:effectLst/>
              <a:latin typeface="HGMaruGothicMPRO" panose="020F0600000000000000" pitchFamily="34" charset="-128"/>
              <a:ea typeface="HGMaruGothicMPRO" panose="020F0600000000000000" pitchFamily="34" charset="-128"/>
            </a:endParaRPr>
          </a:p>
        </p:txBody>
      </p:sp>
      <p:pic>
        <p:nvPicPr>
          <p:cNvPr id="78" name="図 77">
            <a:extLst>
              <a:ext uri="{FF2B5EF4-FFF2-40B4-BE49-F238E27FC236}">
                <a16:creationId xmlns:a16="http://schemas.microsoft.com/office/drawing/2014/main" id="{0E14146E-85D3-9013-02E1-E6E34BB4B48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616800" y="1756638"/>
            <a:ext cx="1051965" cy="865815"/>
          </a:xfrm>
          <a:prstGeom prst="rect">
            <a:avLst/>
          </a:prstGeom>
        </p:spPr>
      </p:pic>
      <p:pic>
        <p:nvPicPr>
          <p:cNvPr id="79" name="図 78">
            <a:extLst>
              <a:ext uri="{FF2B5EF4-FFF2-40B4-BE49-F238E27FC236}">
                <a16:creationId xmlns:a16="http://schemas.microsoft.com/office/drawing/2014/main" id="{CFBF5420-BFA0-2AC6-0355-CD0E929797C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569419" y="3315774"/>
            <a:ext cx="1275198" cy="1491447"/>
          </a:xfrm>
          <a:prstGeom prst="rect">
            <a:avLst/>
          </a:prstGeom>
        </p:spPr>
      </p:pic>
      <p:pic>
        <p:nvPicPr>
          <p:cNvPr id="80" name="図 79">
            <a:extLst>
              <a:ext uri="{FF2B5EF4-FFF2-40B4-BE49-F238E27FC236}">
                <a16:creationId xmlns:a16="http://schemas.microsoft.com/office/drawing/2014/main" id="{BA655E78-6958-5217-7439-340D46AF297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263657" y="3548777"/>
            <a:ext cx="2189204" cy="1042566"/>
          </a:xfrm>
          <a:prstGeom prst="rect">
            <a:avLst/>
          </a:prstGeom>
        </p:spPr>
      </p:pic>
      <p:pic>
        <p:nvPicPr>
          <p:cNvPr id="81" name="図 80">
            <a:extLst>
              <a:ext uri="{FF2B5EF4-FFF2-40B4-BE49-F238E27FC236}">
                <a16:creationId xmlns:a16="http://schemas.microsoft.com/office/drawing/2014/main" id="{ABEB7A6C-640D-A612-1695-057007B9401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544574" y="1641792"/>
            <a:ext cx="1218115" cy="1218115"/>
          </a:xfrm>
          <a:prstGeom prst="rect">
            <a:avLst/>
          </a:prstGeom>
        </p:spPr>
      </p:pic>
      <p:pic>
        <p:nvPicPr>
          <p:cNvPr id="83" name="図 82">
            <a:extLst>
              <a:ext uri="{FF2B5EF4-FFF2-40B4-BE49-F238E27FC236}">
                <a16:creationId xmlns:a16="http://schemas.microsoft.com/office/drawing/2014/main" id="{20846345-2A1B-F461-2B6F-FFD77224AD6F}"/>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10504676" y="5184690"/>
            <a:ext cx="2408891" cy="3087139"/>
          </a:xfrm>
          <a:prstGeom prst="rect">
            <a:avLst/>
          </a:prstGeom>
        </p:spPr>
      </p:pic>
      <p:pic>
        <p:nvPicPr>
          <p:cNvPr id="84" name="図 83">
            <a:extLst>
              <a:ext uri="{FF2B5EF4-FFF2-40B4-BE49-F238E27FC236}">
                <a16:creationId xmlns:a16="http://schemas.microsoft.com/office/drawing/2014/main" id="{F0920038-55FF-D6FA-0C90-4A878D8384FF}"/>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13160406" y="5193556"/>
            <a:ext cx="2240524" cy="3078273"/>
          </a:xfrm>
          <a:prstGeom prst="rect">
            <a:avLst/>
          </a:prstGeom>
        </p:spPr>
      </p:pic>
      <p:pic>
        <p:nvPicPr>
          <p:cNvPr id="85" name="図 84">
            <a:extLst>
              <a:ext uri="{FF2B5EF4-FFF2-40B4-BE49-F238E27FC236}">
                <a16:creationId xmlns:a16="http://schemas.microsoft.com/office/drawing/2014/main" id="{9CB4C2D9-886F-BB17-8243-C1753D0BEE6F}"/>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15732525" y="5159589"/>
            <a:ext cx="2254902" cy="3096000"/>
          </a:xfrm>
          <a:prstGeom prst="rect">
            <a:avLst/>
          </a:prstGeom>
        </p:spPr>
      </p:pic>
      <p:pic>
        <p:nvPicPr>
          <p:cNvPr id="86" name="図 85">
            <a:extLst>
              <a:ext uri="{FF2B5EF4-FFF2-40B4-BE49-F238E27FC236}">
                <a16:creationId xmlns:a16="http://schemas.microsoft.com/office/drawing/2014/main" id="{97FF95CD-D021-1716-9C39-5C3F3B817EE3}"/>
              </a:ext>
            </a:extLst>
          </p:cNvPr>
          <p:cNvPicPr>
            <a:picLocks noChangeAspect="1"/>
          </p:cNvPicPr>
          <p:nvPr/>
        </p:nvPicPr>
        <p:blipFill rotWithShape="1">
          <a:blip r:embed="rId10">
            <a:extLst>
              <a:ext uri="{28A0092B-C50C-407E-A947-70E740481C1C}">
                <a14:useLocalDpi xmlns:a14="http://schemas.microsoft.com/office/drawing/2010/main"/>
              </a:ext>
            </a:extLst>
          </a:blip>
          <a:srcRect/>
          <a:stretch/>
        </p:blipFill>
        <p:spPr>
          <a:xfrm>
            <a:off x="18230313" y="5159589"/>
            <a:ext cx="2254902" cy="3056606"/>
          </a:xfrm>
          <a:prstGeom prst="rect">
            <a:avLst/>
          </a:prstGeom>
        </p:spPr>
      </p:pic>
      <p:pic>
        <p:nvPicPr>
          <p:cNvPr id="87" name="図 86">
            <a:extLst>
              <a:ext uri="{FF2B5EF4-FFF2-40B4-BE49-F238E27FC236}">
                <a16:creationId xmlns:a16="http://schemas.microsoft.com/office/drawing/2014/main" id="{8188FB33-0B7E-1C37-1092-D60C16D15105}"/>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674675" y="12463692"/>
            <a:ext cx="2540436" cy="2051207"/>
          </a:xfrm>
          <a:prstGeom prst="rect">
            <a:avLst/>
          </a:prstGeom>
        </p:spPr>
      </p:pic>
      <p:pic>
        <p:nvPicPr>
          <p:cNvPr id="88" name="図 87">
            <a:extLst>
              <a:ext uri="{FF2B5EF4-FFF2-40B4-BE49-F238E27FC236}">
                <a16:creationId xmlns:a16="http://schemas.microsoft.com/office/drawing/2014/main" id="{A7BF064C-A3EC-031B-FF8A-72AC6EB3D6F5}"/>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032128" y="8361508"/>
            <a:ext cx="1790188" cy="1790188"/>
          </a:xfrm>
          <a:prstGeom prst="rect">
            <a:avLst/>
          </a:prstGeom>
        </p:spPr>
      </p:pic>
      <p:pic>
        <p:nvPicPr>
          <p:cNvPr id="89" name="図 88">
            <a:extLst>
              <a:ext uri="{FF2B5EF4-FFF2-40B4-BE49-F238E27FC236}">
                <a16:creationId xmlns:a16="http://schemas.microsoft.com/office/drawing/2014/main" id="{8B6A0F76-6AA9-042F-CBE6-DE4A68253EA9}"/>
              </a:ext>
            </a:extLst>
          </p:cNvPr>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6853020" y="10180953"/>
            <a:ext cx="1790188" cy="1709791"/>
          </a:xfrm>
          <a:prstGeom prst="rect">
            <a:avLst/>
          </a:prstGeom>
        </p:spPr>
      </p:pic>
      <p:pic>
        <p:nvPicPr>
          <p:cNvPr id="91" name="図 90">
            <a:extLst>
              <a:ext uri="{FF2B5EF4-FFF2-40B4-BE49-F238E27FC236}">
                <a16:creationId xmlns:a16="http://schemas.microsoft.com/office/drawing/2014/main" id="{E3F628E4-126E-A1D0-ABB8-77B87F780055}"/>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t="15366"/>
          <a:stretch/>
        </p:blipFill>
        <p:spPr>
          <a:xfrm>
            <a:off x="10659978" y="12141953"/>
            <a:ext cx="9825237" cy="2612768"/>
          </a:xfrm>
          <a:prstGeom prst="rect">
            <a:avLst/>
          </a:prstGeom>
        </p:spPr>
      </p:pic>
      <p:pic>
        <p:nvPicPr>
          <p:cNvPr id="2" name="図 1" descr="図形&#10;&#10;中程度の精度で自動的に生成された説明">
            <a:extLst>
              <a:ext uri="{FF2B5EF4-FFF2-40B4-BE49-F238E27FC236}">
                <a16:creationId xmlns:a16="http://schemas.microsoft.com/office/drawing/2014/main" id="{0DCCE9B3-D3CA-E8F5-F391-C0405815EEBD}"/>
              </a:ext>
            </a:extLst>
          </p:cNvPr>
          <p:cNvPicPr>
            <a:picLocks noChangeAspect="1"/>
          </p:cNvPicPr>
          <p:nvPr/>
        </p:nvPicPr>
        <p:blipFill>
          <a:blip r:embed="rId15" cstate="print">
            <a:extLst>
              <a:ext uri="{28A0092B-C50C-407E-A947-70E740481C1C}">
                <a14:useLocalDpi xmlns:a14="http://schemas.microsoft.com/office/drawing/2010/main"/>
              </a:ext>
            </a:extLst>
          </a:blip>
          <a:srcRect/>
          <a:stretch/>
        </p:blipFill>
        <p:spPr>
          <a:xfrm>
            <a:off x="233530" y="285457"/>
            <a:ext cx="2081490" cy="825253"/>
          </a:xfrm>
          <a:prstGeom prst="rect">
            <a:avLst/>
          </a:prstGeom>
        </p:spPr>
      </p:pic>
      <p:pic>
        <p:nvPicPr>
          <p:cNvPr id="3" name="図 2">
            <a:extLst>
              <a:ext uri="{FF2B5EF4-FFF2-40B4-BE49-F238E27FC236}">
                <a16:creationId xmlns:a16="http://schemas.microsoft.com/office/drawing/2014/main" id="{2B03EF92-F82E-39E7-4DBE-43798E0F3657}"/>
              </a:ext>
            </a:extLst>
          </p:cNvPr>
          <p:cNvPicPr>
            <a:picLocks noChangeAspect="1"/>
          </p:cNvPicPr>
          <p:nvPr/>
        </p:nvPicPr>
        <p:blipFill>
          <a:blip r:embed="rId16">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07317" y="1058105"/>
            <a:ext cx="6249547" cy="674557"/>
          </a:xfrm>
          <a:prstGeom prst="rect">
            <a:avLst/>
          </a:prstGeom>
          <a:effectLst/>
        </p:spPr>
      </p:pic>
      <p:pic>
        <p:nvPicPr>
          <p:cNvPr id="7" name="図 6">
            <a:extLst>
              <a:ext uri="{FF2B5EF4-FFF2-40B4-BE49-F238E27FC236}">
                <a16:creationId xmlns:a16="http://schemas.microsoft.com/office/drawing/2014/main" id="{EDADF340-984D-E7B6-1CC0-A68104FD8AFD}"/>
              </a:ext>
            </a:extLst>
          </p:cNvPr>
          <p:cNvPicPr>
            <a:picLocks noChangeAspect="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79392" y="1046818"/>
            <a:ext cx="6300568" cy="714779"/>
          </a:xfrm>
          <a:prstGeom prst="rect">
            <a:avLst/>
          </a:prstGeom>
          <a:effectLst/>
        </p:spPr>
      </p:pic>
    </p:spTree>
    <p:extLst>
      <p:ext uri="{BB962C8B-B14F-4D97-AF65-F5344CB8AC3E}">
        <p14:creationId xmlns:p14="http://schemas.microsoft.com/office/powerpoint/2010/main" val="206767596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00ae249-e29e-41be-8680-3fbd64139604" xsi:nil="true"/>
    <lcf76f155ced4ddcb4097134ff3c332f xmlns="825d05fc-4885-42f2-aee4-1830ba14aff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186DA8DC6BD848448EA25EC842E658A9" ma:contentTypeVersion="16" ma:contentTypeDescription="新しいドキュメントを作成します。" ma:contentTypeScope="" ma:versionID="d3d60577716a3360a3cf8c45e925a752">
  <xsd:schema xmlns:xsd="http://www.w3.org/2001/XMLSchema" xmlns:xs="http://www.w3.org/2001/XMLSchema" xmlns:p="http://schemas.microsoft.com/office/2006/metadata/properties" xmlns:ns2="825d05fc-4885-42f2-aee4-1830ba14affa" xmlns:ns3="100ae249-e29e-41be-8680-3fbd64139604" targetNamespace="http://schemas.microsoft.com/office/2006/metadata/properties" ma:root="true" ma:fieldsID="c5d248e9d001f3546cac1dde5348cf1f" ns2:_="" ns3:_="">
    <xsd:import namespace="825d05fc-4885-42f2-aee4-1830ba14affa"/>
    <xsd:import namespace="100ae249-e29e-41be-8680-3fbd6413960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5d05fc-4885-42f2-aee4-1830ba14af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6ad33ed4-6483-4797-8d50-6b93ecde420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00ae249-e29e-41be-8680-3fbd6413960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485f7ef-4fd7-409a-a033-ab5ea473f867}" ma:internalName="TaxCatchAll" ma:showField="CatchAllData" ma:web="100ae249-e29e-41be-8680-3fbd64139604">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6C2245-EA20-4F67-80B2-67B6A8944EC1}">
  <ds:schemaRefs>
    <ds:schemaRef ds:uri="http://schemas.microsoft.com/office/2006/documentManagement/types"/>
    <ds:schemaRef ds:uri="http://purl.org/dc/elements/1.1/"/>
    <ds:schemaRef ds:uri="100ae249-e29e-41be-8680-3fbd64139604"/>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825d05fc-4885-42f2-aee4-1830ba14affa"/>
    <ds:schemaRef ds:uri="http://purl.org/dc/dcmitype/"/>
    <ds:schemaRef ds:uri="http://purl.org/dc/terms/"/>
  </ds:schemaRefs>
</ds:datastoreItem>
</file>

<file path=customXml/itemProps2.xml><?xml version="1.0" encoding="utf-8"?>
<ds:datastoreItem xmlns:ds="http://schemas.openxmlformats.org/officeDocument/2006/customXml" ds:itemID="{F2198C16-9E39-473F-834A-972AC308BD57}">
  <ds:schemaRefs>
    <ds:schemaRef ds:uri="http://schemas.microsoft.com/sharepoint/v3/contenttype/forms"/>
  </ds:schemaRefs>
</ds:datastoreItem>
</file>

<file path=customXml/itemProps3.xml><?xml version="1.0" encoding="utf-8"?>
<ds:datastoreItem xmlns:ds="http://schemas.openxmlformats.org/officeDocument/2006/customXml" ds:itemID="{438AB50D-1006-4457-A9B4-643AC3E8B8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5d05fc-4885-42f2-aee4-1830ba14affa"/>
    <ds:schemaRef ds:uri="100ae249-e29e-41be-8680-3fbd641396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c5689f2c-8d0b-42f6-8d80-0f9b83c06d0a}" enabled="0" method="" siteId="{c5689f2c-8d0b-42f6-8d80-0f9b83c06d0a}" removed="1"/>
</clbl:labelList>
</file>

<file path=docProps/app.xml><?xml version="1.0" encoding="utf-8"?>
<Properties xmlns="http://schemas.openxmlformats.org/officeDocument/2006/extended-properties" xmlns:vt="http://schemas.openxmlformats.org/officeDocument/2006/docPropsVTypes">
  <Template/>
  <TotalTime>15023</TotalTime>
  <Words>2662</Words>
  <Application>Microsoft Office PowerPoint</Application>
  <PresentationFormat>ユーザー設定</PresentationFormat>
  <Paragraphs>345</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HGPSoeiKakugothicUB</vt:lpstr>
      <vt:lpstr>HGP創英角ﾎﾟｯﾌﾟ体</vt:lpstr>
      <vt:lpstr>HGS創英ﾌﾟﾚｾﾞﾝｽEB</vt:lpstr>
      <vt:lpstr>HGS創英角ﾎﾟｯﾌﾟ体</vt:lpstr>
      <vt:lpstr>HGMaruGothicMPRO</vt:lpstr>
      <vt:lpstr>HGMaruGothicMPRO</vt:lpstr>
      <vt:lpstr>HG創英角ｺﾞｼｯｸUB</vt:lpstr>
      <vt:lpstr>Meiryo UI</vt:lpstr>
      <vt:lpstr>メイリオ</vt:lpstr>
      <vt:lpstr>游ゴシック</vt:lpstr>
      <vt:lpstr>Arial</vt:lpstr>
      <vt:lpstr>Calibri</vt:lpstr>
      <vt:lpstr>Calibri Light</vt:lpstr>
      <vt:lpstr>Freestyle Script</vt:lpstr>
      <vt:lpstr>Office テーマ</vt:lpstr>
      <vt:lpstr>PowerPoint プレゼンテーション</vt:lpstr>
      <vt:lpstr>PowerPoint プレゼンテーション</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畠　肇</dc:creator>
  <cp:lastModifiedBy>fujita kei(藤田 圭 TEC □ＲＳ事□ＲＳＳＳ□ＲＳＡＣ推進)</cp:lastModifiedBy>
  <cp:revision>64</cp:revision>
  <cp:lastPrinted>2021-09-17T00:08:02Z</cp:lastPrinted>
  <dcterms:created xsi:type="dcterms:W3CDTF">2019-06-14T00:16:28Z</dcterms:created>
  <dcterms:modified xsi:type="dcterms:W3CDTF">2026-10-08T01:11:41Z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0x010100186DA8DC6BD848448EA25EC842E658A9</vt:lpwstr>
  </property>
  <property fmtid="{D5CDD505-2E9C-101B-9397-08002B2CF9AE}" pid="3" name="MediaServiceImageTags">
    <vt:lpwstr/>
  </property>
</Properties>
</file>