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sldIdLst>
    <p:sldId id="259" r:id="rId5"/>
    <p:sldId id="260" r:id="rId6"/>
  </p:sldIdLst>
  <p:sldSz cx="21488400" cy="153400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32" userDrawn="1">
          <p15:clr>
            <a:srgbClr val="A4A3A4"/>
          </p15:clr>
        </p15:guide>
        <p15:guide id="2" pos="6768">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C4100A-0A81-3B0B-D956-BCE27DAC62AF}" name="hosokawa hiroshi(細川 博司 TEC □ＲＳ本□ＲＳＳＳ□ＲＳＡＣ推進)" initials="hh" userId="S::Hiroshi3_Hosokawa@toshibatec.co.jp::16333bf4-240b-49f2-80b8-f419aff058dd" providerId="AD"/>
  <p188:author id="{8D0EC525-F066-12A3-3CA2-10F7B7EB3958}" name="英昭 毛利" initials="英毛" userId="a09ba7700a82b480" providerId="Windows Live"/>
  <p188:author id="{2650D02D-DB04-07A3-8B7B-44634DCD2AAE}" name="fujita kei(藤田 圭 TEC □ＲＳ本□ＲＳＳＳ□ＲＳＡＣ推進)" initials="kf" userId="S::Kei_Fujita@toshibatec.co.jp::4e2416aa-e8f0-4604-8a29-7738b4294d25" providerId="AD"/>
  <p188:author id="{193D4083-F41A-7A19-A94E-32D9B7033DE0}" name="牧之内 明子" initials="牧明" userId="34b43fc35738fa0b" providerId="Windows Live"/>
  <p188:author id="{11E56CD1-B29E-EEA6-17EE-4BF56FA6EEA2}" name="牧之内明子" initials="牧之内明子" userId="牧之内明子"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牧之内 明子" initials="牧之内" lastIdx="61" clrIdx="0">
    <p:extLst>
      <p:ext uri="{19B8F6BF-5375-455C-9EA6-DF929625EA0E}">
        <p15:presenceInfo xmlns:p15="http://schemas.microsoft.com/office/powerpoint/2012/main" userId="34b43fc35738fa0b" providerId="Windows Live"/>
      </p:ext>
    </p:extLst>
  </p:cmAuthor>
  <p:cmAuthor id="2" name="ちえみ 植木" initials="ち植" lastIdx="5" clrIdx="1">
    <p:extLst>
      <p:ext uri="{19B8F6BF-5375-455C-9EA6-DF929625EA0E}">
        <p15:presenceInfo xmlns:p15="http://schemas.microsoft.com/office/powerpoint/2012/main" userId="ebc760a91e063fc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1E1"/>
    <a:srgbClr val="FF9CB4"/>
    <a:srgbClr val="F208D6"/>
    <a:srgbClr val="C60204"/>
    <a:srgbClr val="E73200"/>
    <a:srgbClr val="ECA434"/>
    <a:srgbClr val="FFD400"/>
    <a:srgbClr val="FFDF91"/>
    <a:srgbClr val="FFE699"/>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16" autoAdjust="0"/>
    <p:restoredTop sz="97596" autoAdjust="0"/>
  </p:normalViewPr>
  <p:slideViewPr>
    <p:cSldViewPr snapToGrid="0">
      <p:cViewPr varScale="1">
        <p:scale>
          <a:sx n="50" d="100"/>
          <a:sy n="50" d="100"/>
        </p:scale>
        <p:origin x="1086" y="60"/>
      </p:cViewPr>
      <p:guideLst>
        <p:guide orient="horz" pos="4832"/>
        <p:guide pos="67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sokawa hiroshi(細川 博司 TEC □ＲＳ事□ＲＳＳＳ□ＲＳＡＣ推進)" userId="16333bf4-240b-49f2-80b8-f419aff058dd" providerId="ADAL" clId="{677324FC-512F-41CC-B64A-5DD27DFF7FA2}"/>
    <pc:docChg chg="modSld">
      <pc:chgData name="hosokawa hiroshi(細川 博司 TEC □ＲＳ事□ＲＳＳＳ□ＲＳＡＣ推進)" userId="16333bf4-240b-49f2-80b8-f419aff058dd" providerId="ADAL" clId="{677324FC-512F-41CC-B64A-5DD27DFF7FA2}" dt="2026-10-19T01:19:20.020" v="0" actId="14734"/>
      <pc:docMkLst>
        <pc:docMk/>
      </pc:docMkLst>
      <pc:sldChg chg="modSp mod">
        <pc:chgData name="hosokawa hiroshi(細川 博司 TEC □ＲＳ事□ＲＳＳＳ□ＲＳＡＣ推進)" userId="16333bf4-240b-49f2-80b8-f419aff058dd" providerId="ADAL" clId="{677324FC-512F-41CC-B64A-5DD27DFF7FA2}" dt="2026-10-19T01:19:20.020" v="0" actId="14734"/>
        <pc:sldMkLst>
          <pc:docMk/>
          <pc:sldMk cId="2790154070" sldId="259"/>
        </pc:sldMkLst>
        <pc:graphicFrameChg chg="modGraphic">
          <ac:chgData name="hosokawa hiroshi(細川 博司 TEC □ＲＳ事□ＲＳＳＳ□ＲＳＡＣ推進)" userId="16333bf4-240b-49f2-80b8-f419aff058dd" providerId="ADAL" clId="{677324FC-512F-41CC-B64A-5DD27DFF7FA2}" dt="2026-10-19T01:19:20.020" v="0" actId="14734"/>
          <ac:graphicFrameMkLst>
            <pc:docMk/>
            <pc:sldMk cId="2790154070" sldId="259"/>
            <ac:graphicFrameMk id="86" creationId="{955B68BF-0B66-1C30-7B02-0F00FA46F634}"/>
          </ac:graphicFrameMkLst>
        </pc:graphicFrameChg>
      </pc:sldChg>
    </pc:docChg>
  </pc:docChgLst>
  <pc:docChgLst>
    <pc:chgData name="fujita kei(藤田 圭 TEC □ＲＳ事□ＲＳＳＳ□ＲＳＡＣ推進)" userId="4e2416aa-e8f0-4604-8a29-7738b4294d25" providerId="ADAL" clId="{F482B1D1-C8F9-44FA-AFA0-8D6EAC292B7D}"/>
    <pc:docChg chg="modSld">
      <pc:chgData name="fujita kei(藤田 圭 TEC □ＲＳ事□ＲＳＳＳ□ＲＳＡＣ推進)" userId="4e2416aa-e8f0-4604-8a29-7738b4294d25" providerId="ADAL" clId="{F482B1D1-C8F9-44FA-AFA0-8D6EAC292B7D}" dt="2026-10-16T02:12:11.830" v="1"/>
      <pc:docMkLst>
        <pc:docMk/>
      </pc:docMkLst>
      <pc:sldChg chg="modSp mod">
        <pc:chgData name="fujita kei(藤田 圭 TEC □ＲＳ事□ＲＳＳＳ□ＲＳＡＣ推進)" userId="4e2416aa-e8f0-4604-8a29-7738b4294d25" providerId="ADAL" clId="{F482B1D1-C8F9-44FA-AFA0-8D6EAC292B7D}" dt="2026-10-16T02:12:11.830" v="1"/>
        <pc:sldMkLst>
          <pc:docMk/>
          <pc:sldMk cId="2790154070" sldId="259"/>
        </pc:sldMkLst>
        <pc:graphicFrameChg chg="mod modGraphic">
          <ac:chgData name="fujita kei(藤田 圭 TEC □ＲＳ事□ＲＳＳＳ□ＲＳＡＣ推進)" userId="4e2416aa-e8f0-4604-8a29-7738b4294d25" providerId="ADAL" clId="{F482B1D1-C8F9-44FA-AFA0-8D6EAC292B7D}" dt="2026-10-16T02:12:11.830" v="1"/>
          <ac:graphicFrameMkLst>
            <pc:docMk/>
            <pc:sldMk cId="2790154070" sldId="259"/>
            <ac:graphicFrameMk id="86" creationId="{955B68BF-0B66-1C30-7B02-0F00FA46F634}"/>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00F256-2C51-6B42-AC7F-09CEB8305796}" type="datetimeFigureOut">
              <a:rPr kumimoji="1" lang="ja-JP" altLang="en-US" smtClean="0"/>
              <a:t>2026/10/27</a:t>
            </a:fld>
            <a:endParaRPr kumimoji="1" lang="ja-JP" altLang="en-US"/>
          </a:p>
        </p:txBody>
      </p:sp>
      <p:sp>
        <p:nvSpPr>
          <p:cNvPr id="4" name="スライド イメージ プレースホルダー 3"/>
          <p:cNvSpPr>
            <a:spLocks noGrp="1" noRot="1" noChangeAspect="1"/>
          </p:cNvSpPr>
          <p:nvPr>
            <p:ph type="sldImg" idx="2"/>
          </p:nvPr>
        </p:nvSpPr>
        <p:spPr>
          <a:xfrm>
            <a:off x="1266825" y="1143000"/>
            <a:ext cx="432435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C4F73-AC43-794E-97E5-22403D9AF17C}" type="slidenum">
              <a:rPr kumimoji="1" lang="ja-JP" altLang="en-US" smtClean="0"/>
              <a:t>‹#›</a:t>
            </a:fld>
            <a:endParaRPr kumimoji="1" lang="ja-JP" altLang="en-US"/>
          </a:p>
        </p:txBody>
      </p:sp>
    </p:spTree>
    <p:extLst>
      <p:ext uri="{BB962C8B-B14F-4D97-AF65-F5344CB8AC3E}">
        <p14:creationId xmlns:p14="http://schemas.microsoft.com/office/powerpoint/2010/main" val="83952316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58C4F73-AC43-794E-97E5-22403D9AF17C}" type="slidenum">
              <a:rPr kumimoji="1" lang="ja-JP" altLang="en-US" smtClean="0"/>
              <a:t>1</a:t>
            </a:fld>
            <a:endParaRPr kumimoji="1" lang="ja-JP" altLang="en-US"/>
          </a:p>
        </p:txBody>
      </p:sp>
    </p:spTree>
    <p:extLst>
      <p:ext uri="{BB962C8B-B14F-4D97-AF65-F5344CB8AC3E}">
        <p14:creationId xmlns:p14="http://schemas.microsoft.com/office/powerpoint/2010/main" val="2438298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58C4F73-AC43-794E-97E5-22403D9AF17C}" type="slidenum">
              <a:rPr kumimoji="1" lang="ja-JP" altLang="en-US" smtClean="0"/>
              <a:t>2</a:t>
            </a:fld>
            <a:endParaRPr kumimoji="1" lang="ja-JP" altLang="en-US"/>
          </a:p>
        </p:txBody>
      </p:sp>
    </p:spTree>
    <p:extLst>
      <p:ext uri="{BB962C8B-B14F-4D97-AF65-F5344CB8AC3E}">
        <p14:creationId xmlns:p14="http://schemas.microsoft.com/office/powerpoint/2010/main" val="1614189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611630" y="2510508"/>
            <a:ext cx="18265140" cy="5340597"/>
          </a:xfrm>
        </p:spPr>
        <p:txBody>
          <a:bodyPr anchor="b"/>
          <a:lstStyle>
            <a:lvl1pPr algn="ctr">
              <a:defRPr sz="13421"/>
            </a:lvl1pPr>
          </a:lstStyle>
          <a:p>
            <a:r>
              <a:rPr lang="ja-JP" altLang="en-US"/>
              <a:t>マスター タイトルの書式設定</a:t>
            </a:r>
            <a:endParaRPr lang="en-US"/>
          </a:p>
        </p:txBody>
      </p:sp>
      <p:sp>
        <p:nvSpPr>
          <p:cNvPr id="3" name="Subtitle 2"/>
          <p:cNvSpPr>
            <a:spLocks noGrp="1"/>
          </p:cNvSpPr>
          <p:nvPr>
            <p:ph type="subTitle" idx="1"/>
          </p:nvPr>
        </p:nvSpPr>
        <p:spPr>
          <a:xfrm>
            <a:off x="2686050" y="8057059"/>
            <a:ext cx="16116300" cy="3703618"/>
          </a:xfrm>
        </p:spPr>
        <p:txBody>
          <a:bodyPr/>
          <a:lstStyle>
            <a:lvl1pPr marL="0" indent="0" algn="ctr">
              <a:buNone/>
              <a:defRPr sz="5368"/>
            </a:lvl1pPr>
            <a:lvl2pPr marL="1022665" indent="0" algn="ctr">
              <a:buNone/>
              <a:defRPr sz="4474"/>
            </a:lvl2pPr>
            <a:lvl3pPr marL="2045330" indent="0" algn="ctr">
              <a:buNone/>
              <a:defRPr sz="4026"/>
            </a:lvl3pPr>
            <a:lvl4pPr marL="3067995" indent="0" algn="ctr">
              <a:buNone/>
              <a:defRPr sz="3579"/>
            </a:lvl4pPr>
            <a:lvl5pPr marL="4090660" indent="0" algn="ctr">
              <a:buNone/>
              <a:defRPr sz="3579"/>
            </a:lvl5pPr>
            <a:lvl6pPr marL="5113325" indent="0" algn="ctr">
              <a:buNone/>
              <a:defRPr sz="3579"/>
            </a:lvl6pPr>
            <a:lvl7pPr marL="6135990" indent="0" algn="ctr">
              <a:buNone/>
              <a:defRPr sz="3579"/>
            </a:lvl7pPr>
            <a:lvl8pPr marL="7158655" indent="0" algn="ctr">
              <a:buNone/>
              <a:defRPr sz="3579"/>
            </a:lvl8pPr>
            <a:lvl9pPr marL="8181320" indent="0" algn="ctr">
              <a:buNone/>
              <a:defRPr sz="3579"/>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EDFB4A8E-92B7-4EB4-993C-90C9B7081BE2}" type="datetimeFigureOut">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996853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DFB4A8E-92B7-4EB4-993C-90C9B7081BE2}" type="datetimeFigureOut">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386897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66137" y="3824355"/>
            <a:ext cx="18533745" cy="6381018"/>
          </a:xfrm>
        </p:spPr>
        <p:txBody>
          <a:bodyPr anchor="b"/>
          <a:lstStyle>
            <a:lvl1pPr>
              <a:defRPr sz="13421"/>
            </a:lvl1pPr>
          </a:lstStyle>
          <a:p>
            <a:r>
              <a:rPr lang="ja-JP" altLang="en-US"/>
              <a:t>マスター タイトルの書式設定</a:t>
            </a:r>
            <a:endParaRPr lang="en-US"/>
          </a:p>
        </p:txBody>
      </p:sp>
      <p:sp>
        <p:nvSpPr>
          <p:cNvPr id="3" name="Text Placeholder 2"/>
          <p:cNvSpPr>
            <a:spLocks noGrp="1"/>
          </p:cNvSpPr>
          <p:nvPr>
            <p:ph type="body" idx="1"/>
          </p:nvPr>
        </p:nvSpPr>
        <p:spPr>
          <a:xfrm>
            <a:off x="1466137" y="10265740"/>
            <a:ext cx="18533745" cy="3355627"/>
          </a:xfrm>
        </p:spPr>
        <p:txBody>
          <a:bodyPr/>
          <a:lstStyle>
            <a:lvl1pPr marL="0" indent="0">
              <a:buNone/>
              <a:defRPr sz="5368">
                <a:solidFill>
                  <a:schemeClr val="tx1"/>
                </a:solidFill>
              </a:defRPr>
            </a:lvl1pPr>
            <a:lvl2pPr marL="1022665" indent="0">
              <a:buNone/>
              <a:defRPr sz="4474">
                <a:solidFill>
                  <a:schemeClr val="tx1">
                    <a:tint val="75000"/>
                  </a:schemeClr>
                </a:solidFill>
              </a:defRPr>
            </a:lvl2pPr>
            <a:lvl3pPr marL="2045330" indent="0">
              <a:buNone/>
              <a:defRPr sz="4026">
                <a:solidFill>
                  <a:schemeClr val="tx1">
                    <a:tint val="75000"/>
                  </a:schemeClr>
                </a:solidFill>
              </a:defRPr>
            </a:lvl3pPr>
            <a:lvl4pPr marL="3067995" indent="0">
              <a:buNone/>
              <a:defRPr sz="3579">
                <a:solidFill>
                  <a:schemeClr val="tx1">
                    <a:tint val="75000"/>
                  </a:schemeClr>
                </a:solidFill>
              </a:defRPr>
            </a:lvl4pPr>
            <a:lvl5pPr marL="4090660" indent="0">
              <a:buNone/>
              <a:defRPr sz="3579">
                <a:solidFill>
                  <a:schemeClr val="tx1">
                    <a:tint val="75000"/>
                  </a:schemeClr>
                </a:solidFill>
              </a:defRPr>
            </a:lvl5pPr>
            <a:lvl6pPr marL="5113325" indent="0">
              <a:buNone/>
              <a:defRPr sz="3579">
                <a:solidFill>
                  <a:schemeClr val="tx1">
                    <a:tint val="75000"/>
                  </a:schemeClr>
                </a:solidFill>
              </a:defRPr>
            </a:lvl6pPr>
            <a:lvl7pPr marL="6135990" indent="0">
              <a:buNone/>
              <a:defRPr sz="3579">
                <a:solidFill>
                  <a:schemeClr val="tx1">
                    <a:tint val="75000"/>
                  </a:schemeClr>
                </a:solidFill>
              </a:defRPr>
            </a:lvl7pPr>
            <a:lvl8pPr marL="7158655" indent="0">
              <a:buNone/>
              <a:defRPr sz="3579">
                <a:solidFill>
                  <a:schemeClr val="tx1">
                    <a:tint val="75000"/>
                  </a:schemeClr>
                </a:solidFill>
              </a:defRPr>
            </a:lvl8pPr>
            <a:lvl9pPr marL="8181320" indent="0">
              <a:buNone/>
              <a:defRPr sz="3579">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DFB4A8E-92B7-4EB4-993C-90C9B7081BE2}" type="datetimeFigureOut">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3384280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1477328" y="4083568"/>
            <a:ext cx="9132570" cy="973309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10878503" y="4083568"/>
            <a:ext cx="9132570" cy="973309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EDFB4A8E-92B7-4EB4-993C-90C9B7081BE2}" type="datetimeFigureOut">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431218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480126" y="816717"/>
            <a:ext cx="18533745" cy="2965027"/>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1480129" y="3760435"/>
            <a:ext cx="9090599" cy="1842931"/>
          </a:xfrm>
        </p:spPr>
        <p:txBody>
          <a:bodyPr anchor="b"/>
          <a:lstStyle>
            <a:lvl1pPr marL="0" indent="0">
              <a:buNone/>
              <a:defRPr sz="5368" b="1"/>
            </a:lvl1pPr>
            <a:lvl2pPr marL="1022665" indent="0">
              <a:buNone/>
              <a:defRPr sz="4474" b="1"/>
            </a:lvl2pPr>
            <a:lvl3pPr marL="2045330" indent="0">
              <a:buNone/>
              <a:defRPr sz="4026" b="1"/>
            </a:lvl3pPr>
            <a:lvl4pPr marL="3067995" indent="0">
              <a:buNone/>
              <a:defRPr sz="3579" b="1"/>
            </a:lvl4pPr>
            <a:lvl5pPr marL="4090660" indent="0">
              <a:buNone/>
              <a:defRPr sz="3579" b="1"/>
            </a:lvl5pPr>
            <a:lvl6pPr marL="5113325" indent="0">
              <a:buNone/>
              <a:defRPr sz="3579" b="1"/>
            </a:lvl6pPr>
            <a:lvl7pPr marL="6135990" indent="0">
              <a:buNone/>
              <a:defRPr sz="3579" b="1"/>
            </a:lvl7pPr>
            <a:lvl8pPr marL="7158655" indent="0">
              <a:buNone/>
              <a:defRPr sz="3579" b="1"/>
            </a:lvl8pPr>
            <a:lvl9pPr marL="8181320" indent="0">
              <a:buNone/>
              <a:defRPr sz="3579" b="1"/>
            </a:lvl9pPr>
          </a:lstStyle>
          <a:p>
            <a:pPr lvl="0"/>
            <a:r>
              <a:rPr lang="ja-JP" altLang="en-US"/>
              <a:t>マスター テキストの書式設定</a:t>
            </a:r>
          </a:p>
        </p:txBody>
      </p:sp>
      <p:sp>
        <p:nvSpPr>
          <p:cNvPr id="4" name="Content Placeholder 3"/>
          <p:cNvSpPr>
            <a:spLocks noGrp="1"/>
          </p:cNvSpPr>
          <p:nvPr>
            <p:ph sz="half" idx="2"/>
          </p:nvPr>
        </p:nvSpPr>
        <p:spPr>
          <a:xfrm>
            <a:off x="1480129" y="5603366"/>
            <a:ext cx="9090599" cy="82417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10878504" y="3760435"/>
            <a:ext cx="9135369" cy="1842931"/>
          </a:xfrm>
        </p:spPr>
        <p:txBody>
          <a:bodyPr anchor="b"/>
          <a:lstStyle>
            <a:lvl1pPr marL="0" indent="0">
              <a:buNone/>
              <a:defRPr sz="5368" b="1"/>
            </a:lvl1pPr>
            <a:lvl2pPr marL="1022665" indent="0">
              <a:buNone/>
              <a:defRPr sz="4474" b="1"/>
            </a:lvl2pPr>
            <a:lvl3pPr marL="2045330" indent="0">
              <a:buNone/>
              <a:defRPr sz="4026" b="1"/>
            </a:lvl3pPr>
            <a:lvl4pPr marL="3067995" indent="0">
              <a:buNone/>
              <a:defRPr sz="3579" b="1"/>
            </a:lvl4pPr>
            <a:lvl5pPr marL="4090660" indent="0">
              <a:buNone/>
              <a:defRPr sz="3579" b="1"/>
            </a:lvl5pPr>
            <a:lvl6pPr marL="5113325" indent="0">
              <a:buNone/>
              <a:defRPr sz="3579" b="1"/>
            </a:lvl6pPr>
            <a:lvl7pPr marL="6135990" indent="0">
              <a:buNone/>
              <a:defRPr sz="3579" b="1"/>
            </a:lvl7pPr>
            <a:lvl8pPr marL="7158655" indent="0">
              <a:buNone/>
              <a:defRPr sz="3579" b="1"/>
            </a:lvl8pPr>
            <a:lvl9pPr marL="8181320" indent="0">
              <a:buNone/>
              <a:defRPr sz="3579" b="1"/>
            </a:lvl9pPr>
          </a:lstStyle>
          <a:p>
            <a:pPr lvl="0"/>
            <a:r>
              <a:rPr lang="ja-JP" altLang="en-US"/>
              <a:t>マスター テキストの書式設定</a:t>
            </a:r>
          </a:p>
        </p:txBody>
      </p:sp>
      <p:sp>
        <p:nvSpPr>
          <p:cNvPr id="6" name="Content Placeholder 5"/>
          <p:cNvSpPr>
            <a:spLocks noGrp="1"/>
          </p:cNvSpPr>
          <p:nvPr>
            <p:ph sz="quarter" idx="4"/>
          </p:nvPr>
        </p:nvSpPr>
        <p:spPr>
          <a:xfrm>
            <a:off x="10878504" y="5603366"/>
            <a:ext cx="9135369" cy="82417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EDFB4A8E-92B7-4EB4-993C-90C9B7081BE2}" type="datetimeFigureOut">
              <a:rPr kumimoji="1" lang="ja-JP" altLang="en-US" smtClean="0"/>
              <a:t>2026/10/27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970375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EDFB4A8E-92B7-4EB4-993C-90C9B7081BE2}" type="datetimeFigureOut">
              <a:rPr kumimoji="1" lang="ja-JP" altLang="en-US" smtClean="0"/>
              <a:t>2026/10/27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38988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B4A8E-92B7-4EB4-993C-90C9B7081BE2}" type="datetimeFigureOut">
              <a:rPr kumimoji="1" lang="ja-JP" altLang="en-US" smtClean="0"/>
              <a:t>2026/10/27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598230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480127" y="1022668"/>
            <a:ext cx="6930568" cy="3579336"/>
          </a:xfrm>
        </p:spPr>
        <p:txBody>
          <a:bodyPr anchor="b"/>
          <a:lstStyle>
            <a:lvl1pPr>
              <a:defRPr sz="7158"/>
            </a:lvl1pPr>
          </a:lstStyle>
          <a:p>
            <a:r>
              <a:rPr lang="ja-JP" altLang="en-US"/>
              <a:t>マスター タイトルの書式設定</a:t>
            </a:r>
            <a:endParaRPr lang="en-US"/>
          </a:p>
        </p:txBody>
      </p:sp>
      <p:sp>
        <p:nvSpPr>
          <p:cNvPr id="3" name="Content Placeholder 2"/>
          <p:cNvSpPr>
            <a:spLocks noGrp="1"/>
          </p:cNvSpPr>
          <p:nvPr>
            <p:ph idx="1"/>
          </p:nvPr>
        </p:nvSpPr>
        <p:spPr>
          <a:xfrm>
            <a:off x="9135369" y="2208681"/>
            <a:ext cx="10878503" cy="10901352"/>
          </a:xfrm>
        </p:spPr>
        <p:txBody>
          <a:bodyPr/>
          <a:lstStyle>
            <a:lvl1pPr>
              <a:defRPr sz="7158"/>
            </a:lvl1pPr>
            <a:lvl2pPr>
              <a:defRPr sz="6263"/>
            </a:lvl2pPr>
            <a:lvl3pPr>
              <a:defRPr sz="5368"/>
            </a:lvl3pPr>
            <a:lvl4pPr>
              <a:defRPr sz="4474"/>
            </a:lvl4pPr>
            <a:lvl5pPr>
              <a:defRPr sz="4474"/>
            </a:lvl5pPr>
            <a:lvl6pPr>
              <a:defRPr sz="4474"/>
            </a:lvl6pPr>
            <a:lvl7pPr>
              <a:defRPr sz="4474"/>
            </a:lvl7pPr>
            <a:lvl8pPr>
              <a:defRPr sz="4474"/>
            </a:lvl8pPr>
            <a:lvl9pPr>
              <a:defRPr sz="447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1480127" y="4602004"/>
            <a:ext cx="6930568" cy="8525781"/>
          </a:xfrm>
        </p:spPr>
        <p:txBody>
          <a:bodyPr/>
          <a:lstStyle>
            <a:lvl1pPr marL="0" indent="0">
              <a:buNone/>
              <a:defRPr sz="3579"/>
            </a:lvl1pPr>
            <a:lvl2pPr marL="1022665" indent="0">
              <a:buNone/>
              <a:defRPr sz="3132"/>
            </a:lvl2pPr>
            <a:lvl3pPr marL="2045330" indent="0">
              <a:buNone/>
              <a:defRPr sz="2684"/>
            </a:lvl3pPr>
            <a:lvl4pPr marL="3067995" indent="0">
              <a:buNone/>
              <a:defRPr sz="2237"/>
            </a:lvl4pPr>
            <a:lvl5pPr marL="4090660" indent="0">
              <a:buNone/>
              <a:defRPr sz="2237"/>
            </a:lvl5pPr>
            <a:lvl6pPr marL="5113325" indent="0">
              <a:buNone/>
              <a:defRPr sz="2237"/>
            </a:lvl6pPr>
            <a:lvl7pPr marL="6135990" indent="0">
              <a:buNone/>
              <a:defRPr sz="2237"/>
            </a:lvl7pPr>
            <a:lvl8pPr marL="7158655" indent="0">
              <a:buNone/>
              <a:defRPr sz="2237"/>
            </a:lvl8pPr>
            <a:lvl9pPr marL="8181320" indent="0">
              <a:buNone/>
              <a:defRPr sz="223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DFB4A8E-92B7-4EB4-993C-90C9B7081BE2}" type="datetimeFigureOut">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803382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480127" y="1022668"/>
            <a:ext cx="6930568" cy="3579336"/>
          </a:xfrm>
        </p:spPr>
        <p:txBody>
          <a:bodyPr anchor="b"/>
          <a:lstStyle>
            <a:lvl1pPr>
              <a:defRPr sz="7158"/>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9135369" y="2208681"/>
            <a:ext cx="10878503" cy="10901352"/>
          </a:xfrm>
        </p:spPr>
        <p:txBody>
          <a:bodyPr anchor="t"/>
          <a:lstStyle>
            <a:lvl1pPr marL="0" indent="0">
              <a:buNone/>
              <a:defRPr sz="7158"/>
            </a:lvl1pPr>
            <a:lvl2pPr marL="1022665" indent="0">
              <a:buNone/>
              <a:defRPr sz="6263"/>
            </a:lvl2pPr>
            <a:lvl3pPr marL="2045330" indent="0">
              <a:buNone/>
              <a:defRPr sz="5368"/>
            </a:lvl3pPr>
            <a:lvl4pPr marL="3067995" indent="0">
              <a:buNone/>
              <a:defRPr sz="4474"/>
            </a:lvl4pPr>
            <a:lvl5pPr marL="4090660" indent="0">
              <a:buNone/>
              <a:defRPr sz="4474"/>
            </a:lvl5pPr>
            <a:lvl6pPr marL="5113325" indent="0">
              <a:buNone/>
              <a:defRPr sz="4474"/>
            </a:lvl6pPr>
            <a:lvl7pPr marL="6135990" indent="0">
              <a:buNone/>
              <a:defRPr sz="4474"/>
            </a:lvl7pPr>
            <a:lvl8pPr marL="7158655" indent="0">
              <a:buNone/>
              <a:defRPr sz="4474"/>
            </a:lvl8pPr>
            <a:lvl9pPr marL="8181320" indent="0">
              <a:buNone/>
              <a:defRPr sz="4474"/>
            </a:lvl9pPr>
          </a:lstStyle>
          <a:p>
            <a:r>
              <a:rPr lang="ja-JP" altLang="en-US"/>
              <a:t>図を追加</a:t>
            </a:r>
            <a:endParaRPr lang="en-US"/>
          </a:p>
        </p:txBody>
      </p:sp>
      <p:sp>
        <p:nvSpPr>
          <p:cNvPr id="4" name="Text Placeholder 3"/>
          <p:cNvSpPr>
            <a:spLocks noGrp="1"/>
          </p:cNvSpPr>
          <p:nvPr>
            <p:ph type="body" sz="half" idx="2"/>
          </p:nvPr>
        </p:nvSpPr>
        <p:spPr>
          <a:xfrm>
            <a:off x="1480127" y="4602004"/>
            <a:ext cx="6930568" cy="8525781"/>
          </a:xfrm>
        </p:spPr>
        <p:txBody>
          <a:bodyPr/>
          <a:lstStyle>
            <a:lvl1pPr marL="0" indent="0">
              <a:buNone/>
              <a:defRPr sz="3579"/>
            </a:lvl1pPr>
            <a:lvl2pPr marL="1022665" indent="0">
              <a:buNone/>
              <a:defRPr sz="3132"/>
            </a:lvl2pPr>
            <a:lvl3pPr marL="2045330" indent="0">
              <a:buNone/>
              <a:defRPr sz="2684"/>
            </a:lvl3pPr>
            <a:lvl4pPr marL="3067995" indent="0">
              <a:buNone/>
              <a:defRPr sz="2237"/>
            </a:lvl4pPr>
            <a:lvl5pPr marL="4090660" indent="0">
              <a:buNone/>
              <a:defRPr sz="2237"/>
            </a:lvl5pPr>
            <a:lvl6pPr marL="5113325" indent="0">
              <a:buNone/>
              <a:defRPr sz="2237"/>
            </a:lvl6pPr>
            <a:lvl7pPr marL="6135990" indent="0">
              <a:buNone/>
              <a:defRPr sz="2237"/>
            </a:lvl7pPr>
            <a:lvl8pPr marL="7158655" indent="0">
              <a:buNone/>
              <a:defRPr sz="2237"/>
            </a:lvl8pPr>
            <a:lvl9pPr marL="8181320" indent="0">
              <a:buNone/>
              <a:defRPr sz="223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DFB4A8E-92B7-4EB4-993C-90C9B7081BE2}" type="datetimeFigureOut">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418033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DFB4A8E-92B7-4EB4-993C-90C9B7081BE2}" type="datetimeFigureOut">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126261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77638" y="816714"/>
            <a:ext cx="4633436" cy="12999952"/>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1477329" y="816714"/>
            <a:ext cx="13631704" cy="1299995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DFB4A8E-92B7-4EB4-993C-90C9B7081BE2}" type="datetimeFigureOut">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405220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7328" y="816717"/>
            <a:ext cx="18533745" cy="2965027"/>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1477328" y="4083568"/>
            <a:ext cx="18533745" cy="973309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1477328" y="14217923"/>
            <a:ext cx="4834890" cy="816714"/>
          </a:xfrm>
          <a:prstGeom prst="rect">
            <a:avLst/>
          </a:prstGeom>
        </p:spPr>
        <p:txBody>
          <a:bodyPr vert="horz" lIns="91440" tIns="45720" rIns="91440" bIns="45720" rtlCol="0" anchor="ctr"/>
          <a:lstStyle>
            <a:lvl1pPr algn="l">
              <a:defRPr sz="2684">
                <a:solidFill>
                  <a:schemeClr val="tx1">
                    <a:tint val="75000"/>
                  </a:schemeClr>
                </a:solidFill>
              </a:defRPr>
            </a:lvl1pPr>
          </a:lstStyle>
          <a:p>
            <a:fld id="{EDFB4A8E-92B7-4EB4-993C-90C9B7081BE2}" type="datetimeFigureOut">
              <a:rPr kumimoji="1" lang="ja-JP" altLang="en-US" smtClean="0"/>
              <a:t>2026/10/27</a:t>
            </a:fld>
            <a:endParaRPr kumimoji="1" lang="ja-JP" altLang="en-US"/>
          </a:p>
        </p:txBody>
      </p:sp>
      <p:sp>
        <p:nvSpPr>
          <p:cNvPr id="5" name="Footer Placeholder 4"/>
          <p:cNvSpPr>
            <a:spLocks noGrp="1"/>
          </p:cNvSpPr>
          <p:nvPr>
            <p:ph type="ftr" sz="quarter" idx="3"/>
          </p:nvPr>
        </p:nvSpPr>
        <p:spPr>
          <a:xfrm>
            <a:off x="7118033" y="14217923"/>
            <a:ext cx="7252335" cy="816714"/>
          </a:xfrm>
          <a:prstGeom prst="rect">
            <a:avLst/>
          </a:prstGeom>
        </p:spPr>
        <p:txBody>
          <a:bodyPr vert="horz" lIns="91440" tIns="45720" rIns="91440" bIns="45720" rtlCol="0" anchor="ctr"/>
          <a:lstStyle>
            <a:lvl1pPr algn="ctr">
              <a:defRPr sz="2684">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15176183" y="14217923"/>
            <a:ext cx="4834890" cy="816714"/>
          </a:xfrm>
          <a:prstGeom prst="rect">
            <a:avLst/>
          </a:prstGeom>
        </p:spPr>
        <p:txBody>
          <a:bodyPr vert="horz" lIns="91440" tIns="45720" rIns="91440" bIns="45720" rtlCol="0" anchor="ctr"/>
          <a:lstStyle>
            <a:lvl1pPr algn="r">
              <a:defRPr sz="2684">
                <a:solidFill>
                  <a:schemeClr val="tx1">
                    <a:tint val="75000"/>
                  </a:schemeClr>
                </a:solidFill>
              </a:defRPr>
            </a:lvl1pPr>
          </a:lstStyle>
          <a:p>
            <a:fld id="{8A8B9BD9-D1D2-495D-8443-4652498F8422}" type="slidenum">
              <a:rPr kumimoji="1" lang="ja-JP" altLang="en-US" smtClean="0"/>
              <a:t>‹#›</a:t>
            </a:fld>
            <a:endParaRPr kumimoji="1" lang="ja-JP" altLang="en-US"/>
          </a:p>
        </p:txBody>
      </p:sp>
    </p:spTree>
    <p:extLst>
      <p:ext uri="{BB962C8B-B14F-4D97-AF65-F5344CB8AC3E}">
        <p14:creationId xmlns:p14="http://schemas.microsoft.com/office/powerpoint/2010/main" val="118500313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045330" rtl="0" eaLnBrk="1" latinLnBrk="0" hangingPunct="1">
        <a:lnSpc>
          <a:spcPct val="90000"/>
        </a:lnSpc>
        <a:spcBef>
          <a:spcPct val="0"/>
        </a:spcBef>
        <a:buNone/>
        <a:defRPr kumimoji="1" sz="9842" kern="1200">
          <a:solidFill>
            <a:schemeClr val="tx1"/>
          </a:solidFill>
          <a:latin typeface="+mj-lt"/>
          <a:ea typeface="+mj-ea"/>
          <a:cs typeface="+mj-cs"/>
        </a:defRPr>
      </a:lvl1pPr>
    </p:titleStyle>
    <p:bodyStyle>
      <a:lvl1pPr marL="511332" indent="-511332" algn="l" defTabSz="2045330" rtl="0" eaLnBrk="1" latinLnBrk="0" hangingPunct="1">
        <a:lnSpc>
          <a:spcPct val="90000"/>
        </a:lnSpc>
        <a:spcBef>
          <a:spcPts val="2237"/>
        </a:spcBef>
        <a:buFont typeface="Arial" panose="020B0604020202020204" pitchFamily="34" charset="0"/>
        <a:buChar char="•"/>
        <a:defRPr kumimoji="1" sz="6263" kern="1200">
          <a:solidFill>
            <a:schemeClr val="tx1"/>
          </a:solidFill>
          <a:latin typeface="+mn-lt"/>
          <a:ea typeface="+mn-ea"/>
          <a:cs typeface="+mn-cs"/>
        </a:defRPr>
      </a:lvl1pPr>
      <a:lvl2pPr marL="1533997" indent="-511332" algn="l" defTabSz="2045330" rtl="0" eaLnBrk="1" latinLnBrk="0" hangingPunct="1">
        <a:lnSpc>
          <a:spcPct val="90000"/>
        </a:lnSpc>
        <a:spcBef>
          <a:spcPts val="1118"/>
        </a:spcBef>
        <a:buFont typeface="Arial" panose="020B0604020202020204" pitchFamily="34" charset="0"/>
        <a:buChar char="•"/>
        <a:defRPr kumimoji="1" sz="5368" kern="1200">
          <a:solidFill>
            <a:schemeClr val="tx1"/>
          </a:solidFill>
          <a:latin typeface="+mn-lt"/>
          <a:ea typeface="+mn-ea"/>
          <a:cs typeface="+mn-cs"/>
        </a:defRPr>
      </a:lvl2pPr>
      <a:lvl3pPr marL="2556662" indent="-511332" algn="l" defTabSz="2045330" rtl="0" eaLnBrk="1" latinLnBrk="0" hangingPunct="1">
        <a:lnSpc>
          <a:spcPct val="90000"/>
        </a:lnSpc>
        <a:spcBef>
          <a:spcPts val="1118"/>
        </a:spcBef>
        <a:buFont typeface="Arial" panose="020B0604020202020204" pitchFamily="34" charset="0"/>
        <a:buChar char="•"/>
        <a:defRPr kumimoji="1" sz="4474" kern="1200">
          <a:solidFill>
            <a:schemeClr val="tx1"/>
          </a:solidFill>
          <a:latin typeface="+mn-lt"/>
          <a:ea typeface="+mn-ea"/>
          <a:cs typeface="+mn-cs"/>
        </a:defRPr>
      </a:lvl3pPr>
      <a:lvl4pPr marL="3579327"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4pPr>
      <a:lvl5pPr marL="4601992"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5pPr>
      <a:lvl6pPr marL="5624657"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6pPr>
      <a:lvl7pPr marL="6647322"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7pPr>
      <a:lvl8pPr marL="7669987"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8pPr>
      <a:lvl9pPr marL="8692652" indent="-511332" algn="l" defTabSz="2045330" rtl="0" eaLnBrk="1" latinLnBrk="0" hangingPunct="1">
        <a:lnSpc>
          <a:spcPct val="90000"/>
        </a:lnSpc>
        <a:spcBef>
          <a:spcPts val="1118"/>
        </a:spcBef>
        <a:buFont typeface="Arial" panose="020B0604020202020204" pitchFamily="34" charset="0"/>
        <a:buChar char="•"/>
        <a:defRPr kumimoji="1" sz="4026" kern="1200">
          <a:solidFill>
            <a:schemeClr val="tx1"/>
          </a:solidFill>
          <a:latin typeface="+mn-lt"/>
          <a:ea typeface="+mn-ea"/>
          <a:cs typeface="+mn-cs"/>
        </a:defRPr>
      </a:lvl9pPr>
    </p:bodyStyle>
    <p:otherStyle>
      <a:defPPr>
        <a:defRPr lang="en-US"/>
      </a:defPPr>
      <a:lvl1pPr marL="0" algn="l" defTabSz="2045330" rtl="0" eaLnBrk="1" latinLnBrk="0" hangingPunct="1">
        <a:defRPr kumimoji="1" sz="4026" kern="1200">
          <a:solidFill>
            <a:schemeClr val="tx1"/>
          </a:solidFill>
          <a:latin typeface="+mn-lt"/>
          <a:ea typeface="+mn-ea"/>
          <a:cs typeface="+mn-cs"/>
        </a:defRPr>
      </a:lvl1pPr>
      <a:lvl2pPr marL="1022665" algn="l" defTabSz="2045330" rtl="0" eaLnBrk="1" latinLnBrk="0" hangingPunct="1">
        <a:defRPr kumimoji="1" sz="4026" kern="1200">
          <a:solidFill>
            <a:schemeClr val="tx1"/>
          </a:solidFill>
          <a:latin typeface="+mn-lt"/>
          <a:ea typeface="+mn-ea"/>
          <a:cs typeface="+mn-cs"/>
        </a:defRPr>
      </a:lvl2pPr>
      <a:lvl3pPr marL="2045330" algn="l" defTabSz="2045330" rtl="0" eaLnBrk="1" latinLnBrk="0" hangingPunct="1">
        <a:defRPr kumimoji="1" sz="4026" kern="1200">
          <a:solidFill>
            <a:schemeClr val="tx1"/>
          </a:solidFill>
          <a:latin typeface="+mn-lt"/>
          <a:ea typeface="+mn-ea"/>
          <a:cs typeface="+mn-cs"/>
        </a:defRPr>
      </a:lvl3pPr>
      <a:lvl4pPr marL="3067995" algn="l" defTabSz="2045330" rtl="0" eaLnBrk="1" latinLnBrk="0" hangingPunct="1">
        <a:defRPr kumimoji="1" sz="4026" kern="1200">
          <a:solidFill>
            <a:schemeClr val="tx1"/>
          </a:solidFill>
          <a:latin typeface="+mn-lt"/>
          <a:ea typeface="+mn-ea"/>
          <a:cs typeface="+mn-cs"/>
        </a:defRPr>
      </a:lvl4pPr>
      <a:lvl5pPr marL="4090660" algn="l" defTabSz="2045330" rtl="0" eaLnBrk="1" latinLnBrk="0" hangingPunct="1">
        <a:defRPr kumimoji="1" sz="4026" kern="1200">
          <a:solidFill>
            <a:schemeClr val="tx1"/>
          </a:solidFill>
          <a:latin typeface="+mn-lt"/>
          <a:ea typeface="+mn-ea"/>
          <a:cs typeface="+mn-cs"/>
        </a:defRPr>
      </a:lvl5pPr>
      <a:lvl6pPr marL="5113325" algn="l" defTabSz="2045330" rtl="0" eaLnBrk="1" latinLnBrk="0" hangingPunct="1">
        <a:defRPr kumimoji="1" sz="4026" kern="1200">
          <a:solidFill>
            <a:schemeClr val="tx1"/>
          </a:solidFill>
          <a:latin typeface="+mn-lt"/>
          <a:ea typeface="+mn-ea"/>
          <a:cs typeface="+mn-cs"/>
        </a:defRPr>
      </a:lvl6pPr>
      <a:lvl7pPr marL="6135990" algn="l" defTabSz="2045330" rtl="0" eaLnBrk="1" latinLnBrk="0" hangingPunct="1">
        <a:defRPr kumimoji="1" sz="4026" kern="1200">
          <a:solidFill>
            <a:schemeClr val="tx1"/>
          </a:solidFill>
          <a:latin typeface="+mn-lt"/>
          <a:ea typeface="+mn-ea"/>
          <a:cs typeface="+mn-cs"/>
        </a:defRPr>
      </a:lvl7pPr>
      <a:lvl8pPr marL="7158655" algn="l" defTabSz="2045330" rtl="0" eaLnBrk="1" latinLnBrk="0" hangingPunct="1">
        <a:defRPr kumimoji="1" sz="4026" kern="1200">
          <a:solidFill>
            <a:schemeClr val="tx1"/>
          </a:solidFill>
          <a:latin typeface="+mn-lt"/>
          <a:ea typeface="+mn-ea"/>
          <a:cs typeface="+mn-cs"/>
        </a:defRPr>
      </a:lvl8pPr>
      <a:lvl9pPr marL="8181320" algn="l" defTabSz="2045330" rtl="0" eaLnBrk="1" latinLnBrk="0" hangingPunct="1">
        <a:defRPr kumimoji="1" sz="402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emf"/><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jpg"/><Relationship Id="rId3" Type="http://schemas.openxmlformats.org/officeDocument/2006/relationships/image" Target="../media/image2.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2.xml"/><Relationship Id="rId16" Type="http://schemas.openxmlformats.org/officeDocument/2006/relationships/image" Target="../media/image27.jp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jp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47E28F4D-3C69-36EA-4E0D-CCD1965FB104}"/>
              </a:ext>
            </a:extLst>
          </p:cNvPr>
          <p:cNvSpPr/>
          <p:nvPr/>
        </p:nvSpPr>
        <p:spPr>
          <a:xfrm>
            <a:off x="13346617" y="12433531"/>
            <a:ext cx="7245317" cy="129291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rgbClr val="FFFFFF"/>
              </a:solidFill>
            </a:endParaRPr>
          </a:p>
        </p:txBody>
      </p:sp>
      <p:sp>
        <p:nvSpPr>
          <p:cNvPr id="11" name="AutoShape 9">
            <a:extLst>
              <a:ext uri="{FF2B5EF4-FFF2-40B4-BE49-F238E27FC236}">
                <a16:creationId xmlns:a16="http://schemas.microsoft.com/office/drawing/2014/main" id="{8E682375-07C9-94FD-129C-A533971987B0}"/>
              </a:ext>
            </a:extLst>
          </p:cNvPr>
          <p:cNvSpPr>
            <a:spLocks noChangeArrowheads="1"/>
          </p:cNvSpPr>
          <p:nvPr/>
        </p:nvSpPr>
        <p:spPr bwMode="auto">
          <a:xfrm>
            <a:off x="1415277" y="8776049"/>
            <a:ext cx="4767675" cy="355636"/>
          </a:xfrm>
          <a:prstGeom prst="flowChartAlternateProcess">
            <a:avLst/>
          </a:prstGeom>
          <a:solidFill>
            <a:schemeClr val="accent4">
              <a:lumMod val="60000"/>
              <a:lumOff val="40000"/>
            </a:schemeClr>
          </a:solidFill>
          <a:ln>
            <a:noFill/>
          </a:ln>
          <a:effectLst/>
        </p:spPr>
        <p:style>
          <a:lnRef idx="1">
            <a:schemeClr val="accent5"/>
          </a:lnRef>
          <a:fillRef idx="2">
            <a:schemeClr val="accent5"/>
          </a:fillRef>
          <a:effectRef idx="1">
            <a:schemeClr val="accent5"/>
          </a:effectRef>
          <a:fontRef idx="minor">
            <a:schemeClr val="dk1"/>
          </a:fontRef>
        </p:style>
        <p:txBody>
          <a:bodyPr wrap="square" lIns="18288" tIns="0" rIns="0" bIns="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2000" b="1" cap="none" spc="0" dirty="0">
                <a:ln w="0"/>
                <a:solidFill>
                  <a:schemeClr val="bg1"/>
                </a:solidFill>
                <a:effectLst/>
                <a:latin typeface="HG丸ｺﾞｼｯｸM-PRO" panose="020F0600000000000000" pitchFamily="50" charset="-128"/>
                <a:ea typeface="HG丸ｺﾞｼｯｸM-PRO" panose="020F0600000000000000" pitchFamily="50" charset="-128"/>
              </a:rPr>
              <a:t>食の販促ポイント</a:t>
            </a:r>
            <a:endParaRPr lang="en-US" altLang="ja-JP" sz="2000" b="1" cap="none" spc="0" dirty="0">
              <a:ln w="0"/>
              <a:solidFill>
                <a:schemeClr val="bg1"/>
              </a:solidFill>
              <a:effectLst/>
              <a:latin typeface="HG丸ｺﾞｼｯｸM-PRO" panose="020F0600000000000000" pitchFamily="50" charset="-128"/>
              <a:ea typeface="HG丸ｺﾞｼｯｸM-PRO" panose="020F0600000000000000" pitchFamily="50" charset="-128"/>
            </a:endParaRPr>
          </a:p>
        </p:txBody>
      </p:sp>
      <p:sp>
        <p:nvSpPr>
          <p:cNvPr id="12" name="AutoShape 9">
            <a:extLst>
              <a:ext uri="{FF2B5EF4-FFF2-40B4-BE49-F238E27FC236}">
                <a16:creationId xmlns:a16="http://schemas.microsoft.com/office/drawing/2014/main" id="{F81F8DDC-B838-816D-0A0E-E2DC8387C5A3}"/>
              </a:ext>
            </a:extLst>
          </p:cNvPr>
          <p:cNvSpPr>
            <a:spLocks noChangeArrowheads="1"/>
          </p:cNvSpPr>
          <p:nvPr/>
        </p:nvSpPr>
        <p:spPr bwMode="auto">
          <a:xfrm>
            <a:off x="6282341" y="8770460"/>
            <a:ext cx="4755445" cy="366815"/>
          </a:xfrm>
          <a:prstGeom prst="roundRect">
            <a:avLst/>
          </a:prstGeom>
          <a:solidFill>
            <a:schemeClr val="accent2">
              <a:lumMod val="75000"/>
            </a:schemeClr>
          </a:solidFill>
          <a:ln>
            <a:noFill/>
          </a:ln>
          <a:effectLst/>
        </p:spPr>
        <p:txBody>
          <a:bodyPr wrap="square" lIns="18288" tIns="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2000" b="1" dirty="0">
                <a:ln>
                  <a:noFill/>
                </a:ln>
                <a:solidFill>
                  <a:schemeClr val="bg1"/>
                </a:solidFill>
                <a:effectLst/>
                <a:latin typeface="HG丸ｺﾞｼｯｸM-PRO" panose="020F0600000000000000" pitchFamily="50" charset="-128"/>
                <a:ea typeface="HG丸ｺﾞｼｯｸM-PRO" panose="020F0600000000000000" pitchFamily="50" charset="-128"/>
              </a:rPr>
              <a:t>旬の食材</a:t>
            </a:r>
            <a:endParaRPr lang="en-US" altLang="ja-JP" sz="2000" b="1" dirty="0">
              <a:ln>
                <a:noFill/>
              </a:ln>
              <a:solidFill>
                <a:schemeClr val="bg1"/>
              </a:solidFill>
              <a:effectLst/>
              <a:latin typeface="HG丸ｺﾞｼｯｸM-PRO" panose="020F0600000000000000" pitchFamily="50" charset="-128"/>
              <a:ea typeface="HG丸ｺﾞｼｯｸM-PRO" panose="020F0600000000000000" pitchFamily="50" charset="-128"/>
            </a:endParaRPr>
          </a:p>
        </p:txBody>
      </p:sp>
      <p:sp>
        <p:nvSpPr>
          <p:cNvPr id="13" name="AutoShape 9">
            <a:extLst>
              <a:ext uri="{FF2B5EF4-FFF2-40B4-BE49-F238E27FC236}">
                <a16:creationId xmlns:a16="http://schemas.microsoft.com/office/drawing/2014/main" id="{573D71E3-3968-D05A-BB8A-AAA5A5EA3457}"/>
              </a:ext>
            </a:extLst>
          </p:cNvPr>
          <p:cNvSpPr>
            <a:spLocks noChangeArrowheads="1"/>
          </p:cNvSpPr>
          <p:nvPr/>
        </p:nvSpPr>
        <p:spPr bwMode="auto">
          <a:xfrm>
            <a:off x="15973048" y="8783963"/>
            <a:ext cx="4723861" cy="339809"/>
          </a:xfrm>
          <a:prstGeom prst="flowChartAlternateProcess">
            <a:avLst/>
          </a:prstGeom>
          <a:solidFill>
            <a:schemeClr val="accent1"/>
          </a:solidFill>
          <a:ln>
            <a:noFill/>
          </a:ln>
          <a:effectLst/>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2000" b="1" dirty="0">
                <a:solidFill>
                  <a:schemeClr val="bg1"/>
                </a:solidFill>
                <a:latin typeface="HG丸ｺﾞｼｯｸM-PRO"/>
                <a:ea typeface="HG丸ｺﾞｼｯｸM-PRO"/>
              </a:rPr>
              <a:t>冬メニューの提案</a:t>
            </a:r>
          </a:p>
        </p:txBody>
      </p:sp>
      <p:sp>
        <p:nvSpPr>
          <p:cNvPr id="15" name="AutoShape 1">
            <a:extLst>
              <a:ext uri="{FF2B5EF4-FFF2-40B4-BE49-F238E27FC236}">
                <a16:creationId xmlns:a16="http://schemas.microsoft.com/office/drawing/2014/main" id="{08D5D247-883C-5F00-686D-42EC7CF5A50E}"/>
              </a:ext>
            </a:extLst>
          </p:cNvPr>
          <p:cNvSpPr>
            <a:spLocks noChangeArrowheads="1"/>
          </p:cNvSpPr>
          <p:nvPr/>
        </p:nvSpPr>
        <p:spPr bwMode="auto">
          <a:xfrm>
            <a:off x="324517" y="13691890"/>
            <a:ext cx="853844" cy="356436"/>
          </a:xfrm>
          <a:prstGeom prst="flowChartAlternateProcess">
            <a:avLst/>
          </a:prstGeom>
          <a:noFill/>
          <a:ln>
            <a:noFill/>
            <a:headEnd/>
            <a:tailEnd/>
          </a:ln>
        </p:spPr>
        <p:style>
          <a:lnRef idx="2">
            <a:schemeClr val="accent6"/>
          </a:lnRef>
          <a:fillRef idx="1">
            <a:schemeClr val="lt1"/>
          </a:fillRef>
          <a:effectRef idx="0">
            <a:schemeClr val="accent6"/>
          </a:effectRef>
          <a:fontRef idx="minor">
            <a:schemeClr val="dk1"/>
          </a:fontRef>
        </p:style>
        <p:txBody>
          <a:bodyPr wrap="square" lIns="45720" tIns="22860" rIns="45720" bIns="2286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rtl="1">
              <a:lnSpc>
                <a:spcPts val="1700"/>
              </a:lnSpc>
              <a:defRPr sz="1000"/>
            </a:pPr>
            <a:r>
              <a:rPr lang="ja-JP" altLang="en-US" sz="18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メモ</a:t>
            </a:r>
            <a:endParaRPr lang="en-US" altLang="ja-JP" sz="18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 name="フレーム 16">
            <a:extLst>
              <a:ext uri="{FF2B5EF4-FFF2-40B4-BE49-F238E27FC236}">
                <a16:creationId xmlns:a16="http://schemas.microsoft.com/office/drawing/2014/main" id="{67D7EA14-4949-460C-3A57-0E4E791E00E2}"/>
              </a:ext>
            </a:extLst>
          </p:cNvPr>
          <p:cNvSpPr/>
          <p:nvPr/>
        </p:nvSpPr>
        <p:spPr>
          <a:xfrm>
            <a:off x="1422526" y="12433531"/>
            <a:ext cx="3795735" cy="2739374"/>
          </a:xfrm>
          <a:prstGeom prst="frame">
            <a:avLst>
              <a:gd name="adj1" fmla="val 3082"/>
            </a:avLst>
          </a:prstGeom>
          <a:solidFill>
            <a:srgbClr val="C5E0B4"/>
          </a:solidFill>
          <a:ln/>
        </p:spPr>
        <p:style>
          <a:lnRef idx="3">
            <a:schemeClr val="lt1"/>
          </a:lnRef>
          <a:fillRef idx="1">
            <a:schemeClr val="accent4"/>
          </a:fillRef>
          <a:effectRef idx="1">
            <a:schemeClr val="accent4"/>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chemeClr val="tx1"/>
              </a:solidFill>
            </a:endParaRPr>
          </a:p>
        </p:txBody>
      </p:sp>
      <p:sp>
        <p:nvSpPr>
          <p:cNvPr id="19" name="フレーム 18">
            <a:extLst>
              <a:ext uri="{FF2B5EF4-FFF2-40B4-BE49-F238E27FC236}">
                <a16:creationId xmlns:a16="http://schemas.microsoft.com/office/drawing/2014/main" id="{20F96B99-FFC2-A8D3-1234-90B07C35F5E7}"/>
              </a:ext>
            </a:extLst>
          </p:cNvPr>
          <p:cNvSpPr/>
          <p:nvPr/>
        </p:nvSpPr>
        <p:spPr>
          <a:xfrm>
            <a:off x="5427146" y="12433531"/>
            <a:ext cx="3795735" cy="2751310"/>
          </a:xfrm>
          <a:prstGeom prst="frame">
            <a:avLst>
              <a:gd name="adj1" fmla="val 3534"/>
            </a:avLst>
          </a:prstGeom>
          <a:ln/>
        </p:spPr>
        <p:style>
          <a:lnRef idx="3">
            <a:schemeClr val="lt1"/>
          </a:lnRef>
          <a:fillRef idx="1">
            <a:schemeClr val="accent4"/>
          </a:fillRef>
          <a:effectRef idx="1">
            <a:schemeClr val="accent4"/>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chemeClr val="tx1"/>
              </a:solidFill>
            </a:endParaRPr>
          </a:p>
        </p:txBody>
      </p:sp>
      <p:sp>
        <p:nvSpPr>
          <p:cNvPr id="23" name="フレーム 22">
            <a:extLst>
              <a:ext uri="{FF2B5EF4-FFF2-40B4-BE49-F238E27FC236}">
                <a16:creationId xmlns:a16="http://schemas.microsoft.com/office/drawing/2014/main" id="{39AE6FB4-FA46-44A9-3AA5-23809989E4A9}"/>
              </a:ext>
            </a:extLst>
          </p:cNvPr>
          <p:cNvSpPr/>
          <p:nvPr/>
        </p:nvSpPr>
        <p:spPr>
          <a:xfrm>
            <a:off x="9372083" y="12433531"/>
            <a:ext cx="3795735" cy="2751310"/>
          </a:xfrm>
          <a:prstGeom prst="frame">
            <a:avLst>
              <a:gd name="adj1" fmla="val 3971"/>
            </a:avLst>
          </a:prstGeom>
          <a:solidFill>
            <a:schemeClr val="accent1">
              <a:lumMod val="60000"/>
              <a:lumOff val="40000"/>
            </a:schemeClr>
          </a:solidFill>
          <a:ln/>
        </p:spPr>
        <p:style>
          <a:lnRef idx="3">
            <a:schemeClr val="lt1"/>
          </a:lnRef>
          <a:fillRef idx="1">
            <a:schemeClr val="accent4"/>
          </a:fillRef>
          <a:effectRef idx="1">
            <a:schemeClr val="accent4"/>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a:solidFill>
                <a:schemeClr val="tx1"/>
              </a:solidFill>
            </a:endParaRPr>
          </a:p>
        </p:txBody>
      </p:sp>
      <p:sp>
        <p:nvSpPr>
          <p:cNvPr id="25" name="AutoShape 1">
            <a:extLst>
              <a:ext uri="{FF2B5EF4-FFF2-40B4-BE49-F238E27FC236}">
                <a16:creationId xmlns:a16="http://schemas.microsoft.com/office/drawing/2014/main" id="{9E9A78BD-F39A-6F91-6A29-0DD19474ED86}"/>
              </a:ext>
            </a:extLst>
          </p:cNvPr>
          <p:cNvSpPr>
            <a:spLocks noChangeArrowheads="1"/>
          </p:cNvSpPr>
          <p:nvPr/>
        </p:nvSpPr>
        <p:spPr bwMode="auto">
          <a:xfrm>
            <a:off x="120042" y="9840206"/>
            <a:ext cx="1154233" cy="539805"/>
          </a:xfrm>
          <a:prstGeom prst="flowChartAlternateProcess">
            <a:avLst/>
          </a:prstGeom>
          <a:noFill/>
          <a:ln>
            <a:noFill/>
            <a:headEnd/>
            <a:tailEnd/>
          </a:ln>
        </p:spPr>
        <p:style>
          <a:lnRef idx="2">
            <a:schemeClr val="accent6"/>
          </a:lnRef>
          <a:fillRef idx="1">
            <a:schemeClr val="lt1"/>
          </a:fillRef>
          <a:effectRef idx="0">
            <a:schemeClr val="accent6"/>
          </a:effectRef>
          <a:fontRef idx="minor">
            <a:schemeClr val="dk1"/>
          </a:fontRef>
        </p:style>
        <p:txBody>
          <a:bodyPr wrap="square" lIns="45720" tIns="22860" rIns="45720" bIns="2286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rtl="1">
              <a:lnSpc>
                <a:spcPts val="1700"/>
              </a:lnSpc>
              <a:defRPr sz="1000"/>
            </a:pPr>
            <a:r>
              <a:rPr lang="ja-JP" altLang="en-US" sz="16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売場テーマ</a:t>
            </a:r>
            <a:endParaRPr lang="en-US" altLang="ja-JP" sz="16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6" name="図 25">
            <a:extLst>
              <a:ext uri="{FF2B5EF4-FFF2-40B4-BE49-F238E27FC236}">
                <a16:creationId xmlns:a16="http://schemas.microsoft.com/office/drawing/2014/main" id="{A0BCF706-42B6-8C37-A18C-2D6A5D0E57C8}"/>
              </a:ext>
            </a:extLst>
          </p:cNvPr>
          <p:cNvPicPr>
            <a:picLocks noChangeAspect="1"/>
          </p:cNvPicPr>
          <p:nvPr/>
        </p:nvPicPr>
        <p:blipFill rotWithShape="1">
          <a:blip cstate="print">
            <a:extLst>
              <a:ext uri="{28A0092B-C50C-407E-A947-70E740481C1C}">
                <a14:useLocalDpi xmlns:a14="http://schemas.microsoft.com/office/drawing/2010/main"/>
              </a:ext>
            </a:extLst>
          </a:blip>
          <a:srcRect/>
          <a:stretch/>
        </p:blipFill>
        <p:spPr>
          <a:xfrm>
            <a:off x="18448650" y="14719880"/>
            <a:ext cx="2930244" cy="45719"/>
          </a:xfrm>
          <a:prstGeom prst="rect">
            <a:avLst/>
          </a:prstGeom>
        </p:spPr>
      </p:pic>
      <p:sp>
        <p:nvSpPr>
          <p:cNvPr id="28" name="AutoShape 1">
            <a:extLst>
              <a:ext uri="{FF2B5EF4-FFF2-40B4-BE49-F238E27FC236}">
                <a16:creationId xmlns:a16="http://schemas.microsoft.com/office/drawing/2014/main" id="{1154FBF4-9CE7-7AE3-E681-952E0A5CCC94}"/>
              </a:ext>
            </a:extLst>
          </p:cNvPr>
          <p:cNvSpPr>
            <a:spLocks noChangeArrowheads="1"/>
          </p:cNvSpPr>
          <p:nvPr/>
        </p:nvSpPr>
        <p:spPr bwMode="auto">
          <a:xfrm>
            <a:off x="-94131" y="3332668"/>
            <a:ext cx="1402454" cy="1412994"/>
          </a:xfrm>
          <a:prstGeom prst="flowChartAlternateProcess">
            <a:avLst/>
          </a:prstGeom>
          <a:noFill/>
          <a:ln>
            <a:noFill/>
            <a:headEnd/>
            <a:tailEnd/>
          </a:ln>
        </p:spPr>
        <p:style>
          <a:lnRef idx="2">
            <a:schemeClr val="accent6"/>
          </a:lnRef>
          <a:fillRef idx="1">
            <a:schemeClr val="lt1"/>
          </a:fillRef>
          <a:effectRef idx="0">
            <a:schemeClr val="accent6"/>
          </a:effectRef>
          <a:fontRef idx="minor">
            <a:schemeClr val="dk1"/>
          </a:fontRef>
        </p:style>
        <p:txBody>
          <a:bodyPr wrap="square" lIns="45720" tIns="22860" rIns="45720" bIns="2286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rtl="1">
              <a:lnSpc>
                <a:spcPts val="1700"/>
              </a:lnSpc>
              <a:defRPr sz="1000"/>
            </a:pPr>
            <a:r>
              <a:rPr lang="ja-JP" altLang="en-US" sz="15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500" b="1">
                <a:solidFill>
                  <a:schemeClr val="tx1"/>
                </a:solidFill>
                <a:latin typeface="Meiryo UI" panose="020B0604030504040204" pitchFamily="50" charset="-128"/>
                <a:ea typeface="Meiryo UI" panose="020B0604030504040204" pitchFamily="50" charset="-128"/>
                <a:cs typeface="Meiryo UI" panose="020B0604030504040204" pitchFamily="50" charset="-128"/>
              </a:rPr>
              <a:t>行楽需要</a:t>
            </a:r>
            <a:r>
              <a:rPr lang="ja-JP" altLang="en-US" sz="15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」に合わせた</a:t>
            </a:r>
            <a:endParaRPr lang="en-US" altLang="ja-JP" sz="1500" b="1" i="0" strike="noStrike"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rtl="1">
              <a:lnSpc>
                <a:spcPts val="1700"/>
              </a:lnSpc>
              <a:defRPr sz="1000"/>
            </a:pPr>
            <a:r>
              <a:rPr lang="ja-JP" altLang="en-US" sz="15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販促計画</a:t>
            </a:r>
            <a:endParaRPr lang="en-US" altLang="ja-JP" sz="1500" b="1" i="0" strike="noStrike"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gn="ctr" rtl="1">
              <a:lnSpc>
                <a:spcPts val="1700"/>
              </a:lnSpc>
              <a:defRPr sz="1000"/>
            </a:pPr>
            <a:r>
              <a:rPr lang="en-US" altLang="ja-JP" sz="1500" b="1" i="0" strike="noStrike"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&amp;</a:t>
            </a:r>
          </a:p>
          <a:p>
            <a:pPr algn="ctr" rtl="1">
              <a:lnSpc>
                <a:spcPts val="1700"/>
              </a:lnSpc>
              <a:defRPr sz="1000"/>
            </a:pPr>
            <a:r>
              <a:rPr lang="ja-JP" altLang="en-US" sz="1500" b="1" i="0" strike="noStrike">
                <a:solidFill>
                  <a:srgbClr val="000000"/>
                </a:solidFill>
                <a:latin typeface="Meiryo UI" panose="020B0604030504040204" pitchFamily="50" charset="-128"/>
                <a:ea typeface="Meiryo UI" panose="020B0604030504040204" pitchFamily="50" charset="-128"/>
                <a:cs typeface="Meiryo UI" panose="020B0604030504040204" pitchFamily="50" charset="-128"/>
              </a:rPr>
              <a:t>プロモーション</a:t>
            </a:r>
            <a:endParaRPr lang="en-US" altLang="ja-JP" sz="1500" b="1" i="0" strike="noStrike"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0" name="Text Box 1049">
            <a:extLst>
              <a:ext uri="{FF2B5EF4-FFF2-40B4-BE49-F238E27FC236}">
                <a16:creationId xmlns:a16="http://schemas.microsoft.com/office/drawing/2014/main" id="{552D4EFD-6197-055E-CD13-B222A9D8DD1C}"/>
              </a:ext>
            </a:extLst>
          </p:cNvPr>
          <p:cNvSpPr txBox="1">
            <a:spLocks noChangeArrowheads="1"/>
          </p:cNvSpPr>
          <p:nvPr/>
        </p:nvSpPr>
        <p:spPr bwMode="auto">
          <a:xfrm>
            <a:off x="3041514" y="313236"/>
            <a:ext cx="14802412" cy="1127031"/>
          </a:xfrm>
          <a:prstGeom prst="rect">
            <a:avLst/>
          </a:prstGeom>
          <a:noFill/>
          <a:ln>
            <a:noFill/>
          </a:ln>
        </p:spPr>
        <p:txBody>
          <a:bodyPr wrap="square" lIns="73152" tIns="36576"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3500"/>
              </a:lnSpc>
              <a:defRPr sz="1000"/>
            </a:pPr>
            <a:r>
              <a:rPr lang="ja-JP" altLang="en-US" sz="4000" b="1" dirty="0">
                <a:solidFill>
                  <a:schemeClr val="accent6">
                    <a:lumMod val="50000"/>
                  </a:schemeClr>
                </a:solidFill>
                <a:latin typeface="HGS創英ﾌﾟﾚｾﾞﾝｽEB"/>
                <a:ea typeface="HGS創英ﾌﾟﾚｾﾞﾝｽEB"/>
                <a:cs typeface="Meiryo UI" panose="020B0604030504040204" pitchFamily="50" charset="-128"/>
              </a:rPr>
              <a:t>イベント</a:t>
            </a:r>
            <a:r>
              <a:rPr lang="ja-JP" altLang="en-US" sz="4000" b="1">
                <a:solidFill>
                  <a:schemeClr val="accent6">
                    <a:lumMod val="50000"/>
                  </a:schemeClr>
                </a:solidFill>
                <a:latin typeface="HGS創英ﾌﾟﾚｾﾞﾝｽEB"/>
                <a:ea typeface="HGS創英ﾌﾟﾚｾﾞﾝｽEB"/>
                <a:cs typeface="Meiryo UI" panose="020B0604030504040204" pitchFamily="50" charset="-128"/>
              </a:rPr>
              <a:t>の多い２月</a:t>
            </a:r>
            <a:endParaRPr lang="en-US" altLang="ja-JP" sz="4000" b="1" dirty="0">
              <a:solidFill>
                <a:schemeClr val="accent6">
                  <a:lumMod val="50000"/>
                </a:schemeClr>
              </a:solidFill>
              <a:latin typeface="HGS創英ﾌﾟﾚｾﾞﾝｽEB"/>
              <a:ea typeface="HGS創英ﾌﾟﾚｾﾞﾝｽEB"/>
              <a:cs typeface="Meiryo UI" panose="020B0604030504040204" pitchFamily="50" charset="-128"/>
            </a:endParaRPr>
          </a:p>
          <a:p>
            <a:pPr algn="ctr">
              <a:lnSpc>
                <a:spcPts val="3500"/>
              </a:lnSpc>
              <a:defRPr sz="1000"/>
            </a:pPr>
            <a:r>
              <a:rPr lang="en-US" altLang="ja-JP" sz="2400" b="1" dirty="0">
                <a:solidFill>
                  <a:schemeClr val="accent2">
                    <a:lumMod val="60000"/>
                    <a:lumOff val="40000"/>
                  </a:schemeClr>
                </a:solidFill>
                <a:latin typeface="メイリオ"/>
                <a:ea typeface="メイリオ"/>
              </a:rPr>
              <a:t>〜</a:t>
            </a:r>
            <a:r>
              <a:rPr lang="ja-JP" altLang="en-US" sz="2400" b="1">
                <a:solidFill>
                  <a:schemeClr val="accent2">
                    <a:lumMod val="60000"/>
                    <a:lumOff val="40000"/>
                  </a:schemeClr>
                </a:solidFill>
                <a:latin typeface="メイリオ"/>
                <a:ea typeface="メイリオ"/>
              </a:rPr>
              <a:t>イベント対応に加え「</a:t>
            </a:r>
            <a:r>
              <a:rPr lang="ja-JP" altLang="en-US" sz="2400" b="1" dirty="0">
                <a:solidFill>
                  <a:schemeClr val="accent2">
                    <a:lumMod val="60000"/>
                    <a:lumOff val="40000"/>
                  </a:schemeClr>
                </a:solidFill>
                <a:latin typeface="メイリオ"/>
                <a:ea typeface="メイリオ"/>
              </a:rPr>
              <a:t>防寒」「花粉」対策も行おう！</a:t>
            </a:r>
            <a:r>
              <a:rPr lang="en-US" altLang="ja-JP" sz="2400" b="1" dirty="0">
                <a:solidFill>
                  <a:schemeClr val="accent2">
                    <a:lumMod val="60000"/>
                    <a:lumOff val="40000"/>
                  </a:schemeClr>
                </a:solidFill>
                <a:latin typeface="HGP創英角ﾎﾟｯﾌﾟ体"/>
                <a:ea typeface="HGP創英角ﾎﾟｯﾌﾟ体" panose="040B0A00000000000000" pitchFamily="50" charset="-128"/>
                <a:cs typeface="Meiryo UI" panose="020B0604030504040204" pitchFamily="50" charset="-128"/>
              </a:rPr>
              <a:t>〜</a:t>
            </a:r>
            <a:endParaRPr lang="en-US" altLang="ja-JP" sz="2400" b="1" i="0" u="none" strike="noStrike" cap="none" spc="0" baseline="0" dirty="0">
              <a:ln>
                <a:noFill/>
              </a:ln>
              <a:solidFill>
                <a:schemeClr val="accent2">
                  <a:lumMod val="60000"/>
                  <a:lumOff val="40000"/>
                </a:schemeClr>
              </a:solidFill>
              <a:effectLst/>
              <a:latin typeface="HGP創英角ﾎﾟｯﾌﾟ体"/>
              <a:ea typeface="HGP創英角ﾎﾟｯﾌﾟ体" panose="040B0A00000000000000" pitchFamily="50" charset="-128"/>
              <a:cs typeface="Meiryo UI" panose="020B0604030504040204" pitchFamily="50" charset="-128"/>
            </a:endParaRPr>
          </a:p>
        </p:txBody>
      </p:sp>
      <p:sp>
        <p:nvSpPr>
          <p:cNvPr id="31" name="AutoShape 66">
            <a:extLst>
              <a:ext uri="{FF2B5EF4-FFF2-40B4-BE49-F238E27FC236}">
                <a16:creationId xmlns:a16="http://schemas.microsoft.com/office/drawing/2014/main" id="{87038E21-7A7E-4CF8-3797-AA894180AFF8}"/>
              </a:ext>
            </a:extLst>
          </p:cNvPr>
          <p:cNvSpPr>
            <a:spLocks noChangeArrowheads="1"/>
          </p:cNvSpPr>
          <p:nvPr/>
        </p:nvSpPr>
        <p:spPr bwMode="auto">
          <a:xfrm>
            <a:off x="11135960" y="9710484"/>
            <a:ext cx="4727345" cy="2638563"/>
          </a:xfrm>
          <a:prstGeom prst="flowChartAlternateProcess">
            <a:avLst/>
          </a:prstGeom>
          <a:solidFill>
            <a:srgbClr val="D0EBB3"/>
          </a:solidFill>
          <a:ln w="9525">
            <a:noFill/>
            <a:miter lim="800000"/>
            <a:headEnd/>
            <a:tailEnd/>
          </a:ln>
          <a:effectLst/>
        </p:spPr>
        <p:txBody>
          <a:bodyPr wrap="square" lIns="144000" tIns="18288" rIns="14400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rtl="1">
              <a:lnSpc>
                <a:spcPts val="1600"/>
              </a:lnSpc>
              <a:defRPr sz="1000"/>
            </a:pPr>
            <a:r>
              <a:rPr lang="ja-JP" altLang="en-US" sz="1400">
                <a:latin typeface="HG丸ｺﾞｼｯｸM-PRO"/>
                <a:ea typeface="HG丸ｺﾞｼｯｸM-PRO"/>
              </a:rPr>
              <a:t>●節分</a:t>
            </a:r>
            <a:endParaRPr lang="en-US" altLang="ja-JP" sz="1400" dirty="0">
              <a:latin typeface="HG丸ｺﾞｼｯｸM-PRO"/>
              <a:ea typeface="HG丸ｺﾞｼｯｸM-PRO"/>
            </a:endParaRPr>
          </a:p>
          <a:p>
            <a:pPr rtl="1">
              <a:lnSpc>
                <a:spcPts val="1600"/>
              </a:lnSpc>
              <a:defRPr sz="1000"/>
            </a:pPr>
            <a:endParaRPr lang="en-US" altLang="ja-JP" sz="1400" dirty="0">
              <a:latin typeface="HG丸ｺﾞｼｯｸM-PRO"/>
              <a:ea typeface="HG丸ｺﾞｼｯｸM-PRO"/>
            </a:endParaRPr>
          </a:p>
          <a:p>
            <a:pPr rtl="1">
              <a:lnSpc>
                <a:spcPts val="1600"/>
              </a:lnSpc>
              <a:defRPr sz="1000"/>
            </a:pPr>
            <a:r>
              <a:rPr lang="ja-JP" altLang="en-US" sz="1400">
                <a:latin typeface="HG丸ｺﾞｼｯｸM-PRO"/>
                <a:ea typeface="HG丸ｺﾞｼｯｸM-PRO"/>
              </a:rPr>
              <a:t>●バレンタイン</a:t>
            </a:r>
            <a:endParaRPr lang="en-US" altLang="ja-JP" sz="1400" dirty="0">
              <a:latin typeface="HG丸ｺﾞｼｯｸM-PRO"/>
              <a:ea typeface="HG丸ｺﾞｼｯｸM-PRO"/>
            </a:endParaRPr>
          </a:p>
          <a:p>
            <a:pPr rtl="1">
              <a:lnSpc>
                <a:spcPts val="1600"/>
              </a:lnSpc>
              <a:defRPr sz="1000"/>
            </a:pPr>
            <a:endParaRPr lang="en-US" altLang="ja-JP" sz="1400" dirty="0">
              <a:latin typeface="HG丸ｺﾞｼｯｸM-PRO"/>
              <a:ea typeface="HG丸ｺﾞｼｯｸM-PRO"/>
            </a:endParaRPr>
          </a:p>
          <a:p>
            <a:pPr rtl="1">
              <a:lnSpc>
                <a:spcPts val="1600"/>
              </a:lnSpc>
              <a:defRPr sz="1000"/>
            </a:pPr>
            <a:r>
              <a:rPr lang="ja-JP" altLang="en-US" sz="1400">
                <a:latin typeface="HG丸ｺﾞｼｯｸM-PRO"/>
                <a:ea typeface="HG丸ｺﾞｼｯｸM-PRO"/>
              </a:rPr>
              <a:t>●ひな祭り</a:t>
            </a:r>
            <a:endParaRPr lang="en-US" altLang="ja-JP" sz="1400" dirty="0">
              <a:latin typeface="HG丸ｺﾞｼｯｸM-PRO"/>
              <a:ea typeface="HG丸ｺﾞｼｯｸM-PRO"/>
            </a:endParaRPr>
          </a:p>
          <a:p>
            <a:pPr rtl="1">
              <a:lnSpc>
                <a:spcPts val="1600"/>
              </a:lnSpc>
              <a:defRPr sz="1000"/>
            </a:pPr>
            <a:endParaRPr lang="en-US" altLang="ja-JP" sz="1400" dirty="0">
              <a:latin typeface="HG丸ｺﾞｼｯｸM-PRO"/>
              <a:ea typeface="HG丸ｺﾞｼｯｸM-PRO"/>
            </a:endParaRPr>
          </a:p>
          <a:p>
            <a:pPr rtl="1">
              <a:lnSpc>
                <a:spcPts val="1600"/>
              </a:lnSpc>
              <a:defRPr sz="1000"/>
            </a:pPr>
            <a:r>
              <a:rPr lang="ja-JP" altLang="en-US" sz="1400">
                <a:latin typeface="HG丸ｺﾞｼｯｸM-PRO"/>
                <a:ea typeface="HG丸ｺﾞｼｯｸM-PRO"/>
              </a:rPr>
              <a:t>●花粉対策</a:t>
            </a:r>
            <a:endParaRPr lang="en-US" altLang="ja-JP" sz="1400" dirty="0">
              <a:latin typeface="HG丸ｺﾞｼｯｸM-PRO"/>
              <a:ea typeface="HG丸ｺﾞｼｯｸM-PRO"/>
            </a:endParaRPr>
          </a:p>
        </p:txBody>
      </p:sp>
      <p:sp>
        <p:nvSpPr>
          <p:cNvPr id="62" name="AutoShape 66">
            <a:extLst>
              <a:ext uri="{FF2B5EF4-FFF2-40B4-BE49-F238E27FC236}">
                <a16:creationId xmlns:a16="http://schemas.microsoft.com/office/drawing/2014/main" id="{0BEC50A6-4DD1-8069-23AF-CD4E3D87352C}"/>
              </a:ext>
            </a:extLst>
          </p:cNvPr>
          <p:cNvSpPr>
            <a:spLocks noChangeArrowheads="1"/>
          </p:cNvSpPr>
          <p:nvPr/>
        </p:nvSpPr>
        <p:spPr bwMode="auto">
          <a:xfrm>
            <a:off x="15965924" y="9732587"/>
            <a:ext cx="4716752" cy="2638563"/>
          </a:xfrm>
          <a:prstGeom prst="flowChartAlternateProcess">
            <a:avLst/>
          </a:prstGeom>
          <a:solidFill>
            <a:schemeClr val="accent1">
              <a:lumMod val="20000"/>
              <a:lumOff val="80000"/>
            </a:schemeClr>
          </a:solidFill>
          <a:ln w="9525">
            <a:noFill/>
            <a:miter lim="800000"/>
            <a:headEnd/>
            <a:tailEnd/>
          </a:ln>
          <a:effectLst/>
        </p:spPr>
        <p:txBody>
          <a:bodyPr wrap="square" lIns="144000" tIns="18288" rIns="14400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1">
              <a:lnSpc>
                <a:spcPts val="1600"/>
              </a:lnSpc>
              <a:defRPr sz="1000"/>
            </a:pPr>
            <a:r>
              <a:rPr lang="en-US" altLang="ja-JP" sz="1400" i="0" strike="noStrike" dirty="0">
                <a:solidFill>
                  <a:srgbClr val="000000"/>
                </a:solidFill>
                <a:latin typeface="HG丸ｺﾞｼｯｸM-PRO" panose="020F0600000000000000" pitchFamily="50" charset="-128"/>
                <a:ea typeface="HG丸ｺﾞｼｯｸM-PRO" panose="020F0600000000000000" pitchFamily="50" charset="-128"/>
              </a:rPr>
              <a:t>《</a:t>
            </a:r>
            <a:r>
              <a:rPr lang="ja-JP" altLang="en-US" sz="1400" dirty="0">
                <a:solidFill>
                  <a:srgbClr val="000000"/>
                </a:solidFill>
                <a:latin typeface="HG丸ｺﾞｼｯｸM-PRO" panose="020F0600000000000000" pitchFamily="50" charset="-128"/>
                <a:ea typeface="HG丸ｺﾞｼｯｸM-PRO" panose="020F0600000000000000" pitchFamily="50" charset="-128"/>
              </a:rPr>
              <a:t>水産物</a:t>
            </a:r>
            <a:r>
              <a:rPr lang="en-US" altLang="ja-JP" sz="1400" i="0" strike="noStrike" dirty="0">
                <a:solidFill>
                  <a:srgbClr val="000000"/>
                </a:solidFill>
                <a:latin typeface="HG丸ｺﾞｼｯｸM-PRO" panose="020F0600000000000000" pitchFamily="50" charset="-128"/>
                <a:ea typeface="HG丸ｺﾞｼｯｸM-PRO" panose="020F0600000000000000" pitchFamily="50" charset="-128"/>
              </a:rPr>
              <a:t>》</a:t>
            </a:r>
            <a:endParaRPr lang="en-US" altLang="ja-JP" sz="1400" i="0" strike="noStrike" dirty="0">
              <a:latin typeface="HG丸ｺﾞｼｯｸM-PRO" panose="020F0600000000000000" pitchFamily="50" charset="-128"/>
              <a:ea typeface="HG丸ｺﾞｼｯｸM-PRO" panose="020F0600000000000000" pitchFamily="50" charset="-128"/>
            </a:endParaRPr>
          </a:p>
          <a:p>
            <a:pPr rtl="1">
              <a:lnSpc>
                <a:spcPts val="1600"/>
              </a:lnSpc>
              <a:defRPr sz="1000"/>
            </a:pPr>
            <a:r>
              <a:rPr lang="ja-JP" altLang="en-US" sz="1400" dirty="0">
                <a:latin typeface="HG丸ｺﾞｼｯｸM-PRO" panose="020F0600000000000000" pitchFamily="50" charset="-128"/>
                <a:ea typeface="HG丸ｺﾞｼｯｸM-PRO" panose="020F0600000000000000" pitchFamily="50" charset="-128"/>
              </a:rPr>
              <a:t>キンメダイの煮付け</a:t>
            </a:r>
            <a:endParaRPr lang="en-US" altLang="ja-JP" sz="1400" dirty="0">
              <a:latin typeface="HG丸ｺﾞｼｯｸM-PRO" panose="020F0600000000000000" pitchFamily="50" charset="-128"/>
              <a:ea typeface="HG丸ｺﾞｼｯｸM-PRO" panose="020F0600000000000000" pitchFamily="50" charset="-128"/>
            </a:endParaRPr>
          </a:p>
          <a:p>
            <a:pPr rtl="1">
              <a:lnSpc>
                <a:spcPts val="1600"/>
              </a:lnSpc>
              <a:defRPr sz="1000"/>
            </a:pPr>
            <a:r>
              <a:rPr lang="ja-JP" altLang="en-US" sz="1400" dirty="0">
                <a:latin typeface="HG丸ｺﾞｼｯｸM-PRO" panose="020F0600000000000000" pitchFamily="50" charset="-128"/>
                <a:ea typeface="HG丸ｺﾞｼｯｸM-PRO" panose="020F0600000000000000" pitchFamily="50" charset="-128"/>
              </a:rPr>
              <a:t>キンメダイのレモンバタームニエル</a:t>
            </a:r>
            <a:endParaRPr lang="en-US" altLang="ja-JP" sz="1400" dirty="0">
              <a:latin typeface="HG丸ｺﾞｼｯｸM-PRO" panose="020F0600000000000000" pitchFamily="50" charset="-128"/>
              <a:ea typeface="HG丸ｺﾞｼｯｸM-PRO" panose="020F0600000000000000" pitchFamily="50" charset="-128"/>
            </a:endParaRPr>
          </a:p>
          <a:p>
            <a:pPr rtl="1">
              <a:lnSpc>
                <a:spcPts val="1600"/>
              </a:lnSpc>
              <a:defRPr sz="1000"/>
            </a:pPr>
            <a:endParaRPr lang="en-US" altLang="ja-JP" sz="1400" i="0" strike="noStrike" dirty="0">
              <a:latin typeface="HG丸ｺﾞｼｯｸM-PRO" panose="020F0600000000000000" pitchFamily="50" charset="-128"/>
              <a:ea typeface="HG丸ｺﾞｼｯｸM-PRO" panose="020F0600000000000000" pitchFamily="50" charset="-128"/>
            </a:endParaRPr>
          </a:p>
          <a:p>
            <a:pPr rtl="1">
              <a:lnSpc>
                <a:spcPts val="1600"/>
              </a:lnSpc>
              <a:defRPr sz="1000"/>
            </a:pPr>
            <a:r>
              <a:rPr lang="en-US" altLang="ja-JP" sz="1400" i="0" strike="noStrike" dirty="0">
                <a:latin typeface="HG丸ｺﾞｼｯｸM-PRO" panose="020F0600000000000000" pitchFamily="50" charset="-128"/>
                <a:ea typeface="HG丸ｺﾞｼｯｸM-PRO" panose="020F0600000000000000" pitchFamily="50" charset="-128"/>
              </a:rPr>
              <a:t>《</a:t>
            </a:r>
            <a:r>
              <a:rPr lang="ja-JP" altLang="en-US" sz="1400" i="0" strike="noStrike" dirty="0">
                <a:latin typeface="HG丸ｺﾞｼｯｸM-PRO" panose="020F0600000000000000" pitchFamily="50" charset="-128"/>
                <a:ea typeface="HG丸ｺﾞｼｯｸM-PRO" panose="020F0600000000000000" pitchFamily="50" charset="-128"/>
              </a:rPr>
              <a:t>野菜</a:t>
            </a:r>
            <a:r>
              <a:rPr lang="en-US" altLang="ja-JP" sz="1400" i="0" strike="noStrike" dirty="0">
                <a:latin typeface="HG丸ｺﾞｼｯｸM-PRO" panose="020F0600000000000000" pitchFamily="50" charset="-128"/>
                <a:ea typeface="HG丸ｺﾞｼｯｸM-PRO" panose="020F0600000000000000" pitchFamily="50" charset="-128"/>
              </a:rPr>
              <a:t>》</a:t>
            </a:r>
          </a:p>
          <a:p>
            <a:pPr rtl="1">
              <a:lnSpc>
                <a:spcPts val="1600"/>
              </a:lnSpc>
              <a:defRPr sz="1000"/>
            </a:pPr>
            <a:r>
              <a:rPr lang="ja-JP" altLang="en-US" sz="1400" dirty="0">
                <a:latin typeface="HG丸ｺﾞｼｯｸM-PRO" panose="020F0600000000000000" pitchFamily="50" charset="-128"/>
                <a:ea typeface="HG丸ｺﾞｼｯｸM-PRO" panose="020F0600000000000000" pitchFamily="50" charset="-128"/>
              </a:rPr>
              <a:t>レンコンのきんぴら</a:t>
            </a:r>
            <a:endParaRPr lang="en-US" altLang="ja-JP" sz="1400" dirty="0">
              <a:latin typeface="HG丸ｺﾞｼｯｸM-PRO" panose="020F0600000000000000" pitchFamily="50" charset="-128"/>
              <a:ea typeface="HG丸ｺﾞｼｯｸM-PRO" panose="020F0600000000000000" pitchFamily="50" charset="-128"/>
            </a:endParaRPr>
          </a:p>
          <a:p>
            <a:pPr rtl="1">
              <a:lnSpc>
                <a:spcPts val="1600"/>
              </a:lnSpc>
              <a:defRPr sz="1000"/>
            </a:pPr>
            <a:r>
              <a:rPr lang="ja-JP" altLang="en-US" sz="1400" dirty="0">
                <a:latin typeface="HG丸ｺﾞｼｯｸM-PRO" panose="020F0600000000000000" pitchFamily="50" charset="-128"/>
                <a:ea typeface="HG丸ｺﾞｼｯｸM-PRO" panose="020F0600000000000000" pitchFamily="50" charset="-128"/>
              </a:rPr>
              <a:t>レンコンと豚肉の甘酢炒め</a:t>
            </a:r>
            <a:endParaRPr lang="en-US" altLang="ja-JP" sz="1400" dirty="0">
              <a:latin typeface="HG丸ｺﾞｼｯｸM-PRO" panose="020F0600000000000000" pitchFamily="50" charset="-128"/>
              <a:ea typeface="HG丸ｺﾞｼｯｸM-PRO" panose="020F0600000000000000" pitchFamily="50" charset="-128"/>
            </a:endParaRPr>
          </a:p>
        </p:txBody>
      </p:sp>
      <p:sp>
        <p:nvSpPr>
          <p:cNvPr id="67" name="AutoShape 17">
            <a:extLst>
              <a:ext uri="{FF2B5EF4-FFF2-40B4-BE49-F238E27FC236}">
                <a16:creationId xmlns:a16="http://schemas.microsoft.com/office/drawing/2014/main" id="{1517589E-A46B-E7AB-CA66-FC38777DEAAC}"/>
              </a:ext>
            </a:extLst>
          </p:cNvPr>
          <p:cNvSpPr>
            <a:spLocks noChangeArrowheads="1"/>
          </p:cNvSpPr>
          <p:nvPr/>
        </p:nvSpPr>
        <p:spPr bwMode="auto">
          <a:xfrm>
            <a:off x="11135960" y="9201862"/>
            <a:ext cx="4751000" cy="430532"/>
          </a:xfrm>
          <a:prstGeom prst="flowChartAlternateProcess">
            <a:avLst/>
          </a:prstGeom>
          <a:solidFill>
            <a:schemeClr val="bg1"/>
          </a:solidFill>
          <a:ln>
            <a:noFill/>
          </a:ln>
          <a:effectLst/>
        </p:spPr>
        <p:txBody>
          <a:bodyPr wrap="square" lIns="144000" tIns="18288" rIns="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400">
                <a:latin typeface="HG丸ｺﾞｼｯｸM-PRO" panose="020F0600000000000000" pitchFamily="50" charset="-128"/>
                <a:ea typeface="HG丸ｺﾞｼｯｸM-PRO" panose="020F0600000000000000" pitchFamily="50" charset="-128"/>
              </a:rPr>
              <a:t>２月</a:t>
            </a:r>
            <a:r>
              <a:rPr lang="ja-JP" altLang="en-US" sz="1400" dirty="0">
                <a:latin typeface="HG丸ｺﾞｼｯｸM-PRO" panose="020F0600000000000000" pitchFamily="50" charset="-128"/>
                <a:ea typeface="HG丸ｺﾞｼｯｸM-PRO" panose="020F0600000000000000" pitchFamily="50" charset="-128"/>
              </a:rPr>
              <a:t>の行事・行楽の季節商品</a:t>
            </a:r>
            <a:endParaRPr lang="en-US" altLang="ja-JP" sz="1400" dirty="0">
              <a:latin typeface="HG丸ｺﾞｼｯｸM-PRO" panose="020F0600000000000000" pitchFamily="50" charset="-128"/>
              <a:ea typeface="HG丸ｺﾞｼｯｸM-PRO" panose="020F0600000000000000" pitchFamily="50" charset="-128"/>
            </a:endParaRPr>
          </a:p>
        </p:txBody>
      </p:sp>
      <p:sp>
        <p:nvSpPr>
          <p:cNvPr id="70" name="AutoShape 18">
            <a:extLst>
              <a:ext uri="{FF2B5EF4-FFF2-40B4-BE49-F238E27FC236}">
                <a16:creationId xmlns:a16="http://schemas.microsoft.com/office/drawing/2014/main" id="{B3AF2084-A0ED-483E-D37D-F1C8EDAE159D}"/>
              </a:ext>
            </a:extLst>
          </p:cNvPr>
          <p:cNvSpPr>
            <a:spLocks noChangeArrowheads="1"/>
          </p:cNvSpPr>
          <p:nvPr/>
        </p:nvSpPr>
        <p:spPr bwMode="auto">
          <a:xfrm>
            <a:off x="15919882" y="9205819"/>
            <a:ext cx="5068788" cy="430532"/>
          </a:xfrm>
          <a:prstGeom prst="flowChartAlternateProcess">
            <a:avLst/>
          </a:prstGeom>
          <a:solidFill>
            <a:schemeClr val="bg1"/>
          </a:solidFill>
          <a:ln>
            <a:noFill/>
          </a:ln>
          <a:effectLst/>
        </p:spPr>
        <p:txBody>
          <a:bodyPr wrap="square" lIns="144000" tIns="18288" rIns="14400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ts val="1680"/>
              </a:lnSpc>
            </a:pPr>
            <a:r>
              <a:rPr lang="ja-JP" altLang="en-US" sz="1400">
                <a:latin typeface="HG丸ｺﾞｼｯｸM-PRO"/>
                <a:ea typeface="HG丸ｺﾞｼｯｸM-PRO"/>
              </a:rPr>
              <a:t>２月</a:t>
            </a:r>
            <a:r>
              <a:rPr lang="ja-JP" altLang="en-US" sz="1400" dirty="0">
                <a:latin typeface="HG丸ｺﾞｼｯｸM-PRO"/>
                <a:ea typeface="HG丸ｺﾞｼｯｸM-PRO"/>
              </a:rPr>
              <a:t>は、キンメダイ、レンコンなどの旬の</a:t>
            </a:r>
            <a:r>
              <a:rPr lang="ja-JP" altLang="en-US" sz="1400">
                <a:latin typeface="HG丸ｺﾞｼｯｸM-PRO"/>
                <a:ea typeface="HG丸ｺﾞｼｯｸM-PRO"/>
              </a:rPr>
              <a:t>食材メニューで</a:t>
            </a:r>
            <a:endParaRPr lang="en-US" altLang="ja-JP" sz="1400" dirty="0">
              <a:latin typeface="HG丸ｺﾞｼｯｸM-PRO"/>
              <a:ea typeface="HG丸ｺﾞｼｯｸM-PRO"/>
            </a:endParaRPr>
          </a:p>
          <a:p>
            <a:pPr>
              <a:lnSpc>
                <a:spcPts val="1680"/>
              </a:lnSpc>
            </a:pPr>
            <a:r>
              <a:rPr lang="ja-JP" altLang="en-US" sz="1400">
                <a:latin typeface="HG丸ｺﾞｼｯｸM-PRO"/>
                <a:ea typeface="HG丸ｺﾞｼｯｸM-PRO"/>
              </a:rPr>
              <a:t>売上</a:t>
            </a:r>
            <a:r>
              <a:rPr lang="ja-JP" altLang="en-US" sz="1400" dirty="0">
                <a:latin typeface="HG丸ｺﾞｼｯｸM-PRO"/>
                <a:ea typeface="HG丸ｺﾞｼｯｸM-PRO"/>
              </a:rPr>
              <a:t>拡大の提案を！</a:t>
            </a:r>
            <a:endParaRPr lang="en-US" altLang="ja-JP" sz="1400" dirty="0">
              <a:latin typeface="HG丸ｺﾞｼｯｸM-PRO"/>
              <a:ea typeface="HG丸ｺﾞｼｯｸM-PRO"/>
            </a:endParaRPr>
          </a:p>
        </p:txBody>
      </p:sp>
      <p:sp>
        <p:nvSpPr>
          <p:cNvPr id="74" name="AutoShape 18">
            <a:extLst>
              <a:ext uri="{FF2B5EF4-FFF2-40B4-BE49-F238E27FC236}">
                <a16:creationId xmlns:a16="http://schemas.microsoft.com/office/drawing/2014/main" id="{647EA3FC-BF2D-1268-B767-18865B21624B}"/>
              </a:ext>
            </a:extLst>
          </p:cNvPr>
          <p:cNvSpPr>
            <a:spLocks noChangeArrowheads="1"/>
          </p:cNvSpPr>
          <p:nvPr/>
        </p:nvSpPr>
        <p:spPr bwMode="auto">
          <a:xfrm>
            <a:off x="6282341" y="9208614"/>
            <a:ext cx="4741889" cy="430532"/>
          </a:xfrm>
          <a:prstGeom prst="flowChartAlternateProcess">
            <a:avLst/>
          </a:prstGeom>
          <a:solidFill>
            <a:schemeClr val="bg1"/>
          </a:solidFill>
          <a:ln>
            <a:noFill/>
          </a:ln>
          <a:effectLst/>
        </p:spPr>
        <p:txBody>
          <a:bodyPr wrap="square" lIns="144000" tIns="18288" rIns="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400">
                <a:latin typeface="HG丸ｺﾞｼｯｸM-PRO" panose="020F0600000000000000" pitchFamily="50" charset="-128"/>
                <a:ea typeface="HG丸ｺﾞｼｯｸM-PRO" panose="020F0600000000000000" pitchFamily="50" charset="-128"/>
              </a:rPr>
              <a:t>２月</a:t>
            </a:r>
            <a:r>
              <a:rPr lang="ja-JP" altLang="en-US" sz="1400" dirty="0">
                <a:latin typeface="HG丸ｺﾞｼｯｸM-PRO" panose="020F0600000000000000" pitchFamily="50" charset="-128"/>
                <a:ea typeface="HG丸ｺﾞｼｯｸM-PRO" panose="020F0600000000000000" pitchFamily="50" charset="-128"/>
              </a:rPr>
              <a:t>の旬の食材を活用し、販促提案をしましょう</a:t>
            </a:r>
          </a:p>
        </p:txBody>
      </p:sp>
      <p:sp>
        <p:nvSpPr>
          <p:cNvPr id="77" name="AutoShape 18">
            <a:extLst>
              <a:ext uri="{FF2B5EF4-FFF2-40B4-BE49-F238E27FC236}">
                <a16:creationId xmlns:a16="http://schemas.microsoft.com/office/drawing/2014/main" id="{DB6EDA96-9882-C90C-A3CC-A823CD4C9CDB}"/>
              </a:ext>
            </a:extLst>
          </p:cNvPr>
          <p:cNvSpPr>
            <a:spLocks noChangeArrowheads="1"/>
          </p:cNvSpPr>
          <p:nvPr/>
        </p:nvSpPr>
        <p:spPr bwMode="auto">
          <a:xfrm>
            <a:off x="1415277" y="9205818"/>
            <a:ext cx="4754645" cy="430532"/>
          </a:xfrm>
          <a:prstGeom prst="flowChartAlternateProcess">
            <a:avLst/>
          </a:prstGeom>
          <a:solidFill>
            <a:schemeClr val="bg1"/>
          </a:solidFill>
          <a:ln>
            <a:noFill/>
          </a:ln>
          <a:effectLst/>
        </p:spPr>
        <p:txBody>
          <a:bodyPr wrap="square" lIns="144000" tIns="18288" rIns="0" bIns="18288"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400">
                <a:latin typeface="HG丸ｺﾞｼｯｸM-PRO" panose="020F0600000000000000" pitchFamily="50" charset="-128"/>
                <a:ea typeface="HG丸ｺﾞｼｯｸM-PRO" panose="020F0600000000000000" pitchFamily="50" charset="-128"/>
              </a:rPr>
              <a:t>２月</a:t>
            </a:r>
            <a:r>
              <a:rPr lang="ja-JP" altLang="en-US" sz="1400" dirty="0">
                <a:solidFill>
                  <a:sysClr val="windowText" lastClr="000000"/>
                </a:solidFill>
                <a:latin typeface="Freestyle Script" panose="030804020302050B0404" pitchFamily="66" charset="0"/>
                <a:ea typeface="HG丸ｺﾞｼｯｸM-PRO" panose="020F0600000000000000" pitchFamily="50" charset="-128"/>
              </a:rPr>
              <a:t>の催事メニューの提案</a:t>
            </a:r>
            <a:endParaRPr lang="en-US" altLang="ja-JP" sz="1400" dirty="0">
              <a:solidFill>
                <a:sysClr val="windowText" lastClr="000000"/>
              </a:solidFill>
              <a:latin typeface="Freestyle Script" panose="030804020302050B0404" pitchFamily="66" charset="0"/>
              <a:ea typeface="HG丸ｺﾞｼｯｸM-PRO" panose="020F0600000000000000" pitchFamily="50" charset="-128"/>
            </a:endParaRPr>
          </a:p>
        </p:txBody>
      </p:sp>
      <p:sp>
        <p:nvSpPr>
          <p:cNvPr id="79" name="AutoShape 66">
            <a:extLst>
              <a:ext uri="{FF2B5EF4-FFF2-40B4-BE49-F238E27FC236}">
                <a16:creationId xmlns:a16="http://schemas.microsoft.com/office/drawing/2014/main" id="{C5B15718-5D58-E245-019A-C738D5CB9C5D}"/>
              </a:ext>
            </a:extLst>
          </p:cNvPr>
          <p:cNvSpPr>
            <a:spLocks noChangeArrowheads="1"/>
          </p:cNvSpPr>
          <p:nvPr/>
        </p:nvSpPr>
        <p:spPr bwMode="auto">
          <a:xfrm>
            <a:off x="6306247" y="9710483"/>
            <a:ext cx="4751000" cy="2638563"/>
          </a:xfrm>
          <a:prstGeom prst="flowChartAlternateProcess">
            <a:avLst/>
          </a:prstGeom>
          <a:solidFill>
            <a:schemeClr val="accent2">
              <a:lumMod val="40000"/>
              <a:lumOff val="60000"/>
            </a:schemeClr>
          </a:solidFill>
          <a:ln w="9525">
            <a:noFill/>
            <a:miter lim="800000"/>
            <a:headEnd/>
            <a:tailEnd/>
          </a:ln>
          <a:effectLst/>
        </p:spPr>
        <p:txBody>
          <a:bodyPr wrap="square" lIns="144000" tIns="18288" rIns="0" bIns="18288" anchor="ctr" anchorCtr="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1">
              <a:lnSpc>
                <a:spcPts val="1600"/>
              </a:lnSpc>
              <a:defRPr sz="1000"/>
            </a:pPr>
            <a:r>
              <a:rPr lang="en-US" altLang="ja-JP" sz="1400" i="0" strike="noStrike" dirty="0">
                <a:solidFill>
                  <a:srgbClr val="000000"/>
                </a:solidFill>
                <a:latin typeface="HG丸ｺﾞｼｯｸM-PRO"/>
                <a:ea typeface="HG丸ｺﾞｼｯｸM-PRO"/>
              </a:rPr>
              <a:t>《</a:t>
            </a:r>
            <a:r>
              <a:rPr lang="ja-JP" altLang="en-US" sz="1400" i="0" strike="noStrike" dirty="0">
                <a:solidFill>
                  <a:srgbClr val="000000"/>
                </a:solidFill>
                <a:latin typeface="HG丸ｺﾞｼｯｸM-PRO"/>
                <a:ea typeface="HG丸ｺﾞｼｯｸM-PRO"/>
              </a:rPr>
              <a:t>水産物</a:t>
            </a:r>
            <a:r>
              <a:rPr lang="en-US" altLang="ja-JP" sz="1400" i="0" strike="noStrike" dirty="0">
                <a:solidFill>
                  <a:srgbClr val="000000"/>
                </a:solidFill>
                <a:latin typeface="HG丸ｺﾞｼｯｸM-PRO"/>
                <a:ea typeface="HG丸ｺﾞｼｯｸM-PRO"/>
              </a:rPr>
              <a:t>》</a:t>
            </a:r>
          </a:p>
          <a:p>
            <a:pPr rtl="1">
              <a:lnSpc>
                <a:spcPts val="1600"/>
              </a:lnSpc>
              <a:defRPr sz="1000"/>
            </a:pPr>
            <a:r>
              <a:rPr lang="ja-JP" altLang="en-US" sz="1400" dirty="0">
                <a:latin typeface="HG丸ｺﾞｼｯｸM-PRO" pitchFamily="50" charset="-128"/>
                <a:ea typeface="HG丸ｺﾞｼｯｸM-PRO" pitchFamily="50" charset="-128"/>
              </a:rPr>
              <a:t>キンメダイ、</a:t>
            </a:r>
            <a:r>
              <a:rPr lang="ja-JP" altLang="en-US" sz="1400" dirty="0">
                <a:latin typeface="HG丸ｺﾞｼｯｸM-PRO"/>
                <a:ea typeface="HG丸ｺﾞｼｯｸM-PRO"/>
              </a:rPr>
              <a:t>シジミ</a:t>
            </a:r>
            <a:endParaRPr lang="en-US" altLang="ja-JP" sz="1400" dirty="0">
              <a:latin typeface="HG丸ｺﾞｼｯｸM-PRO" pitchFamily="50" charset="-128"/>
              <a:ea typeface="HG丸ｺﾞｼｯｸM-PRO" pitchFamily="50" charset="-128"/>
            </a:endParaRPr>
          </a:p>
          <a:p>
            <a:pPr rtl="1">
              <a:lnSpc>
                <a:spcPts val="1600"/>
              </a:lnSpc>
              <a:defRPr sz="1000"/>
            </a:pPr>
            <a:endParaRPr lang="en-US" altLang="ja-JP" sz="1400" i="0" strike="noStrike" dirty="0">
              <a:solidFill>
                <a:srgbClr val="000000"/>
              </a:solidFill>
              <a:latin typeface="HG丸ｺﾞｼｯｸM-PRO" pitchFamily="50" charset="-128"/>
              <a:ea typeface="HG丸ｺﾞｼｯｸM-PRO" pitchFamily="50" charset="-128"/>
            </a:endParaRPr>
          </a:p>
          <a:p>
            <a:pPr rtl="1">
              <a:lnSpc>
                <a:spcPts val="1600"/>
              </a:lnSpc>
              <a:defRPr sz="1000"/>
            </a:pPr>
            <a:r>
              <a:rPr lang="en-US" altLang="ja-JP" sz="1400" i="0" strike="noStrike" dirty="0">
                <a:solidFill>
                  <a:srgbClr val="000000"/>
                </a:solidFill>
                <a:latin typeface="HG丸ｺﾞｼｯｸM-PRO" pitchFamily="50" charset="-128"/>
                <a:ea typeface="HG丸ｺﾞｼｯｸM-PRO" pitchFamily="50" charset="-128"/>
              </a:rPr>
              <a:t>《</a:t>
            </a:r>
            <a:r>
              <a:rPr lang="ja-JP" altLang="en-US" sz="1400" i="0" strike="noStrike" dirty="0">
                <a:latin typeface="HG丸ｺﾞｼｯｸM-PRO" panose="020F0600000000000000" pitchFamily="50" charset="-128"/>
                <a:ea typeface="HG丸ｺﾞｼｯｸM-PRO" panose="020F0600000000000000" pitchFamily="50" charset="-128"/>
              </a:rPr>
              <a:t>野菜</a:t>
            </a:r>
            <a:r>
              <a:rPr lang="en-US" altLang="ja-JP" sz="1400" i="0" strike="noStrike" dirty="0">
                <a:latin typeface="HG丸ｺﾞｼｯｸM-PRO" pitchFamily="50" charset="-128"/>
                <a:ea typeface="HG丸ｺﾞｼｯｸM-PRO" pitchFamily="50" charset="-128"/>
              </a:rPr>
              <a:t>》</a:t>
            </a:r>
          </a:p>
          <a:p>
            <a:pPr algn="l" rtl="1">
              <a:lnSpc>
                <a:spcPts val="1600"/>
              </a:lnSpc>
              <a:defRPr sz="1000"/>
            </a:pPr>
            <a:r>
              <a:rPr lang="ja-JP" altLang="en-US" sz="1400" dirty="0">
                <a:latin typeface="HG丸ｺﾞｼｯｸM-PRO" pitchFamily="50" charset="-128"/>
                <a:ea typeface="HG丸ｺﾞｼｯｸM-PRO" pitchFamily="50" charset="-128"/>
              </a:rPr>
              <a:t>レンコン</a:t>
            </a:r>
            <a:r>
              <a:rPr lang="ja-JP" altLang="en-US" sz="1400" dirty="0">
                <a:latin typeface="HG丸ｺﾞｼｯｸM-PRO"/>
                <a:ea typeface="HG丸ｺﾞｼｯｸM-PRO"/>
              </a:rPr>
              <a:t>、菜の花</a:t>
            </a:r>
            <a:endParaRPr lang="en-US" altLang="ja-JP" sz="1400" i="0" strike="noStrike" dirty="0">
              <a:latin typeface="HG丸ｺﾞｼｯｸM-PRO"/>
              <a:ea typeface="HG丸ｺﾞｼｯｸM-PRO"/>
            </a:endParaRPr>
          </a:p>
        </p:txBody>
      </p:sp>
      <p:sp>
        <p:nvSpPr>
          <p:cNvPr id="81" name="AutoShape 66">
            <a:extLst>
              <a:ext uri="{FF2B5EF4-FFF2-40B4-BE49-F238E27FC236}">
                <a16:creationId xmlns:a16="http://schemas.microsoft.com/office/drawing/2014/main" id="{2E4222F9-F3F3-6A60-0E75-567AD4D1BB9B}"/>
              </a:ext>
            </a:extLst>
          </p:cNvPr>
          <p:cNvSpPr>
            <a:spLocks noChangeArrowheads="1"/>
          </p:cNvSpPr>
          <p:nvPr/>
        </p:nvSpPr>
        <p:spPr bwMode="auto">
          <a:xfrm>
            <a:off x="1431952" y="9632394"/>
            <a:ext cx="4767675" cy="2638563"/>
          </a:xfrm>
          <a:prstGeom prst="flowChartAlternateProcess">
            <a:avLst/>
          </a:prstGeom>
          <a:solidFill>
            <a:srgbClr val="FFFFC9"/>
          </a:solidFill>
          <a:ln w="9525">
            <a:noFill/>
            <a:miter lim="800000"/>
            <a:headEnd/>
            <a:tailEnd/>
          </a:ln>
          <a:effectLst/>
        </p:spPr>
        <p:txBody>
          <a:bodyPr wrap="square" lIns="144000" tIns="18288" rIns="0" bIns="18288" anchor="ctr" anchorCtr="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rtl="1">
              <a:lnSpc>
                <a:spcPts val="1300"/>
              </a:lnSpc>
              <a:defRPr sz="1000"/>
            </a:pPr>
            <a:r>
              <a:rPr lang="ja-JP" altLang="en-US" sz="1400">
                <a:latin typeface="HG丸ｺﾞｼｯｸM-PRO"/>
                <a:ea typeface="HG丸ｺﾞｼｯｸM-PRO"/>
              </a:rPr>
              <a:t>●節分レシピ</a:t>
            </a:r>
            <a:endParaRPr lang="en-US" altLang="ja-JP" sz="1400" dirty="0">
              <a:latin typeface="HGMaruGothicMPRO" panose="020F0600000000000000" pitchFamily="34" charset="-128"/>
              <a:ea typeface="HGMaruGothicMPRO" panose="020F0600000000000000" pitchFamily="34" charset="-128"/>
            </a:endParaRPr>
          </a:p>
          <a:p>
            <a:pPr rtl="1">
              <a:lnSpc>
                <a:spcPts val="1300"/>
              </a:lnSpc>
              <a:defRPr sz="1000"/>
            </a:pPr>
            <a:endParaRPr lang="en-US" altLang="ja-JP" sz="1400" dirty="0">
              <a:latin typeface="HGMaruGothicMPRO" panose="020F0600000000000000" pitchFamily="34" charset="-128"/>
              <a:ea typeface="HGMaruGothicMPRO" panose="020F0600000000000000" pitchFamily="34" charset="-128"/>
            </a:endParaRPr>
          </a:p>
          <a:p>
            <a:pPr rtl="1">
              <a:lnSpc>
                <a:spcPts val="1300"/>
              </a:lnSpc>
              <a:defRPr sz="1000"/>
            </a:pPr>
            <a:endParaRPr lang="en-US" altLang="ja-JP" sz="1400" dirty="0">
              <a:latin typeface="HGMaruGothicMPRO" panose="020F0600000000000000" pitchFamily="34" charset="-128"/>
              <a:ea typeface="HGMaruGothicMPRO" panose="020F0600000000000000" pitchFamily="34" charset="-128"/>
            </a:endParaRPr>
          </a:p>
          <a:p>
            <a:pPr rtl="1">
              <a:lnSpc>
                <a:spcPts val="1300"/>
              </a:lnSpc>
              <a:defRPr sz="1000"/>
            </a:pPr>
            <a:r>
              <a:rPr lang="ja-JP" altLang="en-US" sz="1400">
                <a:latin typeface="HG丸ｺﾞｼｯｸM-PRO"/>
                <a:ea typeface="HG丸ｺﾞｼｯｸM-PRO"/>
              </a:rPr>
              <a:t>●</a:t>
            </a:r>
            <a:r>
              <a:rPr lang="ja-JP" altLang="en-US" sz="1400" u="none" strike="noStrike">
                <a:solidFill>
                  <a:schemeClr val="tx1"/>
                </a:solidFill>
                <a:effectLst/>
                <a:latin typeface="HG丸ｺﾞｼｯｸM-PRO"/>
                <a:ea typeface="HG丸ｺﾞｼｯｸM-PRO"/>
              </a:rPr>
              <a:t>バレンタイン</a:t>
            </a:r>
            <a:r>
              <a:rPr lang="ja-JP" altLang="en-US" sz="1400">
                <a:latin typeface="HG丸ｺﾞｼｯｸM-PRO"/>
                <a:ea typeface="HG丸ｺﾞｼｯｸM-PRO"/>
              </a:rPr>
              <a:t>レシピ</a:t>
            </a:r>
            <a:br>
              <a:rPr lang="en-US" altLang="ja-JP" sz="1400" dirty="0">
                <a:latin typeface="HG丸ｺﾞｼｯｸM-PRO"/>
                <a:ea typeface="HG丸ｺﾞｼｯｸM-PRO"/>
              </a:rPr>
            </a:br>
            <a:endParaRPr lang="en-US" altLang="ja-JP" sz="1400" dirty="0">
              <a:latin typeface="HG丸ｺﾞｼｯｸM-PRO"/>
              <a:ea typeface="HG丸ｺﾞｼｯｸM-PRO"/>
            </a:endParaRPr>
          </a:p>
          <a:p>
            <a:pPr rtl="1">
              <a:lnSpc>
                <a:spcPts val="1300"/>
              </a:lnSpc>
              <a:defRPr sz="1000"/>
            </a:pPr>
            <a:br>
              <a:rPr lang="en-US" altLang="ja-JP" sz="1400" dirty="0">
                <a:latin typeface="HG丸ｺﾞｼｯｸM-PRO"/>
                <a:ea typeface="HG丸ｺﾞｼｯｸM-PRO"/>
              </a:rPr>
            </a:br>
            <a:r>
              <a:rPr lang="ja-JP" altLang="en-US" sz="1400">
                <a:latin typeface="HG丸ｺﾞｼｯｸM-PRO"/>
                <a:ea typeface="HG丸ｺﾞｼｯｸM-PRO"/>
              </a:rPr>
              <a:t>●</a:t>
            </a:r>
            <a:r>
              <a:rPr lang="ja-JP" altLang="en-US" sz="1400" u="none" strike="noStrike">
                <a:solidFill>
                  <a:schemeClr val="tx1"/>
                </a:solidFill>
                <a:effectLst/>
                <a:latin typeface="HG丸ｺﾞｼｯｸM-PRO"/>
                <a:ea typeface="HG丸ｺﾞｼｯｸM-PRO"/>
              </a:rPr>
              <a:t>ひな祭り</a:t>
            </a:r>
            <a:r>
              <a:rPr lang="ja-JP" altLang="en-US" sz="1400">
                <a:latin typeface="HG丸ｺﾞｼｯｸM-PRO"/>
                <a:ea typeface="HG丸ｺﾞｼｯｸM-PRO"/>
              </a:rPr>
              <a:t>レシピ</a:t>
            </a:r>
            <a:endParaRPr lang="en-US" altLang="ja-JP" sz="1400" dirty="0">
              <a:latin typeface="HG丸ｺﾞｼｯｸM-PRO"/>
              <a:ea typeface="HG丸ｺﾞｼｯｸM-PRO"/>
            </a:endParaRPr>
          </a:p>
        </p:txBody>
      </p:sp>
      <p:sp>
        <p:nvSpPr>
          <p:cNvPr id="82" name="AutoShape 9">
            <a:extLst>
              <a:ext uri="{FF2B5EF4-FFF2-40B4-BE49-F238E27FC236}">
                <a16:creationId xmlns:a16="http://schemas.microsoft.com/office/drawing/2014/main" id="{B1B658C1-C907-C7BF-D7EB-15C9D4D00A42}"/>
              </a:ext>
            </a:extLst>
          </p:cNvPr>
          <p:cNvSpPr>
            <a:spLocks noChangeArrowheads="1"/>
          </p:cNvSpPr>
          <p:nvPr/>
        </p:nvSpPr>
        <p:spPr bwMode="auto">
          <a:xfrm>
            <a:off x="11135960" y="8783963"/>
            <a:ext cx="4738914" cy="339809"/>
          </a:xfrm>
          <a:prstGeom prst="flowChartAlternateProcess">
            <a:avLst/>
          </a:prstGeom>
          <a:solidFill>
            <a:schemeClr val="accent6">
              <a:lumMod val="75000"/>
            </a:schemeClr>
          </a:solidFill>
          <a:ln>
            <a:noFill/>
          </a:ln>
          <a:effectLst/>
        </p:spPr>
        <p:txBody>
          <a:bodyPr wrap="square" lIns="18288" tIns="0"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2000" b="1">
                <a:solidFill>
                  <a:schemeClr val="bg1"/>
                </a:solidFill>
                <a:latin typeface="HG丸ｺﾞｼｯｸM-PRO"/>
                <a:ea typeface="HG丸ｺﾞｼｯｸM-PRO"/>
              </a:rPr>
              <a:t>２月</a:t>
            </a:r>
            <a:r>
              <a:rPr lang="ja-JP" altLang="en-US" sz="2000" b="1" dirty="0">
                <a:solidFill>
                  <a:schemeClr val="bg1"/>
                </a:solidFill>
                <a:latin typeface="HG丸ｺﾞｼｯｸM-PRO"/>
                <a:ea typeface="HG丸ｺﾞｼｯｸM-PRO"/>
              </a:rPr>
              <a:t>の売れ筋商品</a:t>
            </a:r>
          </a:p>
        </p:txBody>
      </p:sp>
      <p:sp>
        <p:nvSpPr>
          <p:cNvPr id="83" name="Text Box 89">
            <a:extLst>
              <a:ext uri="{FF2B5EF4-FFF2-40B4-BE49-F238E27FC236}">
                <a16:creationId xmlns:a16="http://schemas.microsoft.com/office/drawing/2014/main" id="{79AC6706-D9DA-E25D-540E-CB31EC137699}"/>
              </a:ext>
            </a:extLst>
          </p:cNvPr>
          <p:cNvSpPr txBox="1">
            <a:spLocks noChangeArrowheads="1"/>
          </p:cNvSpPr>
          <p:nvPr/>
        </p:nvSpPr>
        <p:spPr bwMode="auto">
          <a:xfrm>
            <a:off x="16496789" y="935442"/>
            <a:ext cx="3112680" cy="597643"/>
          </a:xfrm>
          <a:prstGeom prst="rect">
            <a:avLst/>
          </a:prstGeom>
          <a:noFill/>
          <a:ln>
            <a:noFill/>
          </a:ln>
        </p:spPr>
        <p:txBody>
          <a:bodyPr wrap="square" lIns="54864" tIns="27432" rIns="54864" bIns="27432" anchor="ctr">
            <a:scene3d>
              <a:camera prst="orthographicFront"/>
              <a:lightRig rig="soft" dir="t">
                <a:rot lat="0" lon="0" rev="15600000"/>
              </a:lightRig>
            </a:scene3d>
            <a:sp3d extrusionH="57150" prstMaterial="softEdge">
              <a:bevelT w="25400" h="38100"/>
            </a:sp3d>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defRPr sz="1000"/>
            </a:pPr>
            <a:r>
              <a:rPr lang="en-US" altLang="ja-JP" sz="2800" b="1" i="0" strike="noStrike" cap="none" spc="0" dirty="0">
                <a:ln>
                  <a:noFill/>
                </a:ln>
                <a:solidFill>
                  <a:schemeClr val="accent2">
                    <a:lumMod val="75000"/>
                  </a:schemeClr>
                </a:solidFill>
                <a:effectLst/>
                <a:latin typeface="Meiryo UI" panose="020B0604030504040204" pitchFamily="50" charset="-128"/>
                <a:ea typeface="Meiryo UI" panose="020B0604030504040204" pitchFamily="50" charset="-128"/>
                <a:cs typeface="Meiryo UI" panose="020B0604030504040204" pitchFamily="50" charset="-128"/>
              </a:rPr>
              <a:t>〈</a:t>
            </a:r>
            <a:r>
              <a:rPr lang="ja-JP" altLang="en-US" sz="2800" b="1" i="0" strike="noStrike" cap="none" spc="0">
                <a:ln>
                  <a:noFill/>
                </a:ln>
                <a:solidFill>
                  <a:schemeClr val="accent2">
                    <a:lumMod val="75000"/>
                  </a:schemeClr>
                </a:solidFill>
                <a:effectLst/>
                <a:latin typeface="Meiryo UI" panose="020B0604030504040204" pitchFamily="50" charset="-128"/>
                <a:ea typeface="Meiryo UI" panose="020B0604030504040204" pitchFamily="50" charset="-128"/>
                <a:cs typeface="Meiryo UI" panose="020B0604030504040204" pitchFamily="50" charset="-128"/>
              </a:rPr>
              <a:t>２０２６年</a:t>
            </a:r>
            <a:r>
              <a:rPr lang="ja-JP" altLang="en-US" sz="2800" b="1">
                <a:solidFill>
                  <a:schemeClr val="accent2">
                    <a:lumMod val="75000"/>
                  </a:schemeClr>
                </a:solidFill>
                <a:latin typeface="Meiryo UI" panose="020B0604030504040204" pitchFamily="50" charset="-128"/>
                <a:ea typeface="Meiryo UI" panose="020B0604030504040204" pitchFamily="50" charset="-128"/>
                <a:cs typeface="Meiryo UI" panose="020B0604030504040204" pitchFamily="50" charset="-128"/>
              </a:rPr>
              <a:t>２</a:t>
            </a:r>
            <a:r>
              <a:rPr lang="ja-JP" altLang="en-US" sz="2800" b="1" i="0" strike="noStrike" cap="none" spc="0">
                <a:ln>
                  <a:noFill/>
                </a:ln>
                <a:solidFill>
                  <a:schemeClr val="accent2">
                    <a:lumMod val="75000"/>
                  </a:schemeClr>
                </a:solidFill>
                <a:effectLst/>
                <a:latin typeface="Meiryo UI" panose="020B0604030504040204" pitchFamily="50" charset="-128"/>
                <a:ea typeface="Meiryo UI" panose="020B0604030504040204" pitchFamily="50" charset="-128"/>
                <a:cs typeface="Meiryo UI" panose="020B0604030504040204" pitchFamily="50" charset="-128"/>
              </a:rPr>
              <a:t>月版</a:t>
            </a:r>
            <a:r>
              <a:rPr lang="en-US" altLang="ja-JP" sz="2800" b="1" i="0" strike="noStrike" cap="none" spc="0" dirty="0">
                <a:ln>
                  <a:noFill/>
                </a:ln>
                <a:solidFill>
                  <a:schemeClr val="accent2">
                    <a:lumMod val="75000"/>
                  </a:schemeClr>
                </a:solidFill>
                <a:effectLst/>
                <a:latin typeface="Meiryo UI" panose="020B0604030504040204" pitchFamily="50" charset="-128"/>
                <a:ea typeface="Meiryo UI" panose="020B0604030504040204" pitchFamily="50" charset="-128"/>
                <a:cs typeface="Meiryo UI" panose="020B0604030504040204" pitchFamily="50" charset="-128"/>
              </a:rPr>
              <a:t>〉</a:t>
            </a:r>
          </a:p>
        </p:txBody>
      </p:sp>
      <p:graphicFrame>
        <p:nvGraphicFramePr>
          <p:cNvPr id="86" name="表 41">
            <a:extLst>
              <a:ext uri="{FF2B5EF4-FFF2-40B4-BE49-F238E27FC236}">
                <a16:creationId xmlns:a16="http://schemas.microsoft.com/office/drawing/2014/main" id="{955B68BF-0B66-1C30-7B02-0F00FA46F634}"/>
              </a:ext>
            </a:extLst>
          </p:cNvPr>
          <p:cNvGraphicFramePr>
            <a:graphicFrameLocks noGrp="1"/>
          </p:cNvGraphicFramePr>
          <p:nvPr>
            <p:extLst>
              <p:ext uri="{D42A27DB-BD31-4B8C-83A1-F6EECF244321}">
                <p14:modId xmlns:p14="http://schemas.microsoft.com/office/powerpoint/2010/main" val="1229760022"/>
              </p:ext>
            </p:extLst>
          </p:nvPr>
        </p:nvGraphicFramePr>
        <p:xfrm>
          <a:off x="1256599" y="1607280"/>
          <a:ext cx="20099789" cy="7039303"/>
        </p:xfrm>
        <a:graphic>
          <a:graphicData uri="http://schemas.openxmlformats.org/drawingml/2006/table">
            <a:tbl>
              <a:tblPr>
                <a:tableStyleId>{616DA210-FB5B-4158-B5E0-FEB733F419BA}</a:tableStyleId>
              </a:tblPr>
              <a:tblGrid>
                <a:gridCol w="604451">
                  <a:extLst>
                    <a:ext uri="{9D8B030D-6E8A-4147-A177-3AD203B41FA5}">
                      <a16:colId xmlns:a16="http://schemas.microsoft.com/office/drawing/2014/main" val="2097309616"/>
                    </a:ext>
                  </a:extLst>
                </a:gridCol>
                <a:gridCol w="632735">
                  <a:extLst>
                    <a:ext uri="{9D8B030D-6E8A-4147-A177-3AD203B41FA5}">
                      <a16:colId xmlns:a16="http://schemas.microsoft.com/office/drawing/2014/main" val="1897950987"/>
                    </a:ext>
                  </a:extLst>
                </a:gridCol>
                <a:gridCol w="591472">
                  <a:extLst>
                    <a:ext uri="{9D8B030D-6E8A-4147-A177-3AD203B41FA5}">
                      <a16:colId xmlns:a16="http://schemas.microsoft.com/office/drawing/2014/main" val="25817168"/>
                    </a:ext>
                  </a:extLst>
                </a:gridCol>
                <a:gridCol w="581215">
                  <a:extLst>
                    <a:ext uri="{9D8B030D-6E8A-4147-A177-3AD203B41FA5}">
                      <a16:colId xmlns:a16="http://schemas.microsoft.com/office/drawing/2014/main" val="2660179775"/>
                    </a:ext>
                  </a:extLst>
                </a:gridCol>
                <a:gridCol w="586879">
                  <a:extLst>
                    <a:ext uri="{9D8B030D-6E8A-4147-A177-3AD203B41FA5}">
                      <a16:colId xmlns:a16="http://schemas.microsoft.com/office/drawing/2014/main" val="4127264957"/>
                    </a:ext>
                  </a:extLst>
                </a:gridCol>
                <a:gridCol w="640080">
                  <a:extLst>
                    <a:ext uri="{9D8B030D-6E8A-4147-A177-3AD203B41FA5}">
                      <a16:colId xmlns:a16="http://schemas.microsoft.com/office/drawing/2014/main" val="269297634"/>
                    </a:ext>
                  </a:extLst>
                </a:gridCol>
                <a:gridCol w="581215">
                  <a:extLst>
                    <a:ext uri="{9D8B030D-6E8A-4147-A177-3AD203B41FA5}">
                      <a16:colId xmlns:a16="http://schemas.microsoft.com/office/drawing/2014/main" val="270345305"/>
                    </a:ext>
                  </a:extLst>
                </a:gridCol>
                <a:gridCol w="581215">
                  <a:extLst>
                    <a:ext uri="{9D8B030D-6E8A-4147-A177-3AD203B41FA5}">
                      <a16:colId xmlns:a16="http://schemas.microsoft.com/office/drawing/2014/main" val="2880180914"/>
                    </a:ext>
                  </a:extLst>
                </a:gridCol>
                <a:gridCol w="551963">
                  <a:extLst>
                    <a:ext uri="{9D8B030D-6E8A-4147-A177-3AD203B41FA5}">
                      <a16:colId xmlns:a16="http://schemas.microsoft.com/office/drawing/2014/main" val="926341448"/>
                    </a:ext>
                  </a:extLst>
                </a:gridCol>
                <a:gridCol w="594548">
                  <a:extLst>
                    <a:ext uri="{9D8B030D-6E8A-4147-A177-3AD203B41FA5}">
                      <a16:colId xmlns:a16="http://schemas.microsoft.com/office/drawing/2014/main" val="778210961"/>
                    </a:ext>
                  </a:extLst>
                </a:gridCol>
                <a:gridCol w="604765">
                  <a:extLst>
                    <a:ext uri="{9D8B030D-6E8A-4147-A177-3AD203B41FA5}">
                      <a16:colId xmlns:a16="http://schemas.microsoft.com/office/drawing/2014/main" val="690706407"/>
                    </a:ext>
                  </a:extLst>
                </a:gridCol>
                <a:gridCol w="640080">
                  <a:extLst>
                    <a:ext uri="{9D8B030D-6E8A-4147-A177-3AD203B41FA5}">
                      <a16:colId xmlns:a16="http://schemas.microsoft.com/office/drawing/2014/main" val="4219718161"/>
                    </a:ext>
                  </a:extLst>
                </a:gridCol>
                <a:gridCol w="627254">
                  <a:extLst>
                    <a:ext uri="{9D8B030D-6E8A-4147-A177-3AD203B41FA5}">
                      <a16:colId xmlns:a16="http://schemas.microsoft.com/office/drawing/2014/main" val="3084027291"/>
                    </a:ext>
                  </a:extLst>
                </a:gridCol>
                <a:gridCol w="581215">
                  <a:extLst>
                    <a:ext uri="{9D8B030D-6E8A-4147-A177-3AD203B41FA5}">
                      <a16:colId xmlns:a16="http://schemas.microsoft.com/office/drawing/2014/main" val="2534703214"/>
                    </a:ext>
                  </a:extLst>
                </a:gridCol>
                <a:gridCol w="640080">
                  <a:extLst>
                    <a:ext uri="{9D8B030D-6E8A-4147-A177-3AD203B41FA5}">
                      <a16:colId xmlns:a16="http://schemas.microsoft.com/office/drawing/2014/main" val="4084205509"/>
                    </a:ext>
                  </a:extLst>
                </a:gridCol>
                <a:gridCol w="565067">
                  <a:extLst>
                    <a:ext uri="{9D8B030D-6E8A-4147-A177-3AD203B41FA5}">
                      <a16:colId xmlns:a16="http://schemas.microsoft.com/office/drawing/2014/main" val="3541549423"/>
                    </a:ext>
                  </a:extLst>
                </a:gridCol>
                <a:gridCol w="614900">
                  <a:extLst>
                    <a:ext uri="{9D8B030D-6E8A-4147-A177-3AD203B41FA5}">
                      <a16:colId xmlns:a16="http://schemas.microsoft.com/office/drawing/2014/main" val="3103460086"/>
                    </a:ext>
                  </a:extLst>
                </a:gridCol>
                <a:gridCol w="575072">
                  <a:extLst>
                    <a:ext uri="{9D8B030D-6E8A-4147-A177-3AD203B41FA5}">
                      <a16:colId xmlns:a16="http://schemas.microsoft.com/office/drawing/2014/main" val="1555751302"/>
                    </a:ext>
                  </a:extLst>
                </a:gridCol>
                <a:gridCol w="586794">
                  <a:extLst>
                    <a:ext uri="{9D8B030D-6E8A-4147-A177-3AD203B41FA5}">
                      <a16:colId xmlns:a16="http://schemas.microsoft.com/office/drawing/2014/main" val="336539328"/>
                    </a:ext>
                  </a:extLst>
                </a:gridCol>
                <a:gridCol w="581779">
                  <a:extLst>
                    <a:ext uri="{9D8B030D-6E8A-4147-A177-3AD203B41FA5}">
                      <a16:colId xmlns:a16="http://schemas.microsoft.com/office/drawing/2014/main" val="2449665052"/>
                    </a:ext>
                  </a:extLst>
                </a:gridCol>
                <a:gridCol w="581215">
                  <a:extLst>
                    <a:ext uri="{9D8B030D-6E8A-4147-A177-3AD203B41FA5}">
                      <a16:colId xmlns:a16="http://schemas.microsoft.com/office/drawing/2014/main" val="1110444334"/>
                    </a:ext>
                  </a:extLst>
                </a:gridCol>
                <a:gridCol w="581215">
                  <a:extLst>
                    <a:ext uri="{9D8B030D-6E8A-4147-A177-3AD203B41FA5}">
                      <a16:colId xmlns:a16="http://schemas.microsoft.com/office/drawing/2014/main" val="2415962396"/>
                    </a:ext>
                  </a:extLst>
                </a:gridCol>
                <a:gridCol w="581215">
                  <a:extLst>
                    <a:ext uri="{9D8B030D-6E8A-4147-A177-3AD203B41FA5}">
                      <a16:colId xmlns:a16="http://schemas.microsoft.com/office/drawing/2014/main" val="4032219248"/>
                    </a:ext>
                  </a:extLst>
                </a:gridCol>
                <a:gridCol w="585907">
                  <a:extLst>
                    <a:ext uri="{9D8B030D-6E8A-4147-A177-3AD203B41FA5}">
                      <a16:colId xmlns:a16="http://schemas.microsoft.com/office/drawing/2014/main" val="2850807119"/>
                    </a:ext>
                  </a:extLst>
                </a:gridCol>
                <a:gridCol w="572972">
                  <a:extLst>
                    <a:ext uri="{9D8B030D-6E8A-4147-A177-3AD203B41FA5}">
                      <a16:colId xmlns:a16="http://schemas.microsoft.com/office/drawing/2014/main" val="4189414689"/>
                    </a:ext>
                  </a:extLst>
                </a:gridCol>
                <a:gridCol w="584766">
                  <a:extLst>
                    <a:ext uri="{9D8B030D-6E8A-4147-A177-3AD203B41FA5}">
                      <a16:colId xmlns:a16="http://schemas.microsoft.com/office/drawing/2014/main" val="4076722313"/>
                    </a:ext>
                  </a:extLst>
                </a:gridCol>
                <a:gridCol w="573400">
                  <a:extLst>
                    <a:ext uri="{9D8B030D-6E8A-4147-A177-3AD203B41FA5}">
                      <a16:colId xmlns:a16="http://schemas.microsoft.com/office/drawing/2014/main" val="3854105985"/>
                    </a:ext>
                  </a:extLst>
                </a:gridCol>
                <a:gridCol w="589030">
                  <a:extLst>
                    <a:ext uri="{9D8B030D-6E8A-4147-A177-3AD203B41FA5}">
                      <a16:colId xmlns:a16="http://schemas.microsoft.com/office/drawing/2014/main" val="225721337"/>
                    </a:ext>
                  </a:extLst>
                </a:gridCol>
                <a:gridCol w="581215">
                  <a:extLst>
                    <a:ext uri="{9D8B030D-6E8A-4147-A177-3AD203B41FA5}">
                      <a16:colId xmlns:a16="http://schemas.microsoft.com/office/drawing/2014/main" val="1174727248"/>
                    </a:ext>
                  </a:extLst>
                </a:gridCol>
                <a:gridCol w="581215">
                  <a:extLst>
                    <a:ext uri="{9D8B030D-6E8A-4147-A177-3AD203B41FA5}">
                      <a16:colId xmlns:a16="http://schemas.microsoft.com/office/drawing/2014/main" val="1990923585"/>
                    </a:ext>
                  </a:extLst>
                </a:gridCol>
                <a:gridCol w="581215">
                  <a:extLst>
                    <a:ext uri="{9D8B030D-6E8A-4147-A177-3AD203B41FA5}">
                      <a16:colId xmlns:a16="http://schemas.microsoft.com/office/drawing/2014/main" val="633047365"/>
                    </a:ext>
                  </a:extLst>
                </a:gridCol>
                <a:gridCol w="581215">
                  <a:extLst>
                    <a:ext uri="{9D8B030D-6E8A-4147-A177-3AD203B41FA5}">
                      <a16:colId xmlns:a16="http://schemas.microsoft.com/office/drawing/2014/main" val="156759183"/>
                    </a:ext>
                  </a:extLst>
                </a:gridCol>
                <a:gridCol w="581215">
                  <a:extLst>
                    <a:ext uri="{9D8B030D-6E8A-4147-A177-3AD203B41FA5}">
                      <a16:colId xmlns:a16="http://schemas.microsoft.com/office/drawing/2014/main" val="2729118047"/>
                    </a:ext>
                  </a:extLst>
                </a:gridCol>
                <a:gridCol w="581215">
                  <a:extLst>
                    <a:ext uri="{9D8B030D-6E8A-4147-A177-3AD203B41FA5}">
                      <a16:colId xmlns:a16="http://schemas.microsoft.com/office/drawing/2014/main" val="2161064494"/>
                    </a:ext>
                  </a:extLst>
                </a:gridCol>
              </a:tblGrid>
              <a:tr h="164032">
                <a:tc>
                  <a:txBody>
                    <a:bodyPr/>
                    <a:lstStyle/>
                    <a:p>
                      <a:pPr algn="ctr" fontAlgn="ctr"/>
                      <a:r>
                        <a:rPr lang="ja-JP" altLang="en-US" sz="1100" u="none" strike="noStrike">
                          <a:solidFill>
                            <a:schemeClr val="tx1"/>
                          </a:solidFill>
                          <a:effectLst/>
                          <a:latin typeface="Meiryo UI"/>
                          <a:ea typeface="Meiryo UI"/>
                        </a:rPr>
                        <a:t>２</a:t>
                      </a:r>
                      <a:r>
                        <a:rPr lang="en-US" altLang="ja-JP" sz="1100" u="none" strike="noStrike" dirty="0">
                          <a:solidFill>
                            <a:schemeClr val="tx1"/>
                          </a:solidFill>
                          <a:effectLst/>
                          <a:latin typeface="Meiryo UI"/>
                          <a:ea typeface="Meiryo UI"/>
                        </a:rPr>
                        <a:t>/</a:t>
                      </a:r>
                      <a:r>
                        <a:rPr lang="ja-JP" altLang="en-US" sz="1100" u="none" strike="noStrike">
                          <a:solidFill>
                            <a:schemeClr val="tx1"/>
                          </a:solidFill>
                          <a:effectLst/>
                          <a:latin typeface="Meiryo UI"/>
                          <a:ea typeface="Meiryo UI"/>
                        </a:rPr>
                        <a:t>１</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２</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３</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４</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５</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６</a:t>
                      </a:r>
                      <a:endParaRPr lang="en-US" altLang="ja-JP" sz="1100" b="0" i="0" u="none" strike="noStrike" dirty="0">
                        <a:solidFill>
                          <a:schemeClr val="tx1"/>
                        </a:solidFill>
                        <a:effectLst/>
                        <a:latin typeface="Meiryo UI"/>
                        <a:ea typeface="Meiryo UI"/>
                      </a:endParaRPr>
                    </a:p>
                  </a:txBody>
                  <a:tcPr marL="0" marR="0" marT="0" marB="0" anchor="ctr">
                    <a:solidFill>
                      <a:schemeClr val="accent1">
                        <a:lumMod val="20000"/>
                        <a:lumOff val="80000"/>
                      </a:schemeClr>
                    </a:solidFill>
                  </a:tcPr>
                </a:tc>
                <a:tc>
                  <a:txBody>
                    <a:bodyPr/>
                    <a:lstStyle/>
                    <a:p>
                      <a:pPr algn="ctr" fontAlgn="ctr"/>
                      <a:r>
                        <a:rPr lang="ja-JP" altLang="en-US" sz="1100" u="none" strike="noStrike">
                          <a:solidFill>
                            <a:schemeClr val="tx1"/>
                          </a:solidFill>
                          <a:effectLst/>
                          <a:latin typeface="Meiryo UI"/>
                          <a:ea typeface="Meiryo UI"/>
                        </a:rPr>
                        <a:t>６</a:t>
                      </a:r>
                      <a:endParaRPr lang="en-US" altLang="ja-JP" sz="1100" b="0" i="0" u="none" strike="noStrike" dirty="0">
                        <a:solidFill>
                          <a:schemeClr val="tx1"/>
                        </a:solidFill>
                        <a:effectLst/>
                        <a:latin typeface="Meiryo UI"/>
                        <a:ea typeface="Meiryo UI"/>
                      </a:endParaRPr>
                    </a:p>
                  </a:txBody>
                  <a:tcPr marL="0" marR="0" marT="0" marB="0" anchor="ctr">
                    <a:solidFill>
                      <a:srgbClr val="FFE1E1"/>
                    </a:solidFill>
                  </a:tcPr>
                </a:tc>
                <a:tc>
                  <a:txBody>
                    <a:bodyPr/>
                    <a:lstStyle/>
                    <a:p>
                      <a:pPr algn="ctr" fontAlgn="ctr"/>
                      <a:r>
                        <a:rPr lang="ja-JP" altLang="en-US" sz="1100" u="none" strike="noStrike">
                          <a:solidFill>
                            <a:schemeClr val="tx1"/>
                          </a:solidFill>
                          <a:effectLst/>
                          <a:latin typeface="Meiryo UI"/>
                          <a:ea typeface="Meiryo UI"/>
                        </a:rPr>
                        <a:t>８</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９</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１０</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１１</a:t>
                      </a:r>
                      <a:endParaRPr lang="en-US" altLang="ja-JP" sz="1100" b="0" i="0" u="none" strike="noStrike" dirty="0">
                        <a:solidFill>
                          <a:schemeClr val="tx1"/>
                        </a:solidFill>
                        <a:effectLst/>
                        <a:latin typeface="Meiryo UI"/>
                        <a:ea typeface="Meiryo UI"/>
                      </a:endParaRPr>
                    </a:p>
                  </a:txBody>
                  <a:tcPr marL="0" marR="0" marT="0" marB="0" anchor="ctr">
                    <a:solidFill>
                      <a:schemeClr val="accent4">
                        <a:lumMod val="20000"/>
                        <a:lumOff val="80000"/>
                      </a:schemeClr>
                    </a:solidFill>
                  </a:tcPr>
                </a:tc>
                <a:tc>
                  <a:txBody>
                    <a:bodyPr/>
                    <a:lstStyle/>
                    <a:p>
                      <a:pPr algn="ctr" fontAlgn="ctr"/>
                      <a:r>
                        <a:rPr lang="ja-JP" altLang="en-US" sz="1100" u="none" strike="noStrike">
                          <a:solidFill>
                            <a:schemeClr val="tx1"/>
                          </a:solidFill>
                          <a:effectLst/>
                          <a:latin typeface="Meiryo UI"/>
                          <a:ea typeface="Meiryo UI"/>
                        </a:rPr>
                        <a:t>１２</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１３</a:t>
                      </a:r>
                      <a:endParaRPr lang="en-US" altLang="ja-JP" sz="1100" b="0" i="0" u="none" strike="noStrike" dirty="0">
                        <a:solidFill>
                          <a:schemeClr val="tx1"/>
                        </a:solidFill>
                        <a:effectLst/>
                        <a:latin typeface="Meiryo UI"/>
                        <a:ea typeface="Meiryo UI"/>
                      </a:endParaRPr>
                    </a:p>
                  </a:txBody>
                  <a:tcPr marL="0" marR="0" marT="0" marB="0" anchor="ctr">
                    <a:solidFill>
                      <a:schemeClr val="accent1">
                        <a:lumMod val="20000"/>
                        <a:lumOff val="80000"/>
                      </a:schemeClr>
                    </a:solidFill>
                  </a:tcPr>
                </a:tc>
                <a:tc>
                  <a:txBody>
                    <a:bodyPr/>
                    <a:lstStyle/>
                    <a:p>
                      <a:pPr algn="ctr" fontAlgn="ctr"/>
                      <a:r>
                        <a:rPr lang="ja-JP" altLang="en-US" sz="1100" u="none" strike="noStrike">
                          <a:solidFill>
                            <a:schemeClr val="tx1"/>
                          </a:solidFill>
                          <a:effectLst/>
                          <a:latin typeface="Meiryo UI"/>
                          <a:ea typeface="Meiryo UI"/>
                        </a:rPr>
                        <a:t>１４</a:t>
                      </a:r>
                      <a:endParaRPr lang="en-US" altLang="ja-JP" sz="1100" b="0" i="0" u="none" strike="noStrike" dirty="0">
                        <a:solidFill>
                          <a:schemeClr val="tx1"/>
                        </a:solidFill>
                        <a:effectLst/>
                        <a:latin typeface="Meiryo UI"/>
                        <a:ea typeface="Meiryo UI"/>
                      </a:endParaRPr>
                    </a:p>
                  </a:txBody>
                  <a:tcPr marL="0" marR="0" marT="0" marB="0" anchor="ctr">
                    <a:solidFill>
                      <a:srgbClr val="FFE1E1"/>
                    </a:solidFill>
                  </a:tcPr>
                </a:tc>
                <a:tc>
                  <a:txBody>
                    <a:bodyPr/>
                    <a:lstStyle/>
                    <a:p>
                      <a:pPr algn="ctr" fontAlgn="ctr"/>
                      <a:r>
                        <a:rPr lang="ja-JP" altLang="en-US" sz="1100" u="none" strike="noStrike">
                          <a:solidFill>
                            <a:schemeClr val="tx1"/>
                          </a:solidFill>
                          <a:effectLst/>
                          <a:latin typeface="Meiryo UI"/>
                          <a:ea typeface="Meiryo UI"/>
                        </a:rPr>
                        <a:t>１５</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１６</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１６</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１８</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１９</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２０</a:t>
                      </a:r>
                      <a:endParaRPr lang="en-US" altLang="ja-JP" sz="1100" b="0" i="0" u="none" strike="noStrike" dirty="0">
                        <a:solidFill>
                          <a:schemeClr val="tx1"/>
                        </a:solidFill>
                        <a:effectLst/>
                        <a:latin typeface="Meiryo UI"/>
                        <a:ea typeface="Meiryo UI"/>
                      </a:endParaRPr>
                    </a:p>
                  </a:txBody>
                  <a:tcPr marL="0" marR="0" marT="0" marB="0" anchor="ctr">
                    <a:solidFill>
                      <a:schemeClr val="accent1">
                        <a:lumMod val="20000"/>
                        <a:lumOff val="80000"/>
                      </a:schemeClr>
                    </a:solidFill>
                  </a:tcPr>
                </a:tc>
                <a:tc>
                  <a:txBody>
                    <a:bodyPr/>
                    <a:lstStyle/>
                    <a:p>
                      <a:pPr algn="ctr" fontAlgn="ctr"/>
                      <a:r>
                        <a:rPr lang="ja-JP" altLang="en-US" sz="1100" u="none" strike="noStrike">
                          <a:solidFill>
                            <a:schemeClr val="tx1"/>
                          </a:solidFill>
                          <a:effectLst/>
                          <a:latin typeface="Meiryo UI"/>
                          <a:ea typeface="Meiryo UI"/>
                        </a:rPr>
                        <a:t>２１</a:t>
                      </a:r>
                      <a:endParaRPr lang="en-US" altLang="ja-JP" sz="1100" b="0" i="0" u="none" strike="noStrike" dirty="0">
                        <a:solidFill>
                          <a:schemeClr val="tx1"/>
                        </a:solidFill>
                        <a:effectLst/>
                        <a:latin typeface="Meiryo UI"/>
                        <a:ea typeface="Meiryo UI"/>
                      </a:endParaRPr>
                    </a:p>
                  </a:txBody>
                  <a:tcPr marL="0" marR="0" marT="0" marB="0" anchor="ctr">
                    <a:solidFill>
                      <a:srgbClr val="FFE1E1"/>
                    </a:solidFill>
                  </a:tcPr>
                </a:tc>
                <a:tc>
                  <a:txBody>
                    <a:bodyPr/>
                    <a:lstStyle/>
                    <a:p>
                      <a:pPr algn="ctr" fontAlgn="ctr"/>
                      <a:r>
                        <a:rPr lang="ja-JP" altLang="en-US" sz="1100" u="none" strike="noStrike">
                          <a:solidFill>
                            <a:schemeClr val="tx1"/>
                          </a:solidFill>
                          <a:effectLst/>
                          <a:latin typeface="Meiryo UI"/>
                          <a:ea typeface="Meiryo UI"/>
                        </a:rPr>
                        <a:t>２２</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２３</a:t>
                      </a:r>
                      <a:endParaRPr lang="en-US" altLang="ja-JP" sz="1100" b="0" i="0" u="none" strike="noStrike" dirty="0">
                        <a:solidFill>
                          <a:schemeClr val="tx1"/>
                        </a:solidFill>
                        <a:effectLst/>
                        <a:latin typeface="Meiryo UI"/>
                        <a:ea typeface="Meiryo UI"/>
                      </a:endParaRPr>
                    </a:p>
                  </a:txBody>
                  <a:tcPr marL="0" marR="0" marT="0" marB="0" anchor="ctr">
                    <a:solidFill>
                      <a:schemeClr val="accent4">
                        <a:lumMod val="20000"/>
                        <a:lumOff val="80000"/>
                      </a:schemeClr>
                    </a:solidFill>
                  </a:tcPr>
                </a:tc>
                <a:tc>
                  <a:txBody>
                    <a:bodyPr/>
                    <a:lstStyle/>
                    <a:p>
                      <a:pPr algn="ctr" fontAlgn="ctr"/>
                      <a:r>
                        <a:rPr lang="ja-JP" altLang="en-US" sz="1100" u="none" strike="noStrike">
                          <a:solidFill>
                            <a:schemeClr val="tx1"/>
                          </a:solidFill>
                          <a:effectLst/>
                          <a:latin typeface="Meiryo UI"/>
                          <a:ea typeface="Meiryo UI"/>
                        </a:rPr>
                        <a:t>２４</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２５</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２６</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u="none" strike="noStrike">
                          <a:solidFill>
                            <a:schemeClr val="tx1"/>
                          </a:solidFill>
                          <a:effectLst/>
                          <a:latin typeface="Meiryo UI"/>
                          <a:ea typeface="Meiryo UI"/>
                        </a:rPr>
                        <a:t>２６</a:t>
                      </a:r>
                      <a:endParaRPr lang="en-US" altLang="ja-JP" sz="1100" b="0" i="0" u="none" strike="noStrike" dirty="0">
                        <a:solidFill>
                          <a:schemeClr val="tx1"/>
                        </a:solidFill>
                        <a:effectLst/>
                        <a:latin typeface="Meiryo UI"/>
                        <a:ea typeface="Meiryo UI"/>
                      </a:endParaRPr>
                    </a:p>
                  </a:txBody>
                  <a:tcPr marL="0" marR="0" marT="0" marB="0" anchor="ctr">
                    <a:solidFill>
                      <a:schemeClr val="accent1">
                        <a:lumMod val="20000"/>
                        <a:lumOff val="80000"/>
                      </a:schemeClr>
                    </a:solidFill>
                  </a:tcPr>
                </a:tc>
                <a:tc>
                  <a:txBody>
                    <a:bodyPr/>
                    <a:lstStyle/>
                    <a:p>
                      <a:pPr algn="ctr" fontAlgn="ctr"/>
                      <a:r>
                        <a:rPr lang="ja-JP" altLang="en-US" sz="1100" u="none" strike="noStrike">
                          <a:solidFill>
                            <a:schemeClr val="tx1"/>
                          </a:solidFill>
                          <a:effectLst/>
                          <a:latin typeface="Meiryo UI"/>
                          <a:ea typeface="Meiryo UI"/>
                        </a:rPr>
                        <a:t>２８</a:t>
                      </a:r>
                      <a:endParaRPr lang="en-US" altLang="ja-JP" sz="1100" b="0" i="0" u="none" strike="noStrike" dirty="0">
                        <a:solidFill>
                          <a:schemeClr val="tx1"/>
                        </a:solidFill>
                        <a:effectLst/>
                        <a:latin typeface="Meiryo UI"/>
                        <a:ea typeface="Meiryo UI"/>
                      </a:endParaRPr>
                    </a:p>
                  </a:txBody>
                  <a:tcPr marL="0" marR="0" marT="0" marB="0" anchor="ctr">
                    <a:solidFill>
                      <a:srgbClr val="FFE1E1"/>
                    </a:solidFill>
                  </a:tcPr>
                </a:tc>
                <a:tc>
                  <a:txBody>
                    <a:bodyPr/>
                    <a:lstStyle/>
                    <a:p>
                      <a:pPr algn="ctr" fontAlgn="ctr"/>
                      <a:r>
                        <a:rPr lang="ja-JP" altLang="en-US" sz="1100" b="0" i="0" u="none" strike="noStrike">
                          <a:solidFill>
                            <a:schemeClr val="tx1"/>
                          </a:solidFill>
                          <a:effectLst/>
                          <a:latin typeface="Meiryo UI"/>
                          <a:ea typeface="Meiryo UI"/>
                        </a:rPr>
                        <a:t>３</a:t>
                      </a:r>
                      <a:r>
                        <a:rPr lang="en-US" altLang="ja-JP" sz="1100" b="0" i="0" u="none" strike="noStrike" dirty="0">
                          <a:solidFill>
                            <a:schemeClr val="tx1"/>
                          </a:solidFill>
                          <a:effectLst/>
                          <a:latin typeface="Meiryo UI"/>
                          <a:ea typeface="Meiryo UI"/>
                        </a:rPr>
                        <a:t>/</a:t>
                      </a:r>
                      <a:r>
                        <a:rPr lang="ja-JP" altLang="en-US" sz="1100" b="0" i="0" u="none" strike="noStrike">
                          <a:solidFill>
                            <a:schemeClr val="tx1"/>
                          </a:solidFill>
                          <a:effectLst/>
                          <a:latin typeface="Meiryo UI"/>
                          <a:ea typeface="Meiryo UI"/>
                        </a:rPr>
                        <a:t>１</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b="0" i="0" u="none" strike="noStrike">
                          <a:solidFill>
                            <a:schemeClr val="tx1"/>
                          </a:solidFill>
                          <a:effectLst/>
                          <a:latin typeface="Meiryo UI"/>
                          <a:ea typeface="Meiryo UI"/>
                        </a:rPr>
                        <a:t>２</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b="0" i="0" u="none" strike="noStrike">
                          <a:solidFill>
                            <a:schemeClr val="tx1"/>
                          </a:solidFill>
                          <a:effectLst/>
                          <a:latin typeface="Meiryo UI"/>
                          <a:ea typeface="Meiryo UI"/>
                        </a:rPr>
                        <a:t>３</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b="0" i="0" u="none" strike="noStrike">
                          <a:solidFill>
                            <a:schemeClr val="tx1"/>
                          </a:solidFill>
                          <a:effectLst/>
                          <a:latin typeface="Meiryo UI"/>
                          <a:ea typeface="Meiryo UI"/>
                        </a:rPr>
                        <a:t>４</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b="0" i="0" u="none" strike="noStrike">
                          <a:solidFill>
                            <a:schemeClr val="tx1"/>
                          </a:solidFill>
                          <a:effectLst/>
                          <a:latin typeface="Meiryo UI"/>
                          <a:ea typeface="Meiryo UI"/>
                        </a:rPr>
                        <a:t>５</a:t>
                      </a:r>
                      <a:endParaRPr lang="en-US" altLang="ja-JP" sz="1100" b="0" i="0" u="none" strike="noStrike" dirty="0">
                        <a:solidFill>
                          <a:schemeClr val="tx1"/>
                        </a:solidFill>
                        <a:effectLst/>
                        <a:latin typeface="Meiryo UI"/>
                        <a:ea typeface="Meiryo UI"/>
                      </a:endParaRPr>
                    </a:p>
                  </a:txBody>
                  <a:tcPr marL="0" marR="0" marT="0" marB="0" anchor="ctr">
                    <a:noFill/>
                  </a:tcPr>
                </a:tc>
                <a:tc>
                  <a:txBody>
                    <a:bodyPr/>
                    <a:lstStyle/>
                    <a:p>
                      <a:pPr algn="ctr" fontAlgn="ctr"/>
                      <a:r>
                        <a:rPr lang="ja-JP" altLang="en-US" sz="1100" b="0" i="0" u="none" strike="noStrike">
                          <a:solidFill>
                            <a:schemeClr val="tx1"/>
                          </a:solidFill>
                          <a:effectLst/>
                          <a:latin typeface="Meiryo UI"/>
                          <a:ea typeface="Meiryo UI"/>
                        </a:rPr>
                        <a:t>６</a:t>
                      </a:r>
                      <a:endParaRPr lang="en-US" altLang="ja-JP" sz="1100" b="0" i="0" u="none" strike="noStrike" dirty="0">
                        <a:solidFill>
                          <a:schemeClr val="tx1"/>
                        </a:solidFill>
                        <a:effectLst/>
                        <a:latin typeface="Meiryo UI"/>
                        <a:ea typeface="Meiryo UI"/>
                      </a:endParaRPr>
                    </a:p>
                  </a:txBody>
                  <a:tcPr marL="0" marR="0" marT="0" marB="0" anchor="ctr">
                    <a:solidFill>
                      <a:schemeClr val="accent1">
                        <a:lumMod val="20000"/>
                        <a:lumOff val="80000"/>
                      </a:schemeClr>
                    </a:solidFill>
                  </a:tcPr>
                </a:tc>
                <a:extLst>
                  <a:ext uri="{0D108BD9-81ED-4DB2-BD59-A6C34878D82A}">
                    <a16:rowId xmlns:a16="http://schemas.microsoft.com/office/drawing/2014/main" val="3142837625"/>
                  </a:ext>
                </a:extLst>
              </a:tr>
              <a:tr h="230646">
                <a:tc>
                  <a:txBody>
                    <a:bodyPr/>
                    <a:lstStyle/>
                    <a:p>
                      <a:pPr algn="ctr" fontAlgn="ctr"/>
                      <a:r>
                        <a:rPr lang="ja-JP" altLang="en-US" sz="900" b="0" i="0" u="none" strike="noStrike">
                          <a:solidFill>
                            <a:schemeClr val="tx1"/>
                          </a:solidFill>
                          <a:effectLst/>
                          <a:latin typeface="Meiryo UI"/>
                          <a:ea typeface="Meiryo UI"/>
                        </a:rPr>
                        <a:t>月</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火</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水</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木</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金</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土</a:t>
                      </a: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日</a:t>
                      </a:r>
                    </a:p>
                  </a:txBody>
                  <a:tcPr marL="0" marR="0" marT="0" marB="0" anchor="ctr">
                    <a:solidFill>
                      <a:srgbClr val="FFE1E1"/>
                    </a:solidFill>
                  </a:tcPr>
                </a:tc>
                <a:tc>
                  <a:txBody>
                    <a:bodyPr/>
                    <a:lstStyle/>
                    <a:p>
                      <a:pPr algn="ctr" fontAlgn="ctr"/>
                      <a:r>
                        <a:rPr lang="ja-JP" altLang="en-US" sz="900" b="0" i="0" u="none" strike="noStrike">
                          <a:solidFill>
                            <a:schemeClr val="tx1"/>
                          </a:solidFill>
                          <a:effectLst/>
                          <a:latin typeface="Meiryo UI"/>
                          <a:ea typeface="Meiryo UI"/>
                        </a:rPr>
                        <a:t>月</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火</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水</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木</a:t>
                      </a:r>
                    </a:p>
                  </a:txBody>
                  <a:tcPr marL="0" marR="0" marT="0" marB="0" anchor="ctr">
                    <a:solidFill>
                      <a:schemeClr val="accent4">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金</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土</a:t>
                      </a: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日</a:t>
                      </a:r>
                    </a:p>
                  </a:txBody>
                  <a:tcPr marL="0" marR="0" marT="0" marB="0" anchor="ctr">
                    <a:solidFill>
                      <a:srgbClr val="FFE1E1"/>
                    </a:solidFill>
                  </a:tcPr>
                </a:tc>
                <a:tc>
                  <a:txBody>
                    <a:bodyPr/>
                    <a:lstStyle/>
                    <a:p>
                      <a:pPr algn="ctr" fontAlgn="ctr"/>
                      <a:r>
                        <a:rPr lang="ja-JP" altLang="en-US" sz="900" b="0" i="0" u="none" strike="noStrike">
                          <a:solidFill>
                            <a:schemeClr val="tx1"/>
                          </a:solidFill>
                          <a:effectLst/>
                          <a:latin typeface="Meiryo UI"/>
                          <a:ea typeface="Meiryo UI"/>
                        </a:rPr>
                        <a:t>月</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火</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水</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木</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金</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土</a:t>
                      </a: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日</a:t>
                      </a:r>
                    </a:p>
                  </a:txBody>
                  <a:tcPr marL="0" marR="0" marT="0" marB="0" anchor="ctr">
                    <a:solidFill>
                      <a:srgbClr val="FFE1E1"/>
                    </a:solidFill>
                  </a:tcPr>
                </a:tc>
                <a:tc>
                  <a:txBody>
                    <a:bodyPr/>
                    <a:lstStyle/>
                    <a:p>
                      <a:pPr algn="ctr" fontAlgn="ctr"/>
                      <a:r>
                        <a:rPr lang="ja-JP" altLang="en-US" sz="900" b="0" i="0" u="none" strike="noStrike">
                          <a:solidFill>
                            <a:schemeClr val="tx1"/>
                          </a:solidFill>
                          <a:effectLst/>
                          <a:latin typeface="Meiryo UI"/>
                          <a:ea typeface="Meiryo UI"/>
                        </a:rPr>
                        <a:t>月</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火</a:t>
                      </a:r>
                    </a:p>
                  </a:txBody>
                  <a:tcPr marL="0" marR="0" marT="0" marB="0" anchor="ctr">
                    <a:solidFill>
                      <a:schemeClr val="accent4">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水</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木</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金</a:t>
                      </a:r>
                    </a:p>
                  </a:txBody>
                  <a:tcPr marL="0" marR="0" marT="0" marB="0" anchor="ctr">
                    <a:noFill/>
                  </a:tcPr>
                </a:tc>
                <a:tc>
                  <a:txBody>
                    <a:bodyPr/>
                    <a:lstStyle/>
                    <a:p>
                      <a:pPr algn="ctr" fontAlgn="b"/>
                      <a:r>
                        <a:rPr lang="ja-JP" altLang="en-US" sz="900" b="0" i="0" u="none" strike="noStrike">
                          <a:solidFill>
                            <a:schemeClr val="tx1"/>
                          </a:solidFill>
                          <a:effectLst/>
                          <a:latin typeface="Meiryo UI"/>
                          <a:ea typeface="Meiryo UI"/>
                        </a:rPr>
                        <a:t>土</a:t>
                      </a: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日</a:t>
                      </a:r>
                    </a:p>
                  </a:txBody>
                  <a:tcPr marL="0" marR="0" marT="0" marB="0" anchor="ctr">
                    <a:solidFill>
                      <a:srgbClr val="FFE1E1"/>
                    </a:solidFill>
                  </a:tcPr>
                </a:tc>
                <a:tc>
                  <a:txBody>
                    <a:bodyPr/>
                    <a:lstStyle/>
                    <a:p>
                      <a:pPr algn="ctr" fontAlgn="ctr"/>
                      <a:r>
                        <a:rPr lang="ja-JP" altLang="en-US" sz="900" b="0" i="0" u="none" strike="noStrike">
                          <a:solidFill>
                            <a:schemeClr val="tx1"/>
                          </a:solidFill>
                          <a:effectLst/>
                          <a:latin typeface="Meiryo UI"/>
                          <a:ea typeface="Meiryo UI"/>
                        </a:rPr>
                        <a:t>月</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火</a:t>
                      </a: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水</a:t>
                      </a:r>
                    </a:p>
                  </a:txBody>
                  <a:tcPr marL="0" marR="0" marT="0" marB="0" anchor="ctr">
                    <a:noFill/>
                  </a:tcPr>
                </a:tc>
                <a:tc>
                  <a:txBody>
                    <a:bodyPr/>
                    <a:lstStyle/>
                    <a:p>
                      <a:pPr algn="ctr" fontAlgn="ctr"/>
                      <a:r>
                        <a:rPr lang="ja-JP" altLang="en-US" sz="900" b="0" i="0" u="none" strike="noStrike" dirty="0">
                          <a:solidFill>
                            <a:schemeClr val="tx1"/>
                          </a:solidFill>
                          <a:effectLst/>
                          <a:latin typeface="Meiryo UI"/>
                          <a:ea typeface="Meiryo UI"/>
                        </a:rPr>
                        <a:t>木</a:t>
                      </a:r>
                    </a:p>
                  </a:txBody>
                  <a:tcPr marL="0" marR="0" marT="0" marB="0" anchor="ctr">
                    <a:noFill/>
                  </a:tcPr>
                </a:tc>
                <a:tc>
                  <a:txBody>
                    <a:bodyPr/>
                    <a:lstStyle/>
                    <a:p>
                      <a:pPr algn="ctr" fontAlgn="ctr"/>
                      <a:r>
                        <a:rPr lang="ja-JP" altLang="en-US" sz="900" u="none" strike="noStrike" dirty="0">
                          <a:solidFill>
                            <a:schemeClr val="tx1"/>
                          </a:solidFill>
                          <a:effectLst/>
                          <a:latin typeface="Meiryo UI"/>
                          <a:ea typeface="Meiryo UI"/>
                        </a:rPr>
                        <a:t>金</a:t>
                      </a:r>
                    </a:p>
                  </a:txBody>
                  <a:tcPr marL="0" marR="0" marT="0" marB="0" anchor="ctr">
                    <a:noFill/>
                  </a:tcPr>
                </a:tc>
                <a:tc>
                  <a:txBody>
                    <a:bodyPr/>
                    <a:lstStyle/>
                    <a:p>
                      <a:pPr algn="ctr" fontAlgn="ctr"/>
                      <a:r>
                        <a:rPr lang="ja-JP" altLang="en-US" sz="900" u="none" strike="noStrike" dirty="0">
                          <a:solidFill>
                            <a:schemeClr val="tx1"/>
                          </a:solidFill>
                          <a:effectLst/>
                          <a:latin typeface="Meiryo UI"/>
                          <a:ea typeface="Meiryo UI"/>
                        </a:rPr>
                        <a:t>土</a:t>
                      </a:r>
                    </a:p>
                  </a:txBody>
                  <a:tcPr marL="0" marR="0" marT="0" marB="0" anchor="ctr">
                    <a:solidFill>
                      <a:schemeClr val="accent1">
                        <a:lumMod val="20000"/>
                        <a:lumOff val="80000"/>
                      </a:schemeClr>
                    </a:solidFill>
                  </a:tcPr>
                </a:tc>
                <a:extLst>
                  <a:ext uri="{0D108BD9-81ED-4DB2-BD59-A6C34878D82A}">
                    <a16:rowId xmlns:a16="http://schemas.microsoft.com/office/drawing/2014/main" val="1963986706"/>
                  </a:ext>
                </a:extLst>
              </a:tr>
              <a:tr h="356634">
                <a:tc>
                  <a:txBody>
                    <a:bodyPr/>
                    <a:lstStyle/>
                    <a:p>
                      <a:pPr algn="l" fontAlgn="b"/>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b">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l" fontAlgn="b"/>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b">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solidFill>
                      <a:srgbClr val="FFE1E1"/>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4">
                        <a:lumMod val="20000"/>
                        <a:lumOff val="80000"/>
                      </a:schemeClr>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solidFill>
                      <a:srgbClr val="FFE1E1"/>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rgbClr val="FFE1E1"/>
                    </a:solid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4">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no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algn="ctr" fontAlgn="ctr"/>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anchor="ctr">
                    <a:solidFill>
                      <a:srgbClr val="FFE1E1"/>
                    </a:solid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l" fontAlgn="b"/>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b">
                    <a:noFill/>
                  </a:tcPr>
                </a:tc>
                <a:tc>
                  <a:txBody>
                    <a:bodyPr/>
                    <a:lstStyle/>
                    <a:p>
                      <a:pPr algn="l" fontAlgn="b"/>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b">
                    <a:noFill/>
                  </a:tcPr>
                </a:tc>
                <a:tc>
                  <a:txBody>
                    <a:bodyPr/>
                    <a:lstStyle/>
                    <a:p>
                      <a:pPr algn="ctr" fontAlgn="ct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ctr" fontAlgn="ct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algn="l" fontAlgn="b"/>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b">
                    <a:solidFill>
                      <a:schemeClr val="accent1">
                        <a:lumMod val="20000"/>
                        <a:lumOff val="80000"/>
                      </a:schemeClr>
                    </a:solidFill>
                  </a:tcPr>
                </a:tc>
                <a:extLst>
                  <a:ext uri="{0D108BD9-81ED-4DB2-BD59-A6C34878D82A}">
                    <a16:rowId xmlns:a16="http://schemas.microsoft.com/office/drawing/2014/main" val="970520599"/>
                  </a:ext>
                </a:extLst>
              </a:tr>
              <a:tr h="26693">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赤口</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先勝</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友引</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先負</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a:solidFill>
                            <a:schemeClr val="tx1"/>
                          </a:solidFill>
                          <a:effectLst/>
                          <a:latin typeface="Meiryo UI" panose="020B0604030504040204" pitchFamily="50" charset="-128"/>
                          <a:ea typeface="Meiryo UI" panose="020B0604030504040204" pitchFamily="50" charset="-128"/>
                        </a:rPr>
                        <a:t>大安</a:t>
                      </a:r>
                    </a:p>
                  </a:txBody>
                  <a:tcPr marL="0" marR="0" marT="0" marB="0" anchor="ctr">
                    <a:solidFill>
                      <a:schemeClr val="accent1">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先勝</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rgbClr val="FFE1E1"/>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友引</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先負</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大安</a:t>
                      </a:r>
                    </a:p>
                  </a:txBody>
                  <a:tcPr marL="0" marR="0" marT="0" marB="0" anchor="ctr">
                    <a:solidFill>
                      <a:schemeClr val="accent4">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赤口</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先勝</a:t>
                      </a:r>
                    </a:p>
                  </a:txBody>
                  <a:tcPr marL="0" marR="0" marT="0" marB="0" anchor="ctr">
                    <a:solidFill>
                      <a:schemeClr val="accent1">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友引</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rgbClr val="FFE1E1"/>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先負</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大安</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赤口</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先勝</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友引</a:t>
                      </a:r>
                    </a:p>
                  </a:txBody>
                  <a:tcPr marL="0" marR="0" marT="0" marB="0" anchor="ctr">
                    <a:solidFill>
                      <a:schemeClr val="accent1">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先負</a:t>
                      </a:r>
                    </a:p>
                  </a:txBody>
                  <a:tcPr marL="0" marR="0" marT="0" marB="0" anchor="ctr">
                    <a:solidFill>
                      <a:srgbClr val="FFE1E1"/>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大安</a:t>
                      </a:r>
                    </a:p>
                  </a:txBody>
                  <a:tcPr marL="0" marR="0" marT="0" marB="0" anchor="ctr">
                    <a:solidFill>
                      <a:schemeClr val="accent4">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赤口</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先勝</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友引</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先負</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rgbClr val="FFE1E1"/>
                    </a:solid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大安</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赤口</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先勝</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友引</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chemeClr val="tx1"/>
                          </a:solidFill>
                          <a:effectLst/>
                          <a:latin typeface="Meiryo UI" panose="020B0604030504040204" pitchFamily="50" charset="-128"/>
                          <a:ea typeface="Meiryo UI" panose="020B0604030504040204" pitchFamily="50" charset="-128"/>
                        </a:rPr>
                        <a:t>先負</a:t>
                      </a:r>
                    </a:p>
                  </a:txBody>
                  <a:tcPr marL="0" marR="0" marT="0" marB="0" anchor="ctr">
                    <a:noFill/>
                  </a:tcPr>
                </a:tc>
                <a:tc>
                  <a:txBody>
                    <a:bodyPr/>
                    <a:lstStyle/>
                    <a:p>
                      <a:pPr marL="0" marR="0" lvl="0" indent="0" algn="ctr" defTabSz="2045330" rtl="0" eaLnBrk="1" fontAlgn="ctr" latinLnBrk="0" hangingPunct="1">
                        <a:lnSpc>
                          <a:spcPct val="100000"/>
                        </a:lnSpc>
                        <a:spcBef>
                          <a:spcPts val="0"/>
                        </a:spcBef>
                        <a:spcAft>
                          <a:spcPts val="0"/>
                        </a:spcAft>
                        <a:buClrTx/>
                        <a:buSzTx/>
                        <a:buFontTx/>
                        <a:buNone/>
                        <a:tabLst/>
                        <a:defRPr/>
                      </a:pPr>
                      <a:r>
                        <a:rPr lang="ja-JP" altLang="en-US" sz="900" b="0" u="none" strike="noStrike" dirty="0">
                          <a:solidFill>
                            <a:schemeClr val="tx1"/>
                          </a:solidFill>
                          <a:effectLst/>
                          <a:latin typeface="Meiryo UI" panose="020B0604030504040204" pitchFamily="50" charset="-128"/>
                          <a:ea typeface="Meiryo UI" panose="020B0604030504040204" pitchFamily="50" charset="-128"/>
                        </a:rPr>
                        <a:t>仏滅</a:t>
                      </a:r>
                      <a:endParaRPr lang="ja-JP" altLang="en-US" sz="9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nchor="ctr">
                    <a:solidFill>
                      <a:schemeClr val="accent1">
                        <a:lumMod val="20000"/>
                        <a:lumOff val="80000"/>
                      </a:schemeClr>
                    </a:solidFill>
                  </a:tcPr>
                </a:tc>
                <a:extLst>
                  <a:ext uri="{0D108BD9-81ED-4DB2-BD59-A6C34878D82A}">
                    <a16:rowId xmlns:a16="http://schemas.microsoft.com/office/drawing/2014/main" val="3067050790"/>
                  </a:ext>
                </a:extLst>
              </a:tr>
              <a:tr h="2145832">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100" u="none" strike="noStrike">
                          <a:solidFill>
                            <a:schemeClr val="tx1"/>
                          </a:solidFill>
                          <a:effectLst/>
                          <a:latin typeface="Meiryo UI"/>
                          <a:ea typeface="Meiryo UI"/>
                        </a:rPr>
                        <a:t>ニオイの日</a:t>
                      </a:r>
                      <a:endParaRPr lang="en-US" altLang="ja-JP" sz="110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100" u="none" strike="noStrike">
                          <a:solidFill>
                            <a:schemeClr val="tx1"/>
                          </a:solidFill>
                          <a:effectLst/>
                          <a:latin typeface="Meiryo UI"/>
                          <a:ea typeface="Meiryo UI"/>
                        </a:rPr>
                        <a:t>麩の日</a:t>
                      </a:r>
                      <a:endParaRPr lang="en-US" altLang="ja-JP" sz="110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100" u="none" strike="noStrike">
                          <a:solidFill>
                            <a:schemeClr val="tx1"/>
                          </a:solidFill>
                          <a:effectLst/>
                          <a:latin typeface="Meiryo UI"/>
                          <a:ea typeface="Meiryo UI"/>
                        </a:rPr>
                        <a:t>節分</a:t>
                      </a:r>
                      <a:endParaRPr lang="en-US" altLang="ja-JP" sz="110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100" u="none" strike="noStrike">
                          <a:solidFill>
                            <a:schemeClr val="tx1"/>
                          </a:solidFill>
                          <a:effectLst/>
                          <a:latin typeface="Meiryo UI"/>
                          <a:ea typeface="Meiryo UI"/>
                        </a:rPr>
                        <a:t>立春</a:t>
                      </a:r>
                      <a:endParaRPr lang="en-US" altLang="ja-JP" sz="1100" u="none" strike="noStrike" dirty="0">
                        <a:solidFill>
                          <a:schemeClr val="tx1"/>
                        </a:solidFill>
                        <a:effectLst/>
                        <a:latin typeface="Meiryo UI"/>
                        <a:ea typeface="Meiryo UI"/>
                      </a:endParaRPr>
                    </a:p>
                  </a:txBody>
                  <a:tcPr marL="45720" marR="45720" vert="eaVert" anchor="ctr">
                    <a:noFill/>
                  </a:tcPr>
                </a:tc>
                <a:tc>
                  <a:txBody>
                    <a:bodyPr/>
                    <a:lstStyle/>
                    <a:p>
                      <a:pPr marL="0" lvl="0" algn="l">
                        <a:buNone/>
                      </a:pPr>
                      <a:r>
                        <a:rPr kumimoji="1" lang="ja-JP" altLang="en-US" sz="1100" u="none" strike="noStrike" kern="1200" dirty="0">
                          <a:solidFill>
                            <a:schemeClr val="tx1"/>
                          </a:solidFill>
                          <a:effectLst/>
                          <a:latin typeface="Meiryo UI"/>
                          <a:ea typeface="Meiryo UI"/>
                          <a:cs typeface="+mn-cs"/>
                        </a:rPr>
                        <a:t>笑顔の日</a:t>
                      </a:r>
                      <a:endParaRPr kumimoji="1" lang="en-US" altLang="ja-JP"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lvl="0" algn="l">
                        <a:buNone/>
                      </a:pPr>
                      <a:r>
                        <a:rPr lang="ja-JP" altLang="en-US" sz="1100" b="0" i="0" u="none" strike="noStrike" kern="1200" noProof="0">
                          <a:solidFill>
                            <a:schemeClr val="tx1"/>
                          </a:solidFill>
                          <a:effectLst/>
                          <a:latin typeface="Meiryo UI"/>
                          <a:ea typeface="Meiryo UI"/>
                        </a:rPr>
                        <a:t>抹茶の日</a:t>
                      </a:r>
                      <a:endParaRPr kumimoji="1" lang="en-US" altLang="ja-JP" sz="1100" u="none" strike="noStrike" kern="1200" dirty="0">
                        <a:solidFill>
                          <a:schemeClr val="tx1"/>
                        </a:solidFill>
                        <a:effectLst/>
                        <a:latin typeface="Meiryo UI"/>
                        <a:ea typeface="Meiryo UI"/>
                        <a:cs typeface="+mn-cs"/>
                      </a:endParaRPr>
                    </a:p>
                  </a:txBody>
                  <a:tcPr marL="45720" marR="45720" vert="eaVert" anchor="ctr">
                    <a:solidFill>
                      <a:schemeClr val="accent1">
                        <a:lumMod val="20000"/>
                        <a:lumOff val="80000"/>
                      </a:schemeClr>
                    </a:solidFill>
                  </a:tcPr>
                </a:tc>
                <a:tc>
                  <a:txBody>
                    <a:bodyPr/>
                    <a:lstStyle/>
                    <a:p>
                      <a:pPr marL="0" lvl="0" algn="l">
                        <a:buNone/>
                      </a:pPr>
                      <a:r>
                        <a:rPr kumimoji="1" lang="ja-JP" altLang="en-US" sz="1100" b="0" i="0" u="none" strike="noStrike" kern="1200" noProof="0">
                          <a:solidFill>
                            <a:schemeClr val="tx1"/>
                          </a:solidFill>
                          <a:effectLst/>
                          <a:latin typeface="Meiryo UI"/>
                          <a:ea typeface="Meiryo UI"/>
                          <a:cs typeface="+mn-cs"/>
                        </a:rPr>
                        <a:t>ふるさとの日</a:t>
                      </a:r>
                      <a:endParaRPr kumimoji="1" lang="en-US" altLang="ja-JP" sz="1100" u="none" strike="noStrike" kern="1200" dirty="0">
                        <a:solidFill>
                          <a:schemeClr val="tx1"/>
                        </a:solidFill>
                        <a:effectLst/>
                        <a:latin typeface="Meiryo UI"/>
                        <a:ea typeface="Meiryo UI"/>
                        <a:cs typeface="+mn-cs"/>
                      </a:endParaRPr>
                    </a:p>
                  </a:txBody>
                  <a:tcPr marL="45720" marR="45720" vert="eaVert" anchor="ctr">
                    <a:solidFill>
                      <a:srgbClr val="FFE1E1"/>
                    </a:solid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カレーパンの日</a:t>
                      </a:r>
                      <a:endParaRPr kumimoji="1" lang="ja-JP" altLang="en-US"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肉の日</a:t>
                      </a:r>
                      <a:endParaRPr kumimoji="1" lang="ja-JP" altLang="en-US"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ニットの日</a:t>
                      </a:r>
                      <a:endParaRPr kumimoji="1" lang="ja-JP" altLang="en-US"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建国記念の日</a:t>
                      </a:r>
                      <a:endParaRPr kumimoji="1" lang="en-US" altLang="ja-JP" sz="1100" u="none" strike="noStrike" kern="1200" dirty="0">
                        <a:solidFill>
                          <a:schemeClr val="tx1"/>
                        </a:solidFill>
                        <a:effectLst/>
                        <a:latin typeface="Meiryo UI"/>
                        <a:ea typeface="Meiryo UI"/>
                        <a:cs typeface="+mn-cs"/>
                      </a:endParaRPr>
                    </a:p>
                  </a:txBody>
                  <a:tcPr marL="45720" marR="45720" vert="eaVert" anchor="ctr">
                    <a:solidFill>
                      <a:schemeClr val="accent4">
                        <a:lumMod val="20000"/>
                        <a:lumOff val="80000"/>
                      </a:schemeClr>
                    </a:solid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panose="020B0604030504040204" pitchFamily="50" charset="-128"/>
                          <a:ea typeface="Meiryo UI" panose="020B0604030504040204" pitchFamily="50" charset="-128"/>
                          <a:cs typeface="+mn-cs"/>
                        </a:rPr>
                        <a:t>レトルトカレーの日</a:t>
                      </a:r>
                      <a:endParaRPr kumimoji="1" lang="ja-JP" altLang="en-US" sz="110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panose="020B0604030504040204" pitchFamily="50" charset="-128"/>
                          <a:ea typeface="Meiryo UI" panose="020B0604030504040204" pitchFamily="50" charset="-128"/>
                          <a:cs typeface="+mn-cs"/>
                        </a:rPr>
                        <a:t>血栓予防月間</a:t>
                      </a:r>
                    </a:p>
                  </a:txBody>
                  <a:tcPr marL="45720" marR="45720" vert="eaVert" anchor="ctr">
                    <a:solidFill>
                      <a:schemeClr val="accent1">
                        <a:lumMod val="20000"/>
                        <a:lumOff val="80000"/>
                      </a:schemeClr>
                    </a:solid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バレンタインデー</a:t>
                      </a:r>
                      <a:endParaRPr kumimoji="1" lang="ja-JP" altLang="en-US" sz="1100" u="none" strike="noStrike" kern="1200" dirty="0">
                        <a:solidFill>
                          <a:schemeClr val="tx1"/>
                        </a:solidFill>
                        <a:effectLst/>
                        <a:latin typeface="Meiryo UI"/>
                        <a:ea typeface="Meiryo UI"/>
                        <a:cs typeface="+mn-cs"/>
                      </a:endParaRPr>
                    </a:p>
                  </a:txBody>
                  <a:tcPr marL="45720" marR="45720" vert="eaVert" anchor="ctr">
                    <a:solidFill>
                      <a:srgbClr val="FFE1E1"/>
                    </a:solidFill>
                  </a:tcPr>
                </a:tc>
                <a:tc>
                  <a:txBody>
                    <a:bodyPr/>
                    <a:lstStyle/>
                    <a:p>
                      <a:pPr marL="0" algn="l" defTabSz="2045330" rtl="0" eaLnBrk="1" fontAlgn="b" latinLnBrk="0" hangingPunct="1"/>
                      <a:r>
                        <a:rPr kumimoji="1" lang="ja-JP" altLang="en-US" sz="1100" u="none" strike="noStrike" kern="1200" dirty="0">
                          <a:solidFill>
                            <a:schemeClr val="tx1"/>
                          </a:solidFill>
                          <a:effectLst/>
                          <a:latin typeface="Meiryo UI"/>
                          <a:ea typeface="Meiryo UI"/>
                          <a:cs typeface="+mn-cs"/>
                        </a:rPr>
                        <a:t>春一番名付けの日</a:t>
                      </a:r>
                      <a:endParaRPr kumimoji="1" lang="en-US" altLang="ja-JP"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dirty="0">
                          <a:solidFill>
                            <a:schemeClr val="tx1"/>
                          </a:solidFill>
                          <a:effectLst/>
                          <a:latin typeface="Meiryo UI"/>
                          <a:ea typeface="Meiryo UI"/>
                        </a:rPr>
                        <a:t>寒天の日</a:t>
                      </a:r>
                      <a:endParaRPr kumimoji="1" lang="en-US" altLang="ja-JP" sz="1100" u="none" strike="noStrike" kern="1200" dirty="0">
                        <a:solidFill>
                          <a:schemeClr val="tx1"/>
                        </a:solidFill>
                        <a:effectLst/>
                        <a:latin typeface="Meiryo UI"/>
                        <a:ea typeface="Meiryo UI"/>
                      </a:endParaRPr>
                    </a:p>
                  </a:txBody>
                  <a:tcPr marL="45720" marR="45720" vert="eaVert" anchor="ctr">
                    <a:noFill/>
                  </a:tcPr>
                </a:tc>
                <a:tc>
                  <a:txBody>
                    <a:bodyPr/>
                    <a:lstStyle/>
                    <a:p>
                      <a:pPr marL="0" lvl="0" algn="l">
                        <a:buNone/>
                      </a:pPr>
                      <a:r>
                        <a:rPr kumimoji="1" lang="ja-JP" altLang="en-US" sz="1100" b="0" i="0" u="none" strike="noStrike" kern="1200" noProof="0">
                          <a:solidFill>
                            <a:schemeClr val="tx1"/>
                          </a:solidFill>
                          <a:effectLst/>
                          <a:latin typeface="Meiryo UI"/>
                          <a:ea typeface="Meiryo UI"/>
                          <a:cs typeface="+mn-cs"/>
                        </a:rPr>
                        <a:t>減塩の日</a:t>
                      </a:r>
                      <a:endParaRPr kumimoji="1" lang="ja-JP" altLang="en-US"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lvl="0" algn="l">
                        <a:buNone/>
                      </a:pPr>
                      <a:r>
                        <a:rPr lang="ja-JP" altLang="en-US" sz="1100" b="0" i="0" u="none" strike="noStrike" kern="1200" noProof="0">
                          <a:solidFill>
                            <a:schemeClr val="tx1"/>
                          </a:solidFill>
                          <a:effectLst/>
                          <a:latin typeface="Meiryo UI"/>
                          <a:ea typeface="Meiryo UI"/>
                        </a:rPr>
                        <a:t>米食の日</a:t>
                      </a:r>
                      <a:endParaRPr kumimoji="1" lang="ja-JP" altLang="en-US" sz="1100" u="none" strike="noStrike" kern="1200">
                        <a:solidFill>
                          <a:schemeClr val="tx1"/>
                        </a:solidFill>
                        <a:effectLst/>
                        <a:latin typeface="Meiryo UI"/>
                        <a:ea typeface="Meiryo UI"/>
                        <a:cs typeface="+mn-cs"/>
                      </a:endParaRPr>
                    </a:p>
                  </a:txBody>
                  <a:tcPr marL="45720" marR="45720" vert="eaVert" anchor="ctr">
                    <a:noFill/>
                  </a:tcPr>
                </a:tc>
                <a:tc>
                  <a:txBody>
                    <a:bodyPr/>
                    <a:lstStyle/>
                    <a:p>
                      <a:pPr marL="0" lvl="0" algn="l">
                        <a:buNone/>
                      </a:pPr>
                      <a:r>
                        <a:rPr lang="ja-JP" altLang="en-US" sz="1100" b="0" i="0" u="none" strike="noStrike" kern="1200" noProof="0">
                          <a:solidFill>
                            <a:schemeClr val="tx1"/>
                          </a:solidFill>
                          <a:effectLst/>
                          <a:latin typeface="Meiryo UI"/>
                          <a:ea typeface="Meiryo UI"/>
                        </a:rPr>
                        <a:t>雨水</a:t>
                      </a:r>
                      <a:endParaRPr kumimoji="1" lang="ja-JP" altLang="en-US"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アレルギーの日</a:t>
                      </a:r>
                      <a:endParaRPr kumimoji="1" lang="ja-JP" altLang="en-US" sz="1100" u="none" strike="noStrike" kern="1200" dirty="0">
                        <a:solidFill>
                          <a:schemeClr val="tx1"/>
                        </a:solidFill>
                        <a:effectLst/>
                        <a:latin typeface="Meiryo UI"/>
                        <a:ea typeface="Meiryo UI"/>
                        <a:cs typeface="+mn-cs"/>
                      </a:endParaRPr>
                    </a:p>
                  </a:txBody>
                  <a:tcPr marL="45720" marR="45720" vert="eaVert" anchor="ctr">
                    <a:solidFill>
                      <a:schemeClr val="accent1">
                        <a:lumMod val="20000"/>
                        <a:lumOff val="80000"/>
                      </a:schemeClr>
                    </a:solidFill>
                  </a:tcPr>
                </a:tc>
                <a:tc>
                  <a:txBody>
                    <a:bodyPr/>
                    <a:lstStyle/>
                    <a:p>
                      <a:pPr marL="0" algn="l" defTabSz="2045330" rtl="0" eaLnBrk="1" fontAlgn="b" latinLnBrk="0" hangingPunct="1"/>
                      <a:r>
                        <a:rPr kumimoji="1" lang="ja-JP" altLang="en-US" sz="1100" u="none" strike="noStrike" kern="1200" dirty="0">
                          <a:solidFill>
                            <a:schemeClr val="tx1"/>
                          </a:solidFill>
                          <a:effectLst/>
                          <a:latin typeface="Meiryo UI"/>
                          <a:ea typeface="Meiryo UI"/>
                        </a:rPr>
                        <a:t>食糧管理法公布記念日</a:t>
                      </a:r>
                    </a:p>
                  </a:txBody>
                  <a:tcPr marL="45720" marR="45720" vert="eaVert" anchor="ctr">
                    <a:solidFill>
                      <a:srgbClr val="FFE1E1"/>
                    </a:solidFill>
                  </a:tcPr>
                </a:tc>
                <a:tc>
                  <a:txBody>
                    <a:bodyPr/>
                    <a:lstStyle/>
                    <a:p>
                      <a:pPr marL="0" marR="0" lvl="0" indent="0" algn="l" defTabSz="2045330" rtl="0" eaLnBrk="1" fontAlgn="b" latinLnBrk="0" hangingPunct="1">
                        <a:lnSpc>
                          <a:spcPct val="100000"/>
                        </a:lnSpc>
                        <a:spcBef>
                          <a:spcPts val="0"/>
                        </a:spcBef>
                        <a:spcAft>
                          <a:spcPts val="0"/>
                        </a:spcAft>
                        <a:buClrTx/>
                        <a:buSzTx/>
                        <a:buFontTx/>
                        <a:buNone/>
                        <a:tabLst/>
                        <a:defRPr/>
                      </a:pPr>
                      <a:r>
                        <a:rPr kumimoji="1" lang="ja-JP" altLang="en-US" sz="1100" u="none" strike="noStrike" kern="1200">
                          <a:solidFill>
                            <a:schemeClr val="tx1"/>
                          </a:solidFill>
                          <a:effectLst/>
                          <a:latin typeface="Meiryo UI"/>
                          <a:ea typeface="Meiryo UI"/>
                        </a:rPr>
                        <a:t>おでんの日</a:t>
                      </a: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a:ea typeface="Meiryo UI"/>
                          <a:cs typeface="+mn-cs"/>
                        </a:rPr>
                        <a:t>天皇誕生日</a:t>
                      </a:r>
                      <a:endParaRPr kumimoji="1" lang="en-US" altLang="ja-JP" sz="1100" u="none" strike="noStrike" kern="1200" dirty="0">
                        <a:solidFill>
                          <a:schemeClr val="tx1"/>
                        </a:solidFill>
                        <a:effectLst/>
                        <a:latin typeface="Meiryo UI"/>
                        <a:ea typeface="Meiryo UI"/>
                        <a:cs typeface="+mn-cs"/>
                      </a:endParaRPr>
                    </a:p>
                  </a:txBody>
                  <a:tcPr marL="45720" marR="45720" vert="eaVert" anchor="ctr">
                    <a:solidFill>
                      <a:schemeClr val="accent4">
                        <a:lumMod val="20000"/>
                        <a:lumOff val="80000"/>
                      </a:schemeClr>
                    </a:solid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panose="020B0604030504040204" pitchFamily="50" charset="-128"/>
                          <a:ea typeface="Meiryo UI" panose="020B0604030504040204" pitchFamily="50" charset="-128"/>
                          <a:cs typeface="+mn-cs"/>
                        </a:rPr>
                        <a:t>削り節の日</a:t>
                      </a:r>
                      <a:endParaRPr kumimoji="1" lang="ja-JP" altLang="en-US" sz="110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dirty="0">
                          <a:solidFill>
                            <a:schemeClr val="tx1"/>
                          </a:solidFill>
                          <a:effectLst/>
                          <a:latin typeface="Meiryo UI"/>
                          <a:ea typeface="Meiryo UI"/>
                          <a:cs typeface="+mn-cs"/>
                        </a:rPr>
                        <a:t>プリンの日</a:t>
                      </a:r>
                      <a:endParaRPr kumimoji="1" lang="en-US" altLang="ja-JP" sz="11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algn="l" defTabSz="2045330" rtl="0" eaLnBrk="1" fontAlgn="b" latinLnBrk="0" hangingPunct="1"/>
                      <a:r>
                        <a:rPr kumimoji="1" lang="ja-JP" altLang="en-US" sz="1100" u="none" strike="noStrike" kern="1200">
                          <a:solidFill>
                            <a:schemeClr val="tx1"/>
                          </a:solidFill>
                          <a:effectLst/>
                          <a:latin typeface="Meiryo UI" panose="020B0604030504040204" pitchFamily="50" charset="-128"/>
                          <a:ea typeface="Meiryo UI" panose="020B0604030504040204" pitchFamily="50" charset="-128"/>
                          <a:cs typeface="+mn-cs"/>
                        </a:rPr>
                        <a:t>プルーンの日</a:t>
                      </a:r>
                    </a:p>
                  </a:txBody>
                  <a:tcPr marL="45720" marR="45720" vert="eaVert" anchor="ctr">
                    <a:noFill/>
                  </a:tcPr>
                </a:tc>
                <a:tc>
                  <a:txBody>
                    <a:bodyPr/>
                    <a:lstStyle/>
                    <a:p>
                      <a:pPr algn="l" fontAlgn="auto"/>
                      <a:r>
                        <a:rPr lang="ja-JP" altLang="en-US" sz="1100" b="0" i="0" u="none" strike="noStrike" dirty="0">
                          <a:solidFill>
                            <a:schemeClr val="tx1"/>
                          </a:solidFill>
                          <a:effectLst/>
                          <a:latin typeface="Meiryo UI"/>
                          <a:ea typeface="Meiryo UI"/>
                        </a:rPr>
                        <a:t>冬の恋人の日</a:t>
                      </a:r>
                      <a:endParaRPr lang="en-US" altLang="ja-JP" sz="1100" b="0" i="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tc>
                  <a:txBody>
                    <a:bodyPr/>
                    <a:lstStyle/>
                    <a:p>
                      <a:pPr algn="l" fontAlgn="auto"/>
                      <a:r>
                        <a:rPr lang="ja-JP" altLang="en-US" sz="1100" u="none" strike="noStrike" dirty="0">
                          <a:solidFill>
                            <a:schemeClr val="tx1"/>
                          </a:solidFill>
                          <a:effectLst/>
                          <a:latin typeface="Meiryo UI"/>
                          <a:ea typeface="Meiryo UI"/>
                        </a:rPr>
                        <a:t>ビスケットの日</a:t>
                      </a:r>
                      <a:endParaRPr lang="en-US" altLang="ja-JP" sz="1100" u="none" strike="noStrike" dirty="0">
                        <a:solidFill>
                          <a:schemeClr val="tx1"/>
                        </a:solidFill>
                        <a:effectLst/>
                        <a:latin typeface="Meiryo UI"/>
                        <a:ea typeface="Meiryo UI"/>
                      </a:endParaRPr>
                    </a:p>
                  </a:txBody>
                  <a:tcPr marL="45720" marR="45720" vert="eaVert" anchor="ctr">
                    <a:solidFill>
                      <a:srgbClr val="FFE1E1"/>
                    </a:solidFill>
                  </a:tcPr>
                </a:tc>
                <a:tc>
                  <a:txBody>
                    <a:bodyPr/>
                    <a:lstStyle/>
                    <a:p>
                      <a:pPr algn="l" fontAlgn="auto"/>
                      <a:r>
                        <a:rPr lang="ja-JP" altLang="en-US" sz="1100" u="none" strike="noStrike">
                          <a:solidFill>
                            <a:schemeClr val="tx1"/>
                          </a:solidFill>
                          <a:effectLst/>
                          <a:latin typeface="Meiryo UI"/>
                          <a:ea typeface="Meiryo UI"/>
                        </a:rPr>
                        <a:t>防災用品点検の日</a:t>
                      </a:r>
                      <a:endParaRPr lang="en-US" altLang="ja-JP" sz="110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100" u="none" strike="noStrike">
                          <a:solidFill>
                            <a:schemeClr val="tx1"/>
                          </a:solidFill>
                          <a:effectLst/>
                          <a:latin typeface="Meiryo UI"/>
                          <a:ea typeface="Meiryo UI"/>
                        </a:rPr>
                        <a:t>ミニの日</a:t>
                      </a:r>
                      <a:endParaRPr lang="en-US" altLang="ja-JP" sz="1100" u="none" strike="noStrike" dirty="0">
                        <a:solidFill>
                          <a:schemeClr val="tx1"/>
                        </a:solidFill>
                        <a:effectLst/>
                        <a:latin typeface="Meiryo UI"/>
                        <a:ea typeface="Meiryo UI"/>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100" u="none" strike="noStrike">
                          <a:solidFill>
                            <a:schemeClr val="tx1"/>
                          </a:solidFill>
                          <a:effectLst/>
                          <a:latin typeface="Meiryo UI"/>
                          <a:ea typeface="Meiryo UI"/>
                        </a:rPr>
                        <a:t>ひな祭り</a:t>
                      </a:r>
                      <a:endParaRPr lang="en-US" altLang="ja-JP" sz="110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100" b="0" i="0" u="none" strike="noStrike" dirty="0">
                          <a:solidFill>
                            <a:schemeClr val="tx1"/>
                          </a:solidFill>
                          <a:effectLst/>
                          <a:latin typeface="Meiryo UI"/>
                          <a:ea typeface="Meiryo UI"/>
                        </a:rPr>
                        <a:t>バウムクーヘンの日</a:t>
                      </a:r>
                      <a:endParaRPr lang="ja-JP" altLang="ja-JP" sz="1100" dirty="0">
                        <a:solidFill>
                          <a:schemeClr val="tx1"/>
                        </a:solidFill>
                      </a:endParaRPr>
                    </a:p>
                  </a:txBody>
                  <a:tcPr marL="45720" marR="45720" vert="eaVert" anchor="ctr">
                    <a:noFill/>
                  </a:tcPr>
                </a:tc>
                <a:tc>
                  <a:txBody>
                    <a:bodyPr/>
                    <a:lstStyle/>
                    <a:p>
                      <a:pPr algn="l" fontAlgn="auto"/>
                      <a:r>
                        <a:rPr lang="ja-JP" altLang="en-US" sz="1100" u="none" strike="noStrike">
                          <a:solidFill>
                            <a:schemeClr val="tx1"/>
                          </a:solidFill>
                          <a:effectLst/>
                          <a:latin typeface="Meiryo UI"/>
                          <a:ea typeface="Meiryo UI"/>
                        </a:rPr>
                        <a:t>みたらしだんごの日</a:t>
                      </a:r>
                      <a:endParaRPr lang="en-US" altLang="ja-JP" sz="110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100" u="none" strike="noStrike">
                          <a:solidFill>
                            <a:schemeClr val="tx1"/>
                          </a:solidFill>
                          <a:effectLst/>
                          <a:latin typeface="Meiryo UI"/>
                          <a:ea typeface="Meiryo UI"/>
                        </a:rPr>
                        <a:t>啓蟄</a:t>
                      </a:r>
                      <a:endParaRPr lang="en-US" altLang="ja-JP" sz="110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extLst>
                  <a:ext uri="{0D108BD9-81ED-4DB2-BD59-A6C34878D82A}">
                    <a16:rowId xmlns:a16="http://schemas.microsoft.com/office/drawing/2014/main" val="1410820137"/>
                  </a:ext>
                </a:extLst>
              </a:tr>
              <a:tr h="74490">
                <a:tc>
                  <a:txBody>
                    <a:bodyPr/>
                    <a:lstStyle/>
                    <a:p>
                      <a:pPr algn="l" fontAlgn="b"/>
                      <a:r>
                        <a:rPr lang="ja-JP" altLang="en-US" sz="1100" u="none" strike="noStrike">
                          <a:solidFill>
                            <a:schemeClr val="tx1"/>
                          </a:solidFill>
                          <a:effectLst/>
                          <a:latin typeface="Meiryo UI"/>
                          <a:ea typeface="Meiryo UI"/>
                        </a:rPr>
                        <a:t>　</a:t>
                      </a:r>
                      <a:endParaRPr lang="en-US" altLang="ja-JP" sz="110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chemeClr val="accent1">
                        <a:lumMod val="20000"/>
                        <a:lumOff val="80000"/>
                      </a:schemeClr>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rgbClr val="FFE1E1"/>
                    </a:solidFill>
                  </a:tcPr>
                </a:tc>
                <a:tc>
                  <a:txBody>
                    <a:bodyPr/>
                    <a:lstStyle/>
                    <a:p>
                      <a:pPr algn="l" fontAlgn="b"/>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chemeClr val="accent4">
                        <a:lumMod val="20000"/>
                        <a:lumOff val="80000"/>
                      </a:schemeClr>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chemeClr val="accent1">
                        <a:lumMod val="20000"/>
                        <a:lumOff val="80000"/>
                      </a:schemeClr>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rgbClr val="FFE1E1"/>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solidFill>
                      <a:schemeClr val="accent1">
                        <a:lumMod val="20000"/>
                        <a:lumOff val="80000"/>
                      </a:schemeClr>
                    </a:solid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rgbClr val="FFE1E1"/>
                    </a:solid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noFill/>
                  </a:tcPr>
                </a:tc>
                <a:tc>
                  <a:txBody>
                    <a:bodyPr/>
                    <a:lstStyle/>
                    <a:p>
                      <a:pPr algn="l" fontAlgn="b"/>
                      <a:endParaRPr/>
                    </a:p>
                  </a:txBody>
                  <a:tcPr marL="0" marR="0" marT="0" marB="0" vert="eaVert" anchor="ctr">
                    <a:solidFill>
                      <a:schemeClr val="accent4">
                        <a:lumMod val="20000"/>
                        <a:lumOff val="80000"/>
                      </a:schemeClr>
                    </a:solid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no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chemeClr val="accent1">
                        <a:lumMod val="20000"/>
                        <a:lumOff val="80000"/>
                      </a:schemeClr>
                    </a:solidFill>
                  </a:tcPr>
                </a:tc>
                <a:tc>
                  <a:txBody>
                    <a:bodyPr/>
                    <a:lstStyle/>
                    <a:p>
                      <a:pPr algn="l" fontAlgn="b"/>
                      <a:endParaRPr lang="ja-JP" altLang="en-US" sz="1100" b="0" i="0" u="none" strike="noStrike">
                        <a:solidFill>
                          <a:schemeClr val="tx1"/>
                        </a:solidFill>
                        <a:effectLst/>
                        <a:latin typeface="Meiryo UI"/>
                        <a:ea typeface="Meiryo UI"/>
                      </a:endParaRPr>
                    </a:p>
                  </a:txBody>
                  <a:tcPr marL="0" marR="0" marT="0" marB="0" vert="eaVert" anchor="ctr">
                    <a:solidFill>
                      <a:srgbClr val="FFE1E1"/>
                    </a:solidFill>
                  </a:tcPr>
                </a:tc>
                <a:tc>
                  <a:txBody>
                    <a:bodyPr/>
                    <a:lstStyle/>
                    <a:p>
                      <a:pPr algn="l" fontAlgn="b"/>
                      <a:endParaRPr lang="ja-JP" altLang="en-US" sz="1100" b="0" i="0" u="none" strike="noStrike">
                        <a:solidFill>
                          <a:schemeClr val="tx1"/>
                        </a:solidFill>
                        <a:effectLst/>
                        <a:latin typeface="Meiryo UI" panose="020B0604030504040204" pitchFamily="50" charset="-128"/>
                        <a:ea typeface="Meiryo UI" panose="020B0604030504040204" pitchFamily="50" charset="-128"/>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noFill/>
                  </a:tcPr>
                </a:tc>
                <a:tc>
                  <a:txBody>
                    <a:bodyPr/>
                    <a:lstStyle/>
                    <a:p>
                      <a:pPr algn="l" fontAlgn="b"/>
                      <a:r>
                        <a:rPr lang="ja-JP" altLang="en-US" sz="1100" u="none" strike="noStrike">
                          <a:solidFill>
                            <a:schemeClr val="tx1"/>
                          </a:solidFill>
                          <a:effectLst/>
                          <a:latin typeface="Meiryo UI"/>
                          <a:ea typeface="Meiryo UI"/>
                        </a:rPr>
                        <a:t>　</a:t>
                      </a:r>
                      <a:endParaRPr lang="ja-JP" altLang="en-US" sz="1100" b="0" i="0" u="none" strike="noStrike">
                        <a:solidFill>
                          <a:schemeClr val="tx1"/>
                        </a:solidFill>
                        <a:effectLst/>
                        <a:latin typeface="Meiryo UI"/>
                        <a:ea typeface="Meiryo UI"/>
                      </a:endParaRPr>
                    </a:p>
                  </a:txBody>
                  <a:tcPr marL="0" marR="0" marT="0" marB="0" vert="eaVert" anchor="ctr">
                    <a:solidFill>
                      <a:schemeClr val="accent1">
                        <a:lumMod val="20000"/>
                        <a:lumOff val="80000"/>
                      </a:schemeClr>
                    </a:solidFill>
                  </a:tcPr>
                </a:tc>
                <a:extLst>
                  <a:ext uri="{0D108BD9-81ED-4DB2-BD59-A6C34878D82A}">
                    <a16:rowId xmlns:a16="http://schemas.microsoft.com/office/drawing/2014/main" val="3052100706"/>
                  </a:ext>
                </a:extLst>
              </a:tr>
              <a:tr h="3808301">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地域によっては雪が降る日が増え、外で洗濯物を干せない日が続きます。室内干し洗剤</a:t>
                      </a:r>
                      <a:r>
                        <a:rPr lang="ja-JP" altLang="en-US" sz="1200" b="0" i="0" u="none" strike="noStrike">
                          <a:solidFill>
                            <a:schemeClr val="tx1"/>
                          </a:solidFill>
                          <a:effectLst/>
                          <a:latin typeface="Meiryo UI"/>
                          <a:ea typeface="Meiryo UI"/>
                        </a:rPr>
                        <a:t>、洗濯ばさみ</a:t>
                      </a:r>
                      <a:r>
                        <a:rPr lang="ja-JP" altLang="en-US" sz="1200" b="0" i="0" u="none" strike="noStrike" dirty="0">
                          <a:solidFill>
                            <a:schemeClr val="tx1"/>
                          </a:solidFill>
                          <a:effectLst/>
                          <a:latin typeface="Meiryo UI"/>
                          <a:ea typeface="Meiryo UI"/>
                        </a:rPr>
                        <a:t>などの用意をしましょう。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この日にちなみ、翌日の恵方巻きに合う、お吸い物、みそ汁、惣菜などを販促物で紹介。前日のＰＲで当日購入につなげましょう。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予約活動が主ですが、当日販売も大きいので、恵方巻き、しじみ汁、節分豆などを強化しましょう。厄を払い、福を呼び込む催事であることをＰＲ</a:t>
                      </a:r>
                      <a:r>
                        <a:rPr lang="ja-JP" altLang="en" sz="1200" b="0" i="0" u="none" strike="noStrike" dirty="0">
                          <a:solidFill>
                            <a:schemeClr val="tx1"/>
                          </a:solidFill>
                          <a:effectLst/>
                          <a:latin typeface="Meiryo UI"/>
                          <a:ea typeface="Meiryo UI"/>
                        </a:rPr>
                        <a:t>。</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この日から気温が上昇するといわれています。冬季商品は売れ筋なので、今のうちに売り込み</a:t>
                      </a:r>
                      <a:r>
                        <a:rPr lang="ja-JP" altLang="en-US" sz="1200" b="0" i="0" u="none" strike="noStrike">
                          <a:solidFill>
                            <a:schemeClr val="tx1"/>
                          </a:solidFill>
                          <a:effectLst/>
                          <a:latin typeface="Meiryo UI"/>
                          <a:ea typeface="Meiryo UI"/>
                        </a:rPr>
                        <a:t>の強化しましょう。</a:t>
                      </a:r>
                      <a:endParaRPr lang="en-US" altLang="ja-JP" sz="1200" u="none" strike="noStrike" dirty="0">
                        <a:solidFill>
                          <a:schemeClr val="tx1"/>
                        </a:solidFill>
                        <a:effectLst/>
                        <a:latin typeface="Meiryo UI"/>
                        <a:ea typeface="Meiryo UI"/>
                      </a:endParaRPr>
                    </a:p>
                  </a:txBody>
                  <a:tcPr marL="45720" marR="45720" vert="eaVert" anchor="ctr">
                    <a:noFill/>
                  </a:tcPr>
                </a:tc>
                <a:tc>
                  <a:txBody>
                    <a:bodyPr/>
                    <a:lstStyle/>
                    <a:p>
                      <a:pPr marL="0" lvl="0" algn="l">
                        <a:buNone/>
                      </a:pPr>
                      <a:r>
                        <a:rPr kumimoji="1" lang="ja-JP" altLang="en-US" sz="1200" u="none" strike="noStrike" kern="1200" dirty="0">
                          <a:solidFill>
                            <a:schemeClr val="tx1"/>
                          </a:solidFill>
                          <a:effectLst/>
                          <a:latin typeface="Meiryo UI"/>
                          <a:ea typeface="Meiryo UI"/>
                          <a:cs typeface="+mn-cs"/>
                        </a:rPr>
                        <a:t>スタッフ全員が明るい笑顔で接客できているか確認を。気持ちの良い接客を心掛け、リピーターを獲得しましょう。</a:t>
                      </a:r>
                      <a:endParaRPr kumimoji="1" lang="en-US" altLang="ja-JP" sz="12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抹茶を使ったスイーツや飲料などのキャンペーンを行いましょう。人気商品や限定スイーツを販促強化。</a:t>
                      </a:r>
                      <a:endParaRPr kumimoji="1" lang="en-US" altLang="ja-JP" sz="1200" u="none" strike="noStrike" kern="1200" dirty="0">
                        <a:solidFill>
                          <a:schemeClr val="tx1"/>
                        </a:solidFill>
                        <a:effectLst/>
                        <a:latin typeface="Meiryo UI"/>
                        <a:ea typeface="Meiryo UI"/>
                        <a:cs typeface="+mn-cs"/>
                      </a:endParaRPr>
                    </a:p>
                  </a:txBody>
                  <a:tcPr marL="45720" marR="45720" vert="eaVert" anchor="ctr">
                    <a:solidFill>
                      <a:schemeClr val="accent1">
                        <a:lumMod val="20000"/>
                        <a:lumOff val="80000"/>
                      </a:schemeClr>
                    </a:solidFill>
                  </a:tcPr>
                </a:tc>
                <a:tc>
                  <a:txBody>
                    <a:bodyPr/>
                    <a:lstStyle/>
                    <a:p>
                      <a:pPr algn="l" fontAlgn="auto"/>
                      <a:r>
                        <a:rPr lang="ja-JP" altLang="en-US" sz="1200" b="0" i="0" u="none" strike="noStrike">
                          <a:solidFill>
                            <a:schemeClr val="tx1"/>
                          </a:solidFill>
                          <a:effectLst/>
                          <a:latin typeface="Meiryo UI"/>
                          <a:ea typeface="Meiryo UI"/>
                        </a:rPr>
                        <a:t>地元の名産品や地域限定商品をピックアップし、冬の行楽やレジャーで訪れるお客様にお土産として提案しましょう。</a:t>
                      </a:r>
                      <a:endParaRPr lang="en-US" altLang="ja-JP" sz="1200" b="0" i="0" u="none" strike="noStrike" dirty="0">
                        <a:solidFill>
                          <a:schemeClr val="tx1"/>
                        </a:solidFill>
                        <a:effectLst/>
                        <a:latin typeface="Meiryo UI"/>
                        <a:ea typeface="Meiryo UI"/>
                      </a:endParaRPr>
                    </a:p>
                  </a:txBody>
                  <a:tcPr marL="45720" marR="45720" vert="eaVert" anchor="ctr">
                    <a:solidFill>
                      <a:srgbClr val="FFE1E1"/>
                    </a:solidFill>
                  </a:tcPr>
                </a:tc>
                <a:tc>
                  <a:txBody>
                    <a:bodyPr/>
                    <a:lstStyle/>
                    <a:p>
                      <a:pPr marL="0" lvl="0" algn="l">
                        <a:buNone/>
                      </a:pPr>
                      <a:r>
                        <a:rPr kumimoji="1" lang="ja-JP" altLang="en-US" sz="1200" u="none" strike="noStrike" kern="1200">
                          <a:solidFill>
                            <a:schemeClr val="tx1"/>
                          </a:solidFill>
                          <a:effectLst/>
                          <a:latin typeface="Meiryo UI"/>
                          <a:ea typeface="Meiryo UI"/>
                          <a:cs typeface="+mn-cs"/>
                        </a:rPr>
                        <a:t>毎月８日</a:t>
                      </a:r>
                      <a:r>
                        <a:rPr kumimoji="1" lang="ja-JP" altLang="en-US" sz="1200" u="none" strike="noStrike" kern="1200" dirty="0">
                          <a:solidFill>
                            <a:schemeClr val="tx1"/>
                          </a:solidFill>
                          <a:effectLst/>
                          <a:latin typeface="Meiryo UI"/>
                          <a:ea typeface="Meiryo UI"/>
                          <a:cs typeface="+mn-cs"/>
                        </a:rPr>
                        <a:t>。受験生の夜食に、菓子パンが人気です。カレーパンは特におすすめです。学校や住宅街では受験生応援フェアを開催しましょう。</a:t>
                      </a:r>
                      <a:endParaRPr kumimoji="1" lang="en-US" altLang="ja-JP" sz="12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kern="1200" noProof="0" dirty="0">
                          <a:solidFill>
                            <a:schemeClr val="tx1"/>
                          </a:solidFill>
                          <a:effectLst/>
                          <a:latin typeface="Meiryo UI"/>
                          <a:ea typeface="Meiryo UI"/>
                        </a:rPr>
                        <a:t>寒さで体調を崩しやすい時季。受験生のスタミナづけに、牛丼、カツ丼、カレー、唐揚げ、焼き肉弁当などの肉商品を売り込みましょう。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kern="1200" noProof="0">
                          <a:solidFill>
                            <a:schemeClr val="tx1"/>
                          </a:solidFill>
                          <a:effectLst/>
                          <a:latin typeface="Meiryo UI"/>
                          <a:ea typeface="Meiryo UI"/>
                        </a:rPr>
                        <a:t>２月中旬を過ぎると気温が少しずつ上昇するので、使い切りカイロ以外のニット帽、マフラー、手袋などの冬季雑貨は見直し、改廃しましょう。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u="none" strike="noStrike" kern="1200" dirty="0">
                          <a:solidFill>
                            <a:schemeClr val="tx1"/>
                          </a:solidFill>
                          <a:effectLst/>
                          <a:latin typeface="Meiryo UI"/>
                          <a:ea typeface="Meiryo UI"/>
                          <a:cs typeface="+mn-cs"/>
                        </a:rPr>
                        <a:t>飛び石です</a:t>
                      </a:r>
                      <a:r>
                        <a:rPr kumimoji="1" lang="ja-JP" altLang="en-US" sz="1200" u="none" strike="noStrike" kern="1200">
                          <a:solidFill>
                            <a:schemeClr val="tx1"/>
                          </a:solidFill>
                          <a:effectLst/>
                          <a:latin typeface="Meiryo UI"/>
                          <a:ea typeface="Meiryo UI"/>
                          <a:cs typeface="+mn-cs"/>
                        </a:rPr>
                        <a:t>が、１２日</a:t>
                      </a:r>
                      <a:r>
                        <a:rPr kumimoji="1" lang="ja-JP" altLang="en-US" sz="1200" u="none" strike="noStrike" kern="1200" dirty="0">
                          <a:solidFill>
                            <a:schemeClr val="tx1"/>
                          </a:solidFill>
                          <a:effectLst/>
                          <a:latin typeface="Meiryo UI"/>
                          <a:ea typeface="Meiryo UI"/>
                          <a:cs typeface="+mn-cs"/>
                        </a:rPr>
                        <a:t>に休暇を取り、連休にする人もいます。スキー場、駅前など、連休で人が増える立地では拡販のチャンスです。</a:t>
                      </a:r>
                      <a:endParaRPr kumimoji="1" lang="en-US" altLang="ja-JP" sz="1200" u="none" strike="noStrike" kern="1200" dirty="0">
                        <a:solidFill>
                          <a:schemeClr val="tx1"/>
                        </a:solidFill>
                        <a:effectLst/>
                        <a:latin typeface="Meiryo UI"/>
                        <a:ea typeface="Meiryo UI"/>
                        <a:cs typeface="+mn-cs"/>
                      </a:endParaRPr>
                    </a:p>
                  </a:txBody>
                  <a:tcPr marL="45720" marR="45720" vert="eaVert" anchor="ctr">
                    <a:solidFill>
                      <a:schemeClr val="accent4">
                        <a:lumMod val="20000"/>
                        <a:lumOff val="80000"/>
                      </a:schemeClr>
                    </a:solidFill>
                  </a:tcPr>
                </a:tc>
                <a:tc>
                  <a:txBody>
                    <a:bodyPr/>
                    <a:lstStyle/>
                    <a:p>
                      <a:pPr algn="l" fontAlgn="auto"/>
                      <a:r>
                        <a:rPr lang="ja-JP" altLang="en-US" sz="1200" b="0" i="0" u="none" strike="noStrike" dirty="0">
                          <a:solidFill>
                            <a:schemeClr val="tx1"/>
                          </a:solidFill>
                          <a:effectLst/>
                          <a:latin typeface="Meiryo UI"/>
                          <a:ea typeface="Meiryo UI"/>
                        </a:rPr>
                        <a:t>カレーフェアを展開</a:t>
                      </a:r>
                      <a:r>
                        <a:rPr lang="ja-JP" altLang="en-US" sz="1200" b="0" i="0" u="none" strike="noStrike">
                          <a:solidFill>
                            <a:schemeClr val="tx1"/>
                          </a:solidFill>
                          <a:effectLst/>
                          <a:latin typeface="Meiryo UI"/>
                          <a:ea typeface="Meiryo UI"/>
                        </a:rPr>
                        <a:t>しましょう。寒い日に食べたくなる、香辛料を使ったカレーを訴求すると効果的です。</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血栓予防月間</a:t>
                      </a:r>
                      <a:r>
                        <a:rPr lang="ja-JP" altLang="en-US" sz="1200" b="0" i="0" u="none" strike="noStrike">
                          <a:solidFill>
                            <a:schemeClr val="tx1"/>
                          </a:solidFill>
                          <a:effectLst/>
                          <a:latin typeface="Meiryo UI"/>
                          <a:ea typeface="Meiryo UI"/>
                        </a:rPr>
                        <a:t>は、２月１９日までで、終盤を迎えます。</a:t>
                      </a:r>
                      <a:r>
                        <a:rPr lang="ja-JP" altLang="en-US" sz="1200" b="0" i="0" u="none" strike="noStrike" dirty="0">
                          <a:solidFill>
                            <a:schemeClr val="tx1"/>
                          </a:solidFill>
                          <a:effectLst/>
                          <a:latin typeface="Meiryo UI"/>
                          <a:ea typeface="Meiryo UI"/>
                        </a:rPr>
                        <a:t>血栓などが起きやすい時季で健康意識が高まります。栄養剤やサプリメントなどを多めに用意しましょう。</a:t>
                      </a:r>
                      <a:endParaRPr lang="en-US" altLang="ja-JP" sz="1200" b="0" i="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tc>
                  <a:txBody>
                    <a:bodyPr/>
                    <a:lstStyle/>
                    <a:p>
                      <a:pPr algn="l" fontAlgn="auto"/>
                      <a:r>
                        <a:rPr lang="ja-JP" altLang="en-US" sz="1200" b="0" i="0" u="none" strike="noStrike" dirty="0">
                          <a:solidFill>
                            <a:schemeClr val="tx1"/>
                          </a:solidFill>
                          <a:effectLst/>
                          <a:latin typeface="Meiryo UI"/>
                          <a:ea typeface="Meiryo UI"/>
                        </a:rPr>
                        <a:t>今年は日曜日。オフィス街に近い店舗は平日がピーク。早めに展開し、店内を華やかに演出しましょう。催事終了後は、売れ残りに注意しましょう。</a:t>
                      </a:r>
                      <a:endParaRPr lang="en-US" altLang="ja-JP" sz="1200" b="0" i="0" u="none" strike="noStrike" dirty="0">
                        <a:solidFill>
                          <a:schemeClr val="tx1"/>
                        </a:solidFill>
                        <a:effectLst/>
                        <a:latin typeface="Meiryo UI"/>
                        <a:ea typeface="Meiryo UI"/>
                      </a:endParaRPr>
                    </a:p>
                  </a:txBody>
                  <a:tcPr marL="45720" marR="45720" vert="eaVert" anchor="ctr">
                    <a:solidFill>
                      <a:srgbClr val="FFE1E1"/>
                    </a:solidFill>
                  </a:tcPr>
                </a:tc>
                <a:tc>
                  <a:txBody>
                    <a:bodyPr/>
                    <a:lstStyle/>
                    <a:p>
                      <a:pPr marL="0" algn="l" defTabSz="2045330" rtl="0" eaLnBrk="1" fontAlgn="b" latinLnBrk="0" hangingPunct="1"/>
                      <a:r>
                        <a:rPr lang="ja-JP" altLang="en-US" sz="1200" b="0" i="0" u="none" strike="noStrike" dirty="0">
                          <a:solidFill>
                            <a:schemeClr val="tx1"/>
                          </a:solidFill>
                          <a:effectLst/>
                          <a:latin typeface="Meiryo UI"/>
                          <a:ea typeface="Meiryo UI"/>
                        </a:rPr>
                        <a:t>徐々に気温が上昇し、春を待ちわびる頃。春の新商品も導入されるため、気温上昇時は顔見世的にアピールしましょう。</a:t>
                      </a:r>
                      <a:endParaRPr kumimoji="1" lang="en-US" altLang="ja-JP" sz="12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この時季は在宅率が高いので、体重増加などが気になる頃。低カロリーの寒天を使った商品を販促物でＰＲしましょう</a:t>
                      </a:r>
                      <a:r>
                        <a:rPr lang="ja-JP" altLang="en" sz="1200" b="0" i="0" u="none" strike="noStrike" dirty="0">
                          <a:solidFill>
                            <a:schemeClr val="tx1"/>
                          </a:solidFill>
                          <a:effectLst/>
                          <a:latin typeface="Meiryo UI"/>
                          <a:ea typeface="Meiryo UI"/>
                        </a:rPr>
                        <a:t>。</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noProof="0">
                          <a:solidFill>
                            <a:schemeClr val="tx1"/>
                          </a:solidFill>
                          <a:effectLst/>
                          <a:latin typeface="Meiryo UI"/>
                          <a:ea typeface="Meiryo UI"/>
                          <a:cs typeface="+mn-cs"/>
                        </a:rPr>
                        <a:t>毎月１６日</a:t>
                      </a:r>
                      <a:r>
                        <a:rPr kumimoji="1" lang="ja-JP" altLang="en-US" sz="1200" b="0" i="0" u="none" strike="noStrike" kern="1200" noProof="0" dirty="0">
                          <a:solidFill>
                            <a:schemeClr val="tx1"/>
                          </a:solidFill>
                          <a:effectLst/>
                          <a:latin typeface="Meiryo UI"/>
                          <a:ea typeface="Meiryo UI"/>
                          <a:cs typeface="+mn-cs"/>
                        </a:rPr>
                        <a:t>。減塩食品や、ヘルシーな食品を提案しましょう。野菜や海藻に含まれるカリウムには体内の塩分を排出する働きがあるので、関連商品も</a:t>
                      </a:r>
                      <a:r>
                        <a:rPr kumimoji="1" lang="ja-JP" altLang="en" sz="1200" b="0" i="0" u="none" strike="noStrike" kern="1200" noProof="0" dirty="0">
                          <a:solidFill>
                            <a:schemeClr val="tx1"/>
                          </a:solidFill>
                          <a:effectLst/>
                          <a:latin typeface="Meiryo UI"/>
                          <a:ea typeface="Meiryo UI"/>
                          <a:cs typeface="+mn-cs"/>
                        </a:rPr>
                        <a:t>ＰＲ。</a:t>
                      </a:r>
                      <a:endParaRPr lang="en-US" altLang="ja-JP" sz="1200" b="0" i="0" u="none" strike="noStrike" dirty="0">
                        <a:solidFill>
                          <a:schemeClr val="tx1"/>
                        </a:solidFill>
                        <a:effectLst/>
                        <a:latin typeface="Meiryo UI" panose="020B0604030504040204" pitchFamily="50" charset="-128"/>
                        <a:ea typeface="Meiryo UI" panose="020B0604030504040204" pitchFamily="50" charset="-128"/>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noProof="0">
                          <a:solidFill>
                            <a:schemeClr val="tx1"/>
                          </a:solidFill>
                          <a:effectLst/>
                          <a:latin typeface="Meiryo UI"/>
                          <a:ea typeface="Meiryo UI"/>
                          <a:cs typeface="+mn-cs"/>
                        </a:rPr>
                        <a:t>毎月１８日</a:t>
                      </a:r>
                      <a:r>
                        <a:rPr kumimoji="1" lang="ja-JP" altLang="en-US" sz="1200" b="0" i="0" u="none" strike="noStrike" kern="1200" noProof="0" dirty="0">
                          <a:solidFill>
                            <a:schemeClr val="tx1"/>
                          </a:solidFill>
                          <a:effectLst/>
                          <a:latin typeface="Meiryo UI"/>
                          <a:ea typeface="Meiryo UI"/>
                          <a:cs typeface="+mn-cs"/>
                        </a:rPr>
                        <a:t>。弁当やおにぎりなど米を使った商品のアピールを。しっかりと主食を取ることで、風邪に打ち勝つ体づくりを提案しましょう</a:t>
                      </a:r>
                      <a:r>
                        <a:rPr kumimoji="1" lang="ja-JP" altLang="en" sz="1200" b="0" i="0" u="none" strike="noStrike" kern="1200" noProof="0" dirty="0">
                          <a:solidFill>
                            <a:schemeClr val="tx1"/>
                          </a:solidFill>
                          <a:effectLst/>
                          <a:latin typeface="Meiryo UI"/>
                          <a:ea typeface="Meiryo UI"/>
                          <a:cs typeface="+mn-cs"/>
                        </a:rPr>
                        <a:t>。</a:t>
                      </a:r>
                      <a:endParaRPr lang="en-US" altLang="ja-JP" sz="1200" b="0" i="0" u="none" strike="noStrike" dirty="0">
                        <a:solidFill>
                          <a:schemeClr val="tx1"/>
                        </a:solidFill>
                        <a:effectLst/>
                        <a:latin typeface="Meiryo UI" panose="020B0604030504040204" pitchFamily="50" charset="-128"/>
                        <a:ea typeface="Meiryo UI" panose="020B0604030504040204" pitchFamily="50" charset="-128"/>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noProof="0" dirty="0">
                          <a:solidFill>
                            <a:schemeClr val="tx1"/>
                          </a:solidFill>
                          <a:effectLst/>
                          <a:latin typeface="Meiryo UI"/>
                          <a:ea typeface="Meiryo UI"/>
                          <a:cs typeface="+mn-cs"/>
                        </a:rPr>
                        <a:t>二十四節気の一つで、冬の寒さが和らぎ、雪が雨に変わって大地を潤し始める頃。気温の上昇とともに、冬季商品が売れなくなるので、早めの改廃が必要です。</a:t>
                      </a:r>
                      <a:endParaRPr lang="en-US" altLang="ja-JP" sz="1200" b="0" i="0" u="none" strike="noStrike" dirty="0">
                        <a:solidFill>
                          <a:schemeClr val="tx1"/>
                        </a:solidFill>
                        <a:effectLst/>
                        <a:latin typeface="Meiryo UI" panose="020B0604030504040204" pitchFamily="50" charset="-128"/>
                        <a:ea typeface="Meiryo UI" panose="020B0604030504040204" pitchFamily="50" charset="-128"/>
                      </a:endParaRPr>
                    </a:p>
                  </a:txBody>
                  <a:tcPr marL="45720" marR="45720" vert="eaVert" anchor="ctr">
                    <a:noFill/>
                  </a:tcPr>
                </a:tc>
                <a:tc>
                  <a:txBody>
                    <a:bodyPr/>
                    <a:lstStyle/>
                    <a:p>
                      <a:pPr marL="0" marR="0" lvl="0" indent="0" algn="l" rtl="0" eaLnBrk="1" fontAlgn="auto" latinLnBrk="0" hangingPunct="1">
                        <a:lnSpc>
                          <a:spcPct val="100000"/>
                        </a:lnSpc>
                        <a:spcBef>
                          <a:spcPts val="0"/>
                        </a:spcBef>
                        <a:spcAft>
                          <a:spcPts val="0"/>
                        </a:spcAft>
                        <a:buClrTx/>
                        <a:buSzTx/>
                        <a:buFontTx/>
                        <a:buNone/>
                      </a:pPr>
                      <a:r>
                        <a:rPr lang="ja-JP" altLang="en-US" sz="1200" b="0" i="0" u="none" strike="noStrike" dirty="0">
                          <a:solidFill>
                            <a:schemeClr val="tx1"/>
                          </a:solidFill>
                          <a:effectLst/>
                          <a:latin typeface="Meiryo UI"/>
                          <a:ea typeface="Meiryo UI"/>
                        </a:rPr>
                        <a:t>スギ花粉の飛散がピークを迎えます。マスクやティッシュ、のど飴など関連商品を多めに持ち、多フェースで展開しましょう。</a:t>
                      </a:r>
                      <a:endParaRPr lang="en-US" altLang="ja-JP" sz="1200" b="0" i="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noProof="0" dirty="0">
                          <a:solidFill>
                            <a:schemeClr val="tx1"/>
                          </a:solidFill>
                          <a:effectLst/>
                          <a:latin typeface="Meiryo UI"/>
                          <a:ea typeface="Meiryo UI"/>
                          <a:cs typeface="+mn-cs"/>
                        </a:rPr>
                        <a:t>冬季商品の改廃や春季商品の導入で、生鮮・デイリー商品がおざなりにならないように注意が必要です。売場の見直しを行いましょう。</a:t>
                      </a:r>
                      <a:endParaRPr lang="en-US" altLang="ja-JP" sz="1200" b="0" i="0" u="none" strike="noStrike" dirty="0">
                        <a:solidFill>
                          <a:schemeClr val="tx1"/>
                        </a:solidFill>
                        <a:effectLst/>
                        <a:latin typeface="Meiryo UI" panose="020B0604030504040204" pitchFamily="50" charset="-128"/>
                        <a:ea typeface="Meiryo UI" panose="020B0604030504040204" pitchFamily="50" charset="-128"/>
                      </a:endParaRPr>
                    </a:p>
                  </a:txBody>
                  <a:tcPr marL="45720" marR="45720" vert="eaVert" anchor="ctr">
                    <a:solidFill>
                      <a:srgbClr val="FFE1E1"/>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u="none" strike="noStrike" kern="1200" dirty="0">
                          <a:solidFill>
                            <a:schemeClr val="tx1"/>
                          </a:solidFill>
                          <a:effectLst/>
                          <a:latin typeface="Meiryo UI"/>
                          <a:ea typeface="Meiryo UI"/>
                          <a:cs typeface="+mn-cs"/>
                        </a:rPr>
                        <a:t>おでんキャンペーンの展開</a:t>
                      </a:r>
                      <a:r>
                        <a:rPr kumimoji="1" lang="ja-JP" altLang="en-US" sz="1200" u="none" strike="noStrike" kern="1200">
                          <a:solidFill>
                            <a:schemeClr val="tx1"/>
                          </a:solidFill>
                          <a:effectLst/>
                          <a:latin typeface="Meiryo UI"/>
                          <a:ea typeface="Meiryo UI"/>
                          <a:cs typeface="+mn-cs"/>
                        </a:rPr>
                        <a:t>を。おでんのシーズンもそろそろ終盤です。キャンペーンを展開し、最後の売り込みを強化しましょう。</a:t>
                      </a:r>
                      <a:endParaRPr kumimoji="1" lang="en-US" altLang="ja-JP" sz="12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u="none" strike="noStrike" dirty="0">
                          <a:solidFill>
                            <a:schemeClr val="tx1"/>
                          </a:solidFill>
                          <a:effectLst/>
                          <a:latin typeface="Meiryo UI"/>
                          <a:ea typeface="Meiryo UI"/>
                        </a:rPr>
                        <a:t>飛び石連休ということもあり、寒い日は、自宅で過ごす人も多いです。自宅でのんびり過ごせる商品の提案をしましょう。</a:t>
                      </a:r>
                      <a:endParaRPr kumimoji="1" lang="ja-JP" altLang="en-US" sz="1200" u="none" strike="noStrike" kern="1200" dirty="0">
                        <a:solidFill>
                          <a:schemeClr val="tx1"/>
                        </a:solidFill>
                        <a:effectLst/>
                        <a:latin typeface="Meiryo UI" panose="020B0604030504040204" pitchFamily="50" charset="-128"/>
                        <a:ea typeface="Meiryo UI" panose="020B0604030504040204" pitchFamily="50" charset="-128"/>
                        <a:cs typeface="+mn-cs"/>
                      </a:endParaRPr>
                    </a:p>
                  </a:txBody>
                  <a:tcPr marL="45720" marR="45720" vert="eaVert" anchor="ctr">
                    <a:solidFill>
                      <a:schemeClr val="accent4">
                        <a:lumMod val="20000"/>
                        <a:lumOff val="80000"/>
                      </a:schemeClr>
                    </a:solid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noProof="0">
                          <a:solidFill>
                            <a:schemeClr val="tx1"/>
                          </a:solidFill>
                          <a:effectLst/>
                          <a:latin typeface="Meiryo UI"/>
                          <a:ea typeface="Meiryo UI"/>
                          <a:cs typeface="+mn-cs"/>
                        </a:rPr>
                        <a:t>毎月２４日</a:t>
                      </a:r>
                      <a:r>
                        <a:rPr kumimoji="1" lang="ja-JP" altLang="en-US" sz="1200" b="0" i="0" u="none" strike="noStrike" kern="1200" noProof="0" dirty="0">
                          <a:solidFill>
                            <a:schemeClr val="tx1"/>
                          </a:solidFill>
                          <a:effectLst/>
                          <a:latin typeface="Meiryo UI"/>
                          <a:ea typeface="Meiryo UI"/>
                          <a:cs typeface="+mn-cs"/>
                        </a:rPr>
                        <a:t>は</a:t>
                      </a:r>
                      <a:r>
                        <a:rPr kumimoji="1" lang="ja-JP" altLang="en-US" sz="1200" u="none" strike="noStrike" kern="1200" dirty="0">
                          <a:solidFill>
                            <a:schemeClr val="tx1"/>
                          </a:solidFill>
                          <a:effectLst/>
                          <a:latin typeface="Meiryo UI" panose="020B0604030504040204" pitchFamily="50" charset="-128"/>
                          <a:ea typeface="Meiryo UI" panose="020B0604030504040204" pitchFamily="50" charset="-128"/>
                          <a:cs typeface="+mn-cs"/>
                        </a:rPr>
                        <a:t>削り節の日</a:t>
                      </a:r>
                      <a:r>
                        <a:rPr kumimoji="1" lang="ja-JP" altLang="en-US" sz="1200" b="0" i="0" u="none" strike="noStrike" kern="1200" noProof="0" dirty="0">
                          <a:solidFill>
                            <a:schemeClr val="tx1"/>
                          </a:solidFill>
                          <a:effectLst/>
                          <a:latin typeface="Meiryo UI"/>
                          <a:ea typeface="Meiryo UI"/>
                          <a:cs typeface="+mn-cs"/>
                        </a:rPr>
                        <a:t>。</a:t>
                      </a:r>
                      <a:r>
                        <a:rPr kumimoji="1" lang="ja-JP" altLang="en-US" sz="1200" u="none" strike="noStrike" kern="1200" dirty="0">
                          <a:solidFill>
                            <a:schemeClr val="tx1"/>
                          </a:solidFill>
                          <a:effectLst/>
                          <a:latin typeface="Meiryo UI"/>
                          <a:ea typeface="Meiryo UI"/>
                          <a:cs typeface="+mn-cs"/>
                        </a:rPr>
                        <a:t>出汁を使った料理や、和食の販促を強化しましょう。カツオだけでなく、サバ、マグロ、イワシなどの削り節もアピールを。</a:t>
                      </a:r>
                      <a:endParaRPr kumimoji="1" lang="en-US" altLang="ja-JP" sz="1200" u="none" strike="noStrike" kern="1200" dirty="0">
                        <a:solidFill>
                          <a:schemeClr val="tx1"/>
                        </a:solidFill>
                        <a:effectLst/>
                        <a:latin typeface="Meiryo UI"/>
                        <a:ea typeface="Meiryo UI"/>
                        <a:cs typeface="+mn-cs"/>
                      </a:endParaRPr>
                    </a:p>
                  </a:txBody>
                  <a:tcPr marL="45720" marR="45720" vert="eaVert" anchor="ctr">
                    <a:noFill/>
                  </a:tcPr>
                </a:tc>
                <a:tc>
                  <a:txBody>
                    <a:bodyPr/>
                    <a:lstStyle/>
                    <a:p>
                      <a:pPr algn="l" fontAlgn="auto"/>
                      <a:r>
                        <a:rPr lang="ja-JP" altLang="en-US" sz="1200" b="0" i="0" u="none" strike="noStrike">
                          <a:solidFill>
                            <a:schemeClr val="tx1"/>
                          </a:solidFill>
                          <a:effectLst/>
                          <a:latin typeface="Meiryo UI"/>
                          <a:ea typeface="Meiryo UI"/>
                        </a:rPr>
                        <a:t>毎月２５日</a:t>
                      </a:r>
                      <a:r>
                        <a:rPr lang="ja-JP" altLang="en-US" sz="1200" b="0" i="0" u="none" strike="noStrike" dirty="0">
                          <a:solidFill>
                            <a:schemeClr val="tx1"/>
                          </a:solidFill>
                          <a:effectLst/>
                          <a:latin typeface="Meiryo UI"/>
                          <a:ea typeface="Meiryo UI"/>
                        </a:rPr>
                        <a:t>。気温が上昇すると、停滞していたチルドデザートの販売が徐々に伸長します。気温が上昇した日は春の新商品を売り込むチャンスです。</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老化防止に役立つ栄養素や食物繊維を多く含むプルーンをはじめ、健康に良い各種アイテムをＰＲ。販促物で効能を示し、訴求を高めましょう。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a:solidFill>
                            <a:schemeClr val="tx1"/>
                          </a:solidFill>
                          <a:effectLst/>
                          <a:latin typeface="Meiryo UI"/>
                          <a:ea typeface="Meiryo UI"/>
                        </a:rPr>
                        <a:t>バレンタインデーとホワイトデーの中間に当たる日。ホワイトデーの予約活動を強化しましょう。</a:t>
                      </a:r>
                      <a:endParaRPr lang="en-US" altLang="ja-JP" sz="1200" b="0" i="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tc>
                  <a:txBody>
                    <a:bodyPr/>
                    <a:lstStyle/>
                    <a:p>
                      <a:pPr algn="l" fontAlgn="auto"/>
                      <a:r>
                        <a:rPr lang="ja-JP" altLang="en-US" sz="1200" b="0" i="0" u="none" strike="noStrike">
                          <a:solidFill>
                            <a:schemeClr val="tx1"/>
                          </a:solidFill>
                          <a:effectLst/>
                          <a:latin typeface="Meiryo UI"/>
                          <a:ea typeface="Meiryo UI"/>
                        </a:rPr>
                        <a:t>ビスケット、クッキーなど、菓子類のキャンペーンを行いましょう。春季限定スイーツ、春の新商品を売り込むチャンスです。</a:t>
                      </a:r>
                      <a:endParaRPr lang="en-US" altLang="ja-JP" sz="1200" b="0" i="0" u="none" strike="noStrike" dirty="0">
                        <a:solidFill>
                          <a:schemeClr val="tx1"/>
                        </a:solidFill>
                        <a:effectLst/>
                        <a:latin typeface="Meiryo UI"/>
                        <a:ea typeface="Meiryo UI"/>
                      </a:endParaRPr>
                    </a:p>
                  </a:txBody>
                  <a:tcPr marL="45720" marR="45720" vert="eaVert" anchor="ctr">
                    <a:solidFill>
                      <a:srgbClr val="FFE1E1"/>
                    </a:solidFill>
                  </a:tcPr>
                </a:tc>
                <a:tc>
                  <a:txBody>
                    <a:bodyPr/>
                    <a:lstStyle/>
                    <a:p>
                      <a:pPr algn="l" fontAlgn="auto"/>
                      <a:r>
                        <a:rPr lang="ja-JP" altLang="en-US" sz="1200" b="0" i="0" u="none" strike="noStrike" dirty="0">
                          <a:solidFill>
                            <a:schemeClr val="tx1"/>
                          </a:solidFill>
                          <a:effectLst/>
                          <a:latin typeface="Meiryo UI"/>
                          <a:ea typeface="Meiryo UI"/>
                        </a:rPr>
                        <a:t>東日本大震災から</a:t>
                      </a:r>
                      <a:r>
                        <a:rPr lang="ja-JP" altLang="en-US" sz="1200" b="0" i="0" u="none" strike="noStrike">
                          <a:solidFill>
                            <a:schemeClr val="tx1"/>
                          </a:solidFill>
                          <a:effectLst/>
                          <a:latin typeface="Meiryo UI"/>
                          <a:ea typeface="Meiryo UI"/>
                        </a:rPr>
                        <a:t>もうすぐ１６年</a:t>
                      </a:r>
                      <a:r>
                        <a:rPr lang="ja-JP" altLang="en-US" sz="1200" b="0" i="0" u="none" strike="noStrike" dirty="0">
                          <a:solidFill>
                            <a:schemeClr val="tx1"/>
                          </a:solidFill>
                          <a:effectLst/>
                          <a:latin typeface="Meiryo UI"/>
                          <a:ea typeface="Meiryo UI"/>
                        </a:rPr>
                        <a:t>。防災用品の点検を促し、欠品や消費期限、賞味期限の切れた商品の買い替えを勧めましょう。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ミニ丼やミニカレーなどの小型サイズの商品をピックアップしましょう。受験生や短縮授業の間食、夜食</a:t>
                      </a:r>
                      <a:r>
                        <a:rPr lang="ja-JP" altLang="en-US" sz="1200" b="0" i="0" u="none" strike="noStrike">
                          <a:solidFill>
                            <a:schemeClr val="tx1"/>
                          </a:solidFill>
                          <a:effectLst/>
                          <a:latin typeface="Meiryo UI"/>
                          <a:ea typeface="Meiryo UI"/>
                        </a:rPr>
                        <a:t>におすすめで</a:t>
                      </a:r>
                      <a:r>
                        <a:rPr lang="ja-JP" altLang="en-US" sz="1200" b="0" i="0" u="none" strike="noStrike" dirty="0">
                          <a:solidFill>
                            <a:schemeClr val="tx1"/>
                          </a:solidFill>
                          <a:effectLst/>
                          <a:latin typeface="Meiryo UI"/>
                          <a:ea typeface="Meiryo UI"/>
                        </a:rPr>
                        <a:t>す。</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dirty="0">
                          <a:solidFill>
                            <a:schemeClr val="tx1"/>
                          </a:solidFill>
                          <a:effectLst/>
                          <a:latin typeface="Meiryo UI"/>
                          <a:ea typeface="Meiryo UI"/>
                        </a:rPr>
                        <a:t>ひな祭りのお祝い料理やデザート、プレゼント雑貨は予約活動を中心に展開しましょう。当日は声掛けや販促物でアピールを。</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marL="0" marR="0" lvl="0" indent="0" algn="l" defTabSz="2045330" rtl="0" eaLnBrk="1" fontAlgn="auto"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a:ea typeface="Meiryo UI"/>
                        </a:rPr>
                        <a:t>春に人気のスイーツや菓子、ドーナツなどをＰＲ。また、菓子類に合う飲料</a:t>
                      </a:r>
                      <a:r>
                        <a:rPr lang="ja-JP" altLang="en-US" sz="1200" b="0" i="0" u="none" strike="noStrike">
                          <a:solidFill>
                            <a:schemeClr val="tx1"/>
                          </a:solidFill>
                          <a:effectLst/>
                          <a:latin typeface="Meiryo UI"/>
                          <a:ea typeface="Meiryo UI"/>
                        </a:rPr>
                        <a:t>も併せておすすめしましょう</a:t>
                      </a:r>
                      <a:r>
                        <a:rPr lang="ja-JP" altLang="en-US" sz="1200" b="0" i="0" u="none" strike="noStrike" dirty="0">
                          <a:solidFill>
                            <a:schemeClr val="tx1"/>
                          </a:solidFill>
                          <a:effectLst/>
                          <a:latin typeface="Meiryo UI"/>
                          <a:ea typeface="Meiryo UI"/>
                        </a:rPr>
                        <a:t>。</a:t>
                      </a:r>
                      <a:endParaRPr lang="ja-JP" altLang="ja-JP" sz="1200" dirty="0">
                        <a:solidFill>
                          <a:schemeClr val="tx1"/>
                        </a:solidFill>
                      </a:endParaRPr>
                    </a:p>
                  </a:txBody>
                  <a:tcPr marL="45720" marR="45720" vert="eaVert" anchor="ctr">
                    <a:noFill/>
                  </a:tcPr>
                </a:tc>
                <a:tc>
                  <a:txBody>
                    <a:bodyPr/>
                    <a:lstStyle/>
                    <a:p>
                      <a:pPr algn="l" fontAlgn="auto"/>
                      <a:r>
                        <a:rPr lang="ja-JP" altLang="en-US" sz="1200" b="0" i="0" u="none" strike="noStrike">
                          <a:solidFill>
                            <a:schemeClr val="tx1"/>
                          </a:solidFill>
                          <a:effectLst/>
                          <a:latin typeface="Meiryo UI"/>
                          <a:ea typeface="Meiryo UI"/>
                        </a:rPr>
                        <a:t>毎月３</a:t>
                      </a:r>
                      <a:r>
                        <a:rPr lang="en-US" altLang="ja-JP" sz="1200" b="0" i="0" u="none" strike="noStrike" dirty="0">
                          <a:solidFill>
                            <a:schemeClr val="tx1"/>
                          </a:solidFill>
                          <a:effectLst/>
                          <a:latin typeface="Meiryo UI"/>
                          <a:ea typeface="Meiryo UI"/>
                        </a:rPr>
                        <a:t>・</a:t>
                      </a:r>
                      <a:r>
                        <a:rPr lang="ja-JP" altLang="en-US" sz="1200" b="0" i="0" u="none" strike="noStrike">
                          <a:solidFill>
                            <a:schemeClr val="tx1"/>
                          </a:solidFill>
                          <a:effectLst/>
                          <a:latin typeface="Meiryo UI"/>
                          <a:ea typeface="Meiryo UI"/>
                        </a:rPr>
                        <a:t>４</a:t>
                      </a:r>
                      <a:r>
                        <a:rPr lang="en-US" altLang="ja-JP" sz="1200" b="0" i="0" u="none" strike="noStrike" dirty="0">
                          <a:solidFill>
                            <a:schemeClr val="tx1"/>
                          </a:solidFill>
                          <a:effectLst/>
                          <a:latin typeface="Meiryo UI"/>
                          <a:ea typeface="Meiryo UI"/>
                        </a:rPr>
                        <a:t>・</a:t>
                      </a:r>
                      <a:r>
                        <a:rPr lang="ja-JP" altLang="en-US" sz="1200" b="0" i="0" u="none" strike="noStrike">
                          <a:solidFill>
                            <a:schemeClr val="tx1"/>
                          </a:solidFill>
                          <a:effectLst/>
                          <a:latin typeface="Meiryo UI"/>
                          <a:ea typeface="Meiryo UI"/>
                        </a:rPr>
                        <a:t>５日。団子や大福、羊羹、どら焼きなど、和菓子を販促強化しましょう。</a:t>
                      </a:r>
                      <a:endParaRPr lang="en-US" altLang="ja-JP" sz="1200" b="0" i="0" u="none" strike="noStrike" dirty="0">
                        <a:solidFill>
                          <a:schemeClr val="tx1"/>
                        </a:solidFill>
                        <a:effectLst/>
                        <a:latin typeface="Meiryo UI"/>
                        <a:ea typeface="Meiryo UI"/>
                      </a:endParaRPr>
                    </a:p>
                  </a:txBody>
                  <a:tcPr marL="45720" marR="45720" vert="eaVert" anchor="ctr">
                    <a:noFill/>
                  </a:tcPr>
                </a:tc>
                <a:tc>
                  <a:txBody>
                    <a:bodyPr/>
                    <a:lstStyle/>
                    <a:p>
                      <a:pPr algn="l" fontAlgn="auto"/>
                      <a:r>
                        <a:rPr lang="ja-JP" altLang="en-US" sz="1200" b="0" i="0" u="none" strike="noStrike">
                          <a:solidFill>
                            <a:schemeClr val="tx1"/>
                          </a:solidFill>
                          <a:effectLst/>
                          <a:latin typeface="Meiryo UI"/>
                          <a:ea typeface="Meiryo UI"/>
                        </a:rPr>
                        <a:t>二十四節気の一つで、虫が地上にはい出る頃。寒い日もあるものの、徐々に人の動きが活発になります。その日の気温に応じた商品展開をしましょう。</a:t>
                      </a:r>
                      <a:endParaRPr lang="en-US" altLang="ja-JP" sz="1200" b="0" i="0" u="none" strike="noStrike" dirty="0">
                        <a:solidFill>
                          <a:schemeClr val="tx1"/>
                        </a:solidFill>
                        <a:effectLst/>
                        <a:latin typeface="Meiryo UI"/>
                        <a:ea typeface="Meiryo UI"/>
                      </a:endParaRPr>
                    </a:p>
                  </a:txBody>
                  <a:tcPr marL="45720" marR="45720" vert="eaVert" anchor="ctr">
                    <a:solidFill>
                      <a:schemeClr val="accent1">
                        <a:lumMod val="20000"/>
                        <a:lumOff val="80000"/>
                      </a:schemeClr>
                    </a:solidFill>
                  </a:tcPr>
                </a:tc>
                <a:extLst>
                  <a:ext uri="{0D108BD9-81ED-4DB2-BD59-A6C34878D82A}">
                    <a16:rowId xmlns:a16="http://schemas.microsoft.com/office/drawing/2014/main" val="3575630444"/>
                  </a:ext>
                </a:extLst>
              </a:tr>
              <a:tr h="118600">
                <a:tc>
                  <a:txBody>
                    <a:bodyPr/>
                    <a:lstStyle/>
                    <a:p>
                      <a:pPr algn="ctr" fontAlgn="auto"/>
                      <a:endParaRPr lang="ja-JP" altLang="en-US" sz="900" b="0" i="0" u="none" strike="noStrike">
                        <a:solidFill>
                          <a:schemeClr val="tx1"/>
                        </a:solidFill>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endParaRPr lang="ja-JP" altLang="en-US" sz="900" b="0" i="0" u="none" strike="noStrike">
                        <a:effectLst/>
                        <a:latin typeface="Meiryo UI" panose="020B0604030504040204" pitchFamily="50" charset="-128"/>
                        <a:ea typeface="Meiryo UI" panose="020B0604030504040204" pitchFamily="50" charset="-128"/>
                      </a:endParaRPr>
                    </a:p>
                  </a:txBody>
                  <a:tcPr marL="0" marR="0" marT="0" marB="0" vert="eaVert" anchor="b">
                    <a:solidFill>
                      <a:schemeClr val="accent1">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rgbClr val="FFE1E1"/>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chemeClr val="accent4">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endParaRPr lang="ja-JP" altLang="en-US" sz="900" b="0" i="0" u="none" strike="noStrike">
                        <a:effectLst/>
                        <a:latin typeface="Meiryo UI"/>
                        <a:ea typeface="Meiryo UI"/>
                      </a:endParaRPr>
                    </a:p>
                  </a:txBody>
                  <a:tcPr marL="0" marR="0" marT="0" marB="0" vert="eaVert" anchor="b">
                    <a:solidFill>
                      <a:schemeClr val="accent1">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rgbClr val="FFE1E1"/>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endParaRPr lang="ja-JP" altLang="en-US" sz="900" b="0" i="0" u="none" strike="noStrike">
                        <a:solidFill>
                          <a:srgbClr val="FF0000"/>
                        </a:solidFill>
                        <a:effectLst/>
                        <a:latin typeface="Meiryo UI"/>
                        <a:ea typeface="Meiryo UI"/>
                      </a:endParaRPr>
                    </a:p>
                  </a:txBody>
                  <a:tcPr marL="0" marR="0" marT="0" marB="0" vert="eaVert" anchor="b">
                    <a:noFill/>
                  </a:tcPr>
                </a:tc>
                <a:tc>
                  <a:txBody>
                    <a:bodyPr/>
                    <a:lstStyle/>
                    <a:p>
                      <a:pPr algn="ctr" fontAlgn="auto"/>
                      <a:endParaRPr lang="ja-JP" altLang="en-US" sz="900" b="0" i="0" u="none" strike="noStrike">
                        <a:effectLst/>
                        <a:latin typeface="Meiryo UI" panose="020B0604030504040204" pitchFamily="50" charset="-128"/>
                        <a:ea typeface="Meiryo UI" panose="020B0604030504040204" pitchFamily="50" charset="-128"/>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chemeClr val="accent1">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rgbClr val="FFE1E1"/>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chemeClr val="accent4">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vert="eaVert" anchor="b">
                    <a:solidFill>
                      <a:schemeClr val="accent1">
                        <a:lumMod val="20000"/>
                        <a:lumOff val="80000"/>
                      </a:schemeClr>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solidFill>
                      <a:srgbClr val="FFE1E1"/>
                    </a:solid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endParaRPr lang="ja-JP" altLang="en-US" sz="900" b="0" i="0" u="none" strike="noStrike">
                        <a:solidFill>
                          <a:schemeClr val="tx1"/>
                        </a:solidFill>
                        <a:effectLst/>
                        <a:latin typeface="Meiryo UI"/>
                        <a:ea typeface="Meiryo UI"/>
                      </a:endParaRPr>
                    </a:p>
                  </a:txBody>
                  <a:tcPr marL="0" marR="0" marT="0" marB="0" vert="eaVert" anchor="b">
                    <a:noFill/>
                  </a:tcPr>
                </a:tc>
                <a:tc>
                  <a:txBody>
                    <a:bodyPr/>
                    <a:lstStyle/>
                    <a:p>
                      <a:pPr algn="ctr" fontAlgn="auto"/>
                      <a:r>
                        <a:rPr lang="ja-JP" altLang="en-US" sz="900" u="none" strike="noStrike">
                          <a:effectLst/>
                          <a:latin typeface="Meiryo UI"/>
                          <a:ea typeface="Meiryo UI"/>
                        </a:rPr>
                        <a:t>　</a:t>
                      </a:r>
                      <a:endParaRPr lang="ja-JP" altLang="en-US" sz="900" b="0" i="0" u="none" strike="noStrike">
                        <a:effectLst/>
                        <a:latin typeface="Meiryo UI"/>
                        <a:ea typeface="Meiryo UI"/>
                      </a:endParaRPr>
                    </a:p>
                  </a:txBody>
                  <a:tcPr marL="0" marR="0" marT="0" marB="0" vert="eaVert" anchor="b">
                    <a:noFill/>
                  </a:tcPr>
                </a:tc>
                <a:tc>
                  <a:txBody>
                    <a:bodyPr/>
                    <a:lstStyle/>
                    <a:p>
                      <a:pPr algn="ctr" fontAlgn="auto"/>
                      <a:endParaRPr lang="ja-JP" altLang="en-US" sz="900" b="0" i="0" u="none" strike="noStrike">
                        <a:effectLst/>
                        <a:latin typeface="Meiryo UI"/>
                        <a:ea typeface="Meiryo UI"/>
                      </a:endParaRPr>
                    </a:p>
                  </a:txBody>
                  <a:tcPr marL="0" marR="0" marT="0" marB="0" vert="eaVert" anchor="b">
                    <a:noFill/>
                  </a:tcPr>
                </a:tc>
                <a:tc>
                  <a:txBody>
                    <a:bodyPr/>
                    <a:lstStyle/>
                    <a:p>
                      <a:pPr algn="ctr" fontAlgn="auto"/>
                      <a:r>
                        <a:rPr lang="ja-JP" altLang="en-US" sz="900" u="none" strike="noStrike">
                          <a:solidFill>
                            <a:schemeClr val="tx1"/>
                          </a:solidFill>
                          <a:effectLst/>
                          <a:latin typeface="Meiryo UI"/>
                          <a:ea typeface="Meiryo UI"/>
                        </a:rPr>
                        <a:t>　</a:t>
                      </a:r>
                      <a:endParaRPr lang="ja-JP" altLang="en-US" sz="900" b="0" i="0" u="none" strike="noStrike">
                        <a:solidFill>
                          <a:schemeClr val="tx1"/>
                        </a:solidFill>
                        <a:effectLst/>
                        <a:latin typeface="Meiryo UI"/>
                        <a:ea typeface="Meiryo UI"/>
                      </a:endParaRPr>
                    </a:p>
                  </a:txBody>
                  <a:tcPr marL="0" marR="0" marT="0" marB="0" vert="eaVert" anchor="b">
                    <a:noFill/>
                  </a:tcPr>
                </a:tc>
                <a:tc>
                  <a:txBody>
                    <a:bodyPr/>
                    <a:lstStyle/>
                    <a:p>
                      <a:pPr algn="ctr" fontAlgn="auto"/>
                      <a:r>
                        <a:rPr lang="ja-JP" altLang="en-US" sz="900" u="none" strike="noStrike" dirty="0">
                          <a:effectLst/>
                          <a:latin typeface="Meiryo UI"/>
                          <a:ea typeface="Meiryo UI"/>
                        </a:rPr>
                        <a:t>　</a:t>
                      </a:r>
                      <a:endParaRPr lang="ja-JP" altLang="en-US" sz="900" b="0" i="0" u="none" strike="noStrike" dirty="0">
                        <a:effectLst/>
                        <a:latin typeface="Meiryo UI"/>
                        <a:ea typeface="Meiryo UI"/>
                      </a:endParaRPr>
                    </a:p>
                  </a:txBody>
                  <a:tcPr marL="0" marR="0" marT="0" marB="0" vert="eaVert" anchor="b">
                    <a:solidFill>
                      <a:schemeClr val="accent1">
                        <a:lumMod val="20000"/>
                        <a:lumOff val="80000"/>
                      </a:schemeClr>
                    </a:solidFill>
                  </a:tcPr>
                </a:tc>
                <a:extLst>
                  <a:ext uri="{0D108BD9-81ED-4DB2-BD59-A6C34878D82A}">
                    <a16:rowId xmlns:a16="http://schemas.microsoft.com/office/drawing/2014/main" val="2801771382"/>
                  </a:ext>
                </a:extLst>
              </a:tr>
            </a:tbl>
          </a:graphicData>
        </a:graphic>
      </p:graphicFrame>
      <p:sp>
        <p:nvSpPr>
          <p:cNvPr id="87" name="角丸四角形 86">
            <a:extLst>
              <a:ext uri="{FF2B5EF4-FFF2-40B4-BE49-F238E27FC236}">
                <a16:creationId xmlns:a16="http://schemas.microsoft.com/office/drawing/2014/main" id="{C51E3E60-3872-5DC4-D0BD-AD7DBB270948}"/>
              </a:ext>
            </a:extLst>
          </p:cNvPr>
          <p:cNvSpPr/>
          <p:nvPr/>
        </p:nvSpPr>
        <p:spPr bwMode="auto">
          <a:xfrm>
            <a:off x="18448650" y="13967733"/>
            <a:ext cx="2930244" cy="684461"/>
          </a:xfrm>
          <a:prstGeom prst="roundRect">
            <a:avLst/>
          </a:prstGeom>
          <a:ln>
            <a:headEnd/>
            <a:tailEnd/>
          </a:ln>
        </p:spPr>
        <p:style>
          <a:lnRef idx="2">
            <a:schemeClr val="accent6"/>
          </a:lnRef>
          <a:fillRef idx="1">
            <a:schemeClr val="lt1"/>
          </a:fillRef>
          <a:effectRef idx="0">
            <a:schemeClr val="accent6"/>
          </a:effectRef>
          <a:fontRef idx="minor">
            <a:schemeClr val="dk1"/>
          </a:fontRef>
        </p:style>
        <p:txBody>
          <a:bodyPr wrap="square" lIns="0" tIns="22860" rIns="0" bIns="22860" rtlCol="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altLang="ja-JP" sz="800" b="0" i="0" baseline="0">
                <a:solidFill>
                  <a:schemeClr val="dk1"/>
                </a:solidFill>
                <a:effectLst/>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800"/>
              <a:t>天気予報は、ダイキン工業株式会社が公表している</a:t>
            </a:r>
            <a:endParaRPr kumimoji="1" lang="en-US" altLang="ja-JP" sz="800"/>
          </a:p>
          <a:p>
            <a:r>
              <a:rPr kumimoji="1" lang="ja-JP" altLang="en-US" sz="800"/>
              <a:t>　「ダイキン</a:t>
            </a:r>
            <a:r>
              <a:rPr kumimoji="1" lang="en-US" altLang="ja-JP" sz="800"/>
              <a:t>AIR</a:t>
            </a:r>
            <a:r>
              <a:rPr kumimoji="1" lang="ja-JP" altLang="en-US" sz="800"/>
              <a:t>カレンダー」を参照させて頂いております。　　　　　　　　　　　　　　　　　　　　　　</a:t>
            </a:r>
            <a:endParaRPr kumimoji="1" lang="en-US" altLang="ja-JP" sz="800"/>
          </a:p>
          <a:p>
            <a:r>
              <a:rPr kumimoji="1" lang="ja-JP" altLang="en-US" sz="800"/>
              <a:t>　　　　　　　</a:t>
            </a:r>
            <a:r>
              <a:rPr kumimoji="1" lang="en-US" altLang="ja-JP" sz="800"/>
              <a:t>https://www.daikin.co.jp/otenki/calendar_web</a:t>
            </a:r>
            <a:endParaRPr lang="ja-JP" altLang="ja-JP" sz="800">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0" name="Text Box 14">
            <a:extLst>
              <a:ext uri="{FF2B5EF4-FFF2-40B4-BE49-F238E27FC236}">
                <a16:creationId xmlns:a16="http://schemas.microsoft.com/office/drawing/2014/main" id="{53627A94-3A76-3F56-7365-76A666A18E51}"/>
              </a:ext>
            </a:extLst>
          </p:cNvPr>
          <p:cNvSpPr txBox="1">
            <a:spLocks noChangeArrowheads="1"/>
          </p:cNvSpPr>
          <p:nvPr/>
        </p:nvSpPr>
        <p:spPr bwMode="auto">
          <a:xfrm>
            <a:off x="13410282" y="14082310"/>
            <a:ext cx="5504395" cy="388792"/>
          </a:xfrm>
          <a:prstGeom prst="rect">
            <a:avLst/>
          </a:prstGeom>
          <a:noFill/>
          <a:ln w="9525">
            <a:noFill/>
            <a:miter lim="800000"/>
            <a:headEnd/>
            <a:tailEnd/>
          </a:ln>
        </p:spPr>
        <p:txBody>
          <a:bodyPr wrap="square" lIns="27432" tIns="2286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ja-JP" altLang="en-US" sz="2000" b="1" i="0" u="none" strike="noStrike" baseline="0">
                <a:solidFill>
                  <a:srgbClr val="000000"/>
                </a:solidFill>
                <a:latin typeface="Meiryo UI" panose="020B0604030504040204" pitchFamily="50" charset="-128"/>
                <a:ea typeface="Meiryo UI" panose="020B0604030504040204" pitchFamily="50" charset="-128"/>
                <a:cs typeface="Meiryo UI" panose="020B0604030504040204" pitchFamily="50" charset="-128"/>
              </a:rPr>
              <a:t>     　支社　　　　営業部　　　　 担当：</a:t>
            </a:r>
            <a:endParaRPr lang="ja-JP" altLang="en-US" sz="1050">
              <a:latin typeface="Meiryo UI" panose="020B0604030504040204" pitchFamily="50" charset="-128"/>
              <a:ea typeface="Meiryo UI" panose="020B0604030504040204" pitchFamily="50" charset="-128"/>
              <a:cs typeface="Meiryo UI" panose="020B0604030504040204" pitchFamily="50" charset="-128"/>
            </a:endParaRPr>
          </a:p>
        </p:txBody>
      </p:sp>
      <p:sp>
        <p:nvSpPr>
          <p:cNvPr id="93" name="Text Box 14">
            <a:extLst>
              <a:ext uri="{FF2B5EF4-FFF2-40B4-BE49-F238E27FC236}">
                <a16:creationId xmlns:a16="http://schemas.microsoft.com/office/drawing/2014/main" id="{F15AB8D9-956D-F185-4D3D-7C3933811496}"/>
              </a:ext>
            </a:extLst>
          </p:cNvPr>
          <p:cNvSpPr txBox="1">
            <a:spLocks noChangeArrowheads="1"/>
          </p:cNvSpPr>
          <p:nvPr/>
        </p:nvSpPr>
        <p:spPr bwMode="auto">
          <a:xfrm>
            <a:off x="13548328" y="14435036"/>
            <a:ext cx="4590896" cy="488534"/>
          </a:xfrm>
          <a:prstGeom prst="rect">
            <a:avLst/>
          </a:prstGeom>
          <a:noFill/>
          <a:ln w="9525">
            <a:noFill/>
            <a:miter lim="800000"/>
            <a:headEnd/>
            <a:tailEnd/>
          </a:ln>
        </p:spPr>
        <p:txBody>
          <a:bodyPr wrap="square" lIns="27432" tIns="22860"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r>
              <a:rPr lang="en-US" altLang="ja-JP" sz="2400" b="1" i="0" baseline="0">
                <a:effectLst/>
                <a:latin typeface="+mn-lt"/>
                <a:ea typeface="+mn-ea"/>
                <a:cs typeface="+mn-cs"/>
              </a:rPr>
              <a:t>TEL</a:t>
            </a:r>
            <a:r>
              <a:rPr lang="ja-JP" altLang="en-US" sz="2400" b="1" i="0" baseline="0">
                <a:effectLst/>
                <a:latin typeface="+mn-lt"/>
                <a:ea typeface="+mn-ea"/>
                <a:cs typeface="+mn-cs"/>
              </a:rPr>
              <a:t>：</a:t>
            </a:r>
            <a:r>
              <a:rPr lang="ja-JP" altLang="ja-JP" sz="2400" b="1" i="0" baseline="0">
                <a:effectLst/>
                <a:latin typeface="+mn-lt"/>
                <a:ea typeface="+mn-ea"/>
                <a:cs typeface="+mn-cs"/>
              </a:rPr>
              <a:t> </a:t>
            </a:r>
            <a:endParaRPr lang="ja-JP" altLang="ja-JP" sz="4000">
              <a:effectLst/>
            </a:endParaRPr>
          </a:p>
        </p:txBody>
      </p:sp>
      <p:pic>
        <p:nvPicPr>
          <p:cNvPr id="112" name="図 111">
            <a:extLst>
              <a:ext uri="{FF2B5EF4-FFF2-40B4-BE49-F238E27FC236}">
                <a16:creationId xmlns:a16="http://schemas.microsoft.com/office/drawing/2014/main" id="{C143E3B1-0D63-6D42-BFAE-70699B93A37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346617" y="13833826"/>
            <a:ext cx="1894435" cy="214500"/>
          </a:xfrm>
          <a:prstGeom prst="rect">
            <a:avLst/>
          </a:prstGeom>
        </p:spPr>
      </p:pic>
      <p:pic>
        <p:nvPicPr>
          <p:cNvPr id="2" name="図 1" descr="図形&#10;&#10;中程度の精度で自動的に生成された説明">
            <a:extLst>
              <a:ext uri="{FF2B5EF4-FFF2-40B4-BE49-F238E27FC236}">
                <a16:creationId xmlns:a16="http://schemas.microsoft.com/office/drawing/2014/main" id="{5BEBA61B-FD3A-2632-6EFD-1DE21676B2A6}"/>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33530" y="466434"/>
            <a:ext cx="2081490" cy="825253"/>
          </a:xfrm>
          <a:prstGeom prst="rect">
            <a:avLst/>
          </a:prstGeom>
        </p:spPr>
      </p:pic>
      <p:pic>
        <p:nvPicPr>
          <p:cNvPr id="4" name="図 3">
            <a:extLst>
              <a:ext uri="{FF2B5EF4-FFF2-40B4-BE49-F238E27FC236}">
                <a16:creationId xmlns:a16="http://schemas.microsoft.com/office/drawing/2014/main" id="{0444C7F5-94A7-2567-3C08-C7E81190989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055" b="49122"/>
          <a:stretch/>
        </p:blipFill>
        <p:spPr>
          <a:xfrm>
            <a:off x="19609469" y="-83952"/>
            <a:ext cx="2085066" cy="1533436"/>
          </a:xfrm>
          <a:prstGeom prst="rect">
            <a:avLst/>
          </a:prstGeom>
        </p:spPr>
      </p:pic>
      <p:pic>
        <p:nvPicPr>
          <p:cNvPr id="6" name="図 5">
            <a:extLst>
              <a:ext uri="{FF2B5EF4-FFF2-40B4-BE49-F238E27FC236}">
                <a16:creationId xmlns:a16="http://schemas.microsoft.com/office/drawing/2014/main" id="{263B85F7-3DFF-3918-ECAC-81184B0756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470" y="2105907"/>
            <a:ext cx="1346905" cy="1492045"/>
          </a:xfrm>
          <a:prstGeom prst="rect">
            <a:avLst/>
          </a:prstGeom>
        </p:spPr>
      </p:pic>
      <p:pic>
        <p:nvPicPr>
          <p:cNvPr id="8" name="図 7">
            <a:extLst>
              <a:ext uri="{FF2B5EF4-FFF2-40B4-BE49-F238E27FC236}">
                <a16:creationId xmlns:a16="http://schemas.microsoft.com/office/drawing/2014/main" id="{A627F6AD-6266-67E9-2F4A-DF63499BEE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185" y="8403299"/>
            <a:ext cx="1494880" cy="1647053"/>
          </a:xfrm>
          <a:prstGeom prst="rect">
            <a:avLst/>
          </a:prstGeom>
        </p:spPr>
      </p:pic>
      <p:pic>
        <p:nvPicPr>
          <p:cNvPr id="14" name="図 13">
            <a:extLst>
              <a:ext uri="{FF2B5EF4-FFF2-40B4-BE49-F238E27FC236}">
                <a16:creationId xmlns:a16="http://schemas.microsoft.com/office/drawing/2014/main" id="{135B0BA7-5B13-0EF3-001B-3E83E5848CB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2488" y="12465070"/>
            <a:ext cx="1759291" cy="1298975"/>
          </a:xfrm>
          <a:prstGeom prst="rect">
            <a:avLst/>
          </a:prstGeom>
        </p:spPr>
      </p:pic>
      <p:pic>
        <p:nvPicPr>
          <p:cNvPr id="18" name="図 17">
            <a:extLst>
              <a:ext uri="{FF2B5EF4-FFF2-40B4-BE49-F238E27FC236}">
                <a16:creationId xmlns:a16="http://schemas.microsoft.com/office/drawing/2014/main" id="{A9601CB7-4AF3-39F7-471E-B48FAFE8972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15277" y="13803218"/>
            <a:ext cx="1406233" cy="1339056"/>
          </a:xfrm>
          <a:prstGeom prst="rect">
            <a:avLst/>
          </a:prstGeom>
        </p:spPr>
      </p:pic>
      <p:pic>
        <p:nvPicPr>
          <p:cNvPr id="21" name="図 20">
            <a:extLst>
              <a:ext uri="{FF2B5EF4-FFF2-40B4-BE49-F238E27FC236}">
                <a16:creationId xmlns:a16="http://schemas.microsoft.com/office/drawing/2014/main" id="{B5F9E508-583D-3FEC-D8D1-F551D3DCC9C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560198" y="12427941"/>
            <a:ext cx="882650" cy="1079500"/>
          </a:xfrm>
          <a:prstGeom prst="rect">
            <a:avLst/>
          </a:prstGeom>
        </p:spPr>
      </p:pic>
      <p:pic>
        <p:nvPicPr>
          <p:cNvPr id="24" name="図 23">
            <a:extLst>
              <a:ext uri="{FF2B5EF4-FFF2-40B4-BE49-F238E27FC236}">
                <a16:creationId xmlns:a16="http://schemas.microsoft.com/office/drawing/2014/main" id="{63CB5F8E-2906-A0F4-EF7B-749108D6B55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193284" y="13521120"/>
            <a:ext cx="1494880" cy="1723605"/>
          </a:xfrm>
          <a:prstGeom prst="rect">
            <a:avLst/>
          </a:prstGeom>
        </p:spPr>
      </p:pic>
      <p:pic>
        <p:nvPicPr>
          <p:cNvPr id="29" name="図 28">
            <a:extLst>
              <a:ext uri="{FF2B5EF4-FFF2-40B4-BE49-F238E27FC236}">
                <a16:creationId xmlns:a16="http://schemas.microsoft.com/office/drawing/2014/main" id="{D5DC88C2-5B3F-C583-A7CF-976C7320EB14}"/>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b="88616"/>
          <a:stretch/>
        </p:blipFill>
        <p:spPr>
          <a:xfrm>
            <a:off x="13235812" y="14742739"/>
            <a:ext cx="5678865" cy="484852"/>
          </a:xfrm>
          <a:prstGeom prst="rect">
            <a:avLst/>
          </a:prstGeom>
        </p:spPr>
      </p:pic>
      <p:pic>
        <p:nvPicPr>
          <p:cNvPr id="32" name="図 31">
            <a:extLst>
              <a:ext uri="{FF2B5EF4-FFF2-40B4-BE49-F238E27FC236}">
                <a16:creationId xmlns:a16="http://schemas.microsoft.com/office/drawing/2014/main" id="{EF52C86F-564D-0DCE-101E-EFDF059023B6}"/>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r="58217" b="86224"/>
          <a:stretch/>
        </p:blipFill>
        <p:spPr>
          <a:xfrm>
            <a:off x="18848887" y="14759873"/>
            <a:ext cx="2372813" cy="586734"/>
          </a:xfrm>
          <a:prstGeom prst="rect">
            <a:avLst/>
          </a:prstGeom>
        </p:spPr>
      </p:pic>
      <p:pic>
        <p:nvPicPr>
          <p:cNvPr id="5" name="図 4">
            <a:extLst>
              <a:ext uri="{FF2B5EF4-FFF2-40B4-BE49-F238E27FC236}">
                <a16:creationId xmlns:a16="http://schemas.microsoft.com/office/drawing/2014/main" id="{734F207C-7949-372B-408B-97E924B8858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893448" y="3450961"/>
            <a:ext cx="1549400" cy="1162050"/>
          </a:xfrm>
          <a:prstGeom prst="rect">
            <a:avLst/>
          </a:prstGeom>
        </p:spPr>
      </p:pic>
      <p:pic>
        <p:nvPicPr>
          <p:cNvPr id="9" name="図 8">
            <a:extLst>
              <a:ext uri="{FF2B5EF4-FFF2-40B4-BE49-F238E27FC236}">
                <a16:creationId xmlns:a16="http://schemas.microsoft.com/office/drawing/2014/main" id="{D52B73AE-E906-E1BF-050F-8A74B23796D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771848" y="3332668"/>
            <a:ext cx="838232" cy="1117643"/>
          </a:xfrm>
          <a:prstGeom prst="rect">
            <a:avLst/>
          </a:prstGeom>
        </p:spPr>
      </p:pic>
      <p:pic>
        <p:nvPicPr>
          <p:cNvPr id="20" name="図 19">
            <a:extLst>
              <a:ext uri="{FF2B5EF4-FFF2-40B4-BE49-F238E27FC236}">
                <a16:creationId xmlns:a16="http://schemas.microsoft.com/office/drawing/2014/main" id="{30A85FA6-4BBA-0349-F1C9-7BB6E62FF55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8448650" y="3226725"/>
            <a:ext cx="1402454" cy="1400104"/>
          </a:xfrm>
          <a:prstGeom prst="rect">
            <a:avLst/>
          </a:prstGeom>
        </p:spPr>
      </p:pic>
    </p:spTree>
    <p:extLst>
      <p:ext uri="{BB962C8B-B14F-4D97-AF65-F5344CB8AC3E}">
        <p14:creationId xmlns:p14="http://schemas.microsoft.com/office/powerpoint/2010/main" val="2790154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a:extLst>
              <a:ext uri="{FF2B5EF4-FFF2-40B4-BE49-F238E27FC236}">
                <a16:creationId xmlns:a16="http://schemas.microsoft.com/office/drawing/2014/main" id="{AE8987F0-A81B-5169-6D40-3A2D70FC088B}"/>
              </a:ext>
            </a:extLst>
          </p:cNvPr>
          <p:cNvSpPr/>
          <p:nvPr/>
        </p:nvSpPr>
        <p:spPr>
          <a:xfrm>
            <a:off x="304944" y="11864832"/>
            <a:ext cx="9583490" cy="3046741"/>
          </a:xfrm>
          <a:prstGeom prst="roundRect">
            <a:avLst>
              <a:gd name="adj" fmla="val 6604"/>
            </a:avLst>
          </a:prstGeom>
          <a:solidFill>
            <a:srgbClr val="FFE1E1"/>
          </a:solidFill>
          <a:ln w="57150">
            <a:solidFill>
              <a:srgbClr val="C55A1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Oval 1">
            <a:extLst>
              <a:ext uri="{FF2B5EF4-FFF2-40B4-BE49-F238E27FC236}">
                <a16:creationId xmlns:a16="http://schemas.microsoft.com/office/drawing/2014/main" id="{2744890A-6C6A-D612-3EEF-2B8F6EEC3DF1}"/>
              </a:ext>
            </a:extLst>
          </p:cNvPr>
          <p:cNvSpPr>
            <a:spLocks noChangeArrowheads="1"/>
          </p:cNvSpPr>
          <p:nvPr/>
        </p:nvSpPr>
        <p:spPr bwMode="auto">
          <a:xfrm>
            <a:off x="304944" y="1960877"/>
            <a:ext cx="4500440" cy="583191"/>
          </a:xfrm>
          <a:prstGeom prst="roundRect">
            <a:avLst/>
          </a:prstGeom>
          <a:solidFill>
            <a:srgbClr val="FFE699"/>
          </a:solidFill>
          <a:ln w="28575">
            <a:solidFill>
              <a:srgbClr val="FF9900"/>
            </a:solidFill>
          </a:ln>
          <a:effectLst/>
        </p:spPr>
        <p:txBody>
          <a:bodyPr wrap="square" lIns="36576" tIns="22860" rIns="36576" bIns="22860" anchor="ctr" upright="1"/>
          <a:lstStyle/>
          <a:p>
            <a:pPr algn="ctr" rtl="1">
              <a:lnSpc>
                <a:spcPts val="1600"/>
              </a:lnSpc>
              <a:defRPr sz="1000"/>
            </a:pPr>
            <a:r>
              <a:rPr lang="ja-JP" altLang="en-US" sz="1800" b="1" dirty="0">
                <a:latin typeface="HG丸ｺﾞｼｯｸM-PRO" panose="020F0600000000000000" pitchFamily="50" charset="-128"/>
                <a:ea typeface="HG丸ｺﾞｼｯｸM-PRO" panose="020F0600000000000000" pitchFamily="50" charset="-128"/>
              </a:rPr>
              <a:t>キンメダイのレモンバタームニエル</a:t>
            </a:r>
            <a:endParaRPr lang="en-US" altLang="ja-JP" sz="1800" b="1" dirty="0">
              <a:latin typeface="HG丸ｺﾞｼｯｸM-PRO" panose="020F0600000000000000" pitchFamily="50" charset="-128"/>
              <a:ea typeface="HG丸ｺﾞｼｯｸM-PRO" panose="020F0600000000000000" pitchFamily="50" charset="-128"/>
            </a:endParaRPr>
          </a:p>
        </p:txBody>
      </p:sp>
      <p:sp>
        <p:nvSpPr>
          <p:cNvPr id="12" name="AutoShape 2">
            <a:extLst>
              <a:ext uri="{FF2B5EF4-FFF2-40B4-BE49-F238E27FC236}">
                <a16:creationId xmlns:a16="http://schemas.microsoft.com/office/drawing/2014/main" id="{C60FCB81-86AE-D1D9-8ABD-D4748E8C2BB1}"/>
              </a:ext>
            </a:extLst>
          </p:cNvPr>
          <p:cNvSpPr>
            <a:spLocks noChangeArrowheads="1"/>
          </p:cNvSpPr>
          <p:nvPr/>
        </p:nvSpPr>
        <p:spPr bwMode="auto">
          <a:xfrm>
            <a:off x="304944" y="2583809"/>
            <a:ext cx="4500000" cy="370626"/>
          </a:xfrm>
          <a:prstGeom prst="flowChartAlternateProcess">
            <a:avLst/>
          </a:prstGeom>
          <a:noFill/>
          <a:ln w="38100" algn="ctr">
            <a:noFill/>
            <a:miter lim="800000"/>
            <a:headEnd/>
            <a:tailEnd/>
          </a:ln>
          <a:effectLst/>
        </p:spPr>
        <p:txBody>
          <a:bodyPr wrap="square" lIns="36576" tIns="18288" rIns="0" bIns="0" anchor="ctr" anchorCtr="1"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400" b="1" dirty="0">
                <a:latin typeface="HG丸ｺﾞｼｯｸM-PRO" panose="020F0600000000000000" pitchFamily="50" charset="-128"/>
                <a:ea typeface="HG丸ｺﾞｼｯｸM-PRO" panose="020F0600000000000000" pitchFamily="50" charset="-128"/>
              </a:rPr>
              <a:t>パセリのレモンバターソースがクセになる</a:t>
            </a:r>
            <a:endParaRPr lang="en-US" altLang="ja-JP" sz="1400" b="1" dirty="0">
              <a:latin typeface="HG丸ｺﾞｼｯｸM-PRO"/>
              <a:ea typeface="HG丸ｺﾞｼｯｸM-PRO"/>
              <a:cs typeface="HG丸ｺﾞｼｯｸM-PRO"/>
            </a:endParaRPr>
          </a:p>
        </p:txBody>
      </p:sp>
      <p:sp>
        <p:nvSpPr>
          <p:cNvPr id="17" name="Oval 5">
            <a:extLst>
              <a:ext uri="{FF2B5EF4-FFF2-40B4-BE49-F238E27FC236}">
                <a16:creationId xmlns:a16="http://schemas.microsoft.com/office/drawing/2014/main" id="{105C37C2-7B84-E03F-7EB5-446F00D69B5F}"/>
              </a:ext>
            </a:extLst>
          </p:cNvPr>
          <p:cNvSpPr>
            <a:spLocks noChangeArrowheads="1"/>
          </p:cNvSpPr>
          <p:nvPr/>
        </p:nvSpPr>
        <p:spPr bwMode="auto">
          <a:xfrm>
            <a:off x="5055925" y="1960877"/>
            <a:ext cx="4500000" cy="583200"/>
          </a:xfrm>
          <a:prstGeom prst="roundRect">
            <a:avLst/>
          </a:prstGeom>
          <a:solidFill>
            <a:srgbClr val="FFE699"/>
          </a:solidFill>
          <a:ln w="28575">
            <a:solidFill>
              <a:srgbClr val="FF9900"/>
            </a:solidFill>
          </a:ln>
          <a:effectLst/>
        </p:spPr>
        <p:txBody>
          <a:bodyPr wrap="square" lIns="36576" tIns="22860" rIns="36576" bIns="2286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lnSpc>
                <a:spcPts val="1600"/>
              </a:lnSpc>
              <a:defRPr sz="1000"/>
            </a:pPr>
            <a:r>
              <a:rPr lang="ja-JP" altLang="en-US" sz="1800" b="1">
                <a:latin typeface="HG丸ｺﾞｼｯｸM-PRO" panose="020F0600000000000000" pitchFamily="50" charset="-128"/>
                <a:ea typeface="HG丸ｺﾞｼｯｸM-PRO" panose="020F0600000000000000" pitchFamily="50" charset="-128"/>
              </a:rPr>
              <a:t>レンコンのきんぴら</a:t>
            </a:r>
            <a:endParaRPr lang="en-US" altLang="ja-JP" sz="1800" b="1" dirty="0">
              <a:latin typeface="HG丸ｺﾞｼｯｸM-PRO" panose="020F0600000000000000" pitchFamily="50" charset="-128"/>
              <a:ea typeface="HG丸ｺﾞｼｯｸM-PRO" panose="020F0600000000000000" pitchFamily="50" charset="-128"/>
            </a:endParaRPr>
          </a:p>
        </p:txBody>
      </p:sp>
      <p:sp>
        <p:nvSpPr>
          <p:cNvPr id="19" name="AutoShape 2">
            <a:extLst>
              <a:ext uri="{FF2B5EF4-FFF2-40B4-BE49-F238E27FC236}">
                <a16:creationId xmlns:a16="http://schemas.microsoft.com/office/drawing/2014/main" id="{0781894E-FE72-688B-F4CE-25F1DBE41CF1}"/>
              </a:ext>
            </a:extLst>
          </p:cNvPr>
          <p:cNvSpPr>
            <a:spLocks noChangeArrowheads="1"/>
          </p:cNvSpPr>
          <p:nvPr/>
        </p:nvSpPr>
        <p:spPr bwMode="auto">
          <a:xfrm>
            <a:off x="5031104" y="2564496"/>
            <a:ext cx="4500000" cy="380712"/>
          </a:xfrm>
          <a:prstGeom prst="flowChartAlternateProcess">
            <a:avLst/>
          </a:prstGeom>
          <a:noFill/>
          <a:ln w="38100" algn="ctr">
            <a:noFill/>
            <a:miter lim="800000"/>
            <a:headEnd/>
            <a:tailEnd/>
          </a:ln>
          <a:effectLst/>
        </p:spPr>
        <p:txBody>
          <a:bodyPr wrap="square" lIns="36576" tIns="18288" rIns="0"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400" b="1" dirty="0">
                <a:latin typeface="HG丸ｺﾞｼｯｸM-PRO"/>
                <a:ea typeface="HG丸ｺﾞｼｯｸM-PRO"/>
                <a:cs typeface="HG丸ｺﾞｼｯｸM-PRO"/>
              </a:rPr>
              <a:t>甘辛！ シャキシャキ！ ご飯がすすむ</a:t>
            </a:r>
            <a:endParaRPr lang="en-US" altLang="ja-JP" sz="1400" b="1" dirty="0">
              <a:latin typeface="HG丸ｺﾞｼｯｸM-PRO"/>
              <a:ea typeface="HG丸ｺﾞｼｯｸM-PRO"/>
              <a:cs typeface="HG丸ｺﾞｼｯｸM-PRO"/>
            </a:endParaRPr>
          </a:p>
        </p:txBody>
      </p:sp>
      <p:sp>
        <p:nvSpPr>
          <p:cNvPr id="22" name="AutoShape 9">
            <a:extLst>
              <a:ext uri="{FF2B5EF4-FFF2-40B4-BE49-F238E27FC236}">
                <a16:creationId xmlns:a16="http://schemas.microsoft.com/office/drawing/2014/main" id="{A76B5E07-7024-442A-11BE-CB12451F3D28}"/>
              </a:ext>
            </a:extLst>
          </p:cNvPr>
          <p:cNvSpPr>
            <a:spLocks noChangeArrowheads="1"/>
          </p:cNvSpPr>
          <p:nvPr/>
        </p:nvSpPr>
        <p:spPr bwMode="auto">
          <a:xfrm>
            <a:off x="5031104" y="5237961"/>
            <a:ext cx="4500000" cy="3001439"/>
          </a:xfrm>
          <a:prstGeom prst="foldedCorner">
            <a:avLst>
              <a:gd name="adj" fmla="val 12500"/>
            </a:avLst>
          </a:prstGeom>
          <a:solidFill>
            <a:srgbClr val="FFFF99"/>
          </a:solidFill>
          <a:ln w="9525">
            <a:noFill/>
            <a:round/>
            <a:headEnd/>
            <a:tailEnd/>
          </a:ln>
          <a:effectLst/>
        </p:spPr>
        <p:txBody>
          <a:bodyPr wrap="square" lIns="144000" tIns="144000" rIns="144000" bIns="14400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lnSpc>
                <a:spcPts val="1500"/>
              </a:lnSpc>
              <a:defRPr sz="1000"/>
            </a:pPr>
            <a:r>
              <a:rPr lang="en-US" sz="1200" b="1" i="0" dirty="0">
                <a:latin typeface="HG丸ｺﾞｼｯｸM-PRO"/>
                <a:ea typeface="HG丸ｺﾞｼｯｸM-PRO"/>
              </a:rPr>
              <a:t>《</a:t>
            </a:r>
            <a:r>
              <a:rPr lang="ja-JP" altLang="en-US" sz="1200" b="1" i="0">
                <a:latin typeface="HG丸ｺﾞｼｯｸM-PRO"/>
                <a:ea typeface="HG丸ｺﾞｼｯｸM-PRO"/>
              </a:rPr>
              <a:t>作り方</a:t>
            </a:r>
            <a:r>
              <a:rPr lang="en-US" sz="1200" b="1" i="0" dirty="0">
                <a:latin typeface="HG丸ｺﾞｼｯｸM-PRO"/>
                <a:ea typeface="HG丸ｺﾞｼｯｸM-PRO"/>
              </a:rPr>
              <a:t>》</a:t>
            </a:r>
            <a:endParaRPr lang="en-US" sz="1050" b="1" i="0" dirty="0">
              <a:latin typeface="HGMaruGothicMPRO" panose="020F0600000000000000" pitchFamily="34" charset="-128"/>
              <a:ea typeface="HGMaruGothicMPRO" panose="020F0600000000000000" pitchFamily="34" charset="-128"/>
            </a:endParaRPr>
          </a:p>
          <a:p>
            <a:endParaRPr lang="en-US" altLang="ja-JP" sz="1050" dirty="0">
              <a:latin typeface="HGMaruGothicMPRO" panose="020F0600000000000000" pitchFamily="34" charset="-128"/>
              <a:ea typeface="HGMaruGothicMPRO" panose="020F0600000000000000" pitchFamily="34" charset="-128"/>
            </a:endParaRPr>
          </a:p>
          <a:p>
            <a:endParaRPr lang="en-US" altLang="ja-JP" sz="1050" dirty="0">
              <a:latin typeface="HGMaruGothicMPRO" panose="020F0600000000000000" pitchFamily="34" charset="-128"/>
              <a:ea typeface="HGMaruGothicMPRO" panose="020F0600000000000000" pitchFamily="34" charset="-128"/>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rPr>
              <a:t>１：レンコンは皮をむいて幅６～８</a:t>
            </a:r>
            <a:r>
              <a:rPr lang="ja-JP" altLang="en" sz="1050">
                <a:latin typeface="HGMaruGothicMPRO" panose="020F0600000000000000" pitchFamily="34" charset="-128"/>
                <a:ea typeface="HGMaruGothicMPRO" panose="020F0600000000000000" pitchFamily="34" charset="-128"/>
                <a:cs typeface="HG丸ｺﾞｼｯｸM-PRO"/>
              </a:rPr>
              <a:t>ｍｍ</a:t>
            </a:r>
            <a:r>
              <a:rPr lang="ja-JP" altLang="en-US" sz="1050">
                <a:latin typeface="HGMaruGothicMPRO" panose="020F0600000000000000" pitchFamily="34" charset="-128"/>
                <a:ea typeface="HGMaruGothicMPRO" panose="020F0600000000000000" pitchFamily="34" charset="-128"/>
                <a:cs typeface="HG丸ｺﾞｼｯｸM-PRO"/>
              </a:rPr>
              <a:t>の半月切りにする。</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rPr>
              <a:t>２：フライパンにごま油を中火で熱し、レンコン、赤唐辛子を入れて</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b="0" i="0">
                <a:effectLst/>
                <a:latin typeface="HGMaruGothicMPRO" panose="020F0600000000000000" pitchFamily="34" charset="-128"/>
                <a:ea typeface="HGMaruGothicMPRO" panose="020F0600000000000000" pitchFamily="34" charset="-128"/>
              </a:rPr>
              <a:t>　　４分ほどじっくり炒める。</a:t>
            </a:r>
            <a:endParaRPr lang="en-US" altLang="ja-JP" sz="1050" b="0" i="0" dirty="0">
              <a:effectLst/>
              <a:latin typeface="HGMaruGothicMPRO" panose="020F0600000000000000" pitchFamily="34" charset="-128"/>
              <a:ea typeface="HGMaruGothicMPRO" panose="020F0600000000000000" pitchFamily="34" charset="-128"/>
            </a:endParaRPr>
          </a:p>
          <a:p>
            <a:pPr marL="265113" indent="-265113"/>
            <a:endParaRPr lang="en-US" altLang="ja-JP" sz="1050" b="0" i="0" dirty="0">
              <a:effectLst/>
              <a:latin typeface="HGMaruGothicMPRO" panose="020F0600000000000000" pitchFamily="34" charset="-128"/>
              <a:ea typeface="HGMaruGothicMPRO" panose="020F0600000000000000" pitchFamily="34" charset="-128"/>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rPr>
              <a:t>３：</a:t>
            </a:r>
            <a:r>
              <a:rPr lang="en-US" altLang="ja-JP" sz="1050" dirty="0">
                <a:latin typeface="HGMaruGothicMPRO"/>
                <a:ea typeface="HGMaruGothicMPRO"/>
                <a:cs typeface="HG丸ｺﾞｼｯｸM-PRO"/>
              </a:rPr>
              <a:t>【A】</a:t>
            </a:r>
            <a:r>
              <a:rPr lang="ja-JP" altLang="en-US" sz="1050">
                <a:latin typeface="HGMaruGothicMPRO"/>
                <a:ea typeface="HGMaruGothicMPRO"/>
                <a:cs typeface="HG丸ｺﾞｼｯｸM-PRO"/>
              </a:rPr>
              <a:t>を加えて煮詰める。</a:t>
            </a:r>
            <a:endParaRPr lang="en-US" altLang="ja-JP" sz="1050" dirty="0">
              <a:latin typeface="HGMaruGothicMPRO"/>
              <a:ea typeface="HGMaruGothicMPRO"/>
              <a:cs typeface="HG丸ｺﾞｼｯｸM-PRO"/>
            </a:endParaRPr>
          </a:p>
          <a:p>
            <a:pPr marL="265113" indent="-265113"/>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rPr>
              <a:t>４：</a:t>
            </a:r>
            <a:r>
              <a:rPr lang="ja-JP" altLang="en-US" sz="1050">
                <a:latin typeface="HGMaruGothicMPRO"/>
                <a:ea typeface="HGMaruGothicMPRO"/>
                <a:cs typeface="HG丸ｺﾞｼｯｸM-PRO"/>
              </a:rPr>
              <a:t>レンコン全体にしっかり</a:t>
            </a:r>
            <a:r>
              <a:rPr lang="en-US" altLang="ja-JP" sz="1050" dirty="0">
                <a:latin typeface="HGMaruGothicMPRO"/>
                <a:ea typeface="HGMaruGothicMPRO"/>
                <a:cs typeface="HG丸ｺﾞｼｯｸM-PRO"/>
              </a:rPr>
              <a:t>【A】</a:t>
            </a:r>
            <a:r>
              <a:rPr lang="ja-JP" altLang="en-US" sz="1050">
                <a:latin typeface="HGMaruGothicMPRO"/>
                <a:ea typeface="HGMaruGothicMPRO"/>
                <a:cs typeface="HG丸ｺﾞｼｯｸM-PRO"/>
              </a:rPr>
              <a:t>が絡んだら、</a:t>
            </a:r>
            <a:endParaRPr lang="en-US" altLang="ja-JP" sz="1050" dirty="0">
              <a:latin typeface="HGMaruGothicMPRO"/>
              <a:ea typeface="HGMaruGothicMPRO"/>
              <a:cs typeface="HG丸ｺﾞｼｯｸM-PRO"/>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sym typeface="Wingdings" panose="05000000000000000000" pitchFamily="2" charset="2"/>
              </a:rPr>
              <a:t>　　器に盛り付け、白いりごまをふる。</a:t>
            </a:r>
            <a:endParaRPr lang="en-US" altLang="ja-JP" sz="1050" dirty="0">
              <a:latin typeface="HGMaruGothicMPRO" panose="020F0600000000000000" pitchFamily="34" charset="-128"/>
              <a:ea typeface="HGMaruGothicMPRO" panose="020F0600000000000000" pitchFamily="34" charset="-128"/>
              <a:cs typeface="HG丸ｺﾞｼｯｸM-PRO"/>
              <a:sym typeface="Wingdings" panose="05000000000000000000" pitchFamily="2" charset="2"/>
            </a:endParaRPr>
          </a:p>
        </p:txBody>
      </p:sp>
      <p:sp>
        <p:nvSpPr>
          <p:cNvPr id="25" name="AutoShape 6">
            <a:extLst>
              <a:ext uri="{FF2B5EF4-FFF2-40B4-BE49-F238E27FC236}">
                <a16:creationId xmlns:a16="http://schemas.microsoft.com/office/drawing/2014/main" id="{42D345FD-99DD-9DB4-E2BC-F19DE2FD5C49}"/>
              </a:ext>
            </a:extLst>
          </p:cNvPr>
          <p:cNvSpPr>
            <a:spLocks noChangeArrowheads="1"/>
          </p:cNvSpPr>
          <p:nvPr/>
        </p:nvSpPr>
        <p:spPr bwMode="auto">
          <a:xfrm>
            <a:off x="10482352" y="2062724"/>
            <a:ext cx="4966280" cy="487140"/>
          </a:xfrm>
          <a:prstGeom prst="flowChartAlternateProcess">
            <a:avLst/>
          </a:prstGeom>
          <a:solidFill>
            <a:schemeClr val="accent2">
              <a:lumMod val="20000"/>
              <a:lumOff val="80000"/>
            </a:schemeClr>
          </a:solidFill>
          <a:ln>
            <a:noFill/>
          </a:ln>
          <a:effectLst/>
        </p:spPr>
        <p:txBody>
          <a:bodyPr wrap="square" lIns="45720" tIns="22860" rIns="45720" bIns="2286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800" b="1" dirty="0">
                <a:latin typeface="HGMaruGothicMPRO" panose="020F0600000000000000" pitchFamily="34" charset="-128"/>
                <a:ea typeface="HGMaruGothicMPRO" panose="020F0600000000000000" pitchFamily="34" charset="-128"/>
                <a:cs typeface="ヒラギノ角ゴ ProN W6"/>
              </a:rPr>
              <a:t>キンメダイ</a:t>
            </a:r>
            <a:endParaRPr lang="ja-JP" altLang="en-US" sz="1800" b="1" i="0" dirty="0">
              <a:latin typeface="HGMaruGothicMPRO" panose="020F0600000000000000" pitchFamily="34" charset="-128"/>
              <a:ea typeface="HGMaruGothicMPRO" panose="020F0600000000000000" pitchFamily="34" charset="-128"/>
              <a:cs typeface="ヒラギノ角ゴ ProN W6"/>
            </a:endParaRPr>
          </a:p>
        </p:txBody>
      </p:sp>
      <p:sp>
        <p:nvSpPr>
          <p:cNvPr id="26" name="AutoShape 4">
            <a:extLst>
              <a:ext uri="{FF2B5EF4-FFF2-40B4-BE49-F238E27FC236}">
                <a16:creationId xmlns:a16="http://schemas.microsoft.com/office/drawing/2014/main" id="{792F09C3-A4AF-DED6-006E-3681FB255C0A}"/>
              </a:ext>
            </a:extLst>
          </p:cNvPr>
          <p:cNvSpPr>
            <a:spLocks noChangeArrowheads="1"/>
          </p:cNvSpPr>
          <p:nvPr/>
        </p:nvSpPr>
        <p:spPr bwMode="auto">
          <a:xfrm>
            <a:off x="304944" y="5237961"/>
            <a:ext cx="4500000" cy="3002400"/>
          </a:xfrm>
          <a:prstGeom prst="foldedCorner">
            <a:avLst>
              <a:gd name="adj" fmla="val 12500"/>
            </a:avLst>
          </a:prstGeom>
          <a:solidFill>
            <a:srgbClr val="FFFF99"/>
          </a:solidFill>
          <a:ln>
            <a:noFill/>
          </a:ln>
          <a:effectLst/>
        </p:spPr>
        <p:txBody>
          <a:bodyPr wrap="square" lIns="144000" tIns="144000" rIns="144000" bIns="14400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lnSpc>
                <a:spcPts val="1600"/>
              </a:lnSpc>
              <a:defRPr sz="1000"/>
            </a:pPr>
            <a:r>
              <a:rPr lang="en-US" altLang="ja-JP" sz="1200" b="1" i="0" strike="noStrike" dirty="0">
                <a:latin typeface="HGMaruGothicMPRO"/>
                <a:ea typeface="HGMaruGothicMPRO"/>
              </a:rPr>
              <a:t>《</a:t>
            </a:r>
            <a:r>
              <a:rPr lang="ja-JP" altLang="en-US" sz="1200" b="1" i="0" strike="noStrike" dirty="0">
                <a:latin typeface="HGMaruGothicMPRO"/>
                <a:ea typeface="HGMaruGothicMPRO"/>
              </a:rPr>
              <a:t>作り方</a:t>
            </a:r>
            <a:r>
              <a:rPr lang="en-US" altLang="ja-JP" sz="1200" b="1" i="0" strike="noStrike" dirty="0">
                <a:latin typeface="HGMaruGothicMPRO"/>
                <a:ea typeface="HGMaruGothicMPRO"/>
              </a:rPr>
              <a:t>》</a:t>
            </a:r>
            <a:endParaRPr lang="en-US" altLang="ja-JP" sz="1200" b="1" i="0" strike="noStrike" dirty="0">
              <a:latin typeface="HGMaruGothicMPRO" panose="020F0600000000000000" pitchFamily="34" charset="-128"/>
              <a:ea typeface="HGMaruGothicMPRO" panose="020F0600000000000000" pitchFamily="34" charset="-128"/>
            </a:endParaRPr>
          </a:p>
          <a:p>
            <a:endParaRPr lang="en-US" altLang="ja-JP" sz="1050" dirty="0">
              <a:latin typeface="HGMaruGothicMPRO" panose="020F0600000000000000" pitchFamily="34" charset="-128"/>
              <a:ea typeface="HGMaruGothicMPRO" panose="020F0600000000000000" pitchFamily="34" charset="-128"/>
              <a:cs typeface="HG丸ｺﾞｼｯｸM-PRO"/>
            </a:endParaRPr>
          </a:p>
          <a:p>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rPr>
              <a:t>１：</a:t>
            </a:r>
            <a:r>
              <a:rPr lang="ja-JP" altLang="en-US" sz="1050" dirty="0">
                <a:latin typeface="HGMaruGothicMPRO" panose="020F0600000000000000" pitchFamily="34" charset="-128"/>
                <a:ea typeface="HGMaruGothicMPRO" panose="020F0600000000000000" pitchFamily="34" charset="-128"/>
                <a:cs typeface="HG丸ｺﾞｼｯｸM-PRO"/>
              </a:rPr>
              <a:t>キンメダイにうろこがあれば取り、酒と塩</a:t>
            </a:r>
            <a:r>
              <a:rPr lang="ja-JP" altLang="en-US" sz="1050">
                <a:latin typeface="HGMaruGothicMPRO" panose="020F0600000000000000" pitchFamily="34" charset="-128"/>
                <a:ea typeface="HGMaruGothicMPRO" panose="020F0600000000000000" pitchFamily="34" charset="-128"/>
                <a:cs typeface="HG丸ｺﾞｼｯｸM-PRO"/>
              </a:rPr>
              <a:t>を振って１５分</a:t>
            </a:r>
            <a:r>
              <a:rPr lang="ja-JP" altLang="en-US" sz="1050" dirty="0">
                <a:latin typeface="HGMaruGothicMPRO" panose="020F0600000000000000" pitchFamily="34" charset="-128"/>
                <a:ea typeface="HGMaruGothicMPRO" panose="020F0600000000000000" pitchFamily="34" charset="-128"/>
                <a:cs typeface="HG丸ｺﾞｼｯｸM-PRO"/>
              </a:rPr>
              <a:t>ほどおき、臭みを取る。</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rPr>
              <a:t>２：</a:t>
            </a:r>
            <a:r>
              <a:rPr lang="ja-JP" altLang="en-US" sz="1050" dirty="0">
                <a:latin typeface="HGMaruGothicMPRO" panose="020F0600000000000000" pitchFamily="34" charset="-128"/>
                <a:ea typeface="HGMaruGothicMPRO" panose="020F0600000000000000" pitchFamily="34" charset="-128"/>
                <a:cs typeface="HG丸ｺﾞｼｯｸM-PRO"/>
              </a:rPr>
              <a:t>キッチンペーパーで拭いて塩と黒こ</a:t>
            </a:r>
            <a:r>
              <a:rPr lang="ja-JP" altLang="en-US" sz="1050">
                <a:latin typeface="HGMaruGothicMPRO" panose="020F0600000000000000" pitchFamily="34" charset="-128"/>
                <a:ea typeface="HGMaruGothicMPRO" panose="020F0600000000000000" pitchFamily="34" charset="-128"/>
                <a:cs typeface="HG丸ｺﾞｼｯｸM-PRO"/>
              </a:rPr>
              <a:t>しょうをふる・</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　　</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rPr>
              <a:t>３：</a:t>
            </a:r>
            <a:r>
              <a:rPr lang="ja-JP" altLang="en-US" sz="1050" dirty="0">
                <a:latin typeface="HGMaruGothicMPRO" panose="020F0600000000000000" pitchFamily="34" charset="-128"/>
                <a:ea typeface="HGMaruGothicMPRO" panose="020F0600000000000000" pitchFamily="34" charset="-128"/>
                <a:cs typeface="HG丸ｺﾞｼｯｸM-PRO"/>
              </a:rPr>
              <a:t>小麦粉をまぶし、フライパンにオリーブオイルをひいて</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dirty="0">
                <a:latin typeface="HGMaruGothicMPRO" panose="020F0600000000000000" pitchFamily="34" charset="-128"/>
                <a:ea typeface="HGMaruGothicMPRO" panose="020F0600000000000000" pitchFamily="34" charset="-128"/>
                <a:cs typeface="HG丸ｺﾞｼｯｸM-PRO"/>
              </a:rPr>
              <a:t>　　両面を焼く（皮目から）。</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rPr>
              <a:t>４：</a:t>
            </a:r>
            <a:r>
              <a:rPr lang="ja-JP" altLang="en-US" sz="1050" dirty="0">
                <a:latin typeface="HGMaruGothicMPRO" panose="020F0600000000000000" pitchFamily="34" charset="-128"/>
                <a:ea typeface="HGMaruGothicMPRO" panose="020F0600000000000000" pitchFamily="34" charset="-128"/>
                <a:cs typeface="HG丸ｺﾞｼｯｸM-PRO"/>
              </a:rPr>
              <a:t>中火にして白ワインを</a:t>
            </a:r>
            <a:r>
              <a:rPr lang="ja-JP" altLang="en-US" sz="1050">
                <a:latin typeface="HGMaruGothicMPRO" panose="020F0600000000000000" pitchFamily="34" charset="-128"/>
                <a:ea typeface="HGMaruGothicMPRO" panose="020F0600000000000000" pitchFamily="34" charset="-128"/>
                <a:cs typeface="HG丸ｺﾞｼｯｸM-PRO"/>
              </a:rPr>
              <a:t>回しかけ、ふたを</a:t>
            </a:r>
            <a:r>
              <a:rPr lang="ja-JP" altLang="en-US" sz="1050" dirty="0">
                <a:latin typeface="HGMaruGothicMPRO" panose="020F0600000000000000" pitchFamily="34" charset="-128"/>
                <a:ea typeface="HGMaruGothicMPRO" panose="020F0600000000000000" pitchFamily="34" charset="-128"/>
                <a:cs typeface="HG丸ｺﾞｼｯｸM-PRO"/>
              </a:rPr>
              <a:t>して蒸し煮にし、 </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rPr>
              <a:t>　　３分後</a:t>
            </a:r>
            <a:r>
              <a:rPr lang="ja-JP" altLang="en-US" sz="1050" dirty="0">
                <a:latin typeface="HGMaruGothicMPRO" panose="020F0600000000000000" pitchFamily="34" charset="-128"/>
                <a:ea typeface="HGMaruGothicMPRO" panose="020F0600000000000000" pitchFamily="34" charset="-128"/>
                <a:cs typeface="HG丸ｺﾞｼｯｸM-PRO"/>
              </a:rPr>
              <a:t>取り出す。</a:t>
            </a: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rPr>
              <a:t>５</a:t>
            </a:r>
            <a:r>
              <a:rPr lang="ja-JP" altLang="en-US" sz="1050">
                <a:latin typeface="HGMaruGothicMPRO" panose="020F0600000000000000" pitchFamily="34" charset="-128"/>
                <a:ea typeface="HGMaruGothicMPRO" panose="020F0600000000000000" pitchFamily="34" charset="-128"/>
                <a:cs typeface="HG丸ｺﾞｼｯｸM-PRO"/>
                <a:sym typeface="Wingdings" panose="05000000000000000000" pitchFamily="2" charset="2"/>
              </a:rPr>
              <a:t>：（４）</a:t>
            </a:r>
            <a:r>
              <a:rPr lang="ja-JP" altLang="en-US" sz="1050" dirty="0">
                <a:latin typeface="HGMaruGothicMPRO" panose="020F0600000000000000" pitchFamily="34" charset="-128"/>
                <a:ea typeface="HGMaruGothicMPRO" panose="020F0600000000000000" pitchFamily="34" charset="-128"/>
                <a:cs typeface="HG丸ｺﾞｼｯｸM-PRO"/>
                <a:sym typeface="Wingdings" panose="05000000000000000000" pitchFamily="2" charset="2"/>
              </a:rPr>
              <a:t>の</a:t>
            </a:r>
            <a:r>
              <a:rPr lang="ja-JP" altLang="en-US" sz="1050" dirty="0">
                <a:latin typeface="HGMaruGothicMPRO" panose="020F0600000000000000" pitchFamily="34" charset="-128"/>
                <a:ea typeface="HGMaruGothicMPRO" panose="020F0600000000000000" pitchFamily="34" charset="-128"/>
                <a:cs typeface="HG丸ｺﾞｼｯｸM-PRO"/>
              </a:rPr>
              <a:t>フライパンに</a:t>
            </a:r>
            <a:r>
              <a:rPr lang="en-US" altLang="ja-JP" sz="1050" dirty="0">
                <a:latin typeface="HGMaruGothicMPRO"/>
                <a:ea typeface="HGMaruGothicMPRO"/>
                <a:cs typeface="HG丸ｺﾞｼｯｸM-PRO"/>
              </a:rPr>
              <a:t>【A】</a:t>
            </a:r>
            <a:r>
              <a:rPr lang="ja-JP" altLang="en-US" sz="1050" dirty="0">
                <a:latin typeface="HGMaruGothicMPRO"/>
                <a:ea typeface="HGMaruGothicMPRO"/>
                <a:cs typeface="HG丸ｺﾞｼｯｸM-PRO"/>
              </a:rPr>
              <a:t>を入れ、弱火で加熱する。</a:t>
            </a:r>
            <a:br>
              <a:rPr lang="en-US" altLang="ja-JP" sz="1050" dirty="0">
                <a:latin typeface="HGMaruGothicMPRO"/>
                <a:ea typeface="HGMaruGothicMPRO"/>
                <a:cs typeface="HG丸ｺﾞｼｯｸM-PRO"/>
              </a:rPr>
            </a:br>
            <a:endParaRPr lang="en-US" altLang="ja-JP" sz="1050" dirty="0">
              <a:latin typeface="HGMaruGothicMPRO" panose="020F0600000000000000" pitchFamily="34" charset="-128"/>
              <a:ea typeface="HGMaruGothicMPRO" panose="020F0600000000000000" pitchFamily="34" charset="-128"/>
              <a:cs typeface="HG丸ｺﾞｼｯｸM-PRO"/>
            </a:endParaRPr>
          </a:p>
          <a:p>
            <a:pPr marL="265113" indent="-265113"/>
            <a:r>
              <a:rPr lang="ja-JP" altLang="en-US" sz="1050">
                <a:latin typeface="HGMaruGothicMPRO" panose="020F0600000000000000" pitchFamily="34" charset="-128"/>
                <a:ea typeface="HGMaruGothicMPRO" panose="020F0600000000000000" pitchFamily="34" charset="-128"/>
                <a:cs typeface="HG丸ｺﾞｼｯｸM-PRO"/>
                <a:sym typeface="Wingdings" panose="05000000000000000000" pitchFamily="2" charset="2"/>
              </a:rPr>
              <a:t>６：</a:t>
            </a:r>
            <a:r>
              <a:rPr lang="ja-JP" altLang="en-US" sz="1050" dirty="0">
                <a:latin typeface="HGMaruGothicMPRO" panose="020F0600000000000000" pitchFamily="34" charset="-128"/>
                <a:ea typeface="HGMaruGothicMPRO" panose="020F0600000000000000" pitchFamily="34" charset="-128"/>
                <a:cs typeface="HG丸ｺﾞｼｯｸM-PRO"/>
                <a:sym typeface="Wingdings" panose="05000000000000000000" pitchFamily="2" charset="2"/>
              </a:rPr>
              <a:t>器にキンメダイを盛り付け</a:t>
            </a:r>
            <a:r>
              <a:rPr lang="ja-JP" altLang="en-US" sz="1050">
                <a:latin typeface="HGMaruGothicMPRO" panose="020F0600000000000000" pitchFamily="34" charset="-128"/>
                <a:ea typeface="HGMaruGothicMPRO" panose="020F0600000000000000" pitchFamily="34" charset="-128"/>
                <a:cs typeface="HG丸ｺﾞｼｯｸM-PRO"/>
                <a:sym typeface="Wingdings" panose="05000000000000000000" pitchFamily="2" charset="2"/>
              </a:rPr>
              <a:t>、</a:t>
            </a:r>
            <a:r>
              <a:rPr lang="ja-JP" altLang="en-US" sz="1050">
                <a:latin typeface="HGMaruGothicMPRO"/>
                <a:ea typeface="HGMaruGothicMPRO"/>
                <a:cs typeface="HG丸ｺﾞｼｯｸM-PRO"/>
              </a:rPr>
              <a:t>（５）</a:t>
            </a:r>
            <a:r>
              <a:rPr lang="ja-JP" altLang="en-US" sz="1050" dirty="0">
                <a:latin typeface="HGMaruGothicMPRO"/>
                <a:ea typeface="HGMaruGothicMPRO"/>
                <a:cs typeface="HG丸ｺﾞｼｯｸM-PRO"/>
              </a:rPr>
              <a:t>をかける</a:t>
            </a:r>
            <a:r>
              <a:rPr lang="ja-JP" altLang="en-US" sz="1050" dirty="0">
                <a:latin typeface="HGMaruGothicMPRO" panose="020F0600000000000000" pitchFamily="34" charset="-128"/>
                <a:ea typeface="HGMaruGothicMPRO" panose="020F0600000000000000" pitchFamily="34" charset="-128"/>
                <a:cs typeface="HG丸ｺﾞｼｯｸM-PRO"/>
                <a:sym typeface="Wingdings" panose="05000000000000000000" pitchFamily="2" charset="2"/>
              </a:rPr>
              <a:t>。</a:t>
            </a:r>
            <a:endParaRPr lang="en-US" altLang="ja-JP" sz="1050" i="0" dirty="0">
              <a:effectLst/>
              <a:latin typeface="HGMaruGothicMPRO" panose="020F0600000000000000" pitchFamily="34" charset="-128"/>
              <a:ea typeface="HGMaruGothicMPRO" panose="020F0600000000000000" pitchFamily="34" charset="-128"/>
              <a:sym typeface="Wingdings" panose="05000000000000000000" pitchFamily="2" charset="2"/>
            </a:endParaRPr>
          </a:p>
        </p:txBody>
      </p:sp>
      <p:sp>
        <p:nvSpPr>
          <p:cNvPr id="29" name="AutoShape 10">
            <a:extLst>
              <a:ext uri="{FF2B5EF4-FFF2-40B4-BE49-F238E27FC236}">
                <a16:creationId xmlns:a16="http://schemas.microsoft.com/office/drawing/2014/main" id="{4D945A3F-6C2A-24BD-D60B-AB710F117C0D}"/>
              </a:ext>
            </a:extLst>
          </p:cNvPr>
          <p:cNvSpPr>
            <a:spLocks noChangeArrowheads="1"/>
          </p:cNvSpPr>
          <p:nvPr/>
        </p:nvSpPr>
        <p:spPr bwMode="auto">
          <a:xfrm>
            <a:off x="5031104" y="2992966"/>
            <a:ext cx="4500000" cy="2183820"/>
          </a:xfrm>
          <a:prstGeom prst="foldedCorner">
            <a:avLst>
              <a:gd name="adj" fmla="val 12500"/>
            </a:avLst>
          </a:prstGeom>
          <a:solidFill>
            <a:schemeClr val="accent6">
              <a:lumMod val="20000"/>
              <a:lumOff val="80000"/>
            </a:schemeClr>
          </a:solidFill>
          <a:ln w="9525">
            <a:noFill/>
            <a:round/>
            <a:headEnd/>
            <a:tailEnd/>
          </a:ln>
          <a:effectLst/>
        </p:spPr>
        <p:txBody>
          <a:bodyPr wrap="square" lIns="144000" tIns="144000" rIns="144000" bIns="14400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lnSpc>
                <a:spcPts val="1300"/>
              </a:lnSpc>
              <a:defRPr sz="1000"/>
            </a:pPr>
            <a:r>
              <a:rPr lang="en-US" altLang="ja-JP" sz="1200" b="1" i="0" strike="noStrike" dirty="0">
                <a:solidFill>
                  <a:srgbClr val="000000"/>
                </a:solidFill>
                <a:latin typeface="HGMaruGothicMPRO"/>
                <a:ea typeface="HGMaruGothicMPRO"/>
                <a:cs typeface="HG丸ｺﾞｼｯｸM-PRO"/>
              </a:rPr>
              <a:t>《</a:t>
            </a:r>
            <a:r>
              <a:rPr lang="ja-JP" altLang="en-US" sz="1200" b="1" i="0" strike="noStrike">
                <a:solidFill>
                  <a:srgbClr val="000000"/>
                </a:solidFill>
                <a:latin typeface="HGMaruGothicMPRO"/>
                <a:ea typeface="HGMaruGothicMPRO"/>
                <a:cs typeface="HG丸ｺﾞｼｯｸM-PRO"/>
              </a:rPr>
              <a:t>材料：２人前</a:t>
            </a:r>
            <a:r>
              <a:rPr lang="en-US" altLang="ja-JP" sz="1200" b="1" i="0" strike="noStrike" dirty="0">
                <a:solidFill>
                  <a:srgbClr val="000000"/>
                </a:solidFill>
                <a:latin typeface="HGMaruGothicMPRO"/>
                <a:ea typeface="HGMaruGothicMPRO"/>
                <a:cs typeface="HG丸ｺﾞｼｯｸM-PRO"/>
              </a:rPr>
              <a:t>》</a:t>
            </a:r>
            <a:endParaRPr lang="en-US" altLang="ja-JP" sz="1200" dirty="0">
              <a:latin typeface="HGMaruGothicMPRO" panose="020F0600000000000000" pitchFamily="34" charset="-128"/>
              <a:ea typeface="HGMaruGothicMPRO" panose="020F0600000000000000" pitchFamily="34" charset="-128"/>
              <a:cs typeface="HG丸ｺﾞｼｯｸM-PRO"/>
            </a:endParaRPr>
          </a:p>
          <a:p>
            <a:pPr rtl="1">
              <a:lnSpc>
                <a:spcPts val="1600"/>
              </a:lnSpc>
              <a:defRPr sz="1000"/>
            </a:pPr>
            <a:r>
              <a:rPr lang="ja-JP" altLang="en-US" sz="1050">
                <a:latin typeface="HGMaruGothicMPRO"/>
                <a:ea typeface="HGMaruGothicMPRO"/>
                <a:cs typeface="HG丸ｺﾞｼｯｸM-PRO"/>
              </a:rPr>
              <a:t>レンコン　</a:t>
            </a:r>
            <a:r>
              <a:rPr lang="ja-JP" altLang="en" sz="1050">
                <a:latin typeface="HGMaruGothicMPRO"/>
                <a:ea typeface="HGMaruGothicMPRO"/>
                <a:cs typeface="HG丸ｺﾞｼｯｸM-PRO"/>
              </a:rPr>
              <a:t>２００</a:t>
            </a:r>
            <a:r>
              <a:rPr lang="en" altLang="ja-JP" sz="1050" dirty="0">
                <a:latin typeface="HGMaruGothicMPRO"/>
                <a:ea typeface="HGMaruGothicMPRO"/>
                <a:cs typeface="HG丸ｺﾞｼｯｸM-PRO"/>
              </a:rPr>
              <a:t>g</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赤唐辛子（輪切り）　適量</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ごま油　</a:t>
            </a:r>
            <a:r>
              <a:rPr lang="ja-JP" altLang="en-US" sz="1050">
                <a:latin typeface="HGMaruGothicMPRO"/>
                <a:ea typeface="HGMaruGothicMPRO"/>
                <a:cs typeface="HG丸ｺﾞｼｯｸM-PRO"/>
              </a:rPr>
              <a:t>大さじ１</a:t>
            </a:r>
            <a:endParaRPr lang="en-US" altLang="ja-JP" sz="1050" dirty="0">
              <a:latin typeface="HGMaruGothicMPRO"/>
              <a:ea typeface="HGMaruGothicMPRO"/>
              <a:cs typeface="HG丸ｺﾞｼｯｸM-PRO"/>
            </a:endParaRPr>
          </a:p>
          <a:p>
            <a:pPr rtl="1">
              <a:lnSpc>
                <a:spcPts val="1600"/>
              </a:lnSpc>
              <a:defRPr sz="1000"/>
            </a:pPr>
            <a:r>
              <a:rPr lang="en-US" altLang="ja-JP" sz="1050" dirty="0">
                <a:latin typeface="HGMaruGothicMPRO"/>
                <a:ea typeface="HGMaruGothicMPRO"/>
                <a:cs typeface="HG丸ｺﾞｼｯｸM-PRO"/>
              </a:rPr>
              <a:t>【A】</a:t>
            </a:r>
          </a:p>
          <a:p>
            <a:pPr rtl="1">
              <a:lnSpc>
                <a:spcPts val="1600"/>
              </a:lnSpc>
              <a:defRPr sz="1000"/>
            </a:pPr>
            <a:r>
              <a:rPr lang="ja-JP" altLang="en-US" sz="1050" dirty="0">
                <a:latin typeface="HGMaruGothicMPRO"/>
                <a:ea typeface="HGMaruGothicMPRO"/>
                <a:cs typeface="HG丸ｺﾞｼｯｸM-PRO"/>
              </a:rPr>
              <a:t>しょうゆ　</a:t>
            </a:r>
            <a:r>
              <a:rPr lang="ja-JP" altLang="en-US" sz="1050">
                <a:latin typeface="HGMaruGothicMPRO"/>
                <a:ea typeface="HGMaruGothicMPRO"/>
                <a:cs typeface="HG丸ｺﾞｼｯｸM-PRO"/>
              </a:rPr>
              <a:t>大さじ１</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みりん　</a:t>
            </a:r>
            <a:r>
              <a:rPr lang="ja-JP" altLang="en-US" sz="1050">
                <a:latin typeface="HGMaruGothicMPRO"/>
                <a:ea typeface="HGMaruGothicMPRO"/>
                <a:cs typeface="HG丸ｺﾞｼｯｸM-PRO"/>
              </a:rPr>
              <a:t>大さじ１</a:t>
            </a:r>
            <a:br>
              <a:rPr lang="en-US" altLang="ja-JP" sz="1050" dirty="0">
                <a:latin typeface="HGMaruGothicMPRO"/>
                <a:ea typeface="HGMaruGothicMPRO"/>
                <a:cs typeface="HG丸ｺﾞｼｯｸM-PRO"/>
              </a:rPr>
            </a:br>
            <a:r>
              <a:rPr lang="ja-JP" altLang="en-US" sz="1050" dirty="0">
                <a:latin typeface="HGMaruGothicMPRO"/>
                <a:ea typeface="HGMaruGothicMPRO"/>
                <a:cs typeface="HG丸ｺﾞｼｯｸM-PRO"/>
              </a:rPr>
              <a:t>酒　</a:t>
            </a:r>
            <a:r>
              <a:rPr lang="ja-JP" altLang="en-US" sz="1050">
                <a:latin typeface="HGMaruGothicMPRO"/>
                <a:ea typeface="HGMaruGothicMPRO"/>
                <a:cs typeface="HG丸ｺﾞｼｯｸM-PRO"/>
              </a:rPr>
              <a:t>大さじ１</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砂糖　</a:t>
            </a:r>
            <a:r>
              <a:rPr lang="ja-JP" altLang="en-US" sz="1050">
                <a:latin typeface="HGMaruGothicMPRO"/>
                <a:ea typeface="HGMaruGothicMPRO"/>
                <a:cs typeface="HG丸ｺﾞｼｯｸM-PRO"/>
              </a:rPr>
              <a:t>小さじ２　　</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白いりごま　</a:t>
            </a:r>
            <a:r>
              <a:rPr lang="ja-JP" altLang="en-US" sz="1050">
                <a:latin typeface="HGMaruGothicMPRO"/>
                <a:ea typeface="HGMaruGothicMPRO"/>
                <a:cs typeface="HG丸ｺﾞｼｯｸM-PRO"/>
              </a:rPr>
              <a:t>小さじ１</a:t>
            </a:r>
            <a:endParaRPr lang="en-US" altLang="ja-JP" sz="1050" dirty="0">
              <a:latin typeface="HGMaruGothicMPRO"/>
              <a:ea typeface="HGMaruGothicMPRO"/>
              <a:cs typeface="HG丸ｺﾞｼｯｸM-PRO"/>
            </a:endParaRPr>
          </a:p>
          <a:p>
            <a:pPr rtl="1">
              <a:lnSpc>
                <a:spcPts val="1600"/>
              </a:lnSpc>
              <a:defRPr sz="1000"/>
            </a:pPr>
            <a:endParaRPr lang="en-US" altLang="ja-JP" sz="1050" dirty="0">
              <a:latin typeface="HGMaruGothicMPRO"/>
              <a:ea typeface="HGMaruGothicMPRO"/>
              <a:cs typeface="HG丸ｺﾞｼｯｸM-PRO"/>
            </a:endParaRPr>
          </a:p>
        </p:txBody>
      </p:sp>
      <p:sp>
        <p:nvSpPr>
          <p:cNvPr id="31" name="Text Box 89">
            <a:extLst>
              <a:ext uri="{FF2B5EF4-FFF2-40B4-BE49-F238E27FC236}">
                <a16:creationId xmlns:a16="http://schemas.microsoft.com/office/drawing/2014/main" id="{0E0C2725-AD33-D4FB-543D-BBF3D0D28DE4}"/>
              </a:ext>
            </a:extLst>
          </p:cNvPr>
          <p:cNvSpPr txBox="1">
            <a:spLocks noChangeArrowheads="1"/>
          </p:cNvSpPr>
          <p:nvPr/>
        </p:nvSpPr>
        <p:spPr bwMode="auto">
          <a:xfrm>
            <a:off x="17617484" y="153066"/>
            <a:ext cx="3870057" cy="731473"/>
          </a:xfrm>
          <a:prstGeom prst="rect">
            <a:avLst/>
          </a:prstGeom>
          <a:noFill/>
          <a:ln>
            <a:noFill/>
          </a:ln>
        </p:spPr>
        <p:txBody>
          <a:bodyPr wrap="square" lIns="54864" tIns="27432" rIns="54864" bIns="27432"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defRPr sz="1000"/>
            </a:pPr>
            <a:r>
              <a:rPr lang="en-US" altLang="ja-JP" sz="2400" b="1" i="0" strike="noStrike" dirty="0">
                <a:solidFill>
                  <a:schemeClr val="accent6">
                    <a:lumMod val="50000"/>
                  </a:schemeClr>
                </a:solidFill>
                <a:latin typeface="メイリオ" panose="020B0604030504040204" pitchFamily="50" charset="-128"/>
                <a:ea typeface="メイリオ" panose="020B0604030504040204" pitchFamily="50" charset="-128"/>
              </a:rPr>
              <a:t>〈</a:t>
            </a:r>
            <a:r>
              <a:rPr lang="ja-JP" altLang="en-US" sz="2400" b="1" i="0" strike="noStrike">
                <a:solidFill>
                  <a:schemeClr val="accent6">
                    <a:lumMod val="50000"/>
                  </a:schemeClr>
                </a:solidFill>
                <a:latin typeface="メイリオ" panose="020B0604030504040204" pitchFamily="50" charset="-128"/>
                <a:ea typeface="メイリオ" panose="020B0604030504040204" pitchFamily="50" charset="-128"/>
              </a:rPr>
              <a:t>２０２６年</a:t>
            </a:r>
            <a:r>
              <a:rPr lang="ja-JP" altLang="en-US" sz="2400" b="1">
                <a:solidFill>
                  <a:schemeClr val="accent6">
                    <a:lumMod val="50000"/>
                  </a:schemeClr>
                </a:solidFill>
                <a:latin typeface="メイリオ" panose="020B0604030504040204" pitchFamily="50" charset="-128"/>
                <a:ea typeface="メイリオ" panose="020B0604030504040204" pitchFamily="50" charset="-128"/>
              </a:rPr>
              <a:t>２</a:t>
            </a:r>
            <a:r>
              <a:rPr lang="ja-JP" altLang="en-US" sz="2400" b="1" i="0" strike="noStrike">
                <a:solidFill>
                  <a:schemeClr val="accent6">
                    <a:lumMod val="50000"/>
                  </a:schemeClr>
                </a:solidFill>
                <a:latin typeface="メイリオ" panose="020B0604030504040204" pitchFamily="50" charset="-128"/>
                <a:ea typeface="メイリオ" panose="020B0604030504040204" pitchFamily="50" charset="-128"/>
              </a:rPr>
              <a:t>月版</a:t>
            </a:r>
            <a:r>
              <a:rPr lang="en-US" altLang="ja-JP" sz="2400" b="1" i="0" strike="noStrike" dirty="0">
                <a:solidFill>
                  <a:schemeClr val="accent6">
                    <a:lumMod val="50000"/>
                  </a:schemeClr>
                </a:solidFill>
                <a:latin typeface="メイリオ" panose="020B0604030504040204" pitchFamily="50" charset="-128"/>
                <a:ea typeface="メイリオ" panose="020B0604030504040204" pitchFamily="50" charset="-128"/>
              </a:rPr>
              <a:t>〉</a:t>
            </a:r>
          </a:p>
        </p:txBody>
      </p:sp>
      <p:sp>
        <p:nvSpPr>
          <p:cNvPr id="34" name="Text Box 1833">
            <a:extLst>
              <a:ext uri="{FF2B5EF4-FFF2-40B4-BE49-F238E27FC236}">
                <a16:creationId xmlns:a16="http://schemas.microsoft.com/office/drawing/2014/main" id="{B64517C6-AC32-E5C2-02A4-3C280676F758}"/>
              </a:ext>
            </a:extLst>
          </p:cNvPr>
          <p:cNvSpPr txBox="1">
            <a:spLocks noChangeArrowheads="1"/>
          </p:cNvSpPr>
          <p:nvPr/>
        </p:nvSpPr>
        <p:spPr bwMode="auto">
          <a:xfrm>
            <a:off x="10503092" y="2698127"/>
            <a:ext cx="4910890" cy="1277383"/>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b="0" i="0" dirty="0">
                <a:effectLst/>
                <a:latin typeface="HGMaruGothicMPRO"/>
                <a:ea typeface="HGMaruGothicMPRO"/>
              </a:rPr>
              <a:t>　キンメダイは、タンパク質、脂質、</a:t>
            </a:r>
            <a:r>
              <a:rPr lang="en" altLang="ja-JP" sz="1050" b="0" i="0" dirty="0">
                <a:effectLst/>
                <a:latin typeface="HGMaruGothicMPRO"/>
                <a:ea typeface="HGMaruGothicMPRO"/>
              </a:rPr>
              <a:t>DHA</a:t>
            </a:r>
            <a:r>
              <a:rPr lang="ja-JP" altLang="en-US" sz="1050" b="0" i="0" dirty="0">
                <a:effectLst/>
                <a:latin typeface="HGMaruGothicMPRO"/>
                <a:ea typeface="HGMaruGothicMPRO"/>
              </a:rPr>
              <a:t>、</a:t>
            </a:r>
            <a:r>
              <a:rPr lang="en" altLang="ja-JP" sz="1050" b="0" i="0" dirty="0">
                <a:effectLst/>
                <a:latin typeface="HGMaruGothicMPRO"/>
                <a:ea typeface="HGMaruGothicMPRO"/>
              </a:rPr>
              <a:t>EPA</a:t>
            </a:r>
            <a:r>
              <a:rPr lang="ja-JP" altLang="en-US" sz="1050" b="0" i="0" dirty="0">
                <a:effectLst/>
                <a:latin typeface="HGMaruGothicMPRO"/>
                <a:ea typeface="HGMaruGothicMPRO"/>
              </a:rPr>
              <a:t>、ビタミン</a:t>
            </a:r>
            <a:r>
              <a:rPr lang="en" altLang="ja-JP" sz="1050" b="0" i="0" dirty="0">
                <a:effectLst/>
                <a:latin typeface="HGMaruGothicMPRO"/>
                <a:ea typeface="HGMaruGothicMPRO"/>
              </a:rPr>
              <a:t>D</a:t>
            </a:r>
            <a:r>
              <a:rPr lang="ja-JP" altLang="en" sz="1050" b="0" i="0" dirty="0">
                <a:effectLst/>
                <a:latin typeface="HGMaruGothicMPRO"/>
                <a:ea typeface="HGMaruGothicMPRO"/>
              </a:rPr>
              <a:t>・</a:t>
            </a:r>
            <a:r>
              <a:rPr lang="en" altLang="ja-JP" sz="1050" b="0" i="0" dirty="0">
                <a:effectLst/>
                <a:latin typeface="HGMaruGothicMPRO"/>
                <a:ea typeface="HGMaruGothicMPRO"/>
              </a:rPr>
              <a:t>B</a:t>
            </a:r>
            <a:r>
              <a:rPr lang="ja-JP" altLang="en-US" sz="1050" b="0" i="0" dirty="0">
                <a:effectLst/>
                <a:latin typeface="HGMaruGothicMPRO"/>
                <a:ea typeface="HGMaruGothicMPRO"/>
              </a:rPr>
              <a:t>群などを含みます。</a:t>
            </a:r>
            <a:r>
              <a:rPr lang="en" altLang="ja-JP" sz="1050" b="0" i="0" dirty="0">
                <a:effectLst/>
                <a:latin typeface="HGMaruGothicMPRO"/>
                <a:ea typeface="HGMaruGothicMPRO"/>
              </a:rPr>
              <a:t> DHA</a:t>
            </a:r>
            <a:r>
              <a:rPr lang="ja-JP" altLang="en-US" sz="1050" b="0" i="0" dirty="0">
                <a:effectLst/>
                <a:latin typeface="HGMaruGothicMPRO"/>
                <a:ea typeface="HGMaruGothicMPRO"/>
              </a:rPr>
              <a:t>は主に脳や神経、網膜に多く存在し、記憶力や学習能力の維持、認知機能のサポート、視力の維持などの働きがあります。また</a:t>
            </a:r>
            <a:r>
              <a:rPr lang="en" altLang="ja-JP" sz="1050" b="0" i="0" dirty="0">
                <a:effectLst/>
                <a:latin typeface="HGMaruGothicMPRO"/>
                <a:ea typeface="HGMaruGothicMPRO"/>
              </a:rPr>
              <a:t> EPA</a:t>
            </a:r>
            <a:r>
              <a:rPr lang="ja-JP" altLang="en-US" sz="1050" b="0" i="0" dirty="0">
                <a:effectLst/>
                <a:latin typeface="HGMaruGothicMPRO"/>
                <a:ea typeface="HGMaruGothicMPRO"/>
              </a:rPr>
              <a:t>には、血液や血管に対して良い影響を与え、血液をサラサラにする効果、動脈硬化の予防、中性脂肪の低下作用、心筋梗塞や脳梗塞のリスク低減などの働きがあります。積極的に</a:t>
            </a:r>
            <a:r>
              <a:rPr lang="en" altLang="ja-JP" sz="1050" b="0" i="0" dirty="0">
                <a:effectLst/>
                <a:latin typeface="HGMaruGothicMPRO"/>
                <a:ea typeface="HGMaruGothicMPRO"/>
              </a:rPr>
              <a:t>DHA</a:t>
            </a:r>
            <a:r>
              <a:rPr lang="ja-JP" altLang="en-US" sz="1050" b="0" i="0" dirty="0">
                <a:effectLst/>
                <a:latin typeface="HGMaruGothicMPRO"/>
                <a:ea typeface="HGMaruGothicMPRO"/>
              </a:rPr>
              <a:t>・</a:t>
            </a:r>
            <a:r>
              <a:rPr lang="en" altLang="ja-JP" sz="1050" b="0" i="0" dirty="0">
                <a:effectLst/>
                <a:latin typeface="HGMaruGothicMPRO"/>
                <a:ea typeface="HGMaruGothicMPRO"/>
              </a:rPr>
              <a:t>EPA</a:t>
            </a:r>
            <a:r>
              <a:rPr lang="ja-JP" altLang="en-US" sz="1050" b="0" i="0" dirty="0">
                <a:effectLst/>
                <a:latin typeface="HGMaruGothicMPRO"/>
                <a:ea typeface="HGMaruGothicMPRO"/>
              </a:rPr>
              <a:t>を取り入れるよう、促しましょう。</a:t>
            </a:r>
            <a:endParaRPr lang="en-US" altLang="ja-JP" sz="1050" dirty="0">
              <a:latin typeface="HGMaruGothicMPRO"/>
              <a:ea typeface="HGMaruGothicMPRO"/>
            </a:endParaRPr>
          </a:p>
        </p:txBody>
      </p:sp>
      <p:sp>
        <p:nvSpPr>
          <p:cNvPr id="36" name="テキスト ボックス 175">
            <a:extLst>
              <a:ext uri="{FF2B5EF4-FFF2-40B4-BE49-F238E27FC236}">
                <a16:creationId xmlns:a16="http://schemas.microsoft.com/office/drawing/2014/main" id="{66D24B6A-41D6-EADE-A9B0-510D63E6EE55}"/>
              </a:ext>
            </a:extLst>
          </p:cNvPr>
          <p:cNvSpPr txBox="1"/>
          <p:nvPr/>
        </p:nvSpPr>
        <p:spPr bwMode="auto">
          <a:xfrm>
            <a:off x="10744200" y="9643595"/>
            <a:ext cx="9425048" cy="3697939"/>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a:effectLst/>
                <a:latin typeface="HGMaruGothicMPRO" panose="020F0600000000000000" pitchFamily="34" charset="-128"/>
                <a:ea typeface="HGMaruGothicMPRO" panose="020F0600000000000000" pitchFamily="34" charset="-128"/>
                <a:cs typeface="Helvetica"/>
              </a:rPr>
              <a:t>　２月</a:t>
            </a:r>
            <a:r>
              <a:rPr lang="ja-JP" altLang="en-US" dirty="0">
                <a:effectLst/>
                <a:latin typeface="HGMaruGothicMPRO" panose="020F0600000000000000" pitchFamily="34" charset="-128"/>
                <a:ea typeface="HGMaruGothicMPRO" panose="020F0600000000000000" pitchFamily="34" charset="-128"/>
                <a:cs typeface="Helvetica"/>
              </a:rPr>
              <a:t>はイベントが多い月です</a:t>
            </a:r>
            <a:r>
              <a:rPr lang="ja-JP" altLang="en-US" dirty="0">
                <a:latin typeface="HGMaruGothicMPRO" panose="020F0600000000000000" pitchFamily="34" charset="-128"/>
                <a:ea typeface="HGMaruGothicMPRO" panose="020F0600000000000000" pitchFamily="34" charset="-128"/>
                <a:cs typeface="Helvetica"/>
              </a:rPr>
              <a:t>。前半は</a:t>
            </a:r>
            <a:r>
              <a:rPr lang="en-US" altLang="ja-JP" dirty="0">
                <a:latin typeface="HGMaruGothicMPRO" panose="020F0600000000000000" pitchFamily="34" charset="-128"/>
                <a:ea typeface="HGMaruGothicMPRO" panose="020F0600000000000000" pitchFamily="34" charset="-128"/>
                <a:cs typeface="Helvetica"/>
              </a:rPr>
              <a:t>『</a:t>
            </a:r>
            <a:r>
              <a:rPr lang="ja-JP" altLang="en-US" dirty="0">
                <a:latin typeface="HGMaruGothicMPRO" panose="020F0600000000000000" pitchFamily="34" charset="-128"/>
                <a:ea typeface="HGMaruGothicMPRO" panose="020F0600000000000000" pitchFamily="34" charset="-128"/>
                <a:cs typeface="Helvetica"/>
              </a:rPr>
              <a:t>節分</a:t>
            </a:r>
            <a:r>
              <a:rPr lang="en-US" altLang="ja-JP" dirty="0">
                <a:latin typeface="HGMaruGothicMPRO" panose="020F0600000000000000" pitchFamily="34" charset="-128"/>
                <a:ea typeface="HGMaruGothicMPRO" panose="020F0600000000000000" pitchFamily="34" charset="-128"/>
                <a:cs typeface="Helvetica"/>
              </a:rPr>
              <a:t>』『</a:t>
            </a:r>
            <a:r>
              <a:rPr lang="ja-JP" altLang="en-US" dirty="0">
                <a:latin typeface="HGMaruGothicMPRO" panose="020F0600000000000000" pitchFamily="34" charset="-128"/>
                <a:ea typeface="HGMaruGothicMPRO" panose="020F0600000000000000" pitchFamily="34" charset="-128"/>
                <a:cs typeface="Helvetica"/>
              </a:rPr>
              <a:t>バレンタインデー</a:t>
            </a:r>
            <a:r>
              <a:rPr lang="en-US" altLang="ja-JP" dirty="0">
                <a:latin typeface="HGMaruGothicMPRO" panose="020F0600000000000000" pitchFamily="34" charset="-128"/>
                <a:ea typeface="HGMaruGothicMPRO" panose="020F0600000000000000" pitchFamily="34" charset="-128"/>
                <a:cs typeface="Helvetica"/>
              </a:rPr>
              <a:t>』</a:t>
            </a:r>
            <a:r>
              <a:rPr lang="ja-JP" altLang="en-US" dirty="0">
                <a:latin typeface="HGMaruGothicMPRO" panose="020F0600000000000000" pitchFamily="34" charset="-128"/>
                <a:ea typeface="HGMaruGothicMPRO" panose="020F0600000000000000" pitchFamily="34" charset="-128"/>
                <a:cs typeface="Helvetica"/>
              </a:rPr>
              <a:t>の展開、後半は</a:t>
            </a:r>
            <a:r>
              <a:rPr lang="ja-JP" altLang="en-US">
                <a:latin typeface="HGMaruGothicMPRO" panose="020F0600000000000000" pitchFamily="34" charset="-128"/>
                <a:ea typeface="HGMaruGothicMPRO" panose="020F0600000000000000" pitchFamily="34" charset="-128"/>
                <a:cs typeface="Helvetica"/>
              </a:rPr>
              <a:t>翌月（３月</a:t>
            </a:r>
            <a:r>
              <a:rPr lang="ja-JP" altLang="en-US" dirty="0">
                <a:latin typeface="HGMaruGothicMPRO" panose="020F0600000000000000" pitchFamily="34" charset="-128"/>
                <a:ea typeface="HGMaruGothicMPRO" panose="020F0600000000000000" pitchFamily="34" charset="-128"/>
                <a:cs typeface="Helvetica"/>
              </a:rPr>
              <a:t>）の</a:t>
            </a:r>
            <a:r>
              <a:rPr lang="en-US" altLang="ja-JP" dirty="0">
                <a:latin typeface="HGMaruGothicMPRO" panose="020F0600000000000000" pitchFamily="34" charset="-128"/>
                <a:ea typeface="HGMaruGothicMPRO" panose="020F0600000000000000" pitchFamily="34" charset="-128"/>
                <a:cs typeface="Helvetica"/>
              </a:rPr>
              <a:t>『</a:t>
            </a:r>
            <a:r>
              <a:rPr lang="ja-JP" altLang="en-US" dirty="0">
                <a:latin typeface="HGMaruGothicMPRO" panose="020F0600000000000000" pitchFamily="34" charset="-128"/>
                <a:ea typeface="HGMaruGothicMPRO" panose="020F0600000000000000" pitchFamily="34" charset="-128"/>
                <a:cs typeface="Helvetica"/>
              </a:rPr>
              <a:t>ひな祭り</a:t>
            </a:r>
            <a:r>
              <a:rPr lang="en-US" altLang="ja-JP" dirty="0">
                <a:latin typeface="HGMaruGothicMPRO" panose="020F0600000000000000" pitchFamily="34" charset="-128"/>
                <a:ea typeface="HGMaruGothicMPRO" panose="020F0600000000000000" pitchFamily="34" charset="-128"/>
                <a:cs typeface="Helvetica"/>
              </a:rPr>
              <a:t>』『</a:t>
            </a:r>
            <a:r>
              <a:rPr lang="ja-JP" altLang="en-US" dirty="0">
                <a:latin typeface="HGMaruGothicMPRO" panose="020F0600000000000000" pitchFamily="34" charset="-128"/>
                <a:ea typeface="HGMaruGothicMPRO" panose="020F0600000000000000" pitchFamily="34" charset="-128"/>
                <a:cs typeface="Helvetica"/>
              </a:rPr>
              <a:t>ホワイトデー</a:t>
            </a:r>
            <a:r>
              <a:rPr lang="en-US" altLang="ja-JP" dirty="0">
                <a:latin typeface="HGMaruGothicMPRO" panose="020F0600000000000000" pitchFamily="34" charset="-128"/>
                <a:ea typeface="HGMaruGothicMPRO" panose="020F0600000000000000" pitchFamily="34" charset="-128"/>
                <a:cs typeface="Helvetica"/>
              </a:rPr>
              <a:t>』</a:t>
            </a:r>
            <a:r>
              <a:rPr lang="ja-JP" altLang="en-US" dirty="0">
                <a:latin typeface="HGMaruGothicMPRO" panose="020F0600000000000000" pitchFamily="34" charset="-128"/>
                <a:ea typeface="HGMaruGothicMPRO" panose="020F0600000000000000" pitchFamily="34" charset="-128"/>
                <a:cs typeface="Helvetica"/>
              </a:rPr>
              <a:t>に向けた予約活動に注力しましょう。</a:t>
            </a:r>
            <a:endParaRPr lang="en-US" altLang="ja-JP" dirty="0">
              <a:effectLst/>
              <a:latin typeface="HGMaruGothicMPRO" panose="020F0600000000000000" pitchFamily="34" charset="-128"/>
              <a:ea typeface="HGMaruGothicMPRO" panose="020F0600000000000000" pitchFamily="34" charset="-128"/>
              <a:cs typeface="Helvetica"/>
            </a:endParaRPr>
          </a:p>
          <a:p>
            <a:r>
              <a:rPr lang="ja-JP" altLang="en-US" dirty="0">
                <a:effectLst/>
                <a:latin typeface="HGMaruGothicMPRO" panose="020F0600000000000000" pitchFamily="34" charset="-128"/>
                <a:ea typeface="HGMaruGothicMPRO" panose="020F0600000000000000" pitchFamily="34" charset="-128"/>
                <a:cs typeface="Helvetica"/>
              </a:rPr>
              <a:t>　</a:t>
            </a:r>
            <a:r>
              <a:rPr lang="ja-JP" altLang="en-US">
                <a:effectLst/>
                <a:latin typeface="HGMaruGothicMPRO" panose="020F0600000000000000" pitchFamily="34" charset="-128"/>
                <a:ea typeface="HGMaruGothicMPRO" panose="020F0600000000000000" pitchFamily="34" charset="-128"/>
                <a:cs typeface="Helvetica"/>
              </a:rPr>
              <a:t>また、２月</a:t>
            </a:r>
            <a:r>
              <a:rPr lang="ja-JP" altLang="en-US" dirty="0">
                <a:effectLst/>
                <a:latin typeface="HGMaruGothicMPRO" panose="020F0600000000000000" pitchFamily="34" charset="-128"/>
                <a:ea typeface="HGMaruGothicMPRO" panose="020F0600000000000000" pitchFamily="34" charset="-128"/>
                <a:cs typeface="Helvetica"/>
              </a:rPr>
              <a:t>は「血栓予防月間」でもあるため、「健康」もキーワードの一つ。日常生活で気軽に取り入れられる商品を提案しましょう。前月のテーマであった「風邪」対策は徐々に「花粉」対策</a:t>
            </a:r>
            <a:r>
              <a:rPr lang="ja-JP" altLang="en-US">
                <a:effectLst/>
                <a:latin typeface="HGMaruGothicMPRO" panose="020F0600000000000000" pitchFamily="34" charset="-128"/>
                <a:ea typeface="HGMaruGothicMPRO" panose="020F0600000000000000" pitchFamily="34" charset="-128"/>
                <a:cs typeface="Helvetica"/>
              </a:rPr>
              <a:t>へ。毎年多くの新商品が登場する花粉対策商品は、最新情報を収集し、今年らしさを感じられる売場をつくりましょう。</a:t>
            </a:r>
            <a:endParaRPr lang="en-US" altLang="ja-JP" dirty="0">
              <a:effectLst/>
              <a:latin typeface="HGMaruGothicMPRO" panose="020F0600000000000000" pitchFamily="34" charset="-128"/>
              <a:ea typeface="HGMaruGothicMPRO" panose="020F0600000000000000" pitchFamily="34" charset="-128"/>
              <a:cs typeface="Helvetica"/>
            </a:endParaRPr>
          </a:p>
          <a:p>
            <a:endParaRPr lang="en-US" altLang="ja-JP" b="1" dirty="0">
              <a:latin typeface="HGMaruGothicMPRO" panose="020F0600000000000000" pitchFamily="34" charset="-128"/>
              <a:ea typeface="HGMaruGothicMPRO" panose="020F0600000000000000" pitchFamily="34" charset="-128"/>
              <a:cs typeface="HG丸ｺﾞｼｯｸM-PRO"/>
            </a:endParaRPr>
          </a:p>
          <a:p>
            <a:r>
              <a:rPr lang="ja-JP" altLang="en-US" b="1" dirty="0">
                <a:latin typeface="HGMaruGothicMPRO" panose="020F0600000000000000" pitchFamily="34" charset="-128"/>
                <a:ea typeface="HGMaruGothicMPRO" panose="020F0600000000000000" pitchFamily="34" charset="-128"/>
                <a:cs typeface="HG丸ｺﾞｼｯｸM-PRO"/>
              </a:rPr>
              <a:t>◆受験シーズン</a:t>
            </a:r>
            <a:endParaRPr lang="en-US" altLang="ja-JP" b="1" dirty="0">
              <a:latin typeface="HGMaruGothicMPRO" panose="020F0600000000000000" pitchFamily="34" charset="-128"/>
              <a:ea typeface="HGMaruGothicMPRO" panose="020F0600000000000000" pitchFamily="34" charset="-128"/>
              <a:cs typeface="HG丸ｺﾞｼｯｸM-PRO"/>
            </a:endParaRPr>
          </a:p>
          <a:p>
            <a:r>
              <a:rPr lang="ja-JP" altLang="en-US" dirty="0">
                <a:effectLst/>
                <a:latin typeface="HGMaruGothicMPRO" panose="020F0600000000000000" pitchFamily="34" charset="-128"/>
                <a:ea typeface="HGMaruGothicMPRO" panose="020F0600000000000000" pitchFamily="34" charset="-128"/>
              </a:rPr>
              <a:t>　受験シーズンのピークです。朝食用のおにぎりやサンドイッチ、昼食用の弁当やスープなどの他にも</a:t>
            </a:r>
            <a:r>
              <a:rPr lang="ja-JP" altLang="en-US">
                <a:effectLst/>
                <a:latin typeface="HGMaruGothicMPRO" panose="020F0600000000000000" pitchFamily="34" charset="-128"/>
                <a:ea typeface="HGMaruGothicMPRO" panose="020F0600000000000000" pitchFamily="34" charset="-128"/>
              </a:rPr>
              <a:t>、小腹を満たすチョコレート</a:t>
            </a:r>
            <a:r>
              <a:rPr lang="ja-JP" altLang="en-US" dirty="0">
                <a:effectLst/>
                <a:latin typeface="HGMaruGothicMPRO" panose="020F0600000000000000" pitchFamily="34" charset="-128"/>
                <a:ea typeface="HGMaruGothicMPRO" panose="020F0600000000000000" pitchFamily="34" charset="-128"/>
              </a:rPr>
              <a:t>やスナック、眠気覚まし用のミント系ガム・タブレット、機能性食品も動きます。学校近くの立地では試験日や試験時間の情報を集めておきましょう。</a:t>
            </a:r>
            <a:endParaRPr lang="en-US" altLang="ja-JP" dirty="0">
              <a:effectLst/>
              <a:latin typeface="HGMaruGothicMPRO" panose="020F0600000000000000" pitchFamily="34" charset="-128"/>
              <a:ea typeface="HGMaruGothicMPRO" panose="020F0600000000000000" pitchFamily="34" charset="-128"/>
            </a:endParaRPr>
          </a:p>
          <a:p>
            <a:endParaRPr lang="en-US" altLang="ja-JP" b="1" dirty="0">
              <a:latin typeface="HGMaruGothicMPRO" panose="020F0600000000000000" pitchFamily="34" charset="-128"/>
              <a:ea typeface="HGMaruGothicMPRO" panose="020F0600000000000000" pitchFamily="34" charset="-128"/>
              <a:cs typeface="HG丸ｺﾞｼｯｸM-PRO"/>
            </a:endParaRPr>
          </a:p>
          <a:p>
            <a:r>
              <a:rPr lang="ja-JP" altLang="en-US" b="1" dirty="0">
                <a:latin typeface="HGMaruGothicMPRO" panose="020F0600000000000000" pitchFamily="34" charset="-128"/>
                <a:ea typeface="HGMaruGothicMPRO" panose="020F0600000000000000" pitchFamily="34" charset="-128"/>
                <a:cs typeface="HG丸ｺﾞｼｯｸM-PRO"/>
              </a:rPr>
              <a:t>◆ウインターレジャー</a:t>
            </a:r>
            <a:endParaRPr lang="en-US" altLang="ja-JP" b="1" dirty="0">
              <a:latin typeface="HGMaruGothicMPRO" panose="020F0600000000000000" pitchFamily="34" charset="-128"/>
              <a:ea typeface="HGMaruGothicMPRO" panose="020F0600000000000000" pitchFamily="34" charset="-128"/>
              <a:cs typeface="HG丸ｺﾞｼｯｸM-PRO"/>
            </a:endParaRPr>
          </a:p>
          <a:p>
            <a:r>
              <a:rPr lang="ja-JP" altLang="en-US">
                <a:effectLst/>
                <a:latin typeface="HGMaruGothicMPRO" panose="020F0600000000000000" pitchFamily="34" charset="-128"/>
                <a:ea typeface="HGMaruGothicMPRO" panose="020F0600000000000000" pitchFamily="34" charset="-128"/>
              </a:rPr>
              <a:t>　行楽地など、人でにぎわう立地では拡販のチャンスです。スキーシーズンの最盛期を迎え、スキー場周辺では来訪客の増加が見込まれます。防寒</a:t>
            </a:r>
            <a:r>
              <a:rPr lang="ja-JP" altLang="en-US" dirty="0">
                <a:effectLst/>
                <a:latin typeface="HGMaruGothicMPRO" panose="020F0600000000000000" pitchFamily="34" charset="-128"/>
                <a:ea typeface="HGMaruGothicMPRO" panose="020F0600000000000000" pitchFamily="34" charset="-128"/>
              </a:rPr>
              <a:t>用品やレジャー用品が中心ですが、グループ客も多いので、取り分けられる惣菜や大容量のお菓子も展開しましょう。</a:t>
            </a:r>
            <a:endParaRPr lang="en-US" altLang="ja-JP" b="1" dirty="0">
              <a:latin typeface="HGMaruGothicMPRO" panose="020F0600000000000000" pitchFamily="34" charset="-128"/>
              <a:ea typeface="HGMaruGothicMPRO" panose="020F0600000000000000" pitchFamily="34" charset="-128"/>
              <a:cs typeface="HG丸ｺﾞｼｯｸM-PRO"/>
            </a:endParaRPr>
          </a:p>
        </p:txBody>
      </p:sp>
      <p:sp>
        <p:nvSpPr>
          <p:cNvPr id="38" name="テキスト ボックス 177">
            <a:extLst>
              <a:ext uri="{FF2B5EF4-FFF2-40B4-BE49-F238E27FC236}">
                <a16:creationId xmlns:a16="http://schemas.microsoft.com/office/drawing/2014/main" id="{C13ACF4E-7E81-94DA-587D-6AF5A559E1A0}"/>
              </a:ext>
            </a:extLst>
          </p:cNvPr>
          <p:cNvSpPr txBox="1"/>
          <p:nvPr/>
        </p:nvSpPr>
        <p:spPr bwMode="auto">
          <a:xfrm>
            <a:off x="10744200" y="8718857"/>
            <a:ext cx="9093336" cy="561339"/>
          </a:xfrm>
          <a:prstGeom prst="rect">
            <a:avLst/>
          </a:prstGeom>
          <a:noFill/>
          <a:ln w="9525">
            <a:noFill/>
            <a:miter lim="800000"/>
            <a:headEnd/>
            <a:tailEnd/>
          </a:ln>
        </p:spPr>
        <p:txBody>
          <a:bodyPr wrap="square" lIns="27432" tIns="18288"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ctr" defTabSz="914400" rtl="0" eaLnBrk="1" fontAlgn="auto" latinLnBrk="0" hangingPunct="1">
              <a:lnSpc>
                <a:spcPct val="100000"/>
              </a:lnSpc>
              <a:spcBef>
                <a:spcPts val="0"/>
              </a:spcBef>
              <a:spcAft>
                <a:spcPts val="0"/>
              </a:spcAft>
              <a:buClrTx/>
              <a:buSzTx/>
              <a:buFontTx/>
              <a:buNone/>
              <a:tabLst/>
            </a:pPr>
            <a:r>
              <a:rPr lang="ja-JP" altLang="en-US" sz="3200">
                <a:latin typeface="HG創英角ｺﾞｼｯｸUB"/>
                <a:ea typeface="HG創英角ｺﾞｼｯｸUB"/>
                <a:cs typeface="HG創英角ｺﾞｼｯｸUB"/>
              </a:rPr>
              <a:t>２月</a:t>
            </a:r>
            <a:r>
              <a:rPr lang="ja-JP" altLang="en-US" sz="3200" dirty="0">
                <a:solidFill>
                  <a:schemeClr val="tx1"/>
                </a:solidFill>
                <a:latin typeface="HG創英角ｺﾞｼｯｸUB"/>
                <a:ea typeface="HG創英角ｺﾞｼｯｸUB"/>
                <a:cs typeface="HG創英角ｺﾞｼｯｸUB"/>
              </a:rPr>
              <a:t>の販促ポイント</a:t>
            </a:r>
          </a:p>
        </p:txBody>
      </p:sp>
      <p:sp>
        <p:nvSpPr>
          <p:cNvPr id="39" name="AutoShape 6">
            <a:extLst>
              <a:ext uri="{FF2B5EF4-FFF2-40B4-BE49-F238E27FC236}">
                <a16:creationId xmlns:a16="http://schemas.microsoft.com/office/drawing/2014/main" id="{E4B3411A-A2CD-7840-2F1B-B332A4890207}"/>
              </a:ext>
            </a:extLst>
          </p:cNvPr>
          <p:cNvSpPr>
            <a:spLocks noChangeArrowheads="1"/>
          </p:cNvSpPr>
          <p:nvPr/>
        </p:nvSpPr>
        <p:spPr bwMode="auto">
          <a:xfrm>
            <a:off x="15682351" y="2062724"/>
            <a:ext cx="4964400" cy="487140"/>
          </a:xfrm>
          <a:prstGeom prst="flowChartAlternateProcess">
            <a:avLst/>
          </a:prstGeom>
          <a:solidFill>
            <a:schemeClr val="accent2">
              <a:lumMod val="20000"/>
              <a:lumOff val="80000"/>
            </a:schemeClr>
          </a:solidFill>
          <a:ln>
            <a:noFill/>
          </a:ln>
          <a:effectLst/>
        </p:spPr>
        <p:txBody>
          <a:bodyPr wrap="square" lIns="45720" tIns="22860" rIns="45720" bIns="2286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ja-JP" altLang="en-US" sz="1800" b="1" i="0" dirty="0">
                <a:latin typeface="HG丸ｺﾞｼｯｸM-PRO" panose="020F0600000000000000" pitchFamily="50" charset="-128"/>
                <a:ea typeface="HG丸ｺﾞｼｯｸM-PRO" panose="020F0600000000000000" pitchFamily="50" charset="-128"/>
                <a:cs typeface="ヒラギノ角ゴ ProN W6"/>
              </a:rPr>
              <a:t>レンコン</a:t>
            </a:r>
          </a:p>
        </p:txBody>
      </p:sp>
      <p:sp>
        <p:nvSpPr>
          <p:cNvPr id="40" name="AutoShape 10">
            <a:extLst>
              <a:ext uri="{FF2B5EF4-FFF2-40B4-BE49-F238E27FC236}">
                <a16:creationId xmlns:a16="http://schemas.microsoft.com/office/drawing/2014/main" id="{0CDEC74B-B5F6-F0E9-0F4A-FE2F1DCA1910}"/>
              </a:ext>
            </a:extLst>
          </p:cNvPr>
          <p:cNvSpPr>
            <a:spLocks noChangeArrowheads="1"/>
          </p:cNvSpPr>
          <p:nvPr/>
        </p:nvSpPr>
        <p:spPr bwMode="auto">
          <a:xfrm>
            <a:off x="304944" y="3007363"/>
            <a:ext cx="4500000" cy="2183821"/>
          </a:xfrm>
          <a:prstGeom prst="foldedCorner">
            <a:avLst>
              <a:gd name="adj" fmla="val 12500"/>
            </a:avLst>
          </a:prstGeom>
          <a:solidFill>
            <a:schemeClr val="accent6">
              <a:lumMod val="20000"/>
              <a:lumOff val="80000"/>
            </a:schemeClr>
          </a:solidFill>
          <a:ln w="9525">
            <a:noFill/>
            <a:round/>
            <a:headEnd/>
            <a:tailEnd/>
          </a:ln>
          <a:effectLst/>
        </p:spPr>
        <p:txBody>
          <a:bodyPr wrap="square" lIns="144000" tIns="144000" rIns="144000" bIns="14400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1">
              <a:lnSpc>
                <a:spcPts val="1300"/>
              </a:lnSpc>
              <a:defRPr sz="1000"/>
            </a:pPr>
            <a:r>
              <a:rPr lang="en-US" altLang="ja-JP" sz="1200" b="1" i="0" strike="noStrike" dirty="0">
                <a:solidFill>
                  <a:srgbClr val="000000"/>
                </a:solidFill>
                <a:latin typeface="HGMaruGothicMPRO"/>
                <a:ea typeface="HGMaruGothicMPRO"/>
                <a:cs typeface="HG丸ｺﾞｼｯｸM-PRO"/>
              </a:rPr>
              <a:t>《</a:t>
            </a:r>
            <a:r>
              <a:rPr lang="ja-JP" altLang="en-US" sz="1200" b="1" i="0" strike="noStrike">
                <a:solidFill>
                  <a:srgbClr val="000000"/>
                </a:solidFill>
                <a:latin typeface="HGMaruGothicMPRO"/>
                <a:ea typeface="HGMaruGothicMPRO"/>
                <a:cs typeface="HG丸ｺﾞｼｯｸM-PRO"/>
              </a:rPr>
              <a:t>材料：２人前</a:t>
            </a:r>
            <a:r>
              <a:rPr lang="en-US" altLang="ja-JP" sz="1200" b="1" i="0" strike="noStrike" dirty="0">
                <a:solidFill>
                  <a:srgbClr val="000000"/>
                </a:solidFill>
                <a:latin typeface="HGMaruGothicMPRO"/>
                <a:ea typeface="HGMaruGothicMPRO"/>
                <a:cs typeface="HG丸ｺﾞｼｯｸM-PRO"/>
              </a:rPr>
              <a:t>》</a:t>
            </a:r>
            <a:endParaRPr lang="en-US" altLang="ja-JP" sz="100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rPr>
              <a:t>キンメダイ（切り身</a:t>
            </a:r>
            <a:r>
              <a:rPr lang="ja-JP" altLang="en-US" sz="1050">
                <a:latin typeface="HGMaruGothicMPRO"/>
                <a:ea typeface="HGMaruGothicMPRO"/>
              </a:rPr>
              <a:t>）　２切れ</a:t>
            </a:r>
            <a:br>
              <a:rPr lang="en-US" altLang="ja-JP" sz="1050" dirty="0">
                <a:latin typeface="HGMaruGothicMPRO"/>
                <a:ea typeface="HGMaruGothicMPRO"/>
                <a:cs typeface="HG丸ｺﾞｼｯｸM-PRO"/>
              </a:rPr>
            </a:br>
            <a:r>
              <a:rPr lang="ja-JP" altLang="en-US" sz="1050" dirty="0">
                <a:latin typeface="HGMaruGothicMPRO"/>
                <a:ea typeface="HGMaruGothicMPRO"/>
                <a:cs typeface="HG丸ｺﾞｼｯｸM-PRO"/>
              </a:rPr>
              <a:t>小麦粉　</a:t>
            </a:r>
            <a:r>
              <a:rPr lang="ja-JP" altLang="en-US" sz="1050">
                <a:latin typeface="HGMaruGothicMPRO"/>
                <a:ea typeface="HGMaruGothicMPRO"/>
                <a:cs typeface="HG丸ｺﾞｼｯｸM-PRO"/>
              </a:rPr>
              <a:t>大さじ１</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オリーブオイル　</a:t>
            </a:r>
            <a:r>
              <a:rPr lang="ja-JP" altLang="en-US" sz="1050">
                <a:latin typeface="HGMaruGothicMPRO"/>
                <a:ea typeface="HGMaruGothicMPRO"/>
                <a:cs typeface="HG丸ｺﾞｼｯｸM-PRO"/>
              </a:rPr>
              <a:t>大さじ１</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白ワイン　</a:t>
            </a:r>
            <a:r>
              <a:rPr lang="ja-JP" altLang="en-US" sz="1050">
                <a:latin typeface="HGMaruGothicMPRO"/>
                <a:ea typeface="HGMaruGothicMPRO"/>
                <a:cs typeface="HG丸ｺﾞｼｯｸM-PRO"/>
              </a:rPr>
              <a:t>大さじ１</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酒　適量／塩　適量／黒こしょう　適量　　</a:t>
            </a:r>
            <a:endParaRPr lang="en-US" altLang="ja-JP" sz="1050" dirty="0">
              <a:latin typeface="HGMaruGothicMPRO"/>
              <a:ea typeface="HGMaruGothicMPRO"/>
              <a:cs typeface="HG丸ｺﾞｼｯｸM-PRO"/>
            </a:endParaRPr>
          </a:p>
          <a:p>
            <a:pPr rtl="1">
              <a:lnSpc>
                <a:spcPts val="1600"/>
              </a:lnSpc>
              <a:defRPr sz="1000"/>
            </a:pPr>
            <a:r>
              <a:rPr lang="en-US" altLang="ja-JP" sz="1050" dirty="0">
                <a:latin typeface="HGMaruGothicMPRO"/>
                <a:ea typeface="HGMaruGothicMPRO"/>
                <a:cs typeface="HG丸ｺﾞｼｯｸM-PRO"/>
              </a:rPr>
              <a:t>【A】</a:t>
            </a:r>
          </a:p>
          <a:p>
            <a:pPr rtl="1">
              <a:lnSpc>
                <a:spcPts val="1600"/>
              </a:lnSpc>
              <a:defRPr sz="1000"/>
            </a:pPr>
            <a:r>
              <a:rPr lang="ja-JP" altLang="en-US" sz="1050" dirty="0">
                <a:latin typeface="HGMaruGothicMPRO"/>
                <a:ea typeface="HGMaruGothicMPRO"/>
                <a:cs typeface="HG丸ｺﾞｼｯｸM-PRO"/>
              </a:rPr>
              <a:t>レモン汁　</a:t>
            </a:r>
            <a:r>
              <a:rPr lang="ja-JP" altLang="en-US" sz="1050">
                <a:latin typeface="HGMaruGothicMPRO"/>
                <a:ea typeface="HGMaruGothicMPRO"/>
                <a:cs typeface="HG丸ｺﾞｼｯｸM-PRO"/>
              </a:rPr>
              <a:t>大さじ１ 　　</a:t>
            </a:r>
            <a:endParaRPr lang="en-US" altLang="ja-JP" sz="1050" dirty="0">
              <a:latin typeface="HGMaruGothicMPRO"/>
              <a:ea typeface="HGMaruGothicMPRO"/>
              <a:cs typeface="HG丸ｺﾞｼｯｸM-PRO"/>
            </a:endParaRPr>
          </a:p>
          <a:p>
            <a:pPr rtl="1">
              <a:lnSpc>
                <a:spcPts val="1600"/>
              </a:lnSpc>
              <a:defRPr sz="1000"/>
            </a:pPr>
            <a:r>
              <a:rPr lang="ja-JP" altLang="en-US" sz="1050" dirty="0">
                <a:latin typeface="HGMaruGothicMPRO"/>
                <a:ea typeface="HGMaruGothicMPRO"/>
                <a:cs typeface="HG丸ｺﾞｼｯｸM-PRO"/>
              </a:rPr>
              <a:t>生パセリ（刻み）　適量</a:t>
            </a:r>
            <a:endParaRPr lang="en-US" altLang="ja-JP" sz="1050" dirty="0">
              <a:latin typeface="HGMaruGothicMPRO"/>
              <a:ea typeface="HGMaruGothicMPRO"/>
              <a:cs typeface="HG丸ｺﾞｼｯｸM-PRO"/>
            </a:endParaRPr>
          </a:p>
          <a:p>
            <a:pPr rtl="1">
              <a:lnSpc>
                <a:spcPts val="1600"/>
              </a:lnSpc>
              <a:defRPr sz="1000"/>
            </a:pPr>
            <a:r>
              <a:rPr lang="ja-JP" altLang="en-US" sz="1050">
                <a:latin typeface="HGMaruGothicMPRO"/>
                <a:ea typeface="HGMaruGothicMPRO"/>
                <a:cs typeface="HG丸ｺﾞｼｯｸM-PRO"/>
              </a:rPr>
              <a:t>バター　１０</a:t>
            </a:r>
            <a:r>
              <a:rPr lang="en" altLang="ja-JP" sz="1050" dirty="0">
                <a:latin typeface="HGMaruGothicMPRO"/>
                <a:ea typeface="HGMaruGothicMPRO"/>
                <a:cs typeface="HG丸ｺﾞｼｯｸM-PRO"/>
              </a:rPr>
              <a:t>g</a:t>
            </a:r>
            <a:endParaRPr lang="en-US" altLang="ja-JP" sz="1050" dirty="0">
              <a:latin typeface="HGMaruGothicMPRO"/>
              <a:ea typeface="HGMaruGothicMPRO"/>
              <a:cs typeface="HG丸ｺﾞｼｯｸM-PRO"/>
            </a:endParaRPr>
          </a:p>
        </p:txBody>
      </p:sp>
      <p:sp>
        <p:nvSpPr>
          <p:cNvPr id="43" name="Text Box 1833">
            <a:extLst>
              <a:ext uri="{FF2B5EF4-FFF2-40B4-BE49-F238E27FC236}">
                <a16:creationId xmlns:a16="http://schemas.microsoft.com/office/drawing/2014/main" id="{FE92D167-E036-432E-7AAF-4DEA6B005057}"/>
              </a:ext>
            </a:extLst>
          </p:cNvPr>
          <p:cNvSpPr txBox="1">
            <a:spLocks noChangeArrowheads="1"/>
          </p:cNvSpPr>
          <p:nvPr/>
        </p:nvSpPr>
        <p:spPr bwMode="auto">
          <a:xfrm>
            <a:off x="15682350" y="2698127"/>
            <a:ext cx="4960800" cy="1293616"/>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i="0" dirty="0">
                <a:effectLst/>
                <a:latin typeface="HGMaruGothicMPRO" panose="020F0600000000000000" pitchFamily="34" charset="-128"/>
                <a:ea typeface="HGMaruGothicMPRO" panose="020F0600000000000000" pitchFamily="34" charset="-128"/>
              </a:rPr>
              <a:t>　レンコン</a:t>
            </a:r>
            <a:r>
              <a:rPr lang="ja-JP" altLang="en-US" sz="1050" dirty="0">
                <a:latin typeface="HGMaruGothicMPRO" panose="020F0600000000000000" pitchFamily="34" charset="-128"/>
                <a:ea typeface="HGMaruGothicMPRO" panose="020F0600000000000000" pitchFamily="34" charset="-128"/>
              </a:rPr>
              <a:t>に</a:t>
            </a:r>
            <a:r>
              <a:rPr lang="ja-JP" altLang="en-US" sz="1050" i="0" dirty="0">
                <a:effectLst/>
                <a:latin typeface="HGMaruGothicMPRO" panose="020F0600000000000000" pitchFamily="34" charset="-128"/>
                <a:ea typeface="HGMaruGothicMPRO" panose="020F0600000000000000" pitchFamily="34" charset="-128"/>
              </a:rPr>
              <a:t>は、</a:t>
            </a:r>
            <a:r>
              <a:rPr lang="ja-JP" altLang="en-US" sz="1050" i="0">
                <a:effectLst/>
                <a:latin typeface="HGMaruGothicMPRO" panose="020F0600000000000000" pitchFamily="34" charset="-128"/>
                <a:ea typeface="HGMaruGothicMPRO" panose="020F0600000000000000" pitchFamily="34" charset="-128"/>
              </a:rPr>
              <a:t>ビタミン</a:t>
            </a:r>
            <a:r>
              <a:rPr lang="en" altLang="ja-JP" sz="1050" i="0" dirty="0">
                <a:effectLst/>
                <a:latin typeface="HGMaruGothicMPRO" panose="020F0600000000000000" pitchFamily="34" charset="-128"/>
                <a:ea typeface="HGMaruGothicMPRO" panose="020F0600000000000000" pitchFamily="34" charset="-128"/>
              </a:rPr>
              <a:t>C</a:t>
            </a:r>
            <a:r>
              <a:rPr lang="ja-JP" altLang="en-US" sz="1050" i="0">
                <a:effectLst/>
                <a:latin typeface="HGMaruGothicMPRO" panose="020F0600000000000000" pitchFamily="34" charset="-128"/>
                <a:ea typeface="HGMaruGothicMPRO" panose="020F0600000000000000" pitchFamily="34" charset="-128"/>
              </a:rPr>
              <a:t>、食物</a:t>
            </a:r>
            <a:r>
              <a:rPr lang="ja-JP" altLang="en-US" sz="1050" i="0" dirty="0">
                <a:effectLst/>
                <a:latin typeface="HGMaruGothicMPRO" panose="020F0600000000000000" pitchFamily="34" charset="-128"/>
                <a:ea typeface="HGMaruGothicMPRO" panose="020F0600000000000000" pitchFamily="34" charset="-128"/>
              </a:rPr>
              <a:t>繊維、タンニン</a:t>
            </a:r>
            <a:r>
              <a:rPr lang="ja-JP" altLang="en" sz="1050" i="0" dirty="0">
                <a:effectLst/>
                <a:latin typeface="HGMaruGothicMPRO" panose="020F0600000000000000" pitchFamily="34" charset="-128"/>
                <a:ea typeface="HGMaruGothicMPRO" panose="020F0600000000000000" pitchFamily="34" charset="-128"/>
              </a:rPr>
              <a:t>、</a:t>
            </a:r>
            <a:r>
              <a:rPr lang="ja-JP" altLang="en-US" sz="1050" i="0" dirty="0">
                <a:effectLst/>
                <a:latin typeface="HGMaruGothicMPRO" panose="020F0600000000000000" pitchFamily="34" charset="-128"/>
                <a:ea typeface="HGMaruGothicMPRO" panose="020F0600000000000000" pitchFamily="34" charset="-128"/>
              </a:rPr>
              <a:t>カリウムなどが含まれます。</a:t>
            </a:r>
            <a:endParaRPr lang="en-US" altLang="ja-JP" sz="1050" i="0" dirty="0">
              <a:effectLst/>
              <a:latin typeface="HGMaruGothicMPRO" panose="020F0600000000000000" pitchFamily="34" charset="-128"/>
              <a:ea typeface="HGMaruGothicMPRO" panose="020F0600000000000000" pitchFamily="34" charset="-128"/>
            </a:endParaRPr>
          </a:p>
          <a:p>
            <a:r>
              <a:rPr lang="ja-JP" altLang="en-US" sz="1050" dirty="0">
                <a:latin typeface="HGMaruGothicMPRO" panose="020F0600000000000000" pitchFamily="34" charset="-128"/>
                <a:ea typeface="HGMaruGothicMPRO" panose="020F0600000000000000" pitchFamily="34" charset="-128"/>
              </a:rPr>
              <a:t>　ビタミン</a:t>
            </a:r>
            <a:r>
              <a:rPr lang="en" altLang="ja-JP" sz="1050" dirty="0">
                <a:latin typeface="HGMaruGothicMPRO" panose="020F0600000000000000" pitchFamily="34" charset="-128"/>
                <a:ea typeface="HGMaruGothicMPRO" panose="020F0600000000000000" pitchFamily="34" charset="-128"/>
              </a:rPr>
              <a:t>C</a:t>
            </a:r>
            <a:r>
              <a:rPr lang="ja-JP" altLang="en-US" sz="1050" dirty="0">
                <a:latin typeface="HGMaruGothicMPRO" panose="020F0600000000000000" pitchFamily="34" charset="-128"/>
                <a:ea typeface="HGMaruGothicMPRO" panose="020F0600000000000000" pitchFamily="34" charset="-128"/>
              </a:rPr>
              <a:t>の含有量は</a:t>
            </a:r>
            <a:r>
              <a:rPr lang="ja-JP" altLang="en-US" sz="1050">
                <a:latin typeface="HGMaruGothicMPRO" panose="020F0600000000000000" pitchFamily="34" charset="-128"/>
                <a:ea typeface="HGMaruGothicMPRO" panose="020F0600000000000000" pitchFamily="34" charset="-128"/>
              </a:rPr>
              <a:t>ミカンの１</a:t>
            </a:r>
            <a:r>
              <a:rPr lang="en-US" altLang="ja-JP" sz="1050" dirty="0">
                <a:latin typeface="HGMaruGothicMPRO" panose="020F0600000000000000" pitchFamily="34" charset="-128"/>
                <a:ea typeface="HGMaruGothicMPRO" panose="020F0600000000000000" pitchFamily="34" charset="-128"/>
              </a:rPr>
              <a:t>.</a:t>
            </a:r>
            <a:r>
              <a:rPr lang="ja-JP" altLang="en-US" sz="1050">
                <a:latin typeface="HGMaruGothicMPRO" panose="020F0600000000000000" pitchFamily="34" charset="-128"/>
                <a:ea typeface="HGMaruGothicMPRO" panose="020F0600000000000000" pitchFamily="34" charset="-128"/>
              </a:rPr>
              <a:t>５倍</a:t>
            </a:r>
            <a:r>
              <a:rPr lang="ja-JP" altLang="en-US" sz="1050" dirty="0">
                <a:latin typeface="HGMaruGothicMPRO" panose="020F0600000000000000" pitchFamily="34" charset="-128"/>
                <a:ea typeface="HGMaruGothicMPRO" panose="020F0600000000000000" pitchFamily="34" charset="-128"/>
              </a:rPr>
              <a:t>。一般的にビタミン</a:t>
            </a:r>
            <a:r>
              <a:rPr lang="en" altLang="ja-JP" sz="1050" dirty="0">
                <a:latin typeface="HGMaruGothicMPRO" panose="020F0600000000000000" pitchFamily="34" charset="-128"/>
                <a:ea typeface="HGMaruGothicMPRO" panose="020F0600000000000000" pitchFamily="34" charset="-128"/>
              </a:rPr>
              <a:t>C</a:t>
            </a:r>
            <a:r>
              <a:rPr lang="ja-JP" altLang="en-US" sz="1050" dirty="0">
                <a:latin typeface="HGMaruGothicMPRO" panose="020F0600000000000000" pitchFamily="34" charset="-128"/>
                <a:ea typeface="HGMaruGothicMPRO" panose="020F0600000000000000" pitchFamily="34" charset="-128"/>
              </a:rPr>
              <a:t>は熱に弱い性質がありますが、レンコンのビタミン</a:t>
            </a:r>
            <a:r>
              <a:rPr lang="en" altLang="ja-JP" sz="1050" dirty="0">
                <a:latin typeface="HGMaruGothicMPRO" panose="020F0600000000000000" pitchFamily="34" charset="-128"/>
                <a:ea typeface="HGMaruGothicMPRO" panose="020F0600000000000000" pitchFamily="34" charset="-128"/>
              </a:rPr>
              <a:t>C</a:t>
            </a:r>
            <a:r>
              <a:rPr lang="ja-JP" altLang="en-US" sz="1050" dirty="0">
                <a:latin typeface="HGMaruGothicMPRO" panose="020F0600000000000000" pitchFamily="34" charset="-128"/>
                <a:ea typeface="HGMaruGothicMPRO" panose="020F0600000000000000" pitchFamily="34" charset="-128"/>
              </a:rPr>
              <a:t>は主成分であるデンプンに守られているため、加熱しても失われにくいのが特徴です。タンニンはポリフェノールの一種であり、切り口を黒く変色させるアクの原因となる成分で、強い抗酸化作用や消炎、止血、収れん（引き締め）作用があります。</a:t>
            </a:r>
            <a:endParaRPr lang="en-US" altLang="ja-JP" sz="1050" i="0" dirty="0">
              <a:effectLst/>
              <a:latin typeface="HGMaruGothicMPRO" panose="020F0600000000000000" pitchFamily="34" charset="-128"/>
              <a:ea typeface="HGMaruGothicMPRO" panose="020F0600000000000000" pitchFamily="34" charset="-128"/>
            </a:endParaRPr>
          </a:p>
        </p:txBody>
      </p:sp>
      <p:sp>
        <p:nvSpPr>
          <p:cNvPr id="46" name="Text Box 1833">
            <a:extLst>
              <a:ext uri="{FF2B5EF4-FFF2-40B4-BE49-F238E27FC236}">
                <a16:creationId xmlns:a16="http://schemas.microsoft.com/office/drawing/2014/main" id="{3BE48705-617F-D7D2-8A45-3E713C299018}"/>
              </a:ext>
            </a:extLst>
          </p:cNvPr>
          <p:cNvSpPr txBox="1">
            <a:spLocks noChangeArrowheads="1"/>
          </p:cNvSpPr>
          <p:nvPr/>
        </p:nvSpPr>
        <p:spPr bwMode="auto">
          <a:xfrm>
            <a:off x="10466819" y="4307997"/>
            <a:ext cx="4960864" cy="876696"/>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a:latin typeface="HGMaruGothicMPRO"/>
                <a:ea typeface="HGMaruGothicMPRO"/>
              </a:rPr>
              <a:t>　体色が鮮やかで、目が澄み、うろこが輝いているものが新鮮です。切り身</a:t>
            </a:r>
            <a:r>
              <a:rPr lang="ja-JP" altLang="en-US" sz="1050" dirty="0">
                <a:latin typeface="HGMaruGothicMPRO"/>
                <a:ea typeface="HGMaruGothicMPRO"/>
              </a:rPr>
              <a:t>は身が厚く、弾力のあるものを選ぶようにしましょう。</a:t>
            </a:r>
            <a:endParaRPr lang="en-US" altLang="ja-JP" sz="1050" dirty="0">
              <a:latin typeface="HGMaruGothicMPRO"/>
              <a:ea typeface="HGMaruGothicMPRO"/>
            </a:endParaRPr>
          </a:p>
        </p:txBody>
      </p:sp>
      <p:sp>
        <p:nvSpPr>
          <p:cNvPr id="52" name="Text Box 1833">
            <a:extLst>
              <a:ext uri="{FF2B5EF4-FFF2-40B4-BE49-F238E27FC236}">
                <a16:creationId xmlns:a16="http://schemas.microsoft.com/office/drawing/2014/main" id="{2FB86AF3-D1EE-72BA-F38B-5546209AAEDF}"/>
              </a:ext>
            </a:extLst>
          </p:cNvPr>
          <p:cNvSpPr txBox="1">
            <a:spLocks noChangeArrowheads="1"/>
          </p:cNvSpPr>
          <p:nvPr/>
        </p:nvSpPr>
        <p:spPr bwMode="auto">
          <a:xfrm>
            <a:off x="12408837" y="3953227"/>
            <a:ext cx="1967399" cy="263298"/>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400">
                <a:solidFill>
                  <a:schemeClr val="accent2"/>
                </a:solidFill>
                <a:latin typeface="HGPSoeiKakugothicUB"/>
                <a:ea typeface="HGPSoeiKakugothicUB"/>
              </a:rPr>
              <a:t>キンメダイの</a:t>
            </a:r>
            <a:r>
              <a:rPr lang="ja-JP" altLang="en-US" sz="1400" dirty="0">
                <a:solidFill>
                  <a:schemeClr val="accent2"/>
                </a:solidFill>
                <a:latin typeface="HGPSoeiKakugothicUB"/>
                <a:ea typeface="HGPSoeiKakugothicUB"/>
              </a:rPr>
              <a:t>選び方</a:t>
            </a:r>
            <a:endParaRPr lang="en-US" altLang="ja-JP" sz="1400" dirty="0">
              <a:solidFill>
                <a:schemeClr val="accent2"/>
              </a:solidFill>
              <a:latin typeface="HGPSoeiKakugothicUB"/>
              <a:ea typeface="HGPSoeiKakugothicUB"/>
            </a:endParaRPr>
          </a:p>
        </p:txBody>
      </p:sp>
      <p:sp>
        <p:nvSpPr>
          <p:cNvPr id="54" name="Text Box 1833">
            <a:extLst>
              <a:ext uri="{FF2B5EF4-FFF2-40B4-BE49-F238E27FC236}">
                <a16:creationId xmlns:a16="http://schemas.microsoft.com/office/drawing/2014/main" id="{3902FCA8-794F-9511-F665-D09228A5E743}"/>
              </a:ext>
            </a:extLst>
          </p:cNvPr>
          <p:cNvSpPr txBox="1">
            <a:spLocks noChangeArrowheads="1"/>
          </p:cNvSpPr>
          <p:nvPr/>
        </p:nvSpPr>
        <p:spPr bwMode="auto">
          <a:xfrm>
            <a:off x="17289169" y="3953227"/>
            <a:ext cx="1853614" cy="158749"/>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400">
                <a:solidFill>
                  <a:schemeClr val="accent2"/>
                </a:solidFill>
                <a:latin typeface="HGPSoeiKakugothicUB"/>
                <a:ea typeface="HGPSoeiKakugothicUB"/>
              </a:rPr>
              <a:t>レンコンの</a:t>
            </a:r>
            <a:r>
              <a:rPr lang="ja-JP" altLang="en-US" sz="1400" dirty="0">
                <a:solidFill>
                  <a:schemeClr val="accent2"/>
                </a:solidFill>
                <a:latin typeface="HGPSoeiKakugothicUB"/>
                <a:ea typeface="HGPSoeiKakugothicUB"/>
              </a:rPr>
              <a:t>保存方法</a:t>
            </a:r>
          </a:p>
        </p:txBody>
      </p:sp>
      <p:sp>
        <p:nvSpPr>
          <p:cNvPr id="55" name="Text Box 1833">
            <a:extLst>
              <a:ext uri="{FF2B5EF4-FFF2-40B4-BE49-F238E27FC236}">
                <a16:creationId xmlns:a16="http://schemas.microsoft.com/office/drawing/2014/main" id="{9D37684A-7C6D-BD2E-1B35-4FD44E1623C2}"/>
              </a:ext>
            </a:extLst>
          </p:cNvPr>
          <p:cNvSpPr txBox="1">
            <a:spLocks noChangeArrowheads="1"/>
          </p:cNvSpPr>
          <p:nvPr/>
        </p:nvSpPr>
        <p:spPr bwMode="auto">
          <a:xfrm>
            <a:off x="15591983" y="4307996"/>
            <a:ext cx="5051168" cy="800659"/>
          </a:xfrm>
          <a:prstGeom prst="rect">
            <a:avLst/>
          </a:prstGeom>
          <a:noFill/>
          <a:ln w="9525">
            <a:noFill/>
            <a:miter lim="800000"/>
            <a:headEnd/>
            <a:tailEnd/>
          </a:ln>
          <a:effectLst/>
        </p:spPr>
        <p:txBody>
          <a:bodyPr wrap="square" lIns="36576" tIns="18288" rIns="0" bIns="18288"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a:latin typeface="HGMaruGothicMPRO"/>
                <a:ea typeface="HGMaruGothicMPRO"/>
              </a:rPr>
              <a:t>　カットして切り口が出ているレンコンは、ラップで包んで野菜室で保存しましょう。または保存容器に入れてかぶるくらいの水を入れ、ふたをして保存しましょう。冷凍保存の場合は、使いやすい大きさにカットして酢水にさらした後、水気を取り保存袋に入れて冷凍しましょう。</a:t>
            </a:r>
            <a:endParaRPr lang="en-US" altLang="ja-JP" sz="1050" dirty="0">
              <a:latin typeface="HGMaruGothicMPRO"/>
              <a:ea typeface="HGMaruGothicMPRO"/>
            </a:endParaRPr>
          </a:p>
        </p:txBody>
      </p:sp>
      <p:sp>
        <p:nvSpPr>
          <p:cNvPr id="56" name="テキスト ボックス 178">
            <a:extLst>
              <a:ext uri="{FF2B5EF4-FFF2-40B4-BE49-F238E27FC236}">
                <a16:creationId xmlns:a16="http://schemas.microsoft.com/office/drawing/2014/main" id="{0934F29A-13C2-5FDD-6815-219A198A7F3D}"/>
              </a:ext>
            </a:extLst>
          </p:cNvPr>
          <p:cNvSpPr txBox="1"/>
          <p:nvPr/>
        </p:nvSpPr>
        <p:spPr bwMode="auto">
          <a:xfrm>
            <a:off x="507317" y="9061032"/>
            <a:ext cx="7038424" cy="751586"/>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914400"/>
            <a:r>
              <a:rPr lang="ja-JP" altLang="en-US" sz="2000">
                <a:latin typeface="HG創英角ｺﾞｼｯｸUB"/>
                <a:ea typeface="HG創英角ｺﾞｼｯｸUB"/>
                <a:cs typeface="HG創英角ｺﾞｼｯｸUB"/>
              </a:rPr>
              <a:t>節分（２／３）</a:t>
            </a:r>
            <a:endParaRPr lang="en-US" altLang="ja-JP" sz="2000" dirty="0">
              <a:latin typeface="HG創英角ｺﾞｼｯｸUB"/>
              <a:ea typeface="HG創英角ｺﾞｼｯｸUB"/>
              <a:cs typeface="HG創英角ｺﾞｼｯｸUB"/>
            </a:endParaRPr>
          </a:p>
        </p:txBody>
      </p:sp>
      <p:sp>
        <p:nvSpPr>
          <p:cNvPr id="65" name="テキスト ボックス 171">
            <a:extLst>
              <a:ext uri="{FF2B5EF4-FFF2-40B4-BE49-F238E27FC236}">
                <a16:creationId xmlns:a16="http://schemas.microsoft.com/office/drawing/2014/main" id="{B5BAB4E9-E471-ED8E-57A1-F08A88839942}"/>
              </a:ext>
            </a:extLst>
          </p:cNvPr>
          <p:cNvSpPr txBox="1"/>
          <p:nvPr/>
        </p:nvSpPr>
        <p:spPr bwMode="auto">
          <a:xfrm>
            <a:off x="507317" y="9542928"/>
            <a:ext cx="5537348" cy="1318953"/>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dirty="0">
                <a:effectLst/>
                <a:latin typeface="HGMaruGothicMPRO" panose="020F0600000000000000" pitchFamily="34" charset="-128"/>
                <a:ea typeface="HGMaruGothicMPRO" panose="020F0600000000000000" pitchFamily="34" charset="-128"/>
              </a:rPr>
              <a:t>　節分には、いり大豆をまいたり、年齢の数だけ豆を食べて厄除けを祈る風習があります。大豆をはじめとする豆類は、現代人に不足しがちな栄養素を効率よく取れる優れた食材です。売場では、煮豆や水煮缶、数種類の蒸し豆が入ったパウチ商品などを、節分コーナーの手に取りやすい場所で展開しましょう。</a:t>
            </a:r>
            <a:endParaRPr lang="en-US" altLang="ja-JP" sz="1050" dirty="0">
              <a:effectLst/>
              <a:latin typeface="HGMaruGothicMPRO" panose="020F0600000000000000" pitchFamily="34" charset="-128"/>
              <a:ea typeface="HGMaruGothicMPRO" panose="020F0600000000000000" pitchFamily="34" charset="-128"/>
            </a:endParaRPr>
          </a:p>
          <a:p>
            <a:endParaRPr lang="en-US" altLang="ja-JP" sz="1050" dirty="0">
              <a:latin typeface="HGMaruGothicMPRO" panose="020F0600000000000000" pitchFamily="34" charset="-128"/>
              <a:ea typeface="HGMaruGothicMPRO" panose="020F0600000000000000" pitchFamily="34" charset="-128"/>
            </a:endParaRPr>
          </a:p>
          <a:p>
            <a:r>
              <a:rPr lang="ja-JP" altLang="en-US" sz="1050" dirty="0">
                <a:latin typeface="HGMaruGothicMPRO" panose="020F0600000000000000" pitchFamily="34" charset="-128"/>
                <a:ea typeface="HGMaruGothicMPRO" panose="020F0600000000000000" pitchFamily="34" charset="-128"/>
              </a:rPr>
              <a:t>　また、節分商品のメインとなる「恵方巻き」です</a:t>
            </a:r>
            <a:r>
              <a:rPr lang="ja-JP" altLang="en-US" sz="1050">
                <a:latin typeface="HGMaruGothicMPRO" panose="020F0600000000000000" pitchFamily="34" charset="-128"/>
                <a:ea typeface="HGMaruGothicMPRO" panose="020F0600000000000000" pitchFamily="34" charset="-128"/>
              </a:rPr>
              <a:t>が、２０２６年</a:t>
            </a:r>
            <a:r>
              <a:rPr lang="ja-JP" altLang="en-US" sz="1050" dirty="0">
                <a:latin typeface="HGMaruGothicMPRO" panose="020F0600000000000000" pitchFamily="34" charset="-128"/>
                <a:ea typeface="HGMaruGothicMPRO" panose="020F0600000000000000" pitchFamily="34" charset="-128"/>
              </a:rPr>
              <a:t>の恵方は「北北西」です。年に一度の縁起物ですので、当日は活気ある声掛けで、積極的に売り込みましょう。</a:t>
            </a:r>
            <a:endParaRPr lang="en-US" altLang="ja-JP" sz="1050" dirty="0">
              <a:latin typeface="HGMaruGothicMPRO" panose="020F0600000000000000" pitchFamily="34" charset="-128"/>
              <a:ea typeface="HGMaruGothicMPRO" panose="020F0600000000000000" pitchFamily="34" charset="-128"/>
            </a:endParaRPr>
          </a:p>
          <a:p>
            <a:endParaRPr lang="en-US" altLang="ja-JP" sz="1050" dirty="0">
              <a:effectLst/>
              <a:latin typeface="HGMaruGothicMPRO" panose="020F0600000000000000" pitchFamily="34" charset="-128"/>
              <a:ea typeface="HGMaruGothicMPRO" panose="020F0600000000000000" pitchFamily="34" charset="-128"/>
            </a:endParaRPr>
          </a:p>
          <a:p>
            <a:r>
              <a:rPr lang="en-US" altLang="ja-JP" sz="1050" dirty="0">
                <a:effectLst/>
                <a:latin typeface="HGMaruGothicMPRO" panose="020F0600000000000000" pitchFamily="34" charset="-128"/>
                <a:ea typeface="HGMaruGothicMPRO" panose="020F0600000000000000" pitchFamily="34" charset="-128"/>
              </a:rPr>
              <a:t>【</a:t>
            </a:r>
            <a:r>
              <a:rPr lang="ja-JP" altLang="en-US" sz="1050" dirty="0">
                <a:effectLst/>
                <a:latin typeface="HGMaruGothicMPRO" panose="020F0600000000000000" pitchFamily="34" charset="-128"/>
                <a:ea typeface="HGMaruGothicMPRO" panose="020F0600000000000000" pitchFamily="34" charset="-128"/>
              </a:rPr>
              <a:t>重点メニュー・商品</a:t>
            </a:r>
            <a:r>
              <a:rPr lang="en-US" altLang="ja-JP" sz="1050" dirty="0">
                <a:effectLst/>
                <a:latin typeface="HGMaruGothicMPRO" panose="020F0600000000000000" pitchFamily="34" charset="-128"/>
                <a:ea typeface="HGMaruGothicMPRO" panose="020F0600000000000000" pitchFamily="34" charset="-128"/>
              </a:rPr>
              <a:t>】</a:t>
            </a:r>
          </a:p>
          <a:p>
            <a:r>
              <a:rPr lang="ja-JP" altLang="en-US" sz="1050" dirty="0">
                <a:effectLst/>
                <a:latin typeface="HGMaruGothicMPRO" panose="020F0600000000000000" pitchFamily="34" charset="-128"/>
                <a:ea typeface="HGMaruGothicMPRO" panose="020F0600000000000000" pitchFamily="34" charset="-128"/>
              </a:rPr>
              <a:t>いり大豆、落花生、甘納豆、イワシ、マグロ、サーモン、カニかま、のり、大豆水煮缶、巻き寿司、恵方巻き、ロールケーキ、豆ご飯、イワシのショウガ煮、吸い物</a:t>
            </a:r>
            <a:endParaRPr lang="en-US" altLang="ja-JP" sz="1050" dirty="0">
              <a:effectLst/>
              <a:latin typeface="HGMaruGothicMPRO" panose="020F0600000000000000" pitchFamily="34" charset="-128"/>
              <a:ea typeface="HGMaruGothicMPRO" panose="020F0600000000000000" pitchFamily="34" charset="-128"/>
            </a:endParaRPr>
          </a:p>
          <a:p>
            <a:endParaRPr lang="en-US" altLang="ja-JP" sz="1050" dirty="0">
              <a:latin typeface="HGMaruGothicMPRO" panose="020F0600000000000000" pitchFamily="34" charset="-128"/>
              <a:ea typeface="HGMaruGothicMPRO" panose="020F0600000000000000" pitchFamily="34" charset="-128"/>
            </a:endParaRPr>
          </a:p>
        </p:txBody>
      </p:sp>
      <p:sp>
        <p:nvSpPr>
          <p:cNvPr id="67" name="Text Box 1049">
            <a:extLst>
              <a:ext uri="{FF2B5EF4-FFF2-40B4-BE49-F238E27FC236}">
                <a16:creationId xmlns:a16="http://schemas.microsoft.com/office/drawing/2014/main" id="{466FA953-4BDE-B3C0-350E-0A0A00BE526D}"/>
              </a:ext>
            </a:extLst>
          </p:cNvPr>
          <p:cNvSpPr txBox="1">
            <a:spLocks noChangeArrowheads="1"/>
          </p:cNvSpPr>
          <p:nvPr/>
        </p:nvSpPr>
        <p:spPr bwMode="auto">
          <a:xfrm>
            <a:off x="3463309" y="119466"/>
            <a:ext cx="14561782" cy="1031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lIns="73152" tIns="36576"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3500"/>
              </a:lnSpc>
              <a:defRPr sz="1000"/>
            </a:pPr>
            <a:r>
              <a:rPr lang="ja-JP" altLang="en-US" sz="2300" b="1">
                <a:solidFill>
                  <a:schemeClr val="accent6">
                    <a:lumMod val="50000"/>
                  </a:schemeClr>
                </a:solidFill>
                <a:latin typeface="メイリオ"/>
                <a:ea typeface="メイリオ"/>
              </a:rPr>
              <a:t>旬</a:t>
            </a:r>
            <a:r>
              <a:rPr lang="ja-JP" altLang="en-US" sz="2300" b="1" dirty="0">
                <a:solidFill>
                  <a:schemeClr val="accent6">
                    <a:lumMod val="50000"/>
                  </a:schemeClr>
                </a:solidFill>
                <a:latin typeface="メイリオ"/>
                <a:ea typeface="メイリオ"/>
              </a:rPr>
              <a:t>の</a:t>
            </a:r>
            <a:r>
              <a:rPr lang="ja-JP" altLang="en-US" sz="2300" b="1" i="0" u="none" strike="noStrike" baseline="0" dirty="0">
                <a:solidFill>
                  <a:schemeClr val="accent6">
                    <a:lumMod val="50000"/>
                  </a:schemeClr>
                </a:solidFill>
                <a:latin typeface="メイリオ"/>
                <a:ea typeface="メイリオ"/>
              </a:rPr>
              <a:t>食材が盛りだくさん！ 行事や記念日に絡めた販促活動を展開しましょう！</a:t>
            </a:r>
          </a:p>
          <a:p>
            <a:pPr algn="ctr">
              <a:lnSpc>
                <a:spcPts val="3400"/>
              </a:lnSpc>
              <a:defRPr sz="1000"/>
            </a:pPr>
            <a:r>
              <a:rPr lang="en-US" altLang="ja-JP" sz="2300" b="1" i="0" u="none" strike="noStrike" baseline="0" dirty="0">
                <a:solidFill>
                  <a:schemeClr val="accent2">
                    <a:lumMod val="60000"/>
                    <a:lumOff val="40000"/>
                  </a:schemeClr>
                </a:solidFill>
                <a:latin typeface="メイリオ"/>
                <a:ea typeface="メイリオ"/>
              </a:rPr>
              <a:t>〜</a:t>
            </a:r>
            <a:r>
              <a:rPr lang="ja-JP" altLang="en-US" sz="2300" b="1" i="0" u="none" strike="noStrike" baseline="0">
                <a:solidFill>
                  <a:schemeClr val="accent2">
                    <a:lumMod val="60000"/>
                    <a:lumOff val="40000"/>
                  </a:schemeClr>
                </a:solidFill>
                <a:latin typeface="メイリオ"/>
                <a:ea typeface="メイリオ"/>
              </a:rPr>
              <a:t>催事</a:t>
            </a:r>
            <a:r>
              <a:rPr lang="ja-JP" altLang="en-US" sz="2300" b="1" i="0" u="none" strike="noStrike" baseline="0" dirty="0">
                <a:solidFill>
                  <a:schemeClr val="accent2">
                    <a:lumMod val="60000"/>
                    <a:lumOff val="40000"/>
                  </a:schemeClr>
                </a:solidFill>
                <a:latin typeface="メイリオ"/>
                <a:ea typeface="メイリオ"/>
              </a:rPr>
              <a:t>商品は予約活動で勝負</a:t>
            </a:r>
            <a:r>
              <a:rPr lang="ja-JP" altLang="en-US" sz="2300" b="1" i="0" u="none" strike="noStrike" baseline="0">
                <a:solidFill>
                  <a:schemeClr val="accent2">
                    <a:lumMod val="60000"/>
                    <a:lumOff val="40000"/>
                  </a:schemeClr>
                </a:solidFill>
                <a:latin typeface="メイリオ"/>
                <a:ea typeface="メイリオ"/>
              </a:rPr>
              <a:t>しましょう！</a:t>
            </a:r>
            <a:r>
              <a:rPr lang="en-US" altLang="ja-JP" sz="2300" b="1" i="0" u="none" strike="noStrike" baseline="0" dirty="0">
                <a:solidFill>
                  <a:schemeClr val="accent2">
                    <a:lumMod val="60000"/>
                    <a:lumOff val="40000"/>
                  </a:schemeClr>
                </a:solidFill>
                <a:latin typeface="メイリオ"/>
                <a:ea typeface="メイリオ"/>
              </a:rPr>
              <a:t>〜</a:t>
            </a:r>
            <a:endParaRPr lang="ja-JP" altLang="en-US" sz="2300" b="1" i="0" u="none" strike="noStrike" baseline="0" dirty="0">
              <a:solidFill>
                <a:schemeClr val="accent2">
                  <a:lumMod val="60000"/>
                  <a:lumOff val="40000"/>
                </a:schemeClr>
              </a:solidFill>
              <a:latin typeface="メイリオ"/>
              <a:ea typeface="メイリオ"/>
            </a:endParaRPr>
          </a:p>
        </p:txBody>
      </p:sp>
      <p:sp>
        <p:nvSpPr>
          <p:cNvPr id="69" name="テキスト ボックス 178">
            <a:extLst>
              <a:ext uri="{FF2B5EF4-FFF2-40B4-BE49-F238E27FC236}">
                <a16:creationId xmlns:a16="http://schemas.microsoft.com/office/drawing/2014/main" id="{839762A3-FB32-11E4-73FC-E6F38F8AC4FC}"/>
              </a:ext>
            </a:extLst>
          </p:cNvPr>
          <p:cNvSpPr txBox="1"/>
          <p:nvPr/>
        </p:nvSpPr>
        <p:spPr bwMode="auto">
          <a:xfrm>
            <a:off x="784775" y="12419499"/>
            <a:ext cx="7038424" cy="751586"/>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914400"/>
            <a:r>
              <a:rPr lang="ja-JP" altLang="en-US" sz="2800">
                <a:latin typeface="HG創英角ｺﾞｼｯｸUB"/>
                <a:ea typeface="HG創英角ｺﾞｼｯｸUB"/>
                <a:cs typeface="HG創英角ｺﾞｼｯｸUB"/>
              </a:rPr>
              <a:t>バレンタインデー（２／１４）</a:t>
            </a:r>
            <a:endParaRPr lang="en-US" altLang="ja-JP" sz="2800" dirty="0">
              <a:latin typeface="HG創英角ｺﾞｼｯｸUB"/>
              <a:ea typeface="HG創英角ｺﾞｼｯｸUB"/>
              <a:cs typeface="HG創英角ｺﾞｼｯｸUB"/>
            </a:endParaRPr>
          </a:p>
        </p:txBody>
      </p:sp>
      <p:sp>
        <p:nvSpPr>
          <p:cNvPr id="70" name="テキスト ボックス 171">
            <a:extLst>
              <a:ext uri="{FF2B5EF4-FFF2-40B4-BE49-F238E27FC236}">
                <a16:creationId xmlns:a16="http://schemas.microsoft.com/office/drawing/2014/main" id="{550DE244-50E5-CBD2-11AF-0D2906232366}"/>
              </a:ext>
            </a:extLst>
          </p:cNvPr>
          <p:cNvSpPr txBox="1"/>
          <p:nvPr/>
        </p:nvSpPr>
        <p:spPr bwMode="auto">
          <a:xfrm>
            <a:off x="784775" y="13201472"/>
            <a:ext cx="5054456" cy="1554892"/>
          </a:xfrm>
          <a:prstGeom prst="rect">
            <a:avLst/>
          </a:prstGeom>
          <a:noFill/>
          <a:ln w="9525">
            <a:noFill/>
            <a:miter lim="800000"/>
            <a:headEnd/>
            <a:tailEnd/>
          </a:ln>
        </p:spPr>
        <p:txBody>
          <a:bodyPr wrap="square" lIns="27432" tIns="18288"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050" dirty="0">
                <a:effectLst/>
                <a:latin typeface="HGMaruGothicMPRO" panose="020F0600000000000000" pitchFamily="34" charset="-128"/>
                <a:ea typeface="HGMaruGothicMPRO" panose="020F0600000000000000" pitchFamily="34" charset="-128"/>
              </a:rPr>
              <a:t>　バレンタインデーは立地や客層によって売れる商品が異なります。例えば、学校や学生の多い立地では、友チョコ需要が高いため、安価で大人数で食べることのできる商品が、売れやすい傾向にあります。オフィス街では義理チョコの需要が高いため、通常</a:t>
            </a:r>
            <a:r>
              <a:rPr lang="ja-JP" altLang="en-US" sz="1050">
                <a:effectLst/>
                <a:latin typeface="HGMaruGothicMPRO" panose="020F0600000000000000" pitchFamily="34" charset="-128"/>
                <a:ea typeface="HGMaruGothicMPRO" panose="020F0600000000000000" pitchFamily="34" charset="-128"/>
              </a:rPr>
              <a:t>より上質な商品</a:t>
            </a:r>
            <a:r>
              <a:rPr lang="ja-JP" altLang="en-US" sz="1050" dirty="0">
                <a:effectLst/>
                <a:latin typeface="HGMaruGothicMPRO" panose="020F0600000000000000" pitchFamily="34" charset="-128"/>
                <a:ea typeface="HGMaruGothicMPRO" panose="020F0600000000000000" pitchFamily="34" charset="-128"/>
              </a:rPr>
              <a:t>を用意しましょう。</a:t>
            </a:r>
            <a:endParaRPr lang="en-US" altLang="ja-JP" sz="1050" dirty="0">
              <a:effectLst/>
              <a:latin typeface="HGMaruGothicMPRO" panose="020F0600000000000000" pitchFamily="34" charset="-128"/>
              <a:ea typeface="HGMaruGothicMPRO" panose="020F0600000000000000" pitchFamily="34" charset="-128"/>
            </a:endParaRPr>
          </a:p>
          <a:p>
            <a:r>
              <a:rPr lang="ja-JP" altLang="en-US" sz="1050">
                <a:latin typeface="HGMaruGothicMPRO" panose="020F0600000000000000" pitchFamily="34" charset="-128"/>
                <a:ea typeface="HGMaruGothicMPRO" panose="020F0600000000000000" pitchFamily="34" charset="-128"/>
              </a:rPr>
              <a:t>　女性客の利用が多い店舗では、本命用に加え、自分へのご褒美需要も見込まれます。</a:t>
            </a:r>
            <a:r>
              <a:rPr lang="ja-JP" altLang="en-US" sz="1050">
                <a:effectLst/>
                <a:latin typeface="HGMaruGothicMPRO" panose="020F0600000000000000" pitchFamily="34" charset="-128"/>
                <a:ea typeface="HGMaruGothicMPRO" panose="020F0600000000000000" pitchFamily="34" charset="-128"/>
              </a:rPr>
              <a:t>その他</a:t>
            </a:r>
            <a:r>
              <a:rPr lang="ja-JP" altLang="en-US" sz="1050" dirty="0">
                <a:effectLst/>
                <a:latin typeface="HGMaruGothicMPRO" panose="020F0600000000000000" pitchFamily="34" charset="-128"/>
                <a:ea typeface="HGMaruGothicMPRO" panose="020F0600000000000000" pitchFamily="34" charset="-128"/>
              </a:rPr>
              <a:t>、ファミリー用、逆チョコ用など、さまざまなニーズに対応を。チョコレートだけでなく、酒や雑貨などのプレゼントも用意するとよいでしょう。また、バレンタインデーと同時にホワイトデーの予約訴求を高めましょう。</a:t>
            </a:r>
            <a:endParaRPr lang="en-US" altLang="ja-JP" sz="1050" dirty="0">
              <a:effectLst/>
              <a:latin typeface="HGMaruGothicMPRO" panose="020F0600000000000000" pitchFamily="34" charset="-128"/>
              <a:ea typeface="HGMaruGothicMPRO" panose="020F0600000000000000" pitchFamily="34" charset="-128"/>
            </a:endParaRPr>
          </a:p>
        </p:txBody>
      </p:sp>
      <p:sp>
        <p:nvSpPr>
          <p:cNvPr id="71" name="AutoShape 16">
            <a:extLst>
              <a:ext uri="{FF2B5EF4-FFF2-40B4-BE49-F238E27FC236}">
                <a16:creationId xmlns:a16="http://schemas.microsoft.com/office/drawing/2014/main" id="{F2B920BC-AD7E-B3B5-AF1F-26852AD41A73}"/>
              </a:ext>
            </a:extLst>
          </p:cNvPr>
          <p:cNvSpPr>
            <a:spLocks noChangeArrowheads="1"/>
          </p:cNvSpPr>
          <p:nvPr/>
        </p:nvSpPr>
        <p:spPr bwMode="auto">
          <a:xfrm>
            <a:off x="304944" y="1046818"/>
            <a:ext cx="5400000" cy="669234"/>
          </a:xfrm>
          <a:prstGeom prst="flowChartAlternateProcess">
            <a:avLst/>
          </a:prstGeom>
          <a:solidFill>
            <a:schemeClr val="accent4">
              <a:lumMod val="20000"/>
              <a:lumOff val="80000"/>
            </a:schemeClr>
          </a:solidFill>
          <a:ln w="9525">
            <a:noFill/>
            <a:miter lim="800000"/>
            <a:headEnd/>
            <a:tailEnd/>
          </a:ln>
          <a:effectLst>
            <a:outerShdw dist="107763" dir="2700000" algn="ctr" rotWithShape="0">
              <a:srgbClr val="808080"/>
            </a:outerShdw>
          </a:effectLst>
        </p:spPr>
        <p:txBody>
          <a:bodyPr wrap="square" lIns="73152" tIns="36576" rIns="73152" bIns="36576"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sz="3000" b="1" i="0" u="none" strike="noStrike" baseline="0">
              <a:solidFill>
                <a:srgbClr val="FF6600"/>
              </a:solidFill>
              <a:latin typeface="HGS創英角ﾎﾟｯﾌﾟ体"/>
              <a:ea typeface="HGS創英角ﾎﾟｯﾌﾟ体"/>
            </a:endParaRPr>
          </a:p>
        </p:txBody>
      </p:sp>
      <p:sp>
        <p:nvSpPr>
          <p:cNvPr id="72" name="AutoShape 17">
            <a:extLst>
              <a:ext uri="{FF2B5EF4-FFF2-40B4-BE49-F238E27FC236}">
                <a16:creationId xmlns:a16="http://schemas.microsoft.com/office/drawing/2014/main" id="{ECC5A418-AC3B-1207-6D16-0443069CF414}"/>
              </a:ext>
            </a:extLst>
          </p:cNvPr>
          <p:cNvSpPr>
            <a:spLocks noChangeArrowheads="1"/>
          </p:cNvSpPr>
          <p:nvPr/>
        </p:nvSpPr>
        <p:spPr bwMode="auto">
          <a:xfrm>
            <a:off x="10489225" y="1046818"/>
            <a:ext cx="5303488" cy="669600"/>
          </a:xfrm>
          <a:prstGeom prst="flowChartAlternateProcess">
            <a:avLst/>
          </a:prstGeom>
          <a:solidFill>
            <a:schemeClr val="accent4">
              <a:lumMod val="20000"/>
              <a:lumOff val="80000"/>
            </a:schemeClr>
          </a:solidFill>
          <a:ln w="9525">
            <a:noFill/>
            <a:miter lim="800000"/>
            <a:headEnd/>
            <a:tailEnd/>
          </a:ln>
          <a:effectLst>
            <a:outerShdw dist="107763" dir="2700000" algn="ctr" rotWithShape="0">
              <a:srgbClr val="808080"/>
            </a:outerShdw>
          </a:effectLst>
        </p:spPr>
        <p:txBody>
          <a:bodyPr wrap="square" lIns="73152" tIns="36576" rIns="73152" bIns="36576"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endParaRPr lang="ja-JP" altLang="en-US" sz="3000" b="1" i="0" u="none" strike="noStrike" baseline="0">
              <a:solidFill>
                <a:srgbClr val="0000FF"/>
              </a:solidFill>
              <a:latin typeface="HGS創英角ﾎﾟｯﾌﾟ体"/>
              <a:ea typeface="HGS創英角ﾎﾟｯﾌﾟ体"/>
            </a:endParaRPr>
          </a:p>
        </p:txBody>
      </p:sp>
      <p:pic>
        <p:nvPicPr>
          <p:cNvPr id="2" name="図 1" descr="図形&#10;&#10;中程度の精度で自動的に生成された説明">
            <a:extLst>
              <a:ext uri="{FF2B5EF4-FFF2-40B4-BE49-F238E27FC236}">
                <a16:creationId xmlns:a16="http://schemas.microsoft.com/office/drawing/2014/main" id="{0DCCE9B3-D3CA-E8F5-F391-C0405815EEBD}"/>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233530" y="285457"/>
            <a:ext cx="2081490" cy="825253"/>
          </a:xfrm>
          <a:prstGeom prst="rect">
            <a:avLst/>
          </a:prstGeom>
        </p:spPr>
      </p:pic>
      <p:pic>
        <p:nvPicPr>
          <p:cNvPr id="3" name="図 2">
            <a:extLst>
              <a:ext uri="{FF2B5EF4-FFF2-40B4-BE49-F238E27FC236}">
                <a16:creationId xmlns:a16="http://schemas.microsoft.com/office/drawing/2014/main" id="{2B03EF92-F82E-39E7-4DBE-43798E0F365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07317" y="1058105"/>
            <a:ext cx="6249547" cy="674557"/>
          </a:xfrm>
          <a:prstGeom prst="rect">
            <a:avLst/>
          </a:prstGeom>
          <a:effectLst/>
        </p:spPr>
      </p:pic>
      <p:pic>
        <p:nvPicPr>
          <p:cNvPr id="7" name="図 6">
            <a:extLst>
              <a:ext uri="{FF2B5EF4-FFF2-40B4-BE49-F238E27FC236}">
                <a16:creationId xmlns:a16="http://schemas.microsoft.com/office/drawing/2014/main" id="{EDADF340-984D-E7B6-1CC0-A68104FD8AFD}"/>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379392" y="1046818"/>
            <a:ext cx="6300568" cy="714779"/>
          </a:xfrm>
          <a:prstGeom prst="rect">
            <a:avLst/>
          </a:prstGeom>
          <a:effectLst/>
        </p:spPr>
      </p:pic>
      <p:pic>
        <p:nvPicPr>
          <p:cNvPr id="5" name="図 4">
            <a:extLst>
              <a:ext uri="{FF2B5EF4-FFF2-40B4-BE49-F238E27FC236}">
                <a16:creationId xmlns:a16="http://schemas.microsoft.com/office/drawing/2014/main" id="{4552A253-003E-9ACA-F01F-66BDCEDBFCB0}"/>
              </a:ext>
            </a:extLst>
          </p:cNvPr>
          <p:cNvPicPr>
            <a:picLocks noChangeAspect="1"/>
          </p:cNvPicPr>
          <p:nvPr/>
        </p:nvPicPr>
        <p:blipFill rotWithShape="1">
          <a:blip r:embed="rId6">
            <a:extLst>
              <a:ext uri="{28A0092B-C50C-407E-A947-70E740481C1C}">
                <a14:useLocalDpi xmlns:a14="http://schemas.microsoft.com/office/drawing/2010/main" val="0"/>
              </a:ext>
            </a:extLst>
          </a:blip>
          <a:srcRect t="59449"/>
          <a:stretch/>
        </p:blipFill>
        <p:spPr>
          <a:xfrm>
            <a:off x="10628063" y="12033383"/>
            <a:ext cx="10015087" cy="2878190"/>
          </a:xfrm>
          <a:prstGeom prst="rect">
            <a:avLst/>
          </a:prstGeom>
        </p:spPr>
      </p:pic>
      <p:pic>
        <p:nvPicPr>
          <p:cNvPr id="8" name="図 7">
            <a:extLst>
              <a:ext uri="{FF2B5EF4-FFF2-40B4-BE49-F238E27FC236}">
                <a16:creationId xmlns:a16="http://schemas.microsoft.com/office/drawing/2014/main" id="{8CAFAFC4-BDB1-528B-3981-215D3BE54C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22611" y="4157885"/>
            <a:ext cx="1612552" cy="743924"/>
          </a:xfrm>
          <a:prstGeom prst="rect">
            <a:avLst/>
          </a:prstGeom>
        </p:spPr>
      </p:pic>
      <p:pic>
        <p:nvPicPr>
          <p:cNvPr id="11" name="図 10">
            <a:extLst>
              <a:ext uri="{FF2B5EF4-FFF2-40B4-BE49-F238E27FC236}">
                <a16:creationId xmlns:a16="http://schemas.microsoft.com/office/drawing/2014/main" id="{EBE69DAD-86D5-199D-41B2-36DD149DC38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787314" y="1892525"/>
            <a:ext cx="1472813" cy="827537"/>
          </a:xfrm>
          <a:prstGeom prst="rect">
            <a:avLst/>
          </a:prstGeom>
        </p:spPr>
      </p:pic>
      <p:pic>
        <p:nvPicPr>
          <p:cNvPr id="14" name="図 13">
            <a:extLst>
              <a:ext uri="{FF2B5EF4-FFF2-40B4-BE49-F238E27FC236}">
                <a16:creationId xmlns:a16="http://schemas.microsoft.com/office/drawing/2014/main" id="{C0E3B8F6-8558-CC6A-F526-FAF59297D03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13206" y="3407018"/>
            <a:ext cx="2180637" cy="1542022"/>
          </a:xfrm>
          <a:prstGeom prst="rect">
            <a:avLst/>
          </a:prstGeom>
        </p:spPr>
      </p:pic>
      <p:pic>
        <p:nvPicPr>
          <p:cNvPr id="16" name="図 15">
            <a:extLst>
              <a:ext uri="{FF2B5EF4-FFF2-40B4-BE49-F238E27FC236}">
                <a16:creationId xmlns:a16="http://schemas.microsoft.com/office/drawing/2014/main" id="{720131A1-7369-D126-69DF-9EAC49685FA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8558216" y="1367036"/>
            <a:ext cx="1847779" cy="1403526"/>
          </a:xfrm>
          <a:prstGeom prst="rect">
            <a:avLst/>
          </a:prstGeom>
        </p:spPr>
      </p:pic>
      <p:pic>
        <p:nvPicPr>
          <p:cNvPr id="20" name="図 19">
            <a:extLst>
              <a:ext uri="{FF2B5EF4-FFF2-40B4-BE49-F238E27FC236}">
                <a16:creationId xmlns:a16="http://schemas.microsoft.com/office/drawing/2014/main" id="{F10C32F9-FE60-8C16-6258-DDF5BF75E52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62790" y="8948668"/>
            <a:ext cx="3268314" cy="2451236"/>
          </a:xfrm>
          <a:prstGeom prst="rect">
            <a:avLst/>
          </a:prstGeom>
        </p:spPr>
      </p:pic>
      <p:pic>
        <p:nvPicPr>
          <p:cNvPr id="23" name="図 22">
            <a:extLst>
              <a:ext uri="{FF2B5EF4-FFF2-40B4-BE49-F238E27FC236}">
                <a16:creationId xmlns:a16="http://schemas.microsoft.com/office/drawing/2014/main" id="{F612A7F1-FFBD-22B9-8E8A-B927968D98B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58782" y="12606593"/>
            <a:ext cx="2120463" cy="1909268"/>
          </a:xfrm>
          <a:prstGeom prst="rect">
            <a:avLst/>
          </a:prstGeom>
        </p:spPr>
      </p:pic>
      <p:pic>
        <p:nvPicPr>
          <p:cNvPr id="27" name="図 26">
            <a:extLst>
              <a:ext uri="{FF2B5EF4-FFF2-40B4-BE49-F238E27FC236}">
                <a16:creationId xmlns:a16="http://schemas.microsoft.com/office/drawing/2014/main" id="{AFDD0A24-ECA2-6D5E-65DC-801E1AFAE55E}"/>
              </a:ext>
            </a:extLst>
          </p:cNvPr>
          <p:cNvPicPr>
            <a:picLocks noChangeAspect="1"/>
          </p:cNvPicPr>
          <p:nvPr/>
        </p:nvPicPr>
        <p:blipFill rotWithShape="1">
          <a:blip r:embed="rId13">
            <a:extLst>
              <a:ext uri="{28A0092B-C50C-407E-A947-70E740481C1C}">
                <a14:useLocalDpi xmlns:a14="http://schemas.microsoft.com/office/drawing/2010/main" val="0"/>
              </a:ext>
            </a:extLst>
          </a:blip>
          <a:srcRect l="22822" r="22248"/>
          <a:stretch/>
        </p:blipFill>
        <p:spPr>
          <a:xfrm>
            <a:off x="13058490" y="5184693"/>
            <a:ext cx="2232378" cy="3048000"/>
          </a:xfrm>
          <a:prstGeom prst="rect">
            <a:avLst/>
          </a:prstGeom>
        </p:spPr>
      </p:pic>
      <p:pic>
        <p:nvPicPr>
          <p:cNvPr id="30" name="図 29">
            <a:extLst>
              <a:ext uri="{FF2B5EF4-FFF2-40B4-BE49-F238E27FC236}">
                <a16:creationId xmlns:a16="http://schemas.microsoft.com/office/drawing/2014/main" id="{202FA599-D618-DABA-65CE-4EE3C1CDBC37}"/>
              </a:ext>
            </a:extLst>
          </p:cNvPr>
          <p:cNvPicPr>
            <a:picLocks noChangeAspect="1"/>
          </p:cNvPicPr>
          <p:nvPr/>
        </p:nvPicPr>
        <p:blipFill rotWithShape="1">
          <a:blip r:embed="rId14">
            <a:extLst>
              <a:ext uri="{28A0092B-C50C-407E-A947-70E740481C1C}">
                <a14:useLocalDpi xmlns:a14="http://schemas.microsoft.com/office/drawing/2010/main" val="0"/>
              </a:ext>
            </a:extLst>
          </a:blip>
          <a:srcRect l="17765" r="33429"/>
          <a:stretch/>
        </p:blipFill>
        <p:spPr>
          <a:xfrm>
            <a:off x="10503092" y="5195313"/>
            <a:ext cx="2232378" cy="3044517"/>
          </a:xfrm>
          <a:prstGeom prst="rect">
            <a:avLst/>
          </a:prstGeom>
        </p:spPr>
      </p:pic>
      <p:pic>
        <p:nvPicPr>
          <p:cNvPr id="33" name="図 32">
            <a:extLst>
              <a:ext uri="{FF2B5EF4-FFF2-40B4-BE49-F238E27FC236}">
                <a16:creationId xmlns:a16="http://schemas.microsoft.com/office/drawing/2014/main" id="{30DE120D-9E80-17C2-E45B-1A7562681943}"/>
              </a:ext>
            </a:extLst>
          </p:cNvPr>
          <p:cNvPicPr>
            <a:picLocks noChangeAspect="1"/>
          </p:cNvPicPr>
          <p:nvPr/>
        </p:nvPicPr>
        <p:blipFill rotWithShape="1">
          <a:blip r:embed="rId15">
            <a:extLst>
              <a:ext uri="{28A0092B-C50C-407E-A947-70E740481C1C}">
                <a14:useLocalDpi xmlns:a14="http://schemas.microsoft.com/office/drawing/2010/main" val="0"/>
              </a:ext>
            </a:extLst>
          </a:blip>
          <a:srcRect l="16519" r="34655"/>
          <a:stretch/>
        </p:blipFill>
        <p:spPr>
          <a:xfrm>
            <a:off x="15682350" y="5171671"/>
            <a:ext cx="2254902" cy="3074044"/>
          </a:xfrm>
          <a:prstGeom prst="rect">
            <a:avLst/>
          </a:prstGeom>
        </p:spPr>
      </p:pic>
      <p:pic>
        <p:nvPicPr>
          <p:cNvPr id="37" name="図 36">
            <a:extLst>
              <a:ext uri="{FF2B5EF4-FFF2-40B4-BE49-F238E27FC236}">
                <a16:creationId xmlns:a16="http://schemas.microsoft.com/office/drawing/2014/main" id="{73B09C3F-097E-4630-830F-760AA4516EAD}"/>
              </a:ext>
            </a:extLst>
          </p:cNvPr>
          <p:cNvPicPr>
            <a:picLocks noChangeAspect="1"/>
          </p:cNvPicPr>
          <p:nvPr/>
        </p:nvPicPr>
        <p:blipFill rotWithShape="1">
          <a:blip r:embed="rId16">
            <a:extLst>
              <a:ext uri="{28A0092B-C50C-407E-A947-70E740481C1C}">
                <a14:useLocalDpi xmlns:a14="http://schemas.microsoft.com/office/drawing/2010/main" val="0"/>
              </a:ext>
            </a:extLst>
          </a:blip>
          <a:srcRect l="29735" t="13515" r="28376"/>
          <a:stretch/>
        </p:blipFill>
        <p:spPr>
          <a:xfrm>
            <a:off x="18263333" y="5159589"/>
            <a:ext cx="2254902" cy="3098864"/>
          </a:xfrm>
          <a:prstGeom prst="rect">
            <a:avLst/>
          </a:prstGeom>
        </p:spPr>
      </p:pic>
    </p:spTree>
    <p:extLst>
      <p:ext uri="{BB962C8B-B14F-4D97-AF65-F5344CB8AC3E}">
        <p14:creationId xmlns:p14="http://schemas.microsoft.com/office/powerpoint/2010/main" val="206767596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00ae249-e29e-41be-8680-3fbd64139604" xsi:nil="true"/>
    <lcf76f155ced4ddcb4097134ff3c332f xmlns="825d05fc-4885-42f2-aee4-1830ba14aff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186DA8DC6BD848448EA25EC842E658A9" ma:contentTypeVersion="16" ma:contentTypeDescription="新しいドキュメントを作成します。" ma:contentTypeScope="" ma:versionID="d3d60577716a3360a3cf8c45e925a752">
  <xsd:schema xmlns:xsd="http://www.w3.org/2001/XMLSchema" xmlns:xs="http://www.w3.org/2001/XMLSchema" xmlns:p="http://schemas.microsoft.com/office/2006/metadata/properties" xmlns:ns2="825d05fc-4885-42f2-aee4-1830ba14affa" xmlns:ns3="100ae249-e29e-41be-8680-3fbd64139604" targetNamespace="http://schemas.microsoft.com/office/2006/metadata/properties" ma:root="true" ma:fieldsID="c5d248e9d001f3546cac1dde5348cf1f" ns2:_="" ns3:_="">
    <xsd:import namespace="825d05fc-4885-42f2-aee4-1830ba14affa"/>
    <xsd:import namespace="100ae249-e29e-41be-8680-3fbd6413960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5d05fc-4885-42f2-aee4-1830ba14af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6ad33ed4-6483-4797-8d50-6b93ecde420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0ae249-e29e-41be-8680-3fbd6413960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485f7ef-4fd7-409a-a033-ab5ea473f867}" ma:internalName="TaxCatchAll" ma:showField="CatchAllData" ma:web="100ae249-e29e-41be-8680-3fbd6413960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6C2245-EA20-4F67-80B2-67B6A8944EC1}">
  <ds:schemaRefs>
    <ds:schemaRef ds:uri="http://www.w3.org/XML/1998/namespace"/>
    <ds:schemaRef ds:uri="100ae249-e29e-41be-8680-3fbd64139604"/>
    <ds:schemaRef ds:uri="http://schemas.microsoft.com/office/infopath/2007/PartnerControls"/>
    <ds:schemaRef ds:uri="http://schemas.microsoft.com/office/2006/documentManagement/types"/>
    <ds:schemaRef ds:uri="825d05fc-4885-42f2-aee4-1830ba14affa"/>
    <ds:schemaRef ds:uri="http://purl.org/dc/terms/"/>
    <ds:schemaRef ds:uri="http://schemas.microsoft.com/office/2006/metadata/properties"/>
    <ds:schemaRef ds:uri="http://schemas.openxmlformats.org/package/2006/metadata/core-properties"/>
    <ds:schemaRef ds:uri="http://purl.org/dc/dcmitype/"/>
    <ds:schemaRef ds:uri="http://purl.org/dc/elements/1.1/"/>
  </ds:schemaRefs>
</ds:datastoreItem>
</file>

<file path=customXml/itemProps2.xml><?xml version="1.0" encoding="utf-8"?>
<ds:datastoreItem xmlns:ds="http://schemas.openxmlformats.org/officeDocument/2006/customXml" ds:itemID="{F2198C16-9E39-473F-834A-972AC308BD57}">
  <ds:schemaRefs>
    <ds:schemaRef ds:uri="http://schemas.microsoft.com/sharepoint/v3/contenttype/forms"/>
  </ds:schemaRefs>
</ds:datastoreItem>
</file>

<file path=customXml/itemProps3.xml><?xml version="1.0" encoding="utf-8"?>
<ds:datastoreItem xmlns:ds="http://schemas.openxmlformats.org/officeDocument/2006/customXml" ds:itemID="{6D15AC63-F2E6-4BD2-B250-DDD77C8B91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5d05fc-4885-42f2-aee4-1830ba14affa"/>
    <ds:schemaRef ds:uri="100ae249-e29e-41be-8680-3fbd641396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17961</TotalTime>
  <Words>2699</Words>
  <Application>Microsoft Office PowerPoint</Application>
  <PresentationFormat>ユーザー設定</PresentationFormat>
  <Paragraphs>356</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HGPSoeiKakugothicUB</vt:lpstr>
      <vt:lpstr>HGP創英角ﾎﾟｯﾌﾟ体</vt:lpstr>
      <vt:lpstr>HGS創英ﾌﾟﾚｾﾞﾝｽEB</vt:lpstr>
      <vt:lpstr>HGS創英角ﾎﾟｯﾌﾟ体</vt:lpstr>
      <vt:lpstr>HGMaruGothicMPRO</vt:lpstr>
      <vt:lpstr>HGMaruGothicMPRO</vt:lpstr>
      <vt:lpstr>HG創英角ｺﾞｼｯｸUB</vt:lpstr>
      <vt:lpstr>Meiryo UI</vt:lpstr>
      <vt:lpstr>メイリオ</vt:lpstr>
      <vt:lpstr>游ゴシック</vt:lpstr>
      <vt:lpstr>Arial</vt:lpstr>
      <vt:lpstr>Calibri</vt:lpstr>
      <vt:lpstr>Calibri Light</vt:lpstr>
      <vt:lpstr>Freestyle Script</vt:lpstr>
      <vt:lpstr>Office テーマ</vt:lpstr>
      <vt:lpstr>PowerPoint プレゼンテーション</vt:lpstr>
      <vt:lpstr>PowerPoint プレゼンテーション</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畠　肇</dc:creator>
  <cp:lastModifiedBy>fujita kei(藤田 圭 TEC □ＲＳ事□ＲＳＳＳ□ＲＳＡＣ推進)</cp:lastModifiedBy>
  <cp:revision>67</cp:revision>
  <cp:lastPrinted>2021-09-17T00:08:02Z</cp:lastPrinted>
  <dcterms:created xsi:type="dcterms:W3CDTF">2019-06-14T00:16:28Z</dcterms:created>
  <dcterms:modified xsi:type="dcterms:W3CDTF">2026-10-27T04:49:34Z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0x010100186DA8DC6BD848448EA25EC842E658A9</vt:lpwstr>
  </property>
  <property fmtid="{D5CDD505-2E9C-101B-9397-08002B2CF9AE}" pid="3" name="MediaServiceImageTags">
    <vt:lpwstr/>
  </property>
</Properties>
</file>