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3"/>
  </p:handoutMasterIdLst>
  <p:sldIdLst>
    <p:sldId id="256" r:id="rId2"/>
  </p:sldIdLst>
  <p:sldSz cx="6858000" cy="10477500"/>
  <p:notesSz cx="6799263" cy="9929813"/>
  <p:defaultTextStyle>
    <a:defPPr>
      <a:defRPr lang="ja-JP"/>
    </a:defPPr>
    <a:lvl1pPr algn="l" rtl="0" fontAlgn="base">
      <a:spcBef>
        <a:spcPct val="5000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1pPr>
    <a:lvl2pPr marL="457200" algn="l" rtl="0" fontAlgn="base">
      <a:spcBef>
        <a:spcPct val="5000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fontAlgn="base">
      <a:spcBef>
        <a:spcPct val="5000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fontAlgn="base">
      <a:spcBef>
        <a:spcPct val="5000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fontAlgn="base">
      <a:spcBef>
        <a:spcPct val="5000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914400" rtl="0" eaLnBrk="1" latinLnBrk="0" hangingPunct="1"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6pPr>
    <a:lvl7pPr marL="2743200" algn="l" defTabSz="914400" rtl="0" eaLnBrk="1" latinLnBrk="0" hangingPunct="1"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7pPr>
    <a:lvl8pPr marL="3200400" algn="l" defTabSz="914400" rtl="0" eaLnBrk="1" latinLnBrk="0" hangingPunct="1"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8pPr>
    <a:lvl9pPr marL="3657600" algn="l" defTabSz="914400" rtl="0" eaLnBrk="1" latinLnBrk="0" hangingPunct="1"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312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C6367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009" autoAdjust="0"/>
    <p:restoredTop sz="94660" autoAdjust="0"/>
  </p:normalViewPr>
  <p:slideViewPr>
    <p:cSldViewPr>
      <p:cViewPr varScale="1">
        <p:scale>
          <a:sx n="61" d="100"/>
          <a:sy n="61" d="100"/>
        </p:scale>
        <p:origin x="2430" y="72"/>
      </p:cViewPr>
      <p:guideLst>
        <p:guide orient="horz" pos="3312"/>
        <p:guide pos="2160"/>
      </p:guideLst>
    </p:cSldViewPr>
  </p:slideViewPr>
  <p:outlineViewPr>
    <p:cViewPr>
      <p:scale>
        <a:sx n="75" d="100"/>
        <a:sy n="75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handoutMaster" Target="handoutMasters/handout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3074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5765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200" smtClean="0"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16387" name="Rectangle 3075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3498" y="0"/>
            <a:ext cx="2945765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200" smtClean="0"/>
            </a:lvl1pPr>
          </a:lstStyle>
          <a:p>
            <a:pPr>
              <a:defRPr/>
            </a:pPr>
            <a:fld id="{DF93EE5C-FDD9-4FE1-A406-1A936868D989}" type="datetimeFigureOut">
              <a:rPr lang="ja-JP" altLang="en-US"/>
              <a:pPr>
                <a:defRPr/>
              </a:pPr>
              <a:t>2015/5/25</a:t>
            </a:fld>
            <a:endParaRPr lang="en-US" altLang="ja-JP"/>
          </a:p>
        </p:txBody>
      </p:sp>
      <p:sp>
        <p:nvSpPr>
          <p:cNvPr id="16388" name="Rectangle 3076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2925"/>
            <a:ext cx="2945765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200" smtClean="0"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16389" name="Rectangle 3077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3498" y="9432925"/>
            <a:ext cx="2945765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200" smtClean="0"/>
            </a:lvl1pPr>
          </a:lstStyle>
          <a:p>
            <a:pPr>
              <a:defRPr/>
            </a:pPr>
            <a:fld id="{ACF4AACF-D9D0-47E6-90DB-CDCEB2B0D87D}" type="slidenum">
              <a:rPr lang="ja-JP" altLang="en-US"/>
              <a:pPr>
                <a:defRPr/>
              </a:pPr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413899015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342900" y="419100"/>
            <a:ext cx="6172200" cy="1746250"/>
          </a:xfrm>
          <a:prstGeom prst="rect">
            <a:avLst/>
          </a:prstGeom>
        </p:spPr>
        <p:txBody>
          <a:bodyPr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342900" y="2444750"/>
            <a:ext cx="6172200" cy="691515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>
          <a:xfrm>
            <a:off x="342900" y="9712325"/>
            <a:ext cx="1600200" cy="557213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F026A3A-E557-4B7E-8860-9809661D7A54}" type="datetimeFigureOut">
              <a:rPr lang="ja-JP" altLang="en-US"/>
              <a:pPr>
                <a:defRPr/>
              </a:pPr>
              <a:t>2015/5/25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>
          <a:xfrm>
            <a:off x="2343150" y="9712325"/>
            <a:ext cx="2171700" cy="557213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>
          <a:xfrm>
            <a:off x="4914900" y="9712325"/>
            <a:ext cx="1600200" cy="557213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AE9BB0A-4121-4CAA-BA53-E110A9550D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3729037" y="573264"/>
            <a:ext cx="1157288" cy="12208228"/>
          </a:xfrm>
          <a:prstGeom prst="rect">
            <a:avLst/>
          </a:prstGeom>
        </p:spPr>
        <p:txBody>
          <a:bodyPr vert="eaVert"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257175" y="573264"/>
            <a:ext cx="3357563" cy="1220822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>
          <a:xfrm>
            <a:off x="342900" y="9712325"/>
            <a:ext cx="1600200" cy="557213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FFE719-9FE7-4B6C-BE1E-157848244B75}" type="datetimeFigureOut">
              <a:rPr lang="ja-JP" altLang="en-US"/>
              <a:pPr>
                <a:defRPr/>
              </a:pPr>
              <a:t>2015/5/25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>
          <a:xfrm>
            <a:off x="2343150" y="9712325"/>
            <a:ext cx="2171700" cy="557213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>
          <a:xfrm>
            <a:off x="4914900" y="9712325"/>
            <a:ext cx="1600200" cy="557213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7DCBAFA-E800-41A8-A91E-3EB30AD9A59A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342900" y="419100"/>
            <a:ext cx="6172200" cy="1746250"/>
          </a:xfrm>
          <a:prstGeom prst="rect">
            <a:avLst/>
          </a:prstGeom>
        </p:spPr>
        <p:txBody>
          <a:bodyPr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42900" y="2444750"/>
            <a:ext cx="6172200" cy="691515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>
          <a:xfrm>
            <a:off x="342900" y="9712325"/>
            <a:ext cx="1600200" cy="557213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FA00D01-8497-4B60-91A4-0C74372A2132}" type="datetimeFigureOut">
              <a:rPr lang="ja-JP" altLang="en-US"/>
              <a:pPr>
                <a:defRPr/>
              </a:pPr>
              <a:t>2015/5/25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>
          <a:xfrm>
            <a:off x="2343150" y="9712325"/>
            <a:ext cx="2171700" cy="557213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>
          <a:xfrm>
            <a:off x="4914900" y="9712325"/>
            <a:ext cx="1600200" cy="557213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6B0C0D3-2C16-414F-8D15-813EAFA22BA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41735" y="6365523"/>
            <a:ext cx="5829300" cy="1967442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41735" y="4198586"/>
            <a:ext cx="5829300" cy="216693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>
          <a:xfrm>
            <a:off x="342900" y="9712325"/>
            <a:ext cx="1600200" cy="557213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40E8151-FD0B-45E2-9378-95D0959FD004}" type="datetimeFigureOut">
              <a:rPr lang="ja-JP" altLang="en-US"/>
              <a:pPr>
                <a:defRPr/>
              </a:pPr>
              <a:t>2015/5/25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>
          <a:xfrm>
            <a:off x="2343150" y="9712325"/>
            <a:ext cx="2171700" cy="557213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>
          <a:xfrm>
            <a:off x="4914900" y="9712325"/>
            <a:ext cx="1600200" cy="557213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8D5AA64-72CE-4152-838C-423056ED9A05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342900" y="419100"/>
            <a:ext cx="6172200" cy="1746250"/>
          </a:xfrm>
          <a:prstGeom prst="rect">
            <a:avLst/>
          </a:prstGeom>
        </p:spPr>
        <p:txBody>
          <a:bodyPr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257175" y="3338690"/>
            <a:ext cx="2257425" cy="944280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2628900" y="3338690"/>
            <a:ext cx="2257425" cy="944280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>
          <a:xfrm>
            <a:off x="342900" y="9712325"/>
            <a:ext cx="1600200" cy="557213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A6262BC-8412-44A3-9D78-F672D0E912B7}" type="datetimeFigureOut">
              <a:rPr lang="ja-JP" altLang="en-US"/>
              <a:pPr>
                <a:defRPr/>
              </a:pPr>
              <a:t>2015/5/25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>
          <a:xfrm>
            <a:off x="2343150" y="9712325"/>
            <a:ext cx="2171700" cy="557213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>
          <a:xfrm>
            <a:off x="4914900" y="9712325"/>
            <a:ext cx="1600200" cy="557213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439515-14F3-4DA0-91F5-6955C115BF30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342900" y="396699"/>
            <a:ext cx="6172200" cy="1651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342900" y="2217385"/>
            <a:ext cx="3030141" cy="924101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342900" y="3141486"/>
            <a:ext cx="3030141" cy="570741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3483769" y="2217385"/>
            <a:ext cx="3031331" cy="924101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3483769" y="3141486"/>
            <a:ext cx="3031331" cy="570741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>
          <a:xfrm>
            <a:off x="342900" y="9712325"/>
            <a:ext cx="1600200" cy="557213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680405A-4A69-4F82-9030-A37824BC83D4}" type="datetimeFigureOut">
              <a:rPr lang="ja-JP" altLang="en-US"/>
              <a:pPr>
                <a:defRPr/>
              </a:pPr>
              <a:t>2015/5/25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>
          <a:xfrm>
            <a:off x="2343150" y="9712325"/>
            <a:ext cx="2171700" cy="557213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>
          <a:xfrm>
            <a:off x="4914900" y="9712325"/>
            <a:ext cx="1600200" cy="557213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A2A3809-431C-445E-9355-864676DADB1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342900" y="419100"/>
            <a:ext cx="6172200" cy="1746250"/>
          </a:xfrm>
          <a:prstGeom prst="rect">
            <a:avLst/>
          </a:prstGeom>
        </p:spPr>
        <p:txBody>
          <a:bodyPr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>
          <a:xfrm>
            <a:off x="342900" y="9712325"/>
            <a:ext cx="1600200" cy="557213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89704F7-759F-4996-8E6D-431A2CDE96B8}" type="datetimeFigureOut">
              <a:rPr lang="ja-JP" altLang="en-US"/>
              <a:pPr>
                <a:defRPr/>
              </a:pPr>
              <a:t>2015/5/25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>
          <a:xfrm>
            <a:off x="2343150" y="9712325"/>
            <a:ext cx="2171700" cy="557213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>
          <a:xfrm>
            <a:off x="4914900" y="9712325"/>
            <a:ext cx="1600200" cy="557213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D358A4B-7804-4FA4-A577-3FDBCFDF4190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>
          <a:xfrm>
            <a:off x="342900" y="9712325"/>
            <a:ext cx="1600200" cy="557213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93FCB18-D53F-48F1-B114-48FAF1FED045}" type="datetimeFigureOut">
              <a:rPr lang="ja-JP" altLang="en-US"/>
              <a:pPr>
                <a:defRPr/>
              </a:pPr>
              <a:t>2015/5/25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>
          <a:xfrm>
            <a:off x="2343150" y="9712325"/>
            <a:ext cx="2171700" cy="557213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>
          <a:xfrm>
            <a:off x="4914900" y="9712325"/>
            <a:ext cx="1600200" cy="557213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F8E673-E926-4020-8AAE-CB063F9B268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342900" y="394405"/>
            <a:ext cx="2256235" cy="1678517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2681287" y="394406"/>
            <a:ext cx="3833813" cy="8454497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342900" y="2072923"/>
            <a:ext cx="2256235" cy="677598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>
          <a:xfrm>
            <a:off x="342900" y="9712325"/>
            <a:ext cx="1600200" cy="557213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AFACA29-C1B6-4150-9C15-3734B7E23F4F}" type="datetimeFigureOut">
              <a:rPr lang="ja-JP" altLang="en-US"/>
              <a:pPr>
                <a:defRPr/>
              </a:pPr>
              <a:t>2015/5/25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>
          <a:xfrm>
            <a:off x="2343150" y="9712325"/>
            <a:ext cx="2171700" cy="557213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>
          <a:xfrm>
            <a:off x="4914900" y="9712325"/>
            <a:ext cx="1600200" cy="557213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79629C8-7170-49D1-8131-4DA97D26A53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344216" y="6934200"/>
            <a:ext cx="4114800" cy="818622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344216" y="885119"/>
            <a:ext cx="4114800" cy="5943600"/>
          </a:xfrm>
          <a:prstGeom prst="rect">
            <a:avLst/>
          </a:prstGeom>
        </p:spPr>
        <p:txBody>
          <a:bodyPr lIns="91440" tIns="45720" rIns="91440" bIns="45720"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ja-JP" altLang="en-US" noProof="0" smtClean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344216" y="7752822"/>
            <a:ext cx="4114800" cy="116257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>
          <a:xfrm>
            <a:off x="342900" y="9712325"/>
            <a:ext cx="1600200" cy="557213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BC58C3A-0B0A-4C7E-A824-FB42CE77F1AB}" type="datetimeFigureOut">
              <a:rPr lang="ja-JP" altLang="en-US"/>
              <a:pPr>
                <a:defRPr/>
              </a:pPr>
              <a:t>2015/5/25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>
          <a:xfrm>
            <a:off x="2343150" y="9712325"/>
            <a:ext cx="2171700" cy="557213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>
          <a:xfrm>
            <a:off x="4914900" y="9712325"/>
            <a:ext cx="1600200" cy="557213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9326C13-FEDC-4D33-88ED-00AB78569237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charset="-128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charset="-128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charset="-128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kumimoji="1" sz="33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8613" indent="-225425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5813" indent="-227013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6" name="グループ化 425"/>
          <p:cNvGrpSpPr/>
          <p:nvPr/>
        </p:nvGrpSpPr>
        <p:grpSpPr>
          <a:xfrm rot="16200000">
            <a:off x="867600" y="-297131"/>
            <a:ext cx="1962525" cy="3060192"/>
            <a:chOff x="2471856" y="3708654"/>
            <a:chExt cx="1962525" cy="3060192"/>
          </a:xfrm>
        </p:grpSpPr>
        <p:pic>
          <p:nvPicPr>
            <p:cNvPr id="427" name="図 426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28316" y="3708654"/>
              <a:ext cx="1801368" cy="3060192"/>
            </a:xfrm>
            <a:prstGeom prst="rect">
              <a:avLst/>
            </a:prstGeom>
          </p:spPr>
        </p:pic>
        <p:sp>
          <p:nvSpPr>
            <p:cNvPr id="428" name="正方形/長方形 427"/>
            <p:cNvSpPr/>
            <p:nvPr/>
          </p:nvSpPr>
          <p:spPr>
            <a:xfrm>
              <a:off x="2966049" y="4862990"/>
              <a:ext cx="1468332" cy="432048"/>
            </a:xfrm>
            <a:prstGeom prst="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ts val="1100"/>
                </a:lnSpc>
                <a:spcBef>
                  <a:spcPts val="0"/>
                </a:spcBef>
              </a:pPr>
              <a:r>
                <a:rPr lang="ja-JP" altLang="en-US" sz="700" dirty="0">
                  <a:solidFill>
                    <a:srgbClr val="5C6367"/>
                  </a:solidFill>
                  <a:latin typeface="ＭＳ 明朝" panose="02020609040205080304" pitchFamily="17" charset="-128"/>
                  <a:ea typeface="ＭＳ 明朝" panose="02020609040205080304" pitchFamily="17" charset="-128"/>
                </a:rPr>
                <a:t>仕事で忙しくても</a:t>
              </a:r>
            </a:p>
            <a:p>
              <a:pPr>
                <a:lnSpc>
                  <a:spcPts val="1100"/>
                </a:lnSpc>
                <a:spcBef>
                  <a:spcPts val="0"/>
                </a:spcBef>
              </a:pPr>
              <a:r>
                <a:rPr lang="ja-JP" altLang="en-US" sz="700" dirty="0">
                  <a:solidFill>
                    <a:srgbClr val="5C6367"/>
                  </a:solidFill>
                  <a:latin typeface="ＭＳ 明朝" panose="02020609040205080304" pitchFamily="17" charset="-128"/>
                  <a:ea typeface="ＭＳ 明朝" panose="02020609040205080304" pitchFamily="17" charset="-128"/>
                </a:rPr>
                <a:t>おしゃれを楽しむ女性たちへ</a:t>
              </a:r>
              <a:endParaRPr kumimoji="1" lang="ja-JP" altLang="en-US" sz="700" dirty="0">
                <a:solidFill>
                  <a:srgbClr val="5C6367"/>
                </a:solidFill>
                <a:latin typeface="ＭＳ 明朝" panose="02020609040205080304" pitchFamily="17" charset="-128"/>
                <a:ea typeface="ＭＳ 明朝" panose="02020609040205080304" pitchFamily="17" charset="-128"/>
              </a:endParaRPr>
            </a:p>
          </p:txBody>
        </p:sp>
        <p:pic>
          <p:nvPicPr>
            <p:cNvPr id="429" name="図 428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24870" y="6213469"/>
              <a:ext cx="668226" cy="510996"/>
            </a:xfrm>
            <a:prstGeom prst="rect">
              <a:avLst/>
            </a:prstGeom>
          </p:spPr>
        </p:pic>
        <p:grpSp>
          <p:nvGrpSpPr>
            <p:cNvPr id="430" name="グループ化 429"/>
            <p:cNvGrpSpPr/>
            <p:nvPr/>
          </p:nvGrpSpPr>
          <p:grpSpPr>
            <a:xfrm>
              <a:off x="2471856" y="6265491"/>
              <a:ext cx="1156891" cy="395854"/>
              <a:chOff x="2471856" y="6301209"/>
              <a:chExt cx="1156891" cy="395854"/>
            </a:xfrm>
          </p:grpSpPr>
          <p:sp>
            <p:nvSpPr>
              <p:cNvPr id="431" name="正方形/長方形 430"/>
              <p:cNvSpPr/>
              <p:nvPr/>
            </p:nvSpPr>
            <p:spPr>
              <a:xfrm>
                <a:off x="2476619" y="6438018"/>
                <a:ext cx="1152128" cy="25904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ts val="600"/>
                  </a:lnSpc>
                  <a:spcBef>
                    <a:spcPts val="0"/>
                  </a:spcBef>
                </a:pPr>
                <a:r>
                  <a:rPr lang="ja-JP" altLang="en-US" sz="500" dirty="0">
                    <a:solidFill>
                      <a:srgbClr val="5C6367"/>
                    </a:solidFill>
                  </a:rPr>
                  <a:t>東京都○○区○○町</a:t>
                </a:r>
                <a:r>
                  <a:rPr lang="ja-JP" altLang="en-US" sz="500" dirty="0">
                    <a:solidFill>
                      <a:srgbClr val="5C6367"/>
                    </a:solidFill>
                    <a:latin typeface="ＭＳ ゴシック" panose="020B0609070205080204" pitchFamily="49" charset="-128"/>
                    <a:ea typeface="ＭＳ ゴシック" panose="020B0609070205080204" pitchFamily="49" charset="-128"/>
                  </a:rPr>
                  <a:t>00-00-00</a:t>
                </a:r>
              </a:p>
              <a:p>
                <a:pPr>
                  <a:lnSpc>
                    <a:spcPts val="700"/>
                  </a:lnSpc>
                  <a:spcBef>
                    <a:spcPts val="0"/>
                  </a:spcBef>
                </a:pPr>
                <a:r>
                  <a:rPr lang="ja-JP" altLang="en-US" sz="500" dirty="0">
                    <a:solidFill>
                      <a:srgbClr val="5C6367"/>
                    </a:solidFill>
                  </a:rPr>
                  <a:t>営業時間 </a:t>
                </a:r>
                <a:r>
                  <a:rPr lang="ja-JP" altLang="en-US" sz="500" dirty="0">
                    <a:solidFill>
                      <a:srgbClr val="5C6367"/>
                    </a:solidFill>
                    <a:latin typeface="ＭＳ ゴシック" panose="020B0609070205080204" pitchFamily="49" charset="-128"/>
                    <a:ea typeface="ＭＳ ゴシック" panose="020B0609070205080204" pitchFamily="49" charset="-128"/>
                  </a:rPr>
                  <a:t>AM0:00-PM0:00</a:t>
                </a:r>
              </a:p>
            </p:txBody>
          </p:sp>
          <p:sp>
            <p:nvSpPr>
              <p:cNvPr id="432" name="正方形/長方形 431"/>
              <p:cNvSpPr/>
              <p:nvPr/>
            </p:nvSpPr>
            <p:spPr>
              <a:xfrm>
                <a:off x="2471856" y="6301209"/>
                <a:ext cx="723275" cy="18466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ja-JP" altLang="en-US" sz="600" dirty="0">
                    <a:solidFill>
                      <a:srgbClr val="5C6367"/>
                    </a:solidFill>
                    <a:latin typeface="ＭＳ ゴシック" panose="020B0609070205080204" pitchFamily="49" charset="-128"/>
                    <a:ea typeface="ＭＳ ゴシック" panose="020B0609070205080204" pitchFamily="49" charset="-128"/>
                  </a:rPr>
                  <a:t>○△カンパニー</a:t>
                </a:r>
              </a:p>
            </p:txBody>
          </p:sp>
          <p:cxnSp>
            <p:nvCxnSpPr>
              <p:cNvPr id="433" name="直線コネクタ 432"/>
              <p:cNvCxnSpPr/>
              <p:nvPr/>
            </p:nvCxnSpPr>
            <p:spPr>
              <a:xfrm>
                <a:off x="2569667" y="6459449"/>
                <a:ext cx="825576" cy="0"/>
              </a:xfrm>
              <a:prstGeom prst="line">
                <a:avLst/>
              </a:prstGeom>
              <a:ln>
                <a:solidFill>
                  <a:srgbClr val="5C6367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434" name="グループ化 433"/>
          <p:cNvGrpSpPr/>
          <p:nvPr/>
        </p:nvGrpSpPr>
        <p:grpSpPr>
          <a:xfrm rot="16200000">
            <a:off x="867600" y="1690421"/>
            <a:ext cx="1962525" cy="3060192"/>
            <a:chOff x="2471856" y="3708654"/>
            <a:chExt cx="1962525" cy="3060192"/>
          </a:xfrm>
        </p:grpSpPr>
        <p:pic>
          <p:nvPicPr>
            <p:cNvPr id="435" name="図 434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28316" y="3708654"/>
              <a:ext cx="1801368" cy="3060192"/>
            </a:xfrm>
            <a:prstGeom prst="rect">
              <a:avLst/>
            </a:prstGeom>
          </p:spPr>
        </p:pic>
        <p:sp>
          <p:nvSpPr>
            <p:cNvPr id="436" name="正方形/長方形 435"/>
            <p:cNvSpPr/>
            <p:nvPr/>
          </p:nvSpPr>
          <p:spPr>
            <a:xfrm>
              <a:off x="2966049" y="4862990"/>
              <a:ext cx="1468332" cy="432048"/>
            </a:xfrm>
            <a:prstGeom prst="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ts val="1100"/>
                </a:lnSpc>
                <a:spcBef>
                  <a:spcPts val="0"/>
                </a:spcBef>
              </a:pPr>
              <a:r>
                <a:rPr lang="ja-JP" altLang="en-US" sz="700" dirty="0">
                  <a:solidFill>
                    <a:srgbClr val="5C6367"/>
                  </a:solidFill>
                  <a:latin typeface="ＭＳ 明朝" panose="02020609040205080304" pitchFamily="17" charset="-128"/>
                  <a:ea typeface="ＭＳ 明朝" panose="02020609040205080304" pitchFamily="17" charset="-128"/>
                </a:rPr>
                <a:t>仕事で忙しくても</a:t>
              </a:r>
            </a:p>
            <a:p>
              <a:pPr>
                <a:lnSpc>
                  <a:spcPts val="1100"/>
                </a:lnSpc>
                <a:spcBef>
                  <a:spcPts val="0"/>
                </a:spcBef>
              </a:pPr>
              <a:r>
                <a:rPr lang="ja-JP" altLang="en-US" sz="700" dirty="0">
                  <a:solidFill>
                    <a:srgbClr val="5C6367"/>
                  </a:solidFill>
                  <a:latin typeface="ＭＳ 明朝" panose="02020609040205080304" pitchFamily="17" charset="-128"/>
                  <a:ea typeface="ＭＳ 明朝" panose="02020609040205080304" pitchFamily="17" charset="-128"/>
                </a:rPr>
                <a:t>おしゃれを楽しむ女性たちへ</a:t>
              </a:r>
              <a:endParaRPr kumimoji="1" lang="ja-JP" altLang="en-US" sz="700" dirty="0">
                <a:solidFill>
                  <a:srgbClr val="5C6367"/>
                </a:solidFill>
                <a:latin typeface="ＭＳ 明朝" panose="02020609040205080304" pitchFamily="17" charset="-128"/>
                <a:ea typeface="ＭＳ 明朝" panose="02020609040205080304" pitchFamily="17" charset="-128"/>
              </a:endParaRPr>
            </a:p>
          </p:txBody>
        </p:sp>
        <p:pic>
          <p:nvPicPr>
            <p:cNvPr id="437" name="図 436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24870" y="6213469"/>
              <a:ext cx="668226" cy="510996"/>
            </a:xfrm>
            <a:prstGeom prst="rect">
              <a:avLst/>
            </a:prstGeom>
          </p:spPr>
        </p:pic>
        <p:grpSp>
          <p:nvGrpSpPr>
            <p:cNvPr id="438" name="グループ化 437"/>
            <p:cNvGrpSpPr/>
            <p:nvPr/>
          </p:nvGrpSpPr>
          <p:grpSpPr>
            <a:xfrm>
              <a:off x="2471856" y="6265491"/>
              <a:ext cx="1156891" cy="395854"/>
              <a:chOff x="2471856" y="6301209"/>
              <a:chExt cx="1156891" cy="395854"/>
            </a:xfrm>
          </p:grpSpPr>
          <p:sp>
            <p:nvSpPr>
              <p:cNvPr id="439" name="正方形/長方形 438"/>
              <p:cNvSpPr/>
              <p:nvPr/>
            </p:nvSpPr>
            <p:spPr>
              <a:xfrm>
                <a:off x="2476619" y="6438018"/>
                <a:ext cx="1152128" cy="25904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ts val="600"/>
                  </a:lnSpc>
                  <a:spcBef>
                    <a:spcPts val="0"/>
                  </a:spcBef>
                </a:pPr>
                <a:r>
                  <a:rPr lang="ja-JP" altLang="en-US" sz="500" dirty="0">
                    <a:solidFill>
                      <a:srgbClr val="5C6367"/>
                    </a:solidFill>
                  </a:rPr>
                  <a:t>東京都○○区○○町</a:t>
                </a:r>
                <a:r>
                  <a:rPr lang="ja-JP" altLang="en-US" sz="500" dirty="0">
                    <a:solidFill>
                      <a:srgbClr val="5C6367"/>
                    </a:solidFill>
                    <a:latin typeface="ＭＳ ゴシック" panose="020B0609070205080204" pitchFamily="49" charset="-128"/>
                    <a:ea typeface="ＭＳ ゴシック" panose="020B0609070205080204" pitchFamily="49" charset="-128"/>
                  </a:rPr>
                  <a:t>00-00-00</a:t>
                </a:r>
              </a:p>
              <a:p>
                <a:pPr>
                  <a:lnSpc>
                    <a:spcPts val="700"/>
                  </a:lnSpc>
                  <a:spcBef>
                    <a:spcPts val="0"/>
                  </a:spcBef>
                </a:pPr>
                <a:r>
                  <a:rPr lang="ja-JP" altLang="en-US" sz="500" dirty="0">
                    <a:solidFill>
                      <a:srgbClr val="5C6367"/>
                    </a:solidFill>
                  </a:rPr>
                  <a:t>営業時間 </a:t>
                </a:r>
                <a:r>
                  <a:rPr lang="ja-JP" altLang="en-US" sz="500" dirty="0">
                    <a:solidFill>
                      <a:srgbClr val="5C6367"/>
                    </a:solidFill>
                    <a:latin typeface="ＭＳ ゴシック" panose="020B0609070205080204" pitchFamily="49" charset="-128"/>
                    <a:ea typeface="ＭＳ ゴシック" panose="020B0609070205080204" pitchFamily="49" charset="-128"/>
                  </a:rPr>
                  <a:t>AM0:00-PM0:00</a:t>
                </a:r>
              </a:p>
            </p:txBody>
          </p:sp>
          <p:sp>
            <p:nvSpPr>
              <p:cNvPr id="440" name="正方形/長方形 439"/>
              <p:cNvSpPr/>
              <p:nvPr/>
            </p:nvSpPr>
            <p:spPr>
              <a:xfrm>
                <a:off x="2471856" y="6301209"/>
                <a:ext cx="723275" cy="18466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ja-JP" altLang="en-US" sz="600" dirty="0">
                    <a:solidFill>
                      <a:srgbClr val="5C6367"/>
                    </a:solidFill>
                    <a:latin typeface="ＭＳ ゴシック" panose="020B0609070205080204" pitchFamily="49" charset="-128"/>
                    <a:ea typeface="ＭＳ ゴシック" panose="020B0609070205080204" pitchFamily="49" charset="-128"/>
                  </a:rPr>
                  <a:t>○△カンパニー</a:t>
                </a:r>
              </a:p>
            </p:txBody>
          </p:sp>
          <p:cxnSp>
            <p:nvCxnSpPr>
              <p:cNvPr id="441" name="直線コネクタ 440"/>
              <p:cNvCxnSpPr/>
              <p:nvPr/>
            </p:nvCxnSpPr>
            <p:spPr>
              <a:xfrm>
                <a:off x="2569667" y="6459449"/>
                <a:ext cx="825576" cy="0"/>
              </a:xfrm>
              <a:prstGeom prst="line">
                <a:avLst/>
              </a:prstGeom>
              <a:ln>
                <a:solidFill>
                  <a:srgbClr val="5C6367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442" name="グループ化 441"/>
          <p:cNvGrpSpPr/>
          <p:nvPr/>
        </p:nvGrpSpPr>
        <p:grpSpPr>
          <a:xfrm rot="16200000">
            <a:off x="867601" y="3649396"/>
            <a:ext cx="1962525" cy="3060192"/>
            <a:chOff x="2471856" y="3708654"/>
            <a:chExt cx="1962525" cy="3060192"/>
          </a:xfrm>
        </p:grpSpPr>
        <p:pic>
          <p:nvPicPr>
            <p:cNvPr id="443" name="図 44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28316" y="3708654"/>
              <a:ext cx="1801368" cy="3060192"/>
            </a:xfrm>
            <a:prstGeom prst="rect">
              <a:avLst/>
            </a:prstGeom>
          </p:spPr>
        </p:pic>
        <p:sp>
          <p:nvSpPr>
            <p:cNvPr id="444" name="正方形/長方形 443"/>
            <p:cNvSpPr/>
            <p:nvPr/>
          </p:nvSpPr>
          <p:spPr>
            <a:xfrm>
              <a:off x="2966049" y="4862990"/>
              <a:ext cx="1468332" cy="432048"/>
            </a:xfrm>
            <a:prstGeom prst="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ts val="1100"/>
                </a:lnSpc>
                <a:spcBef>
                  <a:spcPts val="0"/>
                </a:spcBef>
              </a:pPr>
              <a:r>
                <a:rPr lang="ja-JP" altLang="en-US" sz="700" dirty="0">
                  <a:solidFill>
                    <a:srgbClr val="5C6367"/>
                  </a:solidFill>
                  <a:latin typeface="ＭＳ 明朝" panose="02020609040205080304" pitchFamily="17" charset="-128"/>
                  <a:ea typeface="ＭＳ 明朝" panose="02020609040205080304" pitchFamily="17" charset="-128"/>
                </a:rPr>
                <a:t>仕事で忙しくても</a:t>
              </a:r>
            </a:p>
            <a:p>
              <a:pPr>
                <a:lnSpc>
                  <a:spcPts val="1100"/>
                </a:lnSpc>
                <a:spcBef>
                  <a:spcPts val="0"/>
                </a:spcBef>
              </a:pPr>
              <a:r>
                <a:rPr lang="ja-JP" altLang="en-US" sz="700" dirty="0">
                  <a:solidFill>
                    <a:srgbClr val="5C6367"/>
                  </a:solidFill>
                  <a:latin typeface="ＭＳ 明朝" panose="02020609040205080304" pitchFamily="17" charset="-128"/>
                  <a:ea typeface="ＭＳ 明朝" panose="02020609040205080304" pitchFamily="17" charset="-128"/>
                </a:rPr>
                <a:t>おしゃれを楽しむ女性たちへ</a:t>
              </a:r>
              <a:endParaRPr kumimoji="1" lang="ja-JP" altLang="en-US" sz="700" dirty="0">
                <a:solidFill>
                  <a:srgbClr val="5C6367"/>
                </a:solidFill>
                <a:latin typeface="ＭＳ 明朝" panose="02020609040205080304" pitchFamily="17" charset="-128"/>
                <a:ea typeface="ＭＳ 明朝" panose="02020609040205080304" pitchFamily="17" charset="-128"/>
              </a:endParaRPr>
            </a:p>
          </p:txBody>
        </p:sp>
        <p:pic>
          <p:nvPicPr>
            <p:cNvPr id="445" name="図 444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24870" y="6213469"/>
              <a:ext cx="668226" cy="510996"/>
            </a:xfrm>
            <a:prstGeom prst="rect">
              <a:avLst/>
            </a:prstGeom>
          </p:spPr>
        </p:pic>
        <p:grpSp>
          <p:nvGrpSpPr>
            <p:cNvPr id="446" name="グループ化 445"/>
            <p:cNvGrpSpPr/>
            <p:nvPr/>
          </p:nvGrpSpPr>
          <p:grpSpPr>
            <a:xfrm>
              <a:off x="2471856" y="6265491"/>
              <a:ext cx="1156891" cy="395854"/>
              <a:chOff x="2471856" y="6301209"/>
              <a:chExt cx="1156891" cy="395854"/>
            </a:xfrm>
          </p:grpSpPr>
          <p:sp>
            <p:nvSpPr>
              <p:cNvPr id="447" name="正方形/長方形 446"/>
              <p:cNvSpPr/>
              <p:nvPr/>
            </p:nvSpPr>
            <p:spPr>
              <a:xfrm>
                <a:off x="2476619" y="6438018"/>
                <a:ext cx="1152128" cy="25904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ts val="600"/>
                  </a:lnSpc>
                  <a:spcBef>
                    <a:spcPts val="0"/>
                  </a:spcBef>
                </a:pPr>
                <a:r>
                  <a:rPr lang="ja-JP" altLang="en-US" sz="500" dirty="0">
                    <a:solidFill>
                      <a:srgbClr val="5C6367"/>
                    </a:solidFill>
                  </a:rPr>
                  <a:t>東京都○○区○○町</a:t>
                </a:r>
                <a:r>
                  <a:rPr lang="ja-JP" altLang="en-US" sz="500" dirty="0">
                    <a:solidFill>
                      <a:srgbClr val="5C6367"/>
                    </a:solidFill>
                    <a:latin typeface="ＭＳ ゴシック" panose="020B0609070205080204" pitchFamily="49" charset="-128"/>
                    <a:ea typeface="ＭＳ ゴシック" panose="020B0609070205080204" pitchFamily="49" charset="-128"/>
                  </a:rPr>
                  <a:t>00-00-00</a:t>
                </a:r>
              </a:p>
              <a:p>
                <a:pPr>
                  <a:lnSpc>
                    <a:spcPts val="700"/>
                  </a:lnSpc>
                  <a:spcBef>
                    <a:spcPts val="0"/>
                  </a:spcBef>
                </a:pPr>
                <a:r>
                  <a:rPr lang="ja-JP" altLang="en-US" sz="500" dirty="0">
                    <a:solidFill>
                      <a:srgbClr val="5C6367"/>
                    </a:solidFill>
                  </a:rPr>
                  <a:t>営業時間 </a:t>
                </a:r>
                <a:r>
                  <a:rPr lang="ja-JP" altLang="en-US" sz="500" dirty="0">
                    <a:solidFill>
                      <a:srgbClr val="5C6367"/>
                    </a:solidFill>
                    <a:latin typeface="ＭＳ ゴシック" panose="020B0609070205080204" pitchFamily="49" charset="-128"/>
                    <a:ea typeface="ＭＳ ゴシック" panose="020B0609070205080204" pitchFamily="49" charset="-128"/>
                  </a:rPr>
                  <a:t>AM0:00-PM0:00</a:t>
                </a:r>
              </a:p>
            </p:txBody>
          </p:sp>
          <p:sp>
            <p:nvSpPr>
              <p:cNvPr id="448" name="正方形/長方形 447"/>
              <p:cNvSpPr/>
              <p:nvPr/>
            </p:nvSpPr>
            <p:spPr>
              <a:xfrm>
                <a:off x="2471856" y="6301209"/>
                <a:ext cx="723275" cy="18466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ja-JP" altLang="en-US" sz="600" dirty="0">
                    <a:solidFill>
                      <a:srgbClr val="5C6367"/>
                    </a:solidFill>
                    <a:latin typeface="ＭＳ ゴシック" panose="020B0609070205080204" pitchFamily="49" charset="-128"/>
                    <a:ea typeface="ＭＳ ゴシック" panose="020B0609070205080204" pitchFamily="49" charset="-128"/>
                  </a:rPr>
                  <a:t>○△カンパニー</a:t>
                </a:r>
              </a:p>
            </p:txBody>
          </p:sp>
          <p:cxnSp>
            <p:nvCxnSpPr>
              <p:cNvPr id="449" name="直線コネクタ 448"/>
              <p:cNvCxnSpPr/>
              <p:nvPr/>
            </p:nvCxnSpPr>
            <p:spPr>
              <a:xfrm>
                <a:off x="2569667" y="6459449"/>
                <a:ext cx="825576" cy="0"/>
              </a:xfrm>
              <a:prstGeom prst="line">
                <a:avLst/>
              </a:prstGeom>
              <a:ln>
                <a:solidFill>
                  <a:srgbClr val="5C6367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450" name="グループ化 449"/>
          <p:cNvGrpSpPr/>
          <p:nvPr/>
        </p:nvGrpSpPr>
        <p:grpSpPr>
          <a:xfrm rot="16200000">
            <a:off x="867601" y="5624247"/>
            <a:ext cx="1962525" cy="3060192"/>
            <a:chOff x="2471856" y="3708654"/>
            <a:chExt cx="1962525" cy="3060192"/>
          </a:xfrm>
        </p:grpSpPr>
        <p:pic>
          <p:nvPicPr>
            <p:cNvPr id="451" name="図 450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28316" y="3708654"/>
              <a:ext cx="1801368" cy="3060192"/>
            </a:xfrm>
            <a:prstGeom prst="rect">
              <a:avLst/>
            </a:prstGeom>
          </p:spPr>
        </p:pic>
        <p:sp>
          <p:nvSpPr>
            <p:cNvPr id="452" name="正方形/長方形 451"/>
            <p:cNvSpPr/>
            <p:nvPr/>
          </p:nvSpPr>
          <p:spPr>
            <a:xfrm>
              <a:off x="2966049" y="4862990"/>
              <a:ext cx="1468332" cy="432048"/>
            </a:xfrm>
            <a:prstGeom prst="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ts val="1100"/>
                </a:lnSpc>
                <a:spcBef>
                  <a:spcPts val="0"/>
                </a:spcBef>
              </a:pPr>
              <a:r>
                <a:rPr lang="ja-JP" altLang="en-US" sz="700" dirty="0">
                  <a:solidFill>
                    <a:srgbClr val="5C6367"/>
                  </a:solidFill>
                  <a:latin typeface="ＭＳ 明朝" panose="02020609040205080304" pitchFamily="17" charset="-128"/>
                  <a:ea typeface="ＭＳ 明朝" panose="02020609040205080304" pitchFamily="17" charset="-128"/>
                </a:rPr>
                <a:t>仕事で忙しくても</a:t>
              </a:r>
            </a:p>
            <a:p>
              <a:pPr>
                <a:lnSpc>
                  <a:spcPts val="1100"/>
                </a:lnSpc>
                <a:spcBef>
                  <a:spcPts val="0"/>
                </a:spcBef>
              </a:pPr>
              <a:r>
                <a:rPr lang="ja-JP" altLang="en-US" sz="700" dirty="0">
                  <a:solidFill>
                    <a:srgbClr val="5C6367"/>
                  </a:solidFill>
                  <a:latin typeface="ＭＳ 明朝" panose="02020609040205080304" pitchFamily="17" charset="-128"/>
                  <a:ea typeface="ＭＳ 明朝" panose="02020609040205080304" pitchFamily="17" charset="-128"/>
                </a:rPr>
                <a:t>おしゃれを楽しむ女性たちへ</a:t>
              </a:r>
              <a:endParaRPr kumimoji="1" lang="ja-JP" altLang="en-US" sz="700" dirty="0">
                <a:solidFill>
                  <a:srgbClr val="5C6367"/>
                </a:solidFill>
                <a:latin typeface="ＭＳ 明朝" panose="02020609040205080304" pitchFamily="17" charset="-128"/>
                <a:ea typeface="ＭＳ 明朝" panose="02020609040205080304" pitchFamily="17" charset="-128"/>
              </a:endParaRPr>
            </a:p>
          </p:txBody>
        </p:sp>
        <p:pic>
          <p:nvPicPr>
            <p:cNvPr id="453" name="図 452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24870" y="6213469"/>
              <a:ext cx="668226" cy="510996"/>
            </a:xfrm>
            <a:prstGeom prst="rect">
              <a:avLst/>
            </a:prstGeom>
          </p:spPr>
        </p:pic>
        <p:grpSp>
          <p:nvGrpSpPr>
            <p:cNvPr id="454" name="グループ化 453"/>
            <p:cNvGrpSpPr/>
            <p:nvPr/>
          </p:nvGrpSpPr>
          <p:grpSpPr>
            <a:xfrm>
              <a:off x="2471856" y="6265491"/>
              <a:ext cx="1156891" cy="395854"/>
              <a:chOff x="2471856" y="6301209"/>
              <a:chExt cx="1156891" cy="395854"/>
            </a:xfrm>
          </p:grpSpPr>
          <p:sp>
            <p:nvSpPr>
              <p:cNvPr id="455" name="正方形/長方形 454"/>
              <p:cNvSpPr/>
              <p:nvPr/>
            </p:nvSpPr>
            <p:spPr>
              <a:xfrm>
                <a:off x="2476619" y="6438018"/>
                <a:ext cx="1152128" cy="25904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ts val="600"/>
                  </a:lnSpc>
                  <a:spcBef>
                    <a:spcPts val="0"/>
                  </a:spcBef>
                </a:pPr>
                <a:r>
                  <a:rPr lang="ja-JP" altLang="en-US" sz="500" dirty="0">
                    <a:solidFill>
                      <a:srgbClr val="5C6367"/>
                    </a:solidFill>
                  </a:rPr>
                  <a:t>東京都○○区○○町</a:t>
                </a:r>
                <a:r>
                  <a:rPr lang="ja-JP" altLang="en-US" sz="500" dirty="0">
                    <a:solidFill>
                      <a:srgbClr val="5C6367"/>
                    </a:solidFill>
                    <a:latin typeface="ＭＳ ゴシック" panose="020B0609070205080204" pitchFamily="49" charset="-128"/>
                    <a:ea typeface="ＭＳ ゴシック" panose="020B0609070205080204" pitchFamily="49" charset="-128"/>
                  </a:rPr>
                  <a:t>00-00-00</a:t>
                </a:r>
              </a:p>
              <a:p>
                <a:pPr>
                  <a:lnSpc>
                    <a:spcPts val="700"/>
                  </a:lnSpc>
                  <a:spcBef>
                    <a:spcPts val="0"/>
                  </a:spcBef>
                </a:pPr>
                <a:r>
                  <a:rPr lang="ja-JP" altLang="en-US" sz="500" dirty="0">
                    <a:solidFill>
                      <a:srgbClr val="5C6367"/>
                    </a:solidFill>
                  </a:rPr>
                  <a:t>営業時間 </a:t>
                </a:r>
                <a:r>
                  <a:rPr lang="ja-JP" altLang="en-US" sz="500" dirty="0">
                    <a:solidFill>
                      <a:srgbClr val="5C6367"/>
                    </a:solidFill>
                    <a:latin typeface="ＭＳ ゴシック" panose="020B0609070205080204" pitchFamily="49" charset="-128"/>
                    <a:ea typeface="ＭＳ ゴシック" panose="020B0609070205080204" pitchFamily="49" charset="-128"/>
                  </a:rPr>
                  <a:t>AM0:00-PM0:00</a:t>
                </a:r>
              </a:p>
            </p:txBody>
          </p:sp>
          <p:sp>
            <p:nvSpPr>
              <p:cNvPr id="456" name="正方形/長方形 455"/>
              <p:cNvSpPr/>
              <p:nvPr/>
            </p:nvSpPr>
            <p:spPr>
              <a:xfrm>
                <a:off x="2471856" y="6301209"/>
                <a:ext cx="723275" cy="18466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ja-JP" altLang="en-US" sz="600" dirty="0">
                    <a:solidFill>
                      <a:srgbClr val="5C6367"/>
                    </a:solidFill>
                    <a:latin typeface="ＭＳ ゴシック" panose="020B0609070205080204" pitchFamily="49" charset="-128"/>
                    <a:ea typeface="ＭＳ ゴシック" panose="020B0609070205080204" pitchFamily="49" charset="-128"/>
                  </a:rPr>
                  <a:t>○△カンパニー</a:t>
                </a:r>
              </a:p>
            </p:txBody>
          </p:sp>
          <p:cxnSp>
            <p:nvCxnSpPr>
              <p:cNvPr id="457" name="直線コネクタ 456"/>
              <p:cNvCxnSpPr/>
              <p:nvPr/>
            </p:nvCxnSpPr>
            <p:spPr>
              <a:xfrm>
                <a:off x="2569667" y="6459449"/>
                <a:ext cx="825576" cy="0"/>
              </a:xfrm>
              <a:prstGeom prst="line">
                <a:avLst/>
              </a:prstGeom>
              <a:ln>
                <a:solidFill>
                  <a:srgbClr val="5C6367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458" name="グループ化 457"/>
          <p:cNvGrpSpPr/>
          <p:nvPr/>
        </p:nvGrpSpPr>
        <p:grpSpPr>
          <a:xfrm rot="16200000">
            <a:off x="867602" y="7602273"/>
            <a:ext cx="1962525" cy="3060192"/>
            <a:chOff x="2471856" y="3708654"/>
            <a:chExt cx="1962525" cy="3060192"/>
          </a:xfrm>
        </p:grpSpPr>
        <p:pic>
          <p:nvPicPr>
            <p:cNvPr id="459" name="図 458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28316" y="3708654"/>
              <a:ext cx="1801368" cy="3060192"/>
            </a:xfrm>
            <a:prstGeom prst="rect">
              <a:avLst/>
            </a:prstGeom>
          </p:spPr>
        </p:pic>
        <p:sp>
          <p:nvSpPr>
            <p:cNvPr id="460" name="正方形/長方形 459"/>
            <p:cNvSpPr/>
            <p:nvPr/>
          </p:nvSpPr>
          <p:spPr>
            <a:xfrm>
              <a:off x="2966049" y="4862990"/>
              <a:ext cx="1468332" cy="432048"/>
            </a:xfrm>
            <a:prstGeom prst="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ts val="1100"/>
                </a:lnSpc>
                <a:spcBef>
                  <a:spcPts val="0"/>
                </a:spcBef>
              </a:pPr>
              <a:r>
                <a:rPr lang="ja-JP" altLang="en-US" sz="700" dirty="0">
                  <a:solidFill>
                    <a:srgbClr val="5C6367"/>
                  </a:solidFill>
                  <a:latin typeface="ＭＳ 明朝" panose="02020609040205080304" pitchFamily="17" charset="-128"/>
                  <a:ea typeface="ＭＳ 明朝" panose="02020609040205080304" pitchFamily="17" charset="-128"/>
                </a:rPr>
                <a:t>仕事で忙しくても</a:t>
              </a:r>
            </a:p>
            <a:p>
              <a:pPr>
                <a:lnSpc>
                  <a:spcPts val="1100"/>
                </a:lnSpc>
                <a:spcBef>
                  <a:spcPts val="0"/>
                </a:spcBef>
              </a:pPr>
              <a:r>
                <a:rPr lang="ja-JP" altLang="en-US" sz="700" dirty="0">
                  <a:solidFill>
                    <a:srgbClr val="5C6367"/>
                  </a:solidFill>
                  <a:latin typeface="ＭＳ 明朝" panose="02020609040205080304" pitchFamily="17" charset="-128"/>
                  <a:ea typeface="ＭＳ 明朝" panose="02020609040205080304" pitchFamily="17" charset="-128"/>
                </a:rPr>
                <a:t>おしゃれを楽しむ女性たちへ</a:t>
              </a:r>
              <a:endParaRPr kumimoji="1" lang="ja-JP" altLang="en-US" sz="700" dirty="0">
                <a:solidFill>
                  <a:srgbClr val="5C6367"/>
                </a:solidFill>
                <a:latin typeface="ＭＳ 明朝" panose="02020609040205080304" pitchFamily="17" charset="-128"/>
                <a:ea typeface="ＭＳ 明朝" panose="02020609040205080304" pitchFamily="17" charset="-128"/>
              </a:endParaRPr>
            </a:p>
          </p:txBody>
        </p:sp>
        <p:pic>
          <p:nvPicPr>
            <p:cNvPr id="461" name="図 460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24870" y="6213469"/>
              <a:ext cx="668226" cy="510996"/>
            </a:xfrm>
            <a:prstGeom prst="rect">
              <a:avLst/>
            </a:prstGeom>
          </p:spPr>
        </p:pic>
        <p:grpSp>
          <p:nvGrpSpPr>
            <p:cNvPr id="462" name="グループ化 461"/>
            <p:cNvGrpSpPr/>
            <p:nvPr/>
          </p:nvGrpSpPr>
          <p:grpSpPr>
            <a:xfrm>
              <a:off x="2471856" y="6265491"/>
              <a:ext cx="1156891" cy="395854"/>
              <a:chOff x="2471856" y="6301209"/>
              <a:chExt cx="1156891" cy="395854"/>
            </a:xfrm>
          </p:grpSpPr>
          <p:sp>
            <p:nvSpPr>
              <p:cNvPr id="463" name="正方形/長方形 462"/>
              <p:cNvSpPr/>
              <p:nvPr/>
            </p:nvSpPr>
            <p:spPr>
              <a:xfrm>
                <a:off x="2476619" y="6438018"/>
                <a:ext cx="1152128" cy="25904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ts val="600"/>
                  </a:lnSpc>
                  <a:spcBef>
                    <a:spcPts val="0"/>
                  </a:spcBef>
                </a:pPr>
                <a:r>
                  <a:rPr lang="ja-JP" altLang="en-US" sz="500" dirty="0">
                    <a:solidFill>
                      <a:srgbClr val="5C6367"/>
                    </a:solidFill>
                  </a:rPr>
                  <a:t>東京都○○区○○町</a:t>
                </a:r>
                <a:r>
                  <a:rPr lang="ja-JP" altLang="en-US" sz="500" dirty="0">
                    <a:solidFill>
                      <a:srgbClr val="5C6367"/>
                    </a:solidFill>
                    <a:latin typeface="ＭＳ ゴシック" panose="020B0609070205080204" pitchFamily="49" charset="-128"/>
                    <a:ea typeface="ＭＳ ゴシック" panose="020B0609070205080204" pitchFamily="49" charset="-128"/>
                  </a:rPr>
                  <a:t>00-00-00</a:t>
                </a:r>
              </a:p>
              <a:p>
                <a:pPr>
                  <a:lnSpc>
                    <a:spcPts val="700"/>
                  </a:lnSpc>
                  <a:spcBef>
                    <a:spcPts val="0"/>
                  </a:spcBef>
                </a:pPr>
                <a:r>
                  <a:rPr lang="ja-JP" altLang="en-US" sz="500" dirty="0">
                    <a:solidFill>
                      <a:srgbClr val="5C6367"/>
                    </a:solidFill>
                  </a:rPr>
                  <a:t>営業時間 </a:t>
                </a:r>
                <a:r>
                  <a:rPr lang="ja-JP" altLang="en-US" sz="500" dirty="0">
                    <a:solidFill>
                      <a:srgbClr val="5C6367"/>
                    </a:solidFill>
                    <a:latin typeface="ＭＳ ゴシック" panose="020B0609070205080204" pitchFamily="49" charset="-128"/>
                    <a:ea typeface="ＭＳ ゴシック" panose="020B0609070205080204" pitchFamily="49" charset="-128"/>
                  </a:rPr>
                  <a:t>AM0:00-PM0:00</a:t>
                </a:r>
              </a:p>
            </p:txBody>
          </p:sp>
          <p:sp>
            <p:nvSpPr>
              <p:cNvPr id="464" name="正方形/長方形 463"/>
              <p:cNvSpPr/>
              <p:nvPr/>
            </p:nvSpPr>
            <p:spPr>
              <a:xfrm>
                <a:off x="2471856" y="6301209"/>
                <a:ext cx="723275" cy="18466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ja-JP" altLang="en-US" sz="600" dirty="0">
                    <a:solidFill>
                      <a:srgbClr val="5C6367"/>
                    </a:solidFill>
                    <a:latin typeface="ＭＳ ゴシック" panose="020B0609070205080204" pitchFamily="49" charset="-128"/>
                    <a:ea typeface="ＭＳ ゴシック" panose="020B0609070205080204" pitchFamily="49" charset="-128"/>
                  </a:rPr>
                  <a:t>○△カンパニー</a:t>
                </a:r>
              </a:p>
            </p:txBody>
          </p:sp>
          <p:cxnSp>
            <p:nvCxnSpPr>
              <p:cNvPr id="465" name="直線コネクタ 464"/>
              <p:cNvCxnSpPr/>
              <p:nvPr/>
            </p:nvCxnSpPr>
            <p:spPr>
              <a:xfrm>
                <a:off x="2569667" y="6459449"/>
                <a:ext cx="825576" cy="0"/>
              </a:xfrm>
              <a:prstGeom prst="line">
                <a:avLst/>
              </a:prstGeom>
              <a:ln>
                <a:solidFill>
                  <a:srgbClr val="5C6367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466" name="グループ化 465"/>
          <p:cNvGrpSpPr/>
          <p:nvPr/>
        </p:nvGrpSpPr>
        <p:grpSpPr>
          <a:xfrm rot="16200000">
            <a:off x="4125213" y="-296833"/>
            <a:ext cx="1962525" cy="3060192"/>
            <a:chOff x="2471856" y="3708654"/>
            <a:chExt cx="1962525" cy="3060192"/>
          </a:xfrm>
        </p:grpSpPr>
        <p:pic>
          <p:nvPicPr>
            <p:cNvPr id="467" name="図 466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28316" y="3708654"/>
              <a:ext cx="1801368" cy="3060192"/>
            </a:xfrm>
            <a:prstGeom prst="rect">
              <a:avLst/>
            </a:prstGeom>
          </p:spPr>
        </p:pic>
        <p:sp>
          <p:nvSpPr>
            <p:cNvPr id="468" name="正方形/長方形 467"/>
            <p:cNvSpPr/>
            <p:nvPr/>
          </p:nvSpPr>
          <p:spPr>
            <a:xfrm>
              <a:off x="2966049" y="4862990"/>
              <a:ext cx="1468332" cy="432048"/>
            </a:xfrm>
            <a:prstGeom prst="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ts val="1100"/>
                </a:lnSpc>
                <a:spcBef>
                  <a:spcPts val="0"/>
                </a:spcBef>
              </a:pPr>
              <a:r>
                <a:rPr lang="ja-JP" altLang="en-US" sz="700" dirty="0">
                  <a:solidFill>
                    <a:srgbClr val="5C6367"/>
                  </a:solidFill>
                  <a:latin typeface="ＭＳ 明朝" panose="02020609040205080304" pitchFamily="17" charset="-128"/>
                  <a:ea typeface="ＭＳ 明朝" panose="02020609040205080304" pitchFamily="17" charset="-128"/>
                </a:rPr>
                <a:t>仕事で忙しくても</a:t>
              </a:r>
            </a:p>
            <a:p>
              <a:pPr>
                <a:lnSpc>
                  <a:spcPts val="1100"/>
                </a:lnSpc>
                <a:spcBef>
                  <a:spcPts val="0"/>
                </a:spcBef>
              </a:pPr>
              <a:r>
                <a:rPr lang="ja-JP" altLang="en-US" sz="700" dirty="0">
                  <a:solidFill>
                    <a:srgbClr val="5C6367"/>
                  </a:solidFill>
                  <a:latin typeface="ＭＳ 明朝" panose="02020609040205080304" pitchFamily="17" charset="-128"/>
                  <a:ea typeface="ＭＳ 明朝" panose="02020609040205080304" pitchFamily="17" charset="-128"/>
                </a:rPr>
                <a:t>おしゃれを楽しむ女性たちへ</a:t>
              </a:r>
              <a:endParaRPr kumimoji="1" lang="ja-JP" altLang="en-US" sz="700" dirty="0">
                <a:solidFill>
                  <a:srgbClr val="5C6367"/>
                </a:solidFill>
                <a:latin typeface="ＭＳ 明朝" panose="02020609040205080304" pitchFamily="17" charset="-128"/>
                <a:ea typeface="ＭＳ 明朝" panose="02020609040205080304" pitchFamily="17" charset="-128"/>
              </a:endParaRPr>
            </a:p>
          </p:txBody>
        </p:sp>
        <p:pic>
          <p:nvPicPr>
            <p:cNvPr id="469" name="図 468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24870" y="6213469"/>
              <a:ext cx="668226" cy="510996"/>
            </a:xfrm>
            <a:prstGeom prst="rect">
              <a:avLst/>
            </a:prstGeom>
          </p:spPr>
        </p:pic>
        <p:grpSp>
          <p:nvGrpSpPr>
            <p:cNvPr id="470" name="グループ化 469"/>
            <p:cNvGrpSpPr/>
            <p:nvPr/>
          </p:nvGrpSpPr>
          <p:grpSpPr>
            <a:xfrm>
              <a:off x="2471856" y="6265491"/>
              <a:ext cx="1156891" cy="395854"/>
              <a:chOff x="2471856" y="6301209"/>
              <a:chExt cx="1156891" cy="395854"/>
            </a:xfrm>
          </p:grpSpPr>
          <p:sp>
            <p:nvSpPr>
              <p:cNvPr id="471" name="正方形/長方形 470"/>
              <p:cNvSpPr/>
              <p:nvPr/>
            </p:nvSpPr>
            <p:spPr>
              <a:xfrm>
                <a:off x="2476619" y="6438018"/>
                <a:ext cx="1152128" cy="25904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ts val="600"/>
                  </a:lnSpc>
                  <a:spcBef>
                    <a:spcPts val="0"/>
                  </a:spcBef>
                </a:pPr>
                <a:r>
                  <a:rPr lang="ja-JP" altLang="en-US" sz="500" dirty="0">
                    <a:solidFill>
                      <a:srgbClr val="5C6367"/>
                    </a:solidFill>
                  </a:rPr>
                  <a:t>東京都○○区○○町</a:t>
                </a:r>
                <a:r>
                  <a:rPr lang="ja-JP" altLang="en-US" sz="500" dirty="0">
                    <a:solidFill>
                      <a:srgbClr val="5C6367"/>
                    </a:solidFill>
                    <a:latin typeface="ＭＳ ゴシック" panose="020B0609070205080204" pitchFamily="49" charset="-128"/>
                    <a:ea typeface="ＭＳ ゴシック" panose="020B0609070205080204" pitchFamily="49" charset="-128"/>
                  </a:rPr>
                  <a:t>00-00-00</a:t>
                </a:r>
              </a:p>
              <a:p>
                <a:pPr>
                  <a:lnSpc>
                    <a:spcPts val="700"/>
                  </a:lnSpc>
                  <a:spcBef>
                    <a:spcPts val="0"/>
                  </a:spcBef>
                </a:pPr>
                <a:r>
                  <a:rPr lang="ja-JP" altLang="en-US" sz="500" dirty="0">
                    <a:solidFill>
                      <a:srgbClr val="5C6367"/>
                    </a:solidFill>
                  </a:rPr>
                  <a:t>営業時間 </a:t>
                </a:r>
                <a:r>
                  <a:rPr lang="ja-JP" altLang="en-US" sz="500" dirty="0">
                    <a:solidFill>
                      <a:srgbClr val="5C6367"/>
                    </a:solidFill>
                    <a:latin typeface="ＭＳ ゴシック" panose="020B0609070205080204" pitchFamily="49" charset="-128"/>
                    <a:ea typeface="ＭＳ ゴシック" panose="020B0609070205080204" pitchFamily="49" charset="-128"/>
                  </a:rPr>
                  <a:t>AM0:00-PM0:00</a:t>
                </a:r>
              </a:p>
            </p:txBody>
          </p:sp>
          <p:sp>
            <p:nvSpPr>
              <p:cNvPr id="472" name="正方形/長方形 471"/>
              <p:cNvSpPr/>
              <p:nvPr/>
            </p:nvSpPr>
            <p:spPr>
              <a:xfrm>
                <a:off x="2471856" y="6301209"/>
                <a:ext cx="723275" cy="18466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ja-JP" altLang="en-US" sz="600" dirty="0">
                    <a:solidFill>
                      <a:srgbClr val="5C6367"/>
                    </a:solidFill>
                    <a:latin typeface="ＭＳ ゴシック" panose="020B0609070205080204" pitchFamily="49" charset="-128"/>
                    <a:ea typeface="ＭＳ ゴシック" panose="020B0609070205080204" pitchFamily="49" charset="-128"/>
                  </a:rPr>
                  <a:t>○△カンパニー</a:t>
                </a:r>
              </a:p>
            </p:txBody>
          </p:sp>
          <p:cxnSp>
            <p:nvCxnSpPr>
              <p:cNvPr id="473" name="直線コネクタ 472"/>
              <p:cNvCxnSpPr/>
              <p:nvPr/>
            </p:nvCxnSpPr>
            <p:spPr>
              <a:xfrm>
                <a:off x="2569667" y="6459449"/>
                <a:ext cx="825576" cy="0"/>
              </a:xfrm>
              <a:prstGeom prst="line">
                <a:avLst/>
              </a:prstGeom>
              <a:ln>
                <a:solidFill>
                  <a:srgbClr val="5C6367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474" name="グループ化 473"/>
          <p:cNvGrpSpPr/>
          <p:nvPr/>
        </p:nvGrpSpPr>
        <p:grpSpPr>
          <a:xfrm rot="16200000">
            <a:off x="4125213" y="1690719"/>
            <a:ext cx="1962525" cy="3060192"/>
            <a:chOff x="2471856" y="3708654"/>
            <a:chExt cx="1962525" cy="3060192"/>
          </a:xfrm>
        </p:grpSpPr>
        <p:pic>
          <p:nvPicPr>
            <p:cNvPr id="475" name="図 474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28316" y="3708654"/>
              <a:ext cx="1801368" cy="3060192"/>
            </a:xfrm>
            <a:prstGeom prst="rect">
              <a:avLst/>
            </a:prstGeom>
          </p:spPr>
        </p:pic>
        <p:sp>
          <p:nvSpPr>
            <p:cNvPr id="476" name="正方形/長方形 475"/>
            <p:cNvSpPr/>
            <p:nvPr/>
          </p:nvSpPr>
          <p:spPr>
            <a:xfrm>
              <a:off x="2966049" y="4862990"/>
              <a:ext cx="1468332" cy="432048"/>
            </a:xfrm>
            <a:prstGeom prst="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ts val="1100"/>
                </a:lnSpc>
                <a:spcBef>
                  <a:spcPts val="0"/>
                </a:spcBef>
              </a:pPr>
              <a:r>
                <a:rPr lang="ja-JP" altLang="en-US" sz="700" dirty="0">
                  <a:solidFill>
                    <a:srgbClr val="5C6367"/>
                  </a:solidFill>
                  <a:latin typeface="ＭＳ 明朝" panose="02020609040205080304" pitchFamily="17" charset="-128"/>
                  <a:ea typeface="ＭＳ 明朝" panose="02020609040205080304" pitchFamily="17" charset="-128"/>
                </a:rPr>
                <a:t>仕事で忙しくても</a:t>
              </a:r>
            </a:p>
            <a:p>
              <a:pPr>
                <a:lnSpc>
                  <a:spcPts val="1100"/>
                </a:lnSpc>
                <a:spcBef>
                  <a:spcPts val="0"/>
                </a:spcBef>
              </a:pPr>
              <a:r>
                <a:rPr lang="ja-JP" altLang="en-US" sz="700" dirty="0">
                  <a:solidFill>
                    <a:srgbClr val="5C6367"/>
                  </a:solidFill>
                  <a:latin typeface="ＭＳ 明朝" panose="02020609040205080304" pitchFamily="17" charset="-128"/>
                  <a:ea typeface="ＭＳ 明朝" panose="02020609040205080304" pitchFamily="17" charset="-128"/>
                </a:rPr>
                <a:t>おしゃれを楽しむ女性たちへ</a:t>
              </a:r>
              <a:endParaRPr kumimoji="1" lang="ja-JP" altLang="en-US" sz="700" dirty="0">
                <a:solidFill>
                  <a:srgbClr val="5C6367"/>
                </a:solidFill>
                <a:latin typeface="ＭＳ 明朝" panose="02020609040205080304" pitchFamily="17" charset="-128"/>
                <a:ea typeface="ＭＳ 明朝" panose="02020609040205080304" pitchFamily="17" charset="-128"/>
              </a:endParaRPr>
            </a:p>
          </p:txBody>
        </p:sp>
        <p:pic>
          <p:nvPicPr>
            <p:cNvPr id="477" name="図 476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24870" y="6213469"/>
              <a:ext cx="668226" cy="510996"/>
            </a:xfrm>
            <a:prstGeom prst="rect">
              <a:avLst/>
            </a:prstGeom>
          </p:spPr>
        </p:pic>
        <p:grpSp>
          <p:nvGrpSpPr>
            <p:cNvPr id="478" name="グループ化 477"/>
            <p:cNvGrpSpPr/>
            <p:nvPr/>
          </p:nvGrpSpPr>
          <p:grpSpPr>
            <a:xfrm>
              <a:off x="2471856" y="6265491"/>
              <a:ext cx="1156891" cy="395854"/>
              <a:chOff x="2471856" y="6301209"/>
              <a:chExt cx="1156891" cy="395854"/>
            </a:xfrm>
          </p:grpSpPr>
          <p:sp>
            <p:nvSpPr>
              <p:cNvPr id="479" name="正方形/長方形 478"/>
              <p:cNvSpPr/>
              <p:nvPr/>
            </p:nvSpPr>
            <p:spPr>
              <a:xfrm>
                <a:off x="2476619" y="6438018"/>
                <a:ext cx="1152128" cy="25904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ts val="600"/>
                  </a:lnSpc>
                  <a:spcBef>
                    <a:spcPts val="0"/>
                  </a:spcBef>
                </a:pPr>
                <a:r>
                  <a:rPr lang="ja-JP" altLang="en-US" sz="500" dirty="0">
                    <a:solidFill>
                      <a:srgbClr val="5C6367"/>
                    </a:solidFill>
                  </a:rPr>
                  <a:t>東京都○○区○○町</a:t>
                </a:r>
                <a:r>
                  <a:rPr lang="ja-JP" altLang="en-US" sz="500" dirty="0">
                    <a:solidFill>
                      <a:srgbClr val="5C6367"/>
                    </a:solidFill>
                    <a:latin typeface="ＭＳ ゴシック" panose="020B0609070205080204" pitchFamily="49" charset="-128"/>
                    <a:ea typeface="ＭＳ ゴシック" panose="020B0609070205080204" pitchFamily="49" charset="-128"/>
                  </a:rPr>
                  <a:t>00-00-00</a:t>
                </a:r>
              </a:p>
              <a:p>
                <a:pPr>
                  <a:lnSpc>
                    <a:spcPts val="700"/>
                  </a:lnSpc>
                  <a:spcBef>
                    <a:spcPts val="0"/>
                  </a:spcBef>
                </a:pPr>
                <a:r>
                  <a:rPr lang="ja-JP" altLang="en-US" sz="500" dirty="0">
                    <a:solidFill>
                      <a:srgbClr val="5C6367"/>
                    </a:solidFill>
                  </a:rPr>
                  <a:t>営業時間 </a:t>
                </a:r>
                <a:r>
                  <a:rPr lang="ja-JP" altLang="en-US" sz="500" dirty="0">
                    <a:solidFill>
                      <a:srgbClr val="5C6367"/>
                    </a:solidFill>
                    <a:latin typeface="ＭＳ ゴシック" panose="020B0609070205080204" pitchFamily="49" charset="-128"/>
                    <a:ea typeface="ＭＳ ゴシック" panose="020B0609070205080204" pitchFamily="49" charset="-128"/>
                  </a:rPr>
                  <a:t>AM0:00-PM0:00</a:t>
                </a:r>
              </a:p>
            </p:txBody>
          </p:sp>
          <p:sp>
            <p:nvSpPr>
              <p:cNvPr id="480" name="正方形/長方形 479"/>
              <p:cNvSpPr/>
              <p:nvPr/>
            </p:nvSpPr>
            <p:spPr>
              <a:xfrm>
                <a:off x="2471856" y="6301209"/>
                <a:ext cx="723275" cy="18466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ja-JP" altLang="en-US" sz="600" dirty="0">
                    <a:solidFill>
                      <a:srgbClr val="5C6367"/>
                    </a:solidFill>
                    <a:latin typeface="ＭＳ ゴシック" panose="020B0609070205080204" pitchFamily="49" charset="-128"/>
                    <a:ea typeface="ＭＳ ゴシック" panose="020B0609070205080204" pitchFamily="49" charset="-128"/>
                  </a:rPr>
                  <a:t>○△カンパニー</a:t>
                </a:r>
              </a:p>
            </p:txBody>
          </p:sp>
          <p:cxnSp>
            <p:nvCxnSpPr>
              <p:cNvPr id="481" name="直線コネクタ 480"/>
              <p:cNvCxnSpPr/>
              <p:nvPr/>
            </p:nvCxnSpPr>
            <p:spPr>
              <a:xfrm>
                <a:off x="2569667" y="6459449"/>
                <a:ext cx="825576" cy="0"/>
              </a:xfrm>
              <a:prstGeom prst="line">
                <a:avLst/>
              </a:prstGeom>
              <a:ln>
                <a:solidFill>
                  <a:srgbClr val="5C6367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482" name="グループ化 481"/>
          <p:cNvGrpSpPr/>
          <p:nvPr/>
        </p:nvGrpSpPr>
        <p:grpSpPr>
          <a:xfrm rot="16200000">
            <a:off x="4125214" y="3649694"/>
            <a:ext cx="1962525" cy="3060192"/>
            <a:chOff x="2471856" y="3708654"/>
            <a:chExt cx="1962525" cy="3060192"/>
          </a:xfrm>
        </p:grpSpPr>
        <p:pic>
          <p:nvPicPr>
            <p:cNvPr id="483" name="図 48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28316" y="3708654"/>
              <a:ext cx="1801368" cy="3060192"/>
            </a:xfrm>
            <a:prstGeom prst="rect">
              <a:avLst/>
            </a:prstGeom>
          </p:spPr>
        </p:pic>
        <p:sp>
          <p:nvSpPr>
            <p:cNvPr id="484" name="正方形/長方形 483"/>
            <p:cNvSpPr/>
            <p:nvPr/>
          </p:nvSpPr>
          <p:spPr>
            <a:xfrm>
              <a:off x="2966049" y="4862990"/>
              <a:ext cx="1468332" cy="432048"/>
            </a:xfrm>
            <a:prstGeom prst="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ts val="1100"/>
                </a:lnSpc>
                <a:spcBef>
                  <a:spcPts val="0"/>
                </a:spcBef>
              </a:pPr>
              <a:r>
                <a:rPr lang="ja-JP" altLang="en-US" sz="700" dirty="0">
                  <a:solidFill>
                    <a:srgbClr val="5C6367"/>
                  </a:solidFill>
                  <a:latin typeface="ＭＳ 明朝" panose="02020609040205080304" pitchFamily="17" charset="-128"/>
                  <a:ea typeface="ＭＳ 明朝" panose="02020609040205080304" pitchFamily="17" charset="-128"/>
                </a:rPr>
                <a:t>仕事で忙しくても</a:t>
              </a:r>
            </a:p>
            <a:p>
              <a:pPr>
                <a:lnSpc>
                  <a:spcPts val="1100"/>
                </a:lnSpc>
                <a:spcBef>
                  <a:spcPts val="0"/>
                </a:spcBef>
              </a:pPr>
              <a:r>
                <a:rPr lang="ja-JP" altLang="en-US" sz="700" dirty="0">
                  <a:solidFill>
                    <a:srgbClr val="5C6367"/>
                  </a:solidFill>
                  <a:latin typeface="ＭＳ 明朝" panose="02020609040205080304" pitchFamily="17" charset="-128"/>
                  <a:ea typeface="ＭＳ 明朝" panose="02020609040205080304" pitchFamily="17" charset="-128"/>
                </a:rPr>
                <a:t>おしゃれを楽しむ女性たちへ</a:t>
              </a:r>
              <a:endParaRPr kumimoji="1" lang="ja-JP" altLang="en-US" sz="700" dirty="0">
                <a:solidFill>
                  <a:srgbClr val="5C6367"/>
                </a:solidFill>
                <a:latin typeface="ＭＳ 明朝" panose="02020609040205080304" pitchFamily="17" charset="-128"/>
                <a:ea typeface="ＭＳ 明朝" panose="02020609040205080304" pitchFamily="17" charset="-128"/>
              </a:endParaRPr>
            </a:p>
          </p:txBody>
        </p:sp>
        <p:pic>
          <p:nvPicPr>
            <p:cNvPr id="485" name="図 484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24870" y="6213469"/>
              <a:ext cx="668226" cy="510996"/>
            </a:xfrm>
            <a:prstGeom prst="rect">
              <a:avLst/>
            </a:prstGeom>
          </p:spPr>
        </p:pic>
        <p:grpSp>
          <p:nvGrpSpPr>
            <p:cNvPr id="486" name="グループ化 485"/>
            <p:cNvGrpSpPr/>
            <p:nvPr/>
          </p:nvGrpSpPr>
          <p:grpSpPr>
            <a:xfrm>
              <a:off x="2471856" y="6265491"/>
              <a:ext cx="1156891" cy="395854"/>
              <a:chOff x="2471856" y="6301209"/>
              <a:chExt cx="1156891" cy="395854"/>
            </a:xfrm>
          </p:grpSpPr>
          <p:sp>
            <p:nvSpPr>
              <p:cNvPr id="487" name="正方形/長方形 486"/>
              <p:cNvSpPr/>
              <p:nvPr/>
            </p:nvSpPr>
            <p:spPr>
              <a:xfrm>
                <a:off x="2476619" y="6438018"/>
                <a:ext cx="1152128" cy="25904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ts val="600"/>
                  </a:lnSpc>
                  <a:spcBef>
                    <a:spcPts val="0"/>
                  </a:spcBef>
                </a:pPr>
                <a:r>
                  <a:rPr lang="ja-JP" altLang="en-US" sz="500" dirty="0">
                    <a:solidFill>
                      <a:srgbClr val="5C6367"/>
                    </a:solidFill>
                  </a:rPr>
                  <a:t>東京都○○区○○町</a:t>
                </a:r>
                <a:r>
                  <a:rPr lang="ja-JP" altLang="en-US" sz="500" dirty="0">
                    <a:solidFill>
                      <a:srgbClr val="5C6367"/>
                    </a:solidFill>
                    <a:latin typeface="ＭＳ ゴシック" panose="020B0609070205080204" pitchFamily="49" charset="-128"/>
                    <a:ea typeface="ＭＳ ゴシック" panose="020B0609070205080204" pitchFamily="49" charset="-128"/>
                  </a:rPr>
                  <a:t>00-00-00</a:t>
                </a:r>
              </a:p>
              <a:p>
                <a:pPr>
                  <a:lnSpc>
                    <a:spcPts val="700"/>
                  </a:lnSpc>
                  <a:spcBef>
                    <a:spcPts val="0"/>
                  </a:spcBef>
                </a:pPr>
                <a:r>
                  <a:rPr lang="ja-JP" altLang="en-US" sz="500" dirty="0">
                    <a:solidFill>
                      <a:srgbClr val="5C6367"/>
                    </a:solidFill>
                  </a:rPr>
                  <a:t>営業時間 </a:t>
                </a:r>
                <a:r>
                  <a:rPr lang="ja-JP" altLang="en-US" sz="500" dirty="0">
                    <a:solidFill>
                      <a:srgbClr val="5C6367"/>
                    </a:solidFill>
                    <a:latin typeface="ＭＳ ゴシック" panose="020B0609070205080204" pitchFamily="49" charset="-128"/>
                    <a:ea typeface="ＭＳ ゴシック" panose="020B0609070205080204" pitchFamily="49" charset="-128"/>
                  </a:rPr>
                  <a:t>AM0:00-PM0:00</a:t>
                </a:r>
              </a:p>
            </p:txBody>
          </p:sp>
          <p:sp>
            <p:nvSpPr>
              <p:cNvPr id="488" name="正方形/長方形 487"/>
              <p:cNvSpPr/>
              <p:nvPr/>
            </p:nvSpPr>
            <p:spPr>
              <a:xfrm>
                <a:off x="2471856" y="6301209"/>
                <a:ext cx="723275" cy="18466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ja-JP" altLang="en-US" sz="600" dirty="0">
                    <a:solidFill>
                      <a:srgbClr val="5C6367"/>
                    </a:solidFill>
                    <a:latin typeface="ＭＳ ゴシック" panose="020B0609070205080204" pitchFamily="49" charset="-128"/>
                    <a:ea typeface="ＭＳ ゴシック" panose="020B0609070205080204" pitchFamily="49" charset="-128"/>
                  </a:rPr>
                  <a:t>○△カンパニー</a:t>
                </a:r>
              </a:p>
            </p:txBody>
          </p:sp>
          <p:cxnSp>
            <p:nvCxnSpPr>
              <p:cNvPr id="489" name="直線コネクタ 488"/>
              <p:cNvCxnSpPr/>
              <p:nvPr/>
            </p:nvCxnSpPr>
            <p:spPr>
              <a:xfrm>
                <a:off x="2569667" y="6459449"/>
                <a:ext cx="825576" cy="0"/>
              </a:xfrm>
              <a:prstGeom prst="line">
                <a:avLst/>
              </a:prstGeom>
              <a:ln>
                <a:solidFill>
                  <a:srgbClr val="5C6367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490" name="グループ化 489"/>
          <p:cNvGrpSpPr/>
          <p:nvPr/>
        </p:nvGrpSpPr>
        <p:grpSpPr>
          <a:xfrm rot="16200000">
            <a:off x="4125214" y="5624545"/>
            <a:ext cx="1962525" cy="3060192"/>
            <a:chOff x="2471856" y="3708654"/>
            <a:chExt cx="1962525" cy="3060192"/>
          </a:xfrm>
        </p:grpSpPr>
        <p:pic>
          <p:nvPicPr>
            <p:cNvPr id="491" name="図 490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28316" y="3708654"/>
              <a:ext cx="1801368" cy="3060192"/>
            </a:xfrm>
            <a:prstGeom prst="rect">
              <a:avLst/>
            </a:prstGeom>
          </p:spPr>
        </p:pic>
        <p:sp>
          <p:nvSpPr>
            <p:cNvPr id="492" name="正方形/長方形 491"/>
            <p:cNvSpPr/>
            <p:nvPr/>
          </p:nvSpPr>
          <p:spPr>
            <a:xfrm>
              <a:off x="2966049" y="4862990"/>
              <a:ext cx="1468332" cy="432048"/>
            </a:xfrm>
            <a:prstGeom prst="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ts val="1100"/>
                </a:lnSpc>
                <a:spcBef>
                  <a:spcPts val="0"/>
                </a:spcBef>
              </a:pPr>
              <a:r>
                <a:rPr lang="ja-JP" altLang="en-US" sz="700" dirty="0">
                  <a:solidFill>
                    <a:srgbClr val="5C6367"/>
                  </a:solidFill>
                  <a:latin typeface="ＭＳ 明朝" panose="02020609040205080304" pitchFamily="17" charset="-128"/>
                  <a:ea typeface="ＭＳ 明朝" panose="02020609040205080304" pitchFamily="17" charset="-128"/>
                </a:rPr>
                <a:t>仕事で忙しくても</a:t>
              </a:r>
            </a:p>
            <a:p>
              <a:pPr>
                <a:lnSpc>
                  <a:spcPts val="1100"/>
                </a:lnSpc>
                <a:spcBef>
                  <a:spcPts val="0"/>
                </a:spcBef>
              </a:pPr>
              <a:r>
                <a:rPr lang="ja-JP" altLang="en-US" sz="700" dirty="0">
                  <a:solidFill>
                    <a:srgbClr val="5C6367"/>
                  </a:solidFill>
                  <a:latin typeface="ＭＳ 明朝" panose="02020609040205080304" pitchFamily="17" charset="-128"/>
                  <a:ea typeface="ＭＳ 明朝" panose="02020609040205080304" pitchFamily="17" charset="-128"/>
                </a:rPr>
                <a:t>おしゃれを楽しむ女性たちへ</a:t>
              </a:r>
              <a:endParaRPr kumimoji="1" lang="ja-JP" altLang="en-US" sz="700" dirty="0">
                <a:solidFill>
                  <a:srgbClr val="5C6367"/>
                </a:solidFill>
                <a:latin typeface="ＭＳ 明朝" panose="02020609040205080304" pitchFamily="17" charset="-128"/>
                <a:ea typeface="ＭＳ 明朝" panose="02020609040205080304" pitchFamily="17" charset="-128"/>
              </a:endParaRPr>
            </a:p>
          </p:txBody>
        </p:sp>
        <p:pic>
          <p:nvPicPr>
            <p:cNvPr id="493" name="図 492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24870" y="6213469"/>
              <a:ext cx="668226" cy="510996"/>
            </a:xfrm>
            <a:prstGeom prst="rect">
              <a:avLst/>
            </a:prstGeom>
          </p:spPr>
        </p:pic>
        <p:grpSp>
          <p:nvGrpSpPr>
            <p:cNvPr id="494" name="グループ化 493"/>
            <p:cNvGrpSpPr/>
            <p:nvPr/>
          </p:nvGrpSpPr>
          <p:grpSpPr>
            <a:xfrm>
              <a:off x="2471856" y="6265491"/>
              <a:ext cx="1156891" cy="395854"/>
              <a:chOff x="2471856" y="6301209"/>
              <a:chExt cx="1156891" cy="395854"/>
            </a:xfrm>
          </p:grpSpPr>
          <p:sp>
            <p:nvSpPr>
              <p:cNvPr id="495" name="正方形/長方形 494"/>
              <p:cNvSpPr/>
              <p:nvPr/>
            </p:nvSpPr>
            <p:spPr>
              <a:xfrm>
                <a:off x="2476619" y="6438018"/>
                <a:ext cx="1152128" cy="25904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ts val="600"/>
                  </a:lnSpc>
                  <a:spcBef>
                    <a:spcPts val="0"/>
                  </a:spcBef>
                </a:pPr>
                <a:r>
                  <a:rPr lang="ja-JP" altLang="en-US" sz="500" dirty="0">
                    <a:solidFill>
                      <a:srgbClr val="5C6367"/>
                    </a:solidFill>
                  </a:rPr>
                  <a:t>東京都○○区○○町</a:t>
                </a:r>
                <a:r>
                  <a:rPr lang="ja-JP" altLang="en-US" sz="500" dirty="0">
                    <a:solidFill>
                      <a:srgbClr val="5C6367"/>
                    </a:solidFill>
                    <a:latin typeface="ＭＳ ゴシック" panose="020B0609070205080204" pitchFamily="49" charset="-128"/>
                    <a:ea typeface="ＭＳ ゴシック" panose="020B0609070205080204" pitchFamily="49" charset="-128"/>
                  </a:rPr>
                  <a:t>00-00-00</a:t>
                </a:r>
              </a:p>
              <a:p>
                <a:pPr>
                  <a:lnSpc>
                    <a:spcPts val="700"/>
                  </a:lnSpc>
                  <a:spcBef>
                    <a:spcPts val="0"/>
                  </a:spcBef>
                </a:pPr>
                <a:r>
                  <a:rPr lang="ja-JP" altLang="en-US" sz="500" dirty="0">
                    <a:solidFill>
                      <a:srgbClr val="5C6367"/>
                    </a:solidFill>
                  </a:rPr>
                  <a:t>営業時間 </a:t>
                </a:r>
                <a:r>
                  <a:rPr lang="ja-JP" altLang="en-US" sz="500" dirty="0">
                    <a:solidFill>
                      <a:srgbClr val="5C6367"/>
                    </a:solidFill>
                    <a:latin typeface="ＭＳ ゴシック" panose="020B0609070205080204" pitchFamily="49" charset="-128"/>
                    <a:ea typeface="ＭＳ ゴシック" panose="020B0609070205080204" pitchFamily="49" charset="-128"/>
                  </a:rPr>
                  <a:t>AM0:00-PM0:00</a:t>
                </a:r>
              </a:p>
            </p:txBody>
          </p:sp>
          <p:sp>
            <p:nvSpPr>
              <p:cNvPr id="496" name="正方形/長方形 495"/>
              <p:cNvSpPr/>
              <p:nvPr/>
            </p:nvSpPr>
            <p:spPr>
              <a:xfrm>
                <a:off x="2471856" y="6301209"/>
                <a:ext cx="723275" cy="18466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ja-JP" altLang="en-US" sz="600" dirty="0">
                    <a:solidFill>
                      <a:srgbClr val="5C6367"/>
                    </a:solidFill>
                    <a:latin typeface="ＭＳ ゴシック" panose="020B0609070205080204" pitchFamily="49" charset="-128"/>
                    <a:ea typeface="ＭＳ ゴシック" panose="020B0609070205080204" pitchFamily="49" charset="-128"/>
                  </a:rPr>
                  <a:t>○△カンパニー</a:t>
                </a:r>
              </a:p>
            </p:txBody>
          </p:sp>
          <p:cxnSp>
            <p:nvCxnSpPr>
              <p:cNvPr id="497" name="直線コネクタ 496"/>
              <p:cNvCxnSpPr/>
              <p:nvPr/>
            </p:nvCxnSpPr>
            <p:spPr>
              <a:xfrm>
                <a:off x="2569667" y="6459449"/>
                <a:ext cx="825576" cy="0"/>
              </a:xfrm>
              <a:prstGeom prst="line">
                <a:avLst/>
              </a:prstGeom>
              <a:ln>
                <a:solidFill>
                  <a:srgbClr val="5C6367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498" name="グループ化 497"/>
          <p:cNvGrpSpPr/>
          <p:nvPr/>
        </p:nvGrpSpPr>
        <p:grpSpPr>
          <a:xfrm rot="16200000">
            <a:off x="4125215" y="7602571"/>
            <a:ext cx="1962525" cy="3060192"/>
            <a:chOff x="2471856" y="3708654"/>
            <a:chExt cx="1962525" cy="3060192"/>
          </a:xfrm>
        </p:grpSpPr>
        <p:pic>
          <p:nvPicPr>
            <p:cNvPr id="499" name="図 498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28316" y="3708654"/>
              <a:ext cx="1801368" cy="3060192"/>
            </a:xfrm>
            <a:prstGeom prst="rect">
              <a:avLst/>
            </a:prstGeom>
          </p:spPr>
        </p:pic>
        <p:sp>
          <p:nvSpPr>
            <p:cNvPr id="500" name="正方形/長方形 499"/>
            <p:cNvSpPr/>
            <p:nvPr/>
          </p:nvSpPr>
          <p:spPr>
            <a:xfrm>
              <a:off x="2966049" y="4862990"/>
              <a:ext cx="1468332" cy="432048"/>
            </a:xfrm>
            <a:prstGeom prst="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ts val="1100"/>
                </a:lnSpc>
                <a:spcBef>
                  <a:spcPts val="0"/>
                </a:spcBef>
              </a:pPr>
              <a:r>
                <a:rPr lang="ja-JP" altLang="en-US" sz="700" dirty="0">
                  <a:solidFill>
                    <a:srgbClr val="5C6367"/>
                  </a:solidFill>
                  <a:latin typeface="ＭＳ 明朝" panose="02020609040205080304" pitchFamily="17" charset="-128"/>
                  <a:ea typeface="ＭＳ 明朝" panose="02020609040205080304" pitchFamily="17" charset="-128"/>
                </a:rPr>
                <a:t>仕事で忙しくても</a:t>
              </a:r>
            </a:p>
            <a:p>
              <a:pPr>
                <a:lnSpc>
                  <a:spcPts val="1100"/>
                </a:lnSpc>
                <a:spcBef>
                  <a:spcPts val="0"/>
                </a:spcBef>
              </a:pPr>
              <a:r>
                <a:rPr lang="ja-JP" altLang="en-US" sz="700" dirty="0">
                  <a:solidFill>
                    <a:srgbClr val="5C6367"/>
                  </a:solidFill>
                  <a:latin typeface="ＭＳ 明朝" panose="02020609040205080304" pitchFamily="17" charset="-128"/>
                  <a:ea typeface="ＭＳ 明朝" panose="02020609040205080304" pitchFamily="17" charset="-128"/>
                </a:rPr>
                <a:t>おしゃれを楽しむ女性たちへ</a:t>
              </a:r>
              <a:endParaRPr kumimoji="1" lang="ja-JP" altLang="en-US" sz="700" dirty="0">
                <a:solidFill>
                  <a:srgbClr val="5C6367"/>
                </a:solidFill>
                <a:latin typeface="ＭＳ 明朝" panose="02020609040205080304" pitchFamily="17" charset="-128"/>
                <a:ea typeface="ＭＳ 明朝" panose="02020609040205080304" pitchFamily="17" charset="-128"/>
              </a:endParaRPr>
            </a:p>
          </p:txBody>
        </p:sp>
        <p:pic>
          <p:nvPicPr>
            <p:cNvPr id="501" name="図 500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24870" y="6213469"/>
              <a:ext cx="668226" cy="510996"/>
            </a:xfrm>
            <a:prstGeom prst="rect">
              <a:avLst/>
            </a:prstGeom>
          </p:spPr>
        </p:pic>
        <p:grpSp>
          <p:nvGrpSpPr>
            <p:cNvPr id="502" name="グループ化 501"/>
            <p:cNvGrpSpPr/>
            <p:nvPr/>
          </p:nvGrpSpPr>
          <p:grpSpPr>
            <a:xfrm>
              <a:off x="2471856" y="6265491"/>
              <a:ext cx="1156891" cy="395854"/>
              <a:chOff x="2471856" y="6301209"/>
              <a:chExt cx="1156891" cy="395854"/>
            </a:xfrm>
          </p:grpSpPr>
          <p:sp>
            <p:nvSpPr>
              <p:cNvPr id="503" name="正方形/長方形 502"/>
              <p:cNvSpPr/>
              <p:nvPr/>
            </p:nvSpPr>
            <p:spPr>
              <a:xfrm>
                <a:off x="2476619" y="6438018"/>
                <a:ext cx="1152128" cy="25904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ts val="600"/>
                  </a:lnSpc>
                  <a:spcBef>
                    <a:spcPts val="0"/>
                  </a:spcBef>
                </a:pPr>
                <a:r>
                  <a:rPr lang="ja-JP" altLang="en-US" sz="500" dirty="0">
                    <a:solidFill>
                      <a:srgbClr val="5C6367"/>
                    </a:solidFill>
                  </a:rPr>
                  <a:t>東京都○○区○○町</a:t>
                </a:r>
                <a:r>
                  <a:rPr lang="ja-JP" altLang="en-US" sz="500" dirty="0">
                    <a:solidFill>
                      <a:srgbClr val="5C6367"/>
                    </a:solidFill>
                    <a:latin typeface="ＭＳ ゴシック" panose="020B0609070205080204" pitchFamily="49" charset="-128"/>
                    <a:ea typeface="ＭＳ ゴシック" panose="020B0609070205080204" pitchFamily="49" charset="-128"/>
                  </a:rPr>
                  <a:t>00-00-00</a:t>
                </a:r>
              </a:p>
              <a:p>
                <a:pPr>
                  <a:lnSpc>
                    <a:spcPts val="700"/>
                  </a:lnSpc>
                  <a:spcBef>
                    <a:spcPts val="0"/>
                  </a:spcBef>
                </a:pPr>
                <a:r>
                  <a:rPr lang="ja-JP" altLang="en-US" sz="500" dirty="0">
                    <a:solidFill>
                      <a:srgbClr val="5C6367"/>
                    </a:solidFill>
                  </a:rPr>
                  <a:t>営業時間 </a:t>
                </a:r>
                <a:r>
                  <a:rPr lang="ja-JP" altLang="en-US" sz="500" dirty="0">
                    <a:solidFill>
                      <a:srgbClr val="5C6367"/>
                    </a:solidFill>
                    <a:latin typeface="ＭＳ ゴシック" panose="020B0609070205080204" pitchFamily="49" charset="-128"/>
                    <a:ea typeface="ＭＳ ゴシック" panose="020B0609070205080204" pitchFamily="49" charset="-128"/>
                  </a:rPr>
                  <a:t>AM0:00-PM0:00</a:t>
                </a:r>
              </a:p>
            </p:txBody>
          </p:sp>
          <p:sp>
            <p:nvSpPr>
              <p:cNvPr id="504" name="正方形/長方形 503"/>
              <p:cNvSpPr/>
              <p:nvPr/>
            </p:nvSpPr>
            <p:spPr>
              <a:xfrm>
                <a:off x="2471856" y="6301209"/>
                <a:ext cx="723275" cy="18466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ja-JP" altLang="en-US" sz="600" dirty="0">
                    <a:solidFill>
                      <a:srgbClr val="5C6367"/>
                    </a:solidFill>
                    <a:latin typeface="ＭＳ ゴシック" panose="020B0609070205080204" pitchFamily="49" charset="-128"/>
                    <a:ea typeface="ＭＳ ゴシック" panose="020B0609070205080204" pitchFamily="49" charset="-128"/>
                  </a:rPr>
                  <a:t>○△カンパニー</a:t>
                </a:r>
              </a:p>
            </p:txBody>
          </p:sp>
          <p:cxnSp>
            <p:nvCxnSpPr>
              <p:cNvPr id="505" name="直線コネクタ 504"/>
              <p:cNvCxnSpPr/>
              <p:nvPr/>
            </p:nvCxnSpPr>
            <p:spPr>
              <a:xfrm>
                <a:off x="2569667" y="6459449"/>
                <a:ext cx="825576" cy="0"/>
              </a:xfrm>
              <a:prstGeom prst="line">
                <a:avLst/>
              </a:prstGeom>
              <a:ln>
                <a:solidFill>
                  <a:srgbClr val="5C6367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テーマ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1356</TotalTime>
  <Words>250</Words>
  <Application>Microsoft Office PowerPoint</Application>
  <PresentationFormat>ユーザー設定</PresentationFormat>
  <Paragraphs>50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5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7" baseType="lpstr">
      <vt:lpstr>ＭＳ Ｐゴシック</vt:lpstr>
      <vt:lpstr>ＭＳ ゴシック</vt:lpstr>
      <vt:lpstr>ＭＳ 明朝</vt:lpstr>
      <vt:lpstr>Arial</vt:lpstr>
      <vt:lpstr>Calibri</vt:lpstr>
      <vt:lpstr>Office テーマ</vt:lpstr>
      <vt:lpstr>PowerPoint プレゼンテーション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knemoto</dc:creator>
  <cp:lastModifiedBy>VISION</cp:lastModifiedBy>
  <cp:revision>179</cp:revision>
  <dcterms:created xsi:type="dcterms:W3CDTF">2008-12-24T07:28:38Z</dcterms:created>
  <dcterms:modified xsi:type="dcterms:W3CDTF">2015-05-25T02:53:30Z</dcterms:modified>
</cp:coreProperties>
</file>