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5119350" cy="10691813"/>
  <p:notesSz cx="6858000" cy="9144000"/>
  <p:defaultTextStyle>
    <a:defPPr>
      <a:defRPr lang="ja-JP"/>
    </a:defPPr>
    <a:lvl1pPr marL="0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1pPr>
    <a:lvl2pPr marL="646527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2pPr>
    <a:lvl3pPr marL="1293053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3pPr>
    <a:lvl4pPr marL="1939580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4pPr>
    <a:lvl5pPr marL="2586106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5pPr>
    <a:lvl6pPr marL="3232633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6pPr>
    <a:lvl7pPr marL="3879159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7pPr>
    <a:lvl8pPr marL="4525686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8pPr>
    <a:lvl9pPr marL="5172212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47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709"/>
    <a:srgbClr val="EB6000"/>
    <a:srgbClr val="F4A466"/>
    <a:srgbClr val="99031E"/>
    <a:srgbClr val="871A1F"/>
    <a:srgbClr val="B60003"/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282" y="84"/>
      </p:cViewPr>
      <p:guideLst>
        <p:guide orient="horz" pos="3368"/>
        <p:guide pos="4763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BF7AB-B1E6-41AA-825E-AE1113A7FD2F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E1676-FB0F-4D7F-9FC6-71EE77172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7316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1pPr>
    <a:lvl2pPr marL="646527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2pPr>
    <a:lvl3pPr marL="1293053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3pPr>
    <a:lvl4pPr marL="1939580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4pPr>
    <a:lvl5pPr marL="2586106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5pPr>
    <a:lvl6pPr marL="3232633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6pPr>
    <a:lvl7pPr marL="3879159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7pPr>
    <a:lvl8pPr marL="4525686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8pPr>
    <a:lvl9pPr marL="5172212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E1676-FB0F-4D7F-9FC6-71EE771721A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1217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3954" y="3321395"/>
            <a:ext cx="12851447" cy="229180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7903" y="6058695"/>
            <a:ext cx="10583546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28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3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4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57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6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76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1874989" y="428172"/>
            <a:ext cx="3685342" cy="912268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18967" y="428172"/>
            <a:ext cx="10804035" cy="912268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327" y="6870482"/>
            <a:ext cx="12851447" cy="2123514"/>
          </a:xfrm>
        </p:spPr>
        <p:txBody>
          <a:bodyPr anchor="t"/>
          <a:lstStyle>
            <a:lvl1pPr algn="l">
              <a:defRPr sz="2708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94327" y="4531648"/>
            <a:ext cx="12851447" cy="2338833"/>
          </a:xfrm>
        </p:spPr>
        <p:txBody>
          <a:bodyPr anchor="b"/>
          <a:lstStyle>
            <a:lvl1pPr marL="0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1pPr>
            <a:lvl2pPr marL="309570" indent="0">
              <a:buNone/>
              <a:defRPr sz="1219">
                <a:solidFill>
                  <a:schemeClr val="tx1">
                    <a:tint val="75000"/>
                  </a:schemeClr>
                </a:solidFill>
              </a:defRPr>
            </a:lvl2pPr>
            <a:lvl3pPr marL="619140" indent="0">
              <a:buNone/>
              <a:defRPr sz="1083">
                <a:solidFill>
                  <a:schemeClr val="tx1">
                    <a:tint val="75000"/>
                  </a:schemeClr>
                </a:solidFill>
              </a:defRPr>
            </a:lvl3pPr>
            <a:lvl4pPr marL="92871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4pPr>
            <a:lvl5pPr marL="123828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5pPr>
            <a:lvl6pPr marL="154785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6pPr>
            <a:lvl7pPr marL="185742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7pPr>
            <a:lvl8pPr marL="216699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8pPr>
            <a:lvl9pPr marL="247656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18966" y="2494759"/>
            <a:ext cx="7244688" cy="7056102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15644" y="2494759"/>
            <a:ext cx="7244688" cy="7056102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68" y="428169"/>
            <a:ext cx="13607415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5968" y="2393285"/>
            <a:ext cx="6680338" cy="997407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755968" y="3390691"/>
            <a:ext cx="6680338" cy="6160168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680420" y="2393285"/>
            <a:ext cx="6682963" cy="997407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7680420" y="3390691"/>
            <a:ext cx="6682963" cy="6160168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69" y="425693"/>
            <a:ext cx="4974162" cy="1811668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11247" y="425696"/>
            <a:ext cx="8452136" cy="9125166"/>
          </a:xfrm>
        </p:spPr>
        <p:txBody>
          <a:bodyPr/>
          <a:lstStyle>
            <a:lvl1pPr>
              <a:defRPr sz="2167"/>
            </a:lvl1pPr>
            <a:lvl2pPr>
              <a:defRPr sz="1896"/>
            </a:lvl2pPr>
            <a:lvl3pPr>
              <a:defRPr sz="1625"/>
            </a:lvl3pPr>
            <a:lvl4pPr>
              <a:defRPr sz="1354"/>
            </a:lvl4pPr>
            <a:lvl5pPr>
              <a:defRPr sz="1354"/>
            </a:lvl5pPr>
            <a:lvl6pPr>
              <a:defRPr sz="1354"/>
            </a:lvl6pPr>
            <a:lvl7pPr>
              <a:defRPr sz="1354"/>
            </a:lvl7pPr>
            <a:lvl8pPr>
              <a:defRPr sz="1354"/>
            </a:lvl8pPr>
            <a:lvl9pPr>
              <a:defRPr sz="135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755969" y="2237363"/>
            <a:ext cx="4974162" cy="7313498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3498" y="7484268"/>
            <a:ext cx="9071610" cy="883561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63498" y="955334"/>
            <a:ext cx="9071610" cy="6415088"/>
          </a:xfrm>
        </p:spPr>
        <p:txBody>
          <a:bodyPr/>
          <a:lstStyle>
            <a:lvl1pPr marL="0" indent="0">
              <a:buNone/>
              <a:defRPr sz="2167"/>
            </a:lvl1pPr>
            <a:lvl2pPr marL="309570" indent="0">
              <a:buNone/>
              <a:defRPr sz="1896"/>
            </a:lvl2pPr>
            <a:lvl3pPr marL="619140" indent="0">
              <a:buNone/>
              <a:defRPr sz="1625"/>
            </a:lvl3pPr>
            <a:lvl4pPr marL="928710" indent="0">
              <a:buNone/>
              <a:defRPr sz="1354"/>
            </a:lvl4pPr>
            <a:lvl5pPr marL="1238280" indent="0">
              <a:buNone/>
              <a:defRPr sz="1354"/>
            </a:lvl5pPr>
            <a:lvl6pPr marL="1547851" indent="0">
              <a:buNone/>
              <a:defRPr sz="1354"/>
            </a:lvl6pPr>
            <a:lvl7pPr marL="1857421" indent="0">
              <a:buNone/>
              <a:defRPr sz="1354"/>
            </a:lvl7pPr>
            <a:lvl8pPr marL="2166991" indent="0">
              <a:buNone/>
              <a:defRPr sz="1354"/>
            </a:lvl8pPr>
            <a:lvl9pPr marL="2476561" indent="0">
              <a:buNone/>
              <a:defRPr sz="1354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963498" y="8367830"/>
            <a:ext cx="9071610" cy="1254802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755968" y="428169"/>
            <a:ext cx="13607415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5968" y="2494759"/>
            <a:ext cx="13607415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755968" y="9909731"/>
            <a:ext cx="3527848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165780" y="9909731"/>
            <a:ext cx="478779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35536" y="9909731"/>
            <a:ext cx="3527848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9570" rtl="0" eaLnBrk="1" latinLnBrk="0" hangingPunct="1">
        <a:spcBef>
          <a:spcPct val="0"/>
        </a:spcBef>
        <a:buNone/>
        <a:defRPr kumimoji="1" sz="29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2178" indent="-232178" algn="l" defTabSz="309570" rtl="0" eaLnBrk="1" latinLnBrk="0" hangingPunct="1">
        <a:spcBef>
          <a:spcPct val="20000"/>
        </a:spcBef>
        <a:buFont typeface="Arial"/>
        <a:buChar char="•"/>
        <a:defRPr kumimoji="1" sz="2167" kern="1200">
          <a:solidFill>
            <a:schemeClr val="tx1"/>
          </a:solidFill>
          <a:latin typeface="+mn-lt"/>
          <a:ea typeface="+mn-ea"/>
          <a:cs typeface="+mn-cs"/>
        </a:defRPr>
      </a:lvl1pPr>
      <a:lvl2pPr marL="503051" indent="-193481" algn="l" defTabSz="309570" rtl="0" eaLnBrk="1" latinLnBrk="0" hangingPunct="1">
        <a:spcBef>
          <a:spcPct val="20000"/>
        </a:spcBef>
        <a:buFont typeface="Arial"/>
        <a:buChar char="–"/>
        <a:defRPr kumimoji="1" sz="1896" kern="1200">
          <a:solidFill>
            <a:schemeClr val="tx1"/>
          </a:solidFill>
          <a:latin typeface="+mn-lt"/>
          <a:ea typeface="+mn-ea"/>
          <a:cs typeface="+mn-cs"/>
        </a:defRPr>
      </a:lvl2pPr>
      <a:lvl3pPr marL="773925" indent="-154785" algn="l" defTabSz="309570" rtl="0" eaLnBrk="1" latinLnBrk="0" hangingPunct="1">
        <a:spcBef>
          <a:spcPct val="20000"/>
        </a:spcBef>
        <a:buFont typeface="Arial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083495" indent="-154785" algn="l" defTabSz="309570" rtl="0" eaLnBrk="1" latinLnBrk="0" hangingPunct="1">
        <a:spcBef>
          <a:spcPct val="20000"/>
        </a:spcBef>
        <a:buFont typeface="Arial"/>
        <a:buChar char="–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4pPr>
      <a:lvl5pPr marL="1393066" indent="-154785" algn="l" defTabSz="309570" rtl="0" eaLnBrk="1" latinLnBrk="0" hangingPunct="1">
        <a:spcBef>
          <a:spcPct val="20000"/>
        </a:spcBef>
        <a:buFont typeface="Arial"/>
        <a:buChar char="»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5pPr>
      <a:lvl6pPr marL="170263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6pPr>
      <a:lvl7pPr marL="201220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7pPr>
      <a:lvl8pPr marL="232177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8pPr>
      <a:lvl9pPr marL="263134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1pPr>
      <a:lvl2pPr marL="30957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2pPr>
      <a:lvl3pPr marL="61914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3pPr>
      <a:lvl4pPr marL="92871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4pPr>
      <a:lvl5pPr marL="123828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5pPr>
      <a:lvl6pPr marL="154785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5742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16699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47656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9" y="136979"/>
            <a:ext cx="15038102" cy="10457148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1968381" y="414548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>
                <a:solidFill>
                  <a:schemeClr val="bg1"/>
                </a:solidFill>
                <a:latin typeface="小塚明朝 Pro B" panose="02020800000000000000" pitchFamily="18" charset="-128"/>
                <a:ea typeface="小塚明朝 Pro B" panose="02020800000000000000" pitchFamily="18" charset="-128"/>
              </a:rPr>
              <a:t>おすすめグランドメニュー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11074281" y="414548"/>
            <a:ext cx="2545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chemeClr val="bg1"/>
                </a:solidFill>
                <a:latin typeface="小塚明朝 Pro B" panose="02020800000000000000" pitchFamily="18" charset="-128"/>
                <a:ea typeface="小塚明朝 Pro B" panose="02020800000000000000" pitchFamily="18" charset="-128"/>
              </a:rPr>
              <a:t>Grand Menu</a:t>
            </a:r>
            <a:endParaRPr lang="ja-JP" altLang="en-US" sz="3200" dirty="0">
              <a:solidFill>
                <a:schemeClr val="bg1"/>
              </a:solidFill>
              <a:latin typeface="小塚明朝 Pro B" panose="02020800000000000000" pitchFamily="18" charset="-128"/>
              <a:ea typeface="小塚明朝 Pro B" panose="02020800000000000000" pitchFamily="18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175133" y="3531034"/>
            <a:ext cx="27543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ステーキ</a:t>
            </a:r>
          </a:p>
          <a:p>
            <a:pPr>
              <a:lnSpc>
                <a:spcPts val="2100"/>
              </a:lnSpc>
            </a:pP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150g1,480円（税込1,554円） </a:t>
            </a:r>
          </a:p>
          <a:p>
            <a:pPr>
              <a:lnSpc>
                <a:spcPts val="2100"/>
              </a:lnSpc>
            </a:pP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862kcal</a:t>
            </a:r>
            <a:r>
              <a:rPr lang="ja-JP" altLang="en-US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／塩分2.3g</a:t>
            </a:r>
          </a:p>
          <a:p>
            <a:pPr>
              <a:lnSpc>
                <a:spcPts val="2100"/>
              </a:lnSpc>
            </a:pPr>
            <a:r>
              <a:rPr lang="ja-JP" altLang="en-US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200g1,980円（税込2,079円） </a:t>
            </a:r>
          </a:p>
          <a:p>
            <a:pPr>
              <a:lnSpc>
                <a:spcPts val="2100"/>
              </a:lnSpc>
            </a:pPr>
            <a:r>
              <a:rPr lang="ja-JP" altLang="en-US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984kcal／塩分2.8g</a:t>
            </a:r>
          </a:p>
          <a:p>
            <a:pPr>
              <a:lnSpc>
                <a:spcPts val="2100"/>
              </a:lnSpc>
            </a:pPr>
            <a:r>
              <a:rPr lang="ja-JP" altLang="en-US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300g2,380円（税込2,499円） </a:t>
            </a:r>
          </a:p>
          <a:p>
            <a:pPr>
              <a:lnSpc>
                <a:spcPts val="2100"/>
              </a:lnSpc>
            </a:pPr>
            <a:r>
              <a:rPr lang="ja-JP" altLang="en-US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1205kcal／塩分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3.0g　</a:t>
            </a:r>
            <a:endParaRPr lang="ja-JP" altLang="en-US" sz="1300" dirty="0">
              <a:latin typeface="小塚ゴシック Pr6N R" panose="020B0400000000000000" pitchFamily="34" charset="-128"/>
              <a:ea typeface="小塚ゴシック Pr6N R" panose="020B0400000000000000" pitchFamily="34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175133" y="6908301"/>
            <a:ext cx="275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野菜たっぷりピザ</a:t>
            </a:r>
          </a:p>
          <a:p>
            <a:pPr>
              <a:lnSpc>
                <a:spcPts val="2100"/>
              </a:lnSpc>
            </a:pPr>
            <a:r>
              <a:rPr lang="en-US" altLang="ja-JP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780</a:t>
            </a:r>
            <a:r>
              <a:rPr lang="ja-JP" altLang="en-US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円（税込</a:t>
            </a:r>
            <a:r>
              <a:rPr lang="en-US" altLang="ja-JP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819</a:t>
            </a:r>
            <a:r>
              <a:rPr lang="ja-JP" altLang="en-US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円）  </a:t>
            </a:r>
          </a:p>
          <a:p>
            <a:pPr>
              <a:lnSpc>
                <a:spcPts val="2100"/>
              </a:lnSpc>
            </a:pPr>
            <a:r>
              <a:rPr lang="en-US" altLang="ja-JP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505kcal</a:t>
            </a:r>
            <a:r>
              <a:rPr lang="ja-JP" altLang="en-US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／塩分</a:t>
            </a:r>
            <a:r>
              <a:rPr lang="en-US" altLang="ja-JP" sz="13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3.0g</a:t>
            </a:r>
            <a:endParaRPr lang="ja-JP" altLang="en-US" sz="1300" dirty="0">
              <a:latin typeface="小塚ゴシック Pr6N R" panose="020B0400000000000000" pitchFamily="34" charset="-128"/>
              <a:ea typeface="小塚ゴシック Pr6N R" panose="020B0400000000000000" pitchFamily="34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42915" y="8573370"/>
            <a:ext cx="136447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300" dirty="0">
                <a:solidFill>
                  <a:srgbClr val="E94709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おすすめ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231270" y="920835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セットメニュー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2642682" y="8834608"/>
            <a:ext cx="25638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サラダ･スープ</a:t>
            </a:r>
          </a:p>
          <a:p>
            <a:pPr algn="ctr"/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セット</a:t>
            </a:r>
            <a:endParaRPr lang="ja-JP" altLang="en-US" sz="20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3040041" y="9665155"/>
            <a:ext cx="1941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250円（税込263円 ） 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3330944" y="9930863"/>
            <a:ext cx="126348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9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321kcal／塩分1.5g　</a:t>
            </a:r>
          </a:p>
        </p:txBody>
      </p:sp>
      <p:sp>
        <p:nvSpPr>
          <p:cNvPr id="42" name="正方形/長方形 41"/>
          <p:cNvSpPr/>
          <p:nvPr/>
        </p:nvSpPr>
        <p:spPr>
          <a:xfrm>
            <a:off x="4892192" y="8835547"/>
            <a:ext cx="25638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サラダ･ライス</a:t>
            </a:r>
          </a:p>
          <a:p>
            <a:pPr algn="ctr">
              <a:lnSpc>
                <a:spcPts val="2000"/>
              </a:lnSpc>
            </a:pPr>
            <a:r>
              <a: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（またはパン）</a:t>
            </a:r>
          </a:p>
          <a:p>
            <a:pPr algn="ctr">
              <a:lnSpc>
                <a:spcPts val="2000"/>
              </a:lnSpc>
            </a:pPr>
            <a:r>
              <a: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セット</a:t>
            </a:r>
          </a:p>
        </p:txBody>
      </p:sp>
      <p:sp>
        <p:nvSpPr>
          <p:cNvPr id="43" name="正方形/長方形 42"/>
          <p:cNvSpPr/>
          <p:nvPr/>
        </p:nvSpPr>
        <p:spPr>
          <a:xfrm>
            <a:off x="5289551" y="9666094"/>
            <a:ext cx="1941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250円（税込263円 ） </a:t>
            </a:r>
          </a:p>
        </p:txBody>
      </p:sp>
      <p:sp>
        <p:nvSpPr>
          <p:cNvPr id="44" name="正方形/長方形 43"/>
          <p:cNvSpPr/>
          <p:nvPr/>
        </p:nvSpPr>
        <p:spPr>
          <a:xfrm>
            <a:off x="5580454" y="9931802"/>
            <a:ext cx="126348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9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321kcal／塩分1.5g　</a:t>
            </a:r>
          </a:p>
        </p:txBody>
      </p:sp>
      <p:sp>
        <p:nvSpPr>
          <p:cNvPr id="46" name="正方形/長方形 45"/>
          <p:cNvSpPr/>
          <p:nvPr/>
        </p:nvSpPr>
        <p:spPr>
          <a:xfrm>
            <a:off x="8090384" y="9678794"/>
            <a:ext cx="1941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290</a:t>
            </a:r>
            <a:r>
              <a:rPr lang="zh-CN" altLang="en-US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円（税込</a:t>
            </a:r>
            <a:r>
              <a:rPr lang="en-US" altLang="zh-CN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305</a:t>
            </a:r>
            <a:r>
              <a:rPr lang="zh-CN" altLang="en-US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 ） </a:t>
            </a:r>
            <a:endParaRPr lang="ja-JP" altLang="en-US" sz="1400" dirty="0">
              <a:latin typeface="小塚ゴシック Pr6N R" panose="020B0400000000000000" pitchFamily="34" charset="-128"/>
              <a:ea typeface="小塚ゴシック Pr6N R" panose="020B0400000000000000" pitchFamily="34" charset="-128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8381287" y="9944502"/>
            <a:ext cx="126348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9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321kcal／塩分1.5g　</a:t>
            </a:r>
          </a:p>
        </p:txBody>
      </p:sp>
      <p:grpSp>
        <p:nvGrpSpPr>
          <p:cNvPr id="55" name="グループ化 54"/>
          <p:cNvGrpSpPr/>
          <p:nvPr/>
        </p:nvGrpSpPr>
        <p:grpSpPr>
          <a:xfrm>
            <a:off x="7642225" y="8848247"/>
            <a:ext cx="2563812" cy="874598"/>
            <a:chOff x="7693025" y="8848247"/>
            <a:chExt cx="2563812" cy="874598"/>
          </a:xfrm>
        </p:grpSpPr>
        <p:sp>
          <p:nvSpPr>
            <p:cNvPr id="45" name="正方形/長方形 44"/>
            <p:cNvSpPr/>
            <p:nvPr/>
          </p:nvSpPr>
          <p:spPr>
            <a:xfrm>
              <a:off x="7693025" y="8848247"/>
              <a:ext cx="2563812" cy="874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ja-JP" altLang="en-US" sz="2000" dirty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ライス</a:t>
              </a:r>
            </a:p>
            <a:p>
              <a:pPr algn="ctr">
                <a:lnSpc>
                  <a:spcPts val="2000"/>
                </a:lnSpc>
              </a:pPr>
              <a:r>
                <a:rPr lang="ja-JP" altLang="en-US" sz="2000" dirty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（</a:t>
              </a:r>
              <a:r>
                <a:rPr lang="ja-JP" altLang="en-US" sz="20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またはパン）       </a:t>
              </a:r>
              <a:endPara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  <a:p>
              <a:pPr algn="ctr">
                <a:lnSpc>
                  <a:spcPts val="2000"/>
                </a:lnSpc>
              </a:pPr>
              <a:r>
                <a:rPr lang="ja-JP" altLang="en-US" sz="2000" dirty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スープセット</a:t>
              </a:r>
            </a:p>
          </p:txBody>
        </p:sp>
        <p:sp>
          <p:nvSpPr>
            <p:cNvPr id="48" name="正方形/長方形 47"/>
            <p:cNvSpPr/>
            <p:nvPr/>
          </p:nvSpPr>
          <p:spPr>
            <a:xfrm>
              <a:off x="9641093" y="9115694"/>
              <a:ext cx="535862" cy="361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ja-JP" altLang="en-US" sz="20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･</a:t>
              </a:r>
              <a:endPara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</p:grpSp>
      <p:sp>
        <p:nvSpPr>
          <p:cNvPr id="49" name="正方形/長方形 48"/>
          <p:cNvSpPr/>
          <p:nvPr/>
        </p:nvSpPr>
        <p:spPr>
          <a:xfrm>
            <a:off x="10667954" y="881827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ドリンクバー</a:t>
            </a:r>
          </a:p>
        </p:txBody>
      </p:sp>
      <p:sp>
        <p:nvSpPr>
          <p:cNvPr id="50" name="正方形/長方形 49"/>
          <p:cNvSpPr/>
          <p:nvPr/>
        </p:nvSpPr>
        <p:spPr>
          <a:xfrm>
            <a:off x="10991387" y="9266434"/>
            <a:ext cx="18582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200</a:t>
            </a:r>
            <a:r>
              <a:rPr lang="zh-CN" altLang="en-US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円（税込</a:t>
            </a:r>
            <a:r>
              <a:rPr lang="en-US" altLang="zh-CN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210</a:t>
            </a:r>
            <a:r>
              <a:rPr lang="zh-CN" altLang="en-US" sz="1400" dirty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円）</a:t>
            </a:r>
            <a:endParaRPr lang="ja-JP" altLang="en-US" sz="1400" dirty="0">
              <a:latin typeface="小塚ゴシック Pr6N R" panose="020B0400000000000000" pitchFamily="34" charset="-128"/>
              <a:ea typeface="小塚ゴシック Pr6N R" panose="020B0400000000000000" pitchFamily="34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7752164" y="2237736"/>
            <a:ext cx="2754312" cy="93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鮭の</a:t>
            </a:r>
            <a:r>
              <a:rPr lang="ja-JP" altLang="en-US" sz="24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ムニエル</a:t>
            </a:r>
            <a:endParaRPr lang="en-US" altLang="ja-JP" sz="2400" dirty="0" smtClean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  <a:p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780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円（税込</a:t>
            </a: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819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円）  </a:t>
            </a:r>
          </a:p>
          <a:p>
            <a:pPr>
              <a:lnSpc>
                <a:spcPts val="2100"/>
              </a:lnSpc>
            </a:pP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505kcal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／塩分</a:t>
            </a: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3.0g</a:t>
            </a:r>
            <a:endParaRPr lang="ja-JP" altLang="en-US" sz="1300" dirty="0">
              <a:latin typeface="小塚ゴシック Pr6N R" panose="020B0400000000000000" pitchFamily="34" charset="-128"/>
              <a:ea typeface="小塚ゴシック Pr6N R" panose="020B0400000000000000" pitchFamily="34" charset="-128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7693352" y="4696562"/>
            <a:ext cx="2754312" cy="874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24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イタリアンサラダ</a:t>
            </a:r>
            <a:endParaRPr lang="en-US" altLang="ja-JP" sz="24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  <a:p>
            <a:pPr>
              <a:lnSpc>
                <a:spcPts val="2000"/>
              </a:lnSpc>
            </a:pPr>
            <a:r>
              <a:rPr lang="en-US" altLang="ja-JP" sz="24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 </a:t>
            </a: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780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円（税込</a:t>
            </a: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819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円）  </a:t>
            </a:r>
          </a:p>
          <a:p>
            <a:pPr>
              <a:lnSpc>
                <a:spcPts val="2100"/>
              </a:lnSpc>
            </a:pP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 505kcal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／塩分</a:t>
            </a: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3.0g</a:t>
            </a:r>
            <a:endParaRPr lang="ja-JP" altLang="en-US" sz="1300" dirty="0">
              <a:latin typeface="小塚ゴシック Pr6N R" panose="020B0400000000000000" pitchFamily="34" charset="-128"/>
              <a:ea typeface="小塚ゴシック Pr6N R" panose="020B0400000000000000" pitchFamily="34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7763692" y="6908301"/>
            <a:ext cx="2754312" cy="93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ミックスフライ</a:t>
            </a:r>
            <a:endParaRPr lang="en-US" altLang="ja-JP" sz="2400" dirty="0" smtClean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  <a:p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780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円（税込</a:t>
            </a: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819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円）  </a:t>
            </a:r>
          </a:p>
          <a:p>
            <a:pPr>
              <a:lnSpc>
                <a:spcPts val="2100"/>
              </a:lnSpc>
            </a:pP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505kcal</a:t>
            </a:r>
            <a:r>
              <a:rPr lang="ja-JP" altLang="en-US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／塩分</a:t>
            </a:r>
            <a:r>
              <a:rPr lang="en-US" altLang="ja-JP" sz="1300" dirty="0" smtClean="0"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3.0g</a:t>
            </a:r>
            <a:endParaRPr lang="ja-JP" altLang="en-US" sz="1300" dirty="0">
              <a:latin typeface="小塚ゴシック Pr6N R" panose="020B0400000000000000" pitchFamily="34" charset="-128"/>
              <a:ea typeface="小塚ゴシック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150</Words>
  <Application>Microsoft Office PowerPoint</Application>
  <PresentationFormat>ユーザー設定</PresentationFormat>
  <Paragraphs>41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小塚ゴシック Pr6N R</vt:lpstr>
      <vt:lpstr>小塚ゴシック Pro B</vt:lpstr>
      <vt:lpstr>小塚明朝 Pro B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20</cp:revision>
  <dcterms:created xsi:type="dcterms:W3CDTF">2015-01-14T08:48:15Z</dcterms:created>
  <dcterms:modified xsi:type="dcterms:W3CDTF">2015-10-07T10:56:45Z</dcterms:modified>
</cp:coreProperties>
</file>