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C4100A-0A81-3B0B-D956-BCE27DAC62AF}" name="hosokawa hiroshi(細川 博司 TEC □ＲＳ本□ＲＳＳＳ□ＲＳＤＭ)" initials="hh" userId="S::Hiroshi3_Hosokawa@toshibatec.co.jp::16333bf4-240b-49f2-80b8-f419aff058dd" providerId="AD"/>
  <p188:author id="{2650D02D-DB04-07A3-8B7B-44634DCD2AAE}" name="fujita kei(藤田 圭 TEC □ＲＳ本□ＲＳＳＳ□ＲＳＤＭ)" initials="kf" userId="S::Kei_Fujita@toshibatec.co.jp::4e2416aa-e8f0-4604-8a29-7738b4294d25" providerId="AD"/>
  <p188:author id="{6CBCF976-70EC-00BA-28C1-123585D6E5CE}" name="英昭 毛利" initials="英毛" userId="S::mohri@mohri.onmicrosoft.com::ad122898-f3a3-4c69-a25d-72db446d28a4" providerId="AD"/>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5"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208D6"/>
    <a:srgbClr val="C60204"/>
    <a:srgbClr val="FF9CB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56" autoAdjust="0"/>
    <p:restoredTop sz="86423" autoAdjust="0"/>
  </p:normalViewPr>
  <p:slideViewPr>
    <p:cSldViewPr snapToGrid="0">
      <p:cViewPr varScale="1">
        <p:scale>
          <a:sx n="77" d="100"/>
          <a:sy n="77" d="100"/>
        </p:scale>
        <p:origin x="2120" y="216"/>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2025/7/17</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2025/7/17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2025/7/17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2025/7/17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2025/7/17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2025/7/17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2025/7/17</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notesSlide" Target="../notesSlides/notesSlide2.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2.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0267CB-187C-C67F-1365-6D48632B6641}"/>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4" name="AutoShape 9">
            <a:extLst>
              <a:ext uri="{FF2B5EF4-FFF2-40B4-BE49-F238E27FC236}">
                <a16:creationId xmlns:a16="http://schemas.microsoft.com/office/drawing/2014/main" id="{A0713C0D-A99B-1727-10A9-45F98ABEBE4F}"/>
              </a:ext>
            </a:extLst>
          </p:cNvPr>
          <p:cNvSpPr>
            <a:spLocks noChangeArrowheads="1"/>
          </p:cNvSpPr>
          <p:nvPr/>
        </p:nvSpPr>
        <p:spPr bwMode="auto">
          <a:xfrm>
            <a:off x="1415277" y="8776049"/>
            <a:ext cx="4767675" cy="355636"/>
          </a:xfrm>
          <a:prstGeom prst="flowChartAlternateProcess">
            <a:avLst/>
          </a:prstGeom>
          <a:solidFill>
            <a:schemeClr val="accent4">
              <a:lumMod val="60000"/>
              <a:lumOff val="40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dirty="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5" name="AutoShape 9">
            <a:extLst>
              <a:ext uri="{FF2B5EF4-FFF2-40B4-BE49-F238E27FC236}">
                <a16:creationId xmlns:a16="http://schemas.microsoft.com/office/drawing/2014/main" id="{DCE224D0-0137-3DB2-942A-BBCB5F515D68}"/>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7" name="AutoShape 9">
            <a:extLst>
              <a:ext uri="{FF2B5EF4-FFF2-40B4-BE49-F238E27FC236}">
                <a16:creationId xmlns:a16="http://schemas.microsoft.com/office/drawing/2014/main" id="{9AEA8680-6FF7-A0D1-3390-5C0FD5648CD5}"/>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秋メニュー</a:t>
            </a:r>
            <a:r>
              <a:rPr lang="ja-JP" altLang="en-US" sz="2000" b="1" dirty="0">
                <a:solidFill>
                  <a:schemeClr val="bg1"/>
                </a:solidFill>
                <a:latin typeface="HG丸ｺﾞｼｯｸM-PRO"/>
                <a:ea typeface="HG丸ｺﾞｼｯｸM-PRO"/>
              </a:rPr>
              <a:t>の提案</a:t>
            </a:r>
          </a:p>
        </p:txBody>
      </p:sp>
      <p:sp>
        <p:nvSpPr>
          <p:cNvPr id="8" name="AutoShape 1">
            <a:extLst>
              <a:ext uri="{FF2B5EF4-FFF2-40B4-BE49-F238E27FC236}">
                <a16:creationId xmlns:a16="http://schemas.microsoft.com/office/drawing/2014/main" id="{8DC490B6-329A-91F1-A619-FDCAEC14ACAA}"/>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レーム 8">
            <a:extLst>
              <a:ext uri="{FF2B5EF4-FFF2-40B4-BE49-F238E27FC236}">
                <a16:creationId xmlns:a16="http://schemas.microsoft.com/office/drawing/2014/main" id="{08973668-66AC-EDC2-BCA8-6AF28FC30723}"/>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8" name="フレーム 17">
            <a:extLst>
              <a:ext uri="{FF2B5EF4-FFF2-40B4-BE49-F238E27FC236}">
                <a16:creationId xmlns:a16="http://schemas.microsoft.com/office/drawing/2014/main" id="{F4E3AB84-99A5-3420-CFA9-ABCA29FFDED9}"/>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0" name="フレーム 19">
            <a:extLst>
              <a:ext uri="{FF2B5EF4-FFF2-40B4-BE49-F238E27FC236}">
                <a16:creationId xmlns:a16="http://schemas.microsoft.com/office/drawing/2014/main" id="{0AA89385-64F3-C530-DC37-DF467E8230B9}"/>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AutoShape 1">
            <a:extLst>
              <a:ext uri="{FF2B5EF4-FFF2-40B4-BE49-F238E27FC236}">
                <a16:creationId xmlns:a16="http://schemas.microsoft.com/office/drawing/2014/main" id="{0E3219AC-6D80-8F51-3948-32F06CC62644}"/>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BB10A35-EADC-370C-51BF-BFE07D4022F0}"/>
              </a:ext>
            </a:extLst>
          </p:cNvPr>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18448650" y="14719880"/>
            <a:ext cx="2930244" cy="45719"/>
          </a:xfrm>
          <a:prstGeom prst="rect">
            <a:avLst/>
          </a:prstGeom>
        </p:spPr>
      </p:pic>
      <p:sp>
        <p:nvSpPr>
          <p:cNvPr id="24" name="AutoShape 1">
            <a:extLst>
              <a:ext uri="{FF2B5EF4-FFF2-40B4-BE49-F238E27FC236}">
                <a16:creationId xmlns:a16="http://schemas.microsoft.com/office/drawing/2014/main" id="{99ED8B05-E87A-AA95-43CC-265079E9512B}"/>
              </a:ext>
            </a:extLst>
          </p:cNvPr>
          <p:cNvSpPr>
            <a:spLocks noChangeArrowheads="1"/>
          </p:cNvSpPr>
          <p:nvPr/>
        </p:nvSpPr>
        <p:spPr bwMode="auto">
          <a:xfrm>
            <a:off x="-10462"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049">
            <a:extLst>
              <a:ext uri="{FF2B5EF4-FFF2-40B4-BE49-F238E27FC236}">
                <a16:creationId xmlns:a16="http://schemas.microsoft.com/office/drawing/2014/main" id="{FB95EE17-46B0-768A-DF66-B21BE542FDB6}"/>
              </a:ext>
            </a:extLst>
          </p:cNvPr>
          <p:cNvSpPr txBox="1">
            <a:spLocks noChangeArrowheads="1"/>
          </p:cNvSpPr>
          <p:nvPr/>
        </p:nvSpPr>
        <p:spPr bwMode="auto">
          <a:xfrm>
            <a:off x="3126234" y="222686"/>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rgbClr val="C00000"/>
                </a:solidFill>
                <a:latin typeface="HGS創英ﾌﾟﾚｾﾞﾝｽEB"/>
                <a:ea typeface="HGS創英ﾌﾟﾚｾﾞﾝｽEB"/>
                <a:cs typeface="Meiryo UI" panose="020B0604030504040204" pitchFamily="50" charset="-128"/>
              </a:rPr>
              <a:t>気温の変化に柔軟に対応しよう！</a:t>
            </a:r>
            <a:endParaRPr lang="en-US" altLang="ja-JP" sz="4000" b="1" dirty="0">
              <a:solidFill>
                <a:srgbClr val="C00000"/>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4">
                    <a:lumMod val="75000"/>
                  </a:schemeClr>
                </a:solidFill>
                <a:latin typeface="メイリオ"/>
                <a:ea typeface="メイリオ"/>
              </a:rPr>
              <a:t>〜</a:t>
            </a:r>
            <a:r>
              <a:rPr lang="ja-JP" altLang="en-US" sz="2400" b="1" dirty="0">
                <a:solidFill>
                  <a:schemeClr val="accent4">
                    <a:lumMod val="75000"/>
                  </a:schemeClr>
                </a:solidFill>
                <a:latin typeface="メイリオ"/>
                <a:ea typeface="メイリオ"/>
              </a:rPr>
              <a:t>行楽商品を売り込むラストチャンスを逃さない！</a:t>
            </a:r>
            <a:r>
              <a:rPr lang="en-US" altLang="ja-JP" sz="2400" b="1" dirty="0">
                <a:solidFill>
                  <a:schemeClr val="accent4">
                    <a:lumMod val="75000"/>
                  </a:schemeClr>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4">
                  <a:lumMod val="75000"/>
                </a:schemeClr>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29" name="AutoShape 66">
            <a:extLst>
              <a:ext uri="{FF2B5EF4-FFF2-40B4-BE49-F238E27FC236}">
                <a16:creationId xmlns:a16="http://schemas.microsoft.com/office/drawing/2014/main" id="{1E72732A-7311-E461-374B-30472CE8FC6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dirty="0">
                <a:latin typeface="HG丸ｺﾞｼｯｸM-PRO"/>
                <a:ea typeface="HG丸ｺﾞｼｯｸM-PRO"/>
              </a:rPr>
              <a:t>⚫︎文化の日</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●七五三</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⚫︎ボージョレ・ヌーボー解禁</a:t>
            </a:r>
            <a:endParaRPr lang="en-US" altLang="ja-JP" sz="1400" dirty="0">
              <a:latin typeface="HG丸ｺﾞｼｯｸM-PRO"/>
              <a:ea typeface="HG丸ｺﾞｼｯｸM-PRO"/>
            </a:endParaRPr>
          </a:p>
        </p:txBody>
      </p:sp>
      <p:sp>
        <p:nvSpPr>
          <p:cNvPr id="32" name="AutoShape 66">
            <a:extLst>
              <a:ext uri="{FF2B5EF4-FFF2-40B4-BE49-F238E27FC236}">
                <a16:creationId xmlns:a16="http://schemas.microsoft.com/office/drawing/2014/main" id="{94CB5F21-4B16-3337-A54D-F6E8A630574D}"/>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ズワイガニのすき鍋</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カニのトマトクリームパスタ</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カボチャの煮物</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a:latin typeface="HG丸ｺﾞｼｯｸM-PRO" panose="020F0600000000000000" pitchFamily="50" charset="-128"/>
                <a:ea typeface="HG丸ｺﾞｼｯｸM-PRO" panose="020F0600000000000000" pitchFamily="50" charset="-128"/>
              </a:rPr>
              <a:t>カボチャのそぼろあんかけ</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3" name="AutoShape 17">
            <a:extLst>
              <a:ext uri="{FF2B5EF4-FFF2-40B4-BE49-F238E27FC236}">
                <a16:creationId xmlns:a16="http://schemas.microsoft.com/office/drawing/2014/main" id="{09050B71-3AA0-3D6D-93EC-EB75B6D3FB7F}"/>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11</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5" name="AutoShape 18">
            <a:extLst>
              <a:ext uri="{FF2B5EF4-FFF2-40B4-BE49-F238E27FC236}">
                <a16:creationId xmlns:a16="http://schemas.microsoft.com/office/drawing/2014/main" id="{691DCC7A-8F65-D2F0-8304-FEE6575EEDA6}"/>
              </a:ext>
            </a:extLst>
          </p:cNvPr>
          <p:cNvSpPr>
            <a:spLocks noChangeArrowheads="1"/>
          </p:cNvSpPr>
          <p:nvPr/>
        </p:nvSpPr>
        <p:spPr bwMode="auto">
          <a:xfrm>
            <a:off x="15933719" y="9205819"/>
            <a:ext cx="4948899"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en-US" altLang="ja-JP" sz="1400" dirty="0">
                <a:latin typeface="HG丸ｺﾞｼｯｸM-PRO"/>
                <a:ea typeface="HG丸ｺﾞｼｯｸM-PRO"/>
              </a:rPr>
              <a:t>11</a:t>
            </a:r>
            <a:r>
              <a:rPr lang="ja-JP" altLang="en-US" sz="1400">
                <a:latin typeface="HG丸ｺﾞｼｯｸM-PRO"/>
                <a:ea typeface="HG丸ｺﾞｼｯｸM-PRO"/>
              </a:rPr>
              <a:t>月は、ズワイガニ、カボチャなど</a:t>
            </a:r>
            <a:r>
              <a:rPr lang="ja-JP" altLang="en-US" sz="1400" dirty="0">
                <a:latin typeface="HG丸ｺﾞｼｯｸM-PRO"/>
                <a:ea typeface="HG丸ｺﾞｼｯｸM-PRO"/>
              </a:rPr>
              <a:t>の旬</a:t>
            </a:r>
            <a:r>
              <a:rPr lang="ja-JP" altLang="en-US" sz="1400">
                <a:latin typeface="HG丸ｺﾞｼｯｸM-PRO"/>
                <a:ea typeface="HG丸ｺﾞｼｯｸM-PRO"/>
              </a:rPr>
              <a:t>の食材を使った</a:t>
            </a:r>
            <a:endParaRPr lang="en-US" altLang="ja-JP" sz="1400" dirty="0">
              <a:latin typeface="HG丸ｺﾞｼｯｸM-PRO"/>
              <a:ea typeface="HG丸ｺﾞｼｯｸM-PRO"/>
            </a:endParaRPr>
          </a:p>
          <a:p>
            <a:pPr>
              <a:lnSpc>
                <a:spcPts val="1680"/>
              </a:lnSpc>
            </a:pPr>
            <a:r>
              <a:rPr lang="ja-JP" altLang="en-US" sz="1400">
                <a:latin typeface="HG丸ｺﾞｼｯｸM-PRO"/>
                <a:ea typeface="HG丸ｺﾞｼｯｸM-PRO"/>
              </a:rPr>
              <a:t>メニューで売上</a:t>
            </a:r>
            <a:r>
              <a:rPr lang="ja-JP" altLang="en-US" sz="1400" dirty="0">
                <a:latin typeface="HG丸ｺﾞｼｯｸM-PRO"/>
                <a:ea typeface="HG丸ｺﾞｼｯｸM-PRO"/>
              </a:rPr>
              <a:t>拡大の提案を！</a:t>
            </a:r>
            <a:endParaRPr lang="en-US" altLang="ja-JP" sz="1400" dirty="0">
              <a:latin typeface="HG丸ｺﾞｼｯｸM-PRO"/>
              <a:ea typeface="HG丸ｺﾞｼｯｸM-PRO"/>
            </a:endParaRPr>
          </a:p>
        </p:txBody>
      </p:sp>
      <p:sp>
        <p:nvSpPr>
          <p:cNvPr id="37" name="AutoShape 18">
            <a:extLst>
              <a:ext uri="{FF2B5EF4-FFF2-40B4-BE49-F238E27FC236}">
                <a16:creationId xmlns:a16="http://schemas.microsoft.com/office/drawing/2014/main" id="{B282AB7D-6F96-29AB-AC71-99063D4A1358}"/>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11</a:t>
            </a:r>
            <a:r>
              <a:rPr lang="ja-JP" altLang="en-US" sz="1400">
                <a:latin typeface="HG丸ｺﾞｼｯｸM-PRO" panose="020F0600000000000000" pitchFamily="50" charset="-128"/>
                <a:ea typeface="HG丸ｺﾞｼｯｸM-PRO" panose="020F0600000000000000" pitchFamily="50" charset="-128"/>
              </a:rPr>
              <a:t>月</a:t>
            </a:r>
            <a:r>
              <a:rPr lang="ja-JP" altLang="en-US" sz="1400" dirty="0">
                <a:latin typeface="HG丸ｺﾞｼｯｸM-PRO" panose="020F0600000000000000" pitchFamily="50" charset="-128"/>
                <a:ea typeface="HG丸ｺﾞｼｯｸM-PRO" panose="020F0600000000000000" pitchFamily="50" charset="-128"/>
              </a:rPr>
              <a:t>の旬の食材を活用し、販促提案をしよう</a:t>
            </a:r>
          </a:p>
        </p:txBody>
      </p:sp>
      <p:sp>
        <p:nvSpPr>
          <p:cNvPr id="39" name="AutoShape 18">
            <a:extLst>
              <a:ext uri="{FF2B5EF4-FFF2-40B4-BE49-F238E27FC236}">
                <a16:creationId xmlns:a16="http://schemas.microsoft.com/office/drawing/2014/main" id="{F815E51D-5EDF-5371-7032-754A9985FF6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400" dirty="0">
                <a:latin typeface="HG丸ｺﾞｼｯｸM-PRO" panose="020F0600000000000000" pitchFamily="50" charset="-128"/>
                <a:ea typeface="HG丸ｺﾞｼｯｸM-PRO" panose="020F0600000000000000" pitchFamily="50" charset="-128"/>
              </a:rPr>
              <a:t>11</a:t>
            </a:r>
            <a:r>
              <a:rPr lang="ja-JP" altLang="en-US" sz="1400" dirty="0">
                <a:latin typeface="HG丸ｺﾞｼｯｸM-PRO" panose="020F0600000000000000" pitchFamily="50" charset="-128"/>
                <a:ea typeface="HG丸ｺﾞｼｯｸM-PRO" panose="020F0600000000000000" pitchFamily="50" charset="-128"/>
              </a:rPr>
              <a:t>月</a:t>
            </a:r>
            <a:r>
              <a:rPr lang="ja-JP" altLang="en-US" sz="1400" dirty="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0" name="AutoShape 66">
            <a:extLst>
              <a:ext uri="{FF2B5EF4-FFF2-40B4-BE49-F238E27FC236}">
                <a16:creationId xmlns:a16="http://schemas.microsoft.com/office/drawing/2014/main" id="{AABBEE67-3330-078C-988D-5162AE625849}"/>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a:latin typeface="HG丸ｺﾞｼｯｸM-PRO" pitchFamily="50" charset="-128"/>
                <a:ea typeface="HG丸ｺﾞｼｯｸM-PRO" pitchFamily="50" charset="-128"/>
              </a:rPr>
              <a:t>ズワイガニ、シシャモ</a:t>
            </a:r>
            <a:endParaRPr lang="en-US" altLang="ja-JP" sz="1400" i="0" strike="noStrike" dirty="0">
              <a:latin typeface="HG丸ｺﾞｼｯｸM-PRO" pitchFamily="50" charset="-128"/>
              <a:ea typeface="HG丸ｺﾞｼｯｸM-PRO" pitchFamily="50" charset="-128"/>
            </a:endParaRPr>
          </a:p>
          <a:p>
            <a:pPr rtl="1">
              <a:lnSpc>
                <a:spcPts val="1600"/>
              </a:lnSpc>
              <a:defRPr sz="1000"/>
            </a:pPr>
            <a:endParaRPr lang="en-US" altLang="ja-JP" sz="1400" i="0" strike="noStrike" dirty="0">
              <a:solidFill>
                <a:srgbClr val="000000"/>
              </a:solidFill>
              <a:latin typeface="HG丸ｺﾞｼｯｸM-PRO" pitchFamily="50" charset="-128"/>
              <a:ea typeface="HG丸ｺﾞｼｯｸM-PRO" pitchFamily="50" charset="-128"/>
            </a:endParaRPr>
          </a:p>
          <a:p>
            <a:pPr rtl="1">
              <a:lnSpc>
                <a:spcPts val="1600"/>
              </a:lnSpc>
              <a:defRPr sz="1000"/>
            </a:pPr>
            <a:r>
              <a:rPr lang="en-US" altLang="ja-JP" sz="1400" i="0" strike="noStrike" dirty="0">
                <a:solidFill>
                  <a:srgbClr val="000000"/>
                </a:solidFill>
                <a:latin typeface="HG丸ｺﾞｼｯｸM-PRO" pitchFamily="50" charset="-128"/>
                <a:ea typeface="HG丸ｺﾞｼｯｸM-PRO" pitchFamily="50" charset="-128"/>
              </a:rPr>
              <a:t>《</a:t>
            </a:r>
            <a:r>
              <a:rPr lang="ja-JP" altLang="en-US" sz="1400" i="0" strike="noStrike">
                <a:latin typeface="HG丸ｺﾞｼｯｸM-PRO" panose="020F0600000000000000" pitchFamily="50" charset="-128"/>
                <a:ea typeface="HG丸ｺﾞｼｯｸM-PRO" panose="020F0600000000000000" pitchFamily="50" charset="-128"/>
              </a:rPr>
              <a:t>キノコ・野菜</a:t>
            </a:r>
            <a:r>
              <a:rPr lang="en-US" altLang="ja-JP" sz="1400" i="0" strike="noStrike" dirty="0">
                <a:solidFill>
                  <a:srgbClr val="000000"/>
                </a:solidFill>
                <a:latin typeface="HG丸ｺﾞｼｯｸM-PRO" pitchFamily="50" charset="-128"/>
                <a:ea typeface="HG丸ｺﾞｼｯｸM-PRO" pitchFamily="50" charset="-128"/>
              </a:rPr>
              <a:t>》</a:t>
            </a:r>
            <a:endParaRPr lang="en-US" altLang="ja-JP" sz="1400" i="0" strike="noStrike" dirty="0">
              <a:latin typeface="HG丸ｺﾞｼｯｸM-PRO" pitchFamily="50" charset="-128"/>
              <a:ea typeface="HG丸ｺﾞｼｯｸM-PRO" pitchFamily="50" charset="-128"/>
            </a:endParaRPr>
          </a:p>
          <a:p>
            <a:pPr algn="l" rtl="1">
              <a:lnSpc>
                <a:spcPts val="1600"/>
              </a:lnSpc>
              <a:defRPr sz="1000"/>
            </a:pPr>
            <a:r>
              <a:rPr lang="ja-JP" altLang="en-US" sz="1400">
                <a:latin typeface="HG丸ｺﾞｼｯｸM-PRO"/>
                <a:ea typeface="HG丸ｺﾞｼｯｸM-PRO"/>
              </a:rPr>
              <a:t>カボチャ、セリ</a:t>
            </a:r>
            <a:endParaRPr lang="en-US" altLang="ja-JP" sz="1400" i="0" strike="noStrike" dirty="0">
              <a:latin typeface="HG丸ｺﾞｼｯｸM-PRO"/>
              <a:ea typeface="HG丸ｺﾞｼｯｸM-PRO"/>
            </a:endParaRPr>
          </a:p>
        </p:txBody>
      </p:sp>
      <p:sp>
        <p:nvSpPr>
          <p:cNvPr id="41" name="AutoShape 66">
            <a:extLst>
              <a:ext uri="{FF2B5EF4-FFF2-40B4-BE49-F238E27FC236}">
                <a16:creationId xmlns:a16="http://schemas.microsoft.com/office/drawing/2014/main" id="{A255DE5D-ACEA-EEB2-3158-1B0729A415CD}"/>
              </a:ext>
            </a:extLst>
          </p:cNvPr>
          <p:cNvSpPr>
            <a:spLocks noChangeArrowheads="1"/>
          </p:cNvSpPr>
          <p:nvPr/>
        </p:nvSpPr>
        <p:spPr bwMode="auto">
          <a:xfrm>
            <a:off x="1415277" y="971048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dirty="0">
                <a:latin typeface="HG丸ｺﾞｼｯｸM-PRO"/>
                <a:ea typeface="HG丸ｺﾞｼｯｸM-PRO"/>
              </a:rPr>
              <a:t>●</a:t>
            </a:r>
            <a:r>
              <a:rPr lang="ja-JP" altLang="en-US" sz="1400" dirty="0">
                <a:latin typeface="HGMaruGothicMPRO" panose="020F0600000000000000" pitchFamily="34" charset="-128"/>
                <a:ea typeface="HGMaruGothicMPRO" panose="020F0600000000000000" pitchFamily="34" charset="-128"/>
              </a:rPr>
              <a:t>七五三レシピ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dirty="0">
                <a:latin typeface="HG丸ｺﾞｼｯｸM-PRO"/>
                <a:ea typeface="HG丸ｺﾞｼｯｸM-PRO"/>
              </a:rPr>
              <a:t>●ワインに合うレシピ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dirty="0">
                <a:latin typeface="HG丸ｺﾞｼｯｸM-PRO"/>
                <a:ea typeface="HG丸ｺﾞｼｯｸM-PRO"/>
              </a:rPr>
              <a:t>●冬の味覚レシピ</a:t>
            </a:r>
            <a:endParaRPr lang="en-US" altLang="ja-JP" sz="1400" dirty="0">
              <a:latin typeface="HG丸ｺﾞｼｯｸM-PRO"/>
              <a:ea typeface="HG丸ｺﾞｼｯｸM-PRO"/>
            </a:endParaRPr>
          </a:p>
        </p:txBody>
      </p:sp>
      <p:sp>
        <p:nvSpPr>
          <p:cNvPr id="42" name="AutoShape 9">
            <a:extLst>
              <a:ext uri="{FF2B5EF4-FFF2-40B4-BE49-F238E27FC236}">
                <a16:creationId xmlns:a16="http://schemas.microsoft.com/office/drawing/2014/main" id="{BBBD23DA-0B8F-E8D4-9C5F-61DE7F1E5366}"/>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b="1" dirty="0">
                <a:solidFill>
                  <a:schemeClr val="bg1"/>
                </a:solidFill>
                <a:latin typeface="HG丸ｺﾞｼｯｸM-PRO"/>
                <a:ea typeface="HG丸ｺﾞｼｯｸM-PRO"/>
              </a:rPr>
              <a:t>11</a:t>
            </a:r>
            <a:r>
              <a:rPr lang="ja-JP" altLang="en-US" sz="2000" b="1">
                <a:solidFill>
                  <a:schemeClr val="bg1"/>
                </a:solidFill>
                <a:latin typeface="HG丸ｺﾞｼｯｸM-PRO"/>
                <a:ea typeface="HG丸ｺﾞｼｯｸM-PRO"/>
              </a:rPr>
              <a:t>月</a:t>
            </a:r>
            <a:r>
              <a:rPr lang="ja-JP" altLang="en-US" sz="2000" b="1" dirty="0">
                <a:solidFill>
                  <a:schemeClr val="bg1"/>
                </a:solidFill>
                <a:latin typeface="HG丸ｺﾞｼｯｸM-PRO"/>
                <a:ea typeface="HG丸ｺﾞｼｯｸM-PRO"/>
              </a:rPr>
              <a:t>の売れ筋商品</a:t>
            </a:r>
          </a:p>
        </p:txBody>
      </p:sp>
      <p:sp>
        <p:nvSpPr>
          <p:cNvPr id="43" name="Text Box 89">
            <a:extLst>
              <a:ext uri="{FF2B5EF4-FFF2-40B4-BE49-F238E27FC236}">
                <a16:creationId xmlns:a16="http://schemas.microsoft.com/office/drawing/2014/main" id="{59781315-C4A3-B0F9-3B31-6E001C32BCF4}"/>
              </a:ext>
            </a:extLst>
          </p:cNvPr>
          <p:cNvSpPr txBox="1">
            <a:spLocks noChangeArrowheads="1"/>
          </p:cNvSpPr>
          <p:nvPr/>
        </p:nvSpPr>
        <p:spPr bwMode="auto">
          <a:xfrm>
            <a:off x="16129625" y="825364"/>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〈2025</a:t>
            </a:r>
            <a:r>
              <a:rPr lang="ja-JP" altLang="en-US" sz="2800" b="1" i="0" strike="noStrike" cap="none" spc="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2800" b="1" i="0" strike="noStrike" cap="none" spc="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chemeClr val="accent2">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44" name="表 41">
            <a:extLst>
              <a:ext uri="{FF2B5EF4-FFF2-40B4-BE49-F238E27FC236}">
                <a16:creationId xmlns:a16="http://schemas.microsoft.com/office/drawing/2014/main" id="{6FD421A6-9C59-3739-6A71-41630CDCCF4F}"/>
              </a:ext>
            </a:extLst>
          </p:cNvPr>
          <p:cNvGraphicFramePr>
            <a:graphicFrameLocks noGrp="1"/>
          </p:cNvGraphicFramePr>
          <p:nvPr>
            <p:extLst>
              <p:ext uri="{D42A27DB-BD31-4B8C-83A1-F6EECF244321}">
                <p14:modId xmlns:p14="http://schemas.microsoft.com/office/powerpoint/2010/main" val="3123072058"/>
              </p:ext>
            </p:extLst>
          </p:nvPr>
        </p:nvGraphicFramePr>
        <p:xfrm>
          <a:off x="1285461" y="1721723"/>
          <a:ext cx="20046538" cy="6962933"/>
        </p:xfrm>
        <a:graphic>
          <a:graphicData uri="http://schemas.openxmlformats.org/drawingml/2006/table">
            <a:tbl>
              <a:tblPr>
                <a:tableStyleId>{616DA210-FB5B-4158-B5E0-FEB733F419BA}</a:tableStyleId>
              </a:tblPr>
              <a:tblGrid>
                <a:gridCol w="604871">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586879">
                  <a:extLst>
                    <a:ext uri="{9D8B030D-6E8A-4147-A177-3AD203B41FA5}">
                      <a16:colId xmlns:a16="http://schemas.microsoft.com/office/drawing/2014/main" val="4127264957"/>
                    </a:ext>
                  </a:extLst>
                </a:gridCol>
                <a:gridCol w="640080">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81215">
                  <a:extLst>
                    <a:ext uri="{9D8B030D-6E8A-4147-A177-3AD203B41FA5}">
                      <a16:colId xmlns:a16="http://schemas.microsoft.com/office/drawing/2014/main" val="926341448"/>
                    </a:ext>
                  </a:extLst>
                </a:gridCol>
                <a:gridCol w="565296">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640080">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0">
                <a:tc>
                  <a:txBody>
                    <a:bodyPr/>
                    <a:lstStyle/>
                    <a:p>
                      <a:pPr algn="ctr" fontAlgn="ctr"/>
                      <a:r>
                        <a:rPr lang="en-US" altLang="ja-JP" sz="1100" u="none" strike="noStrike" dirty="0">
                          <a:solidFill>
                            <a:schemeClr val="tx1"/>
                          </a:solidFill>
                          <a:effectLst/>
                          <a:latin typeface="Meiryo UI"/>
                          <a:ea typeface="Meiryo UI"/>
                        </a:rPr>
                        <a:t>11/1</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12/1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4</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endParaRPr lang="ja-JP" altLang="en-US" sz="90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dirty="0">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dirty="0">
                          <a:solidFill>
                            <a:schemeClr val="tx1"/>
                          </a:solidFill>
                          <a:effectLst/>
                          <a:latin typeface="Meiryo UI"/>
                          <a:ea typeface="Meiryo UI"/>
                        </a:rPr>
                        <a:t>木</a:t>
                      </a:r>
                    </a:p>
                  </a:txBody>
                  <a:tcPr marL="0" marR="0" marT="0" marB="0" anchor="ctr">
                    <a:noFill/>
                  </a:tcPr>
                </a:tc>
                <a:extLst>
                  <a:ext uri="{0D108BD9-81ED-4DB2-BD59-A6C34878D82A}">
                    <a16:rowId xmlns:a16="http://schemas.microsoft.com/office/drawing/2014/main" val="1963986706"/>
                  </a:ext>
                </a:extLst>
              </a:tr>
              <a:tr h="354783">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rgbClr val="FFE1E1"/>
                    </a:solidFill>
                  </a:tcPr>
                </a:tc>
                <a:tc>
                  <a:txBody>
                    <a:bodyPr/>
                    <a:lstStyle/>
                    <a:p>
                      <a:pPr algn="l" fontAlgn="b"/>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b">
                    <a:noFill/>
                  </a:tcPr>
                </a:tc>
                <a:tc>
                  <a:txBody>
                    <a:bodyPr/>
                    <a:lstStyle/>
                    <a:p>
                      <a:pPr algn="ctr" fontAlgn="ctr"/>
                      <a:endParaRPr lang="ja-JP" altLang="en-US" sz="900" b="0" i="0" u="none" strike="noStrike" dirty="0">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112638">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a:solidFill>
                            <a:schemeClr val="tx1"/>
                          </a:solidFill>
                          <a:effectLst/>
                          <a:latin typeface="Meiryo UI" panose="020B0604030504040204" pitchFamily="50" charset="-128"/>
                          <a:ea typeface="Meiryo UI" panose="020B0604030504040204" pitchFamily="50" charset="-128"/>
                        </a:rPr>
                        <a:t>先負</a:t>
                      </a: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no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赤口</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本格焼酎と泡盛の日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タイツの日</a:t>
                      </a:r>
                      <a:endParaRPr kumimoji="1" lang="ja-JP" altLang="en-US" sz="1100"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100" u="none" strike="noStrike" dirty="0">
                          <a:solidFill>
                            <a:schemeClr val="tx1"/>
                          </a:solidFill>
                          <a:effectLst/>
                          <a:latin typeface="Meiryo UI"/>
                          <a:ea typeface="Meiryo UI"/>
                        </a:rPr>
                        <a:t>文化の日</a:t>
                      </a:r>
                      <a:endParaRPr lang="en-US" altLang="ja-JP" sz="110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algn="l" fontAlgn="auto"/>
                      <a:r>
                        <a:rPr lang="ja-JP" altLang="en-US" sz="1100" u="none" strike="noStrike">
                          <a:solidFill>
                            <a:schemeClr val="tx1"/>
                          </a:solidFill>
                          <a:effectLst/>
                          <a:latin typeface="Meiryo UI"/>
                          <a:ea typeface="Meiryo UI"/>
                        </a:rPr>
                        <a:t>教育・文化週間</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100" u="none" strike="noStrike" kern="1200">
                          <a:solidFill>
                            <a:schemeClr val="tx1"/>
                          </a:solidFill>
                          <a:effectLst/>
                          <a:latin typeface="Meiryo UI"/>
                          <a:ea typeface="Meiryo UI"/>
                          <a:cs typeface="+mn-cs"/>
                        </a:rPr>
                        <a:t>いいりんごの日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全国とうふ祭り</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立冬（りっとう）</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いいお肌の日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換気の日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ハンドクリームの日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めんの日</a:t>
                      </a:r>
                      <a:endParaRPr kumimoji="1" lang="en-US" altLang="ja-JP"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洋服記念日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茨城県民の日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アンチエイジングの日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七五三</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自然薯の日</a:t>
                      </a:r>
                      <a:endParaRPr kumimoji="1" lang="en-US" altLang="ja-JP" sz="1100" u="none" strike="noStrike" kern="1200"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レンコンの日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lvl="0" algn="l">
                        <a:buNone/>
                      </a:pPr>
                      <a:r>
                        <a:rPr lang="ja-JP" altLang="en-US" sz="1100" b="0" i="0" u="none" strike="noStrike" kern="1200" noProof="0">
                          <a:solidFill>
                            <a:schemeClr val="tx1"/>
                          </a:solidFill>
                          <a:effectLst/>
                          <a:latin typeface="Meiryo UI"/>
                          <a:ea typeface="Meiryo UI"/>
                        </a:rPr>
                        <a:t>雪見だいふくの日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いい息の日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ボージョレ・ヌーボー解禁</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フライドチキンの日</a:t>
                      </a:r>
                      <a:endParaRPr kumimoji="1" lang="en-US" altLang="ja-JP" sz="1100" u="none" strike="noStrike" kern="1200" dirty="0">
                        <a:solidFill>
                          <a:schemeClr val="tx1"/>
                        </a:solidFill>
                        <a:effectLst/>
                        <a:latin typeface="Meiryo UI"/>
                        <a:ea typeface="Meiryo UI"/>
                      </a:endParaRPr>
                    </a:p>
                    <a:p>
                      <a:pPr marL="0" algn="l" defTabSz="2045330" rtl="0" eaLnBrk="1" fontAlgn="b" latinLnBrk="0" hangingPunct="1"/>
                      <a:r>
                        <a:rPr kumimoji="1" lang="ja-JP" altLang="en-US" sz="1100" u="none" strike="noStrike" kern="1200">
                          <a:solidFill>
                            <a:schemeClr val="tx1"/>
                          </a:solidFill>
                          <a:effectLst/>
                          <a:latin typeface="Meiryo UI"/>
                          <a:ea typeface="Meiryo UI"/>
                        </a:rPr>
                        <a:t>かきフライの日</a:t>
                      </a:r>
                      <a:endParaRPr kumimoji="1" lang="ja-JP" altLang="en-US"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いい夫婦の日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勤労感謝の日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振替休日</a:t>
                      </a:r>
                      <a:endParaRPr kumimoji="1" lang="en-US" altLang="ja-JP"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オペラ記念日</a:t>
                      </a:r>
                      <a:endPar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4">
                        <a:lumMod val="20000"/>
                        <a:lumOff val="80000"/>
                      </a:schemeClr>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ＯＬの日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いい風呂の日</a:t>
                      </a:r>
                    </a:p>
                  </a:txBody>
                  <a:tcPr marL="45720" marR="45720" vert="eaVert" anchor="ctr">
                    <a:noFill/>
                  </a:tcPr>
                </a:tc>
                <a:tc>
                  <a:txBody>
                    <a:bodyPr/>
                    <a:lstStyle/>
                    <a:p>
                      <a:pPr algn="l" fontAlgn="auto"/>
                      <a:r>
                        <a:rPr lang="ja-JP" altLang="en-US" sz="1100" b="0" i="0" u="none" strike="noStrike" dirty="0">
                          <a:solidFill>
                            <a:schemeClr val="tx1"/>
                          </a:solidFill>
                          <a:effectLst/>
                          <a:latin typeface="Meiryo UI"/>
                          <a:ea typeface="Meiryo UI"/>
                        </a:rPr>
                        <a:t>いい鮒（フナ）の日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dirty="0">
                          <a:solidFill>
                            <a:schemeClr val="tx1"/>
                          </a:solidFill>
                          <a:effectLst/>
                          <a:latin typeface="Meiryo UI"/>
                          <a:ea typeface="Meiryo UI"/>
                        </a:rPr>
                        <a:t>フランスパンの日</a:t>
                      </a: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いい肉の日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u="none" strike="noStrike">
                          <a:solidFill>
                            <a:schemeClr val="tx1"/>
                          </a:solidFill>
                          <a:effectLst/>
                          <a:latin typeface="Meiryo UI"/>
                          <a:ea typeface="Meiryo UI"/>
                        </a:rPr>
                        <a:t>本みりんの日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a:solidFill>
                            <a:schemeClr val="tx1"/>
                          </a:solidFill>
                          <a:effectLst/>
                          <a:latin typeface="Meiryo UI"/>
                          <a:ea typeface="Meiryo UI"/>
                        </a:rPr>
                        <a:t>カイロの日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dirty="0">
                          <a:solidFill>
                            <a:schemeClr val="tx1"/>
                          </a:solidFill>
                          <a:effectLst/>
                          <a:latin typeface="Meiryo UI"/>
                          <a:ea typeface="Meiryo UI"/>
                        </a:rPr>
                        <a:t>ビフィズス菌の日</a:t>
                      </a:r>
                      <a:endParaRPr lang="ja-JP" altLang="ja-JP" sz="1100" dirty="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みかんの日</a:t>
                      </a:r>
                      <a:endParaRPr kumimoji="1" lang="ja-JP" altLang="en-US"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血清療法の日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4">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ボージョレ・ヌーボーに注目が行きがちだが、焼酎</a:t>
                      </a:r>
                      <a:r>
                        <a:rPr lang="ja-JP" altLang="en-US" sz="1200" b="0" i="0" u="none" strike="noStrike">
                          <a:solidFill>
                            <a:schemeClr val="tx1"/>
                          </a:solidFill>
                          <a:effectLst/>
                          <a:latin typeface="Meiryo UI"/>
                          <a:ea typeface="Meiryo UI"/>
                        </a:rPr>
                        <a:t>も麦、米、芋などの新酒が</a:t>
                      </a:r>
                      <a:r>
                        <a:rPr lang="ja-JP" altLang="en-US" sz="1200" b="0" i="0" u="none" strike="noStrike" dirty="0">
                          <a:solidFill>
                            <a:schemeClr val="tx1"/>
                          </a:solidFill>
                          <a:effectLst/>
                          <a:latin typeface="Meiryo UI"/>
                          <a:ea typeface="Meiryo UI"/>
                        </a:rPr>
                        <a:t>登場する時期</a:t>
                      </a:r>
                      <a:r>
                        <a:rPr lang="ja-JP" altLang="en-US" sz="1200" b="0" i="0" u="none" strike="noStrike">
                          <a:solidFill>
                            <a:schemeClr val="tx1"/>
                          </a:solidFill>
                          <a:effectLst/>
                          <a:latin typeface="Meiryo UI"/>
                          <a:ea typeface="Meiryo UI"/>
                        </a:rPr>
                        <a:t>なので、これらもアピールして</a:t>
                      </a:r>
                      <a:r>
                        <a:rPr lang="ja-JP" altLang="en-US" sz="1200" b="0" i="0" u="none" strike="noStrike" dirty="0">
                          <a:solidFill>
                            <a:schemeClr val="tx1"/>
                          </a:solidFill>
                          <a:effectLst/>
                          <a:latin typeface="Meiryo UI"/>
                          <a:ea typeface="Meiryo UI"/>
                        </a:rPr>
                        <a:t>売り込もう。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寒さが徐々に厳しくなる。気温が低下した日や、夜間</a:t>
                      </a:r>
                      <a:r>
                        <a:rPr lang="ja-JP" altLang="en-US" sz="1200" u="none" strike="noStrike">
                          <a:solidFill>
                            <a:schemeClr val="tx1"/>
                          </a:solidFill>
                          <a:effectLst/>
                          <a:latin typeface="Meiryo UI"/>
                          <a:ea typeface="Meiryo UI"/>
                        </a:rPr>
                        <a:t>は使い捨てカイロ</a:t>
                      </a:r>
                      <a:r>
                        <a:rPr lang="ja-JP" altLang="en-US" sz="1200" u="none" strike="noStrike" dirty="0">
                          <a:solidFill>
                            <a:schemeClr val="tx1"/>
                          </a:solidFill>
                          <a:effectLst/>
                          <a:latin typeface="Meiryo UI"/>
                          <a:ea typeface="Meiryo UI"/>
                        </a:rPr>
                        <a:t>、手袋などの防寒雑貨が動き始めるので用意する。</a:t>
                      </a:r>
                      <a:endParaRPr lang="en-US" altLang="ja-JP" sz="12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３連休。文化祭、芸術関連催事、行楽などでにぎわう。自店立地近隣の催事情報に注意し、自店に合った関連商品をエンド</a:t>
                      </a:r>
                      <a:r>
                        <a:rPr lang="ja-JP" altLang="en-US" sz="1200" b="0" i="0" u="none" strike="noStrike">
                          <a:solidFill>
                            <a:schemeClr val="tx1"/>
                          </a:solidFill>
                          <a:effectLst/>
                          <a:latin typeface="Meiryo UI"/>
                          <a:ea typeface="Meiryo UI"/>
                        </a:rPr>
                        <a:t>で展開することを検討しよう。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１日から７日まで。文化の日前後は、文化祭・学園祭、芸術関連催事が多く催される。催事当日は拡販のチャンスだ。</a:t>
                      </a:r>
                      <a:endParaRPr lang="en-US" altLang="ja-JP" sz="1200" u="none" strike="noStrike" dirty="0">
                        <a:solidFill>
                          <a:schemeClr val="tx1"/>
                        </a:solidFill>
                        <a:effectLst/>
                        <a:latin typeface="Meiryo UI"/>
                        <a:ea typeface="Meiryo UI"/>
                      </a:endParaRPr>
                    </a:p>
                  </a:txBody>
                  <a:tcPr marL="45720" marR="45720" vert="eaVert" anchor="ctr">
                    <a:no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秋冬果実の代表と</a:t>
                      </a:r>
                      <a:r>
                        <a:rPr kumimoji="1" lang="ja-JP" altLang="en-US" sz="1200" u="none" strike="noStrike" kern="1200">
                          <a:solidFill>
                            <a:schemeClr val="tx1"/>
                          </a:solidFill>
                          <a:effectLst/>
                          <a:latin typeface="Meiryo UI"/>
                          <a:ea typeface="Meiryo UI"/>
                          <a:cs typeface="+mn-cs"/>
                        </a:rPr>
                        <a:t>言えば、りんご。</a:t>
                      </a:r>
                      <a:r>
                        <a:rPr kumimoji="1" lang="ja-JP" altLang="en-US" sz="1200" u="none" strike="noStrike" kern="1200" dirty="0">
                          <a:solidFill>
                            <a:schemeClr val="tx1"/>
                          </a:solidFill>
                          <a:effectLst/>
                          <a:latin typeface="Meiryo UI"/>
                          <a:ea typeface="Meiryo UI"/>
                          <a:cs typeface="+mn-cs"/>
                        </a:rPr>
                        <a:t>この日にちなみ</a:t>
                      </a:r>
                      <a:r>
                        <a:rPr kumimoji="1" lang="ja-JP" altLang="en-US" sz="1200" u="none" strike="noStrike" kern="1200">
                          <a:solidFill>
                            <a:schemeClr val="tx1"/>
                          </a:solidFill>
                          <a:effectLst/>
                          <a:latin typeface="Meiryo UI"/>
                          <a:ea typeface="Meiryo UI"/>
                          <a:cs typeface="+mn-cs"/>
                        </a:rPr>
                        <a:t>、旬のりんごを</a:t>
                      </a:r>
                      <a:r>
                        <a:rPr kumimoji="1" lang="ja-JP" altLang="en-US" sz="1200" u="none" strike="noStrike" kern="1200" dirty="0">
                          <a:solidFill>
                            <a:schemeClr val="tx1"/>
                          </a:solidFill>
                          <a:effectLst/>
                          <a:latin typeface="Meiryo UI"/>
                          <a:ea typeface="Meiryo UI"/>
                          <a:cs typeface="+mn-cs"/>
                        </a:rPr>
                        <a:t>使ったスイーツや酒、ジュースのキャンペーンを提案しよう。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en-US" altLang="ja-JP" sz="1200" b="0" i="0" u="none" strike="noStrike" dirty="0">
                          <a:solidFill>
                            <a:schemeClr val="tx1"/>
                          </a:solidFill>
                          <a:effectLst/>
                          <a:latin typeface="Meiryo UI"/>
                          <a:ea typeface="Meiryo UI"/>
                        </a:rPr>
                        <a:t>2</a:t>
                      </a:r>
                      <a:r>
                        <a:rPr lang="ja-JP" altLang="en-US" sz="1200" b="0" i="0" u="none" strike="noStrike" dirty="0">
                          <a:solidFill>
                            <a:schemeClr val="tx1"/>
                          </a:solidFill>
                          <a:effectLst/>
                          <a:latin typeface="Meiryo UI"/>
                          <a:ea typeface="Meiryo UI"/>
                        </a:rPr>
                        <a:t>日から</a:t>
                      </a:r>
                      <a:r>
                        <a:rPr lang="en-US" altLang="ja-JP" sz="1200" b="0" i="0" u="none" strike="noStrike" dirty="0">
                          <a:solidFill>
                            <a:schemeClr val="tx1"/>
                          </a:solidFill>
                          <a:effectLst/>
                          <a:latin typeface="Meiryo UI"/>
                          <a:ea typeface="Meiryo UI"/>
                        </a:rPr>
                        <a:t>6</a:t>
                      </a:r>
                      <a:r>
                        <a:rPr lang="ja-JP" altLang="en-US" sz="1200" b="0" i="0" u="none" strike="noStrike" dirty="0">
                          <a:solidFill>
                            <a:schemeClr val="tx1"/>
                          </a:solidFill>
                          <a:effectLst/>
                          <a:latin typeface="Meiryo UI"/>
                          <a:ea typeface="Meiryo UI"/>
                        </a:rPr>
                        <a:t>日まで。気温が低下する夜は鍋やおでんの需要が急上昇。豆腐や練り物、鍋つゆ、薬味</a:t>
                      </a:r>
                      <a:r>
                        <a:rPr lang="ja-JP" altLang="en-US" sz="1200" b="0" i="0" u="none" strike="noStrike">
                          <a:solidFill>
                            <a:schemeClr val="tx1"/>
                          </a:solidFill>
                          <a:effectLst/>
                          <a:latin typeface="Meiryo UI"/>
                          <a:ea typeface="Meiryo UI"/>
                        </a:rPr>
                        <a:t>などの品揃えを</a:t>
                      </a:r>
                      <a:r>
                        <a:rPr lang="ja-JP" altLang="en-US" sz="1200" b="0" i="0" u="none" strike="noStrike" dirty="0">
                          <a:solidFill>
                            <a:schemeClr val="tx1"/>
                          </a:solidFill>
                          <a:effectLst/>
                          <a:latin typeface="Meiryo UI"/>
                          <a:ea typeface="Meiryo UI"/>
                        </a:rPr>
                        <a:t>改めてチェック。</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二十四節気の一つで、冬の始まりの日。日中も徐々に寒さを感じるように</a:t>
                      </a:r>
                      <a:r>
                        <a:rPr lang="ja-JP" altLang="en-US" sz="1200" b="0" i="0" u="none" strike="noStrike">
                          <a:solidFill>
                            <a:schemeClr val="tx1"/>
                          </a:solidFill>
                          <a:effectLst/>
                          <a:latin typeface="Meiryo UI"/>
                          <a:ea typeface="Meiryo UI"/>
                        </a:rPr>
                        <a:t>なる。お茶などの温かい飲料や防寒</a:t>
                      </a:r>
                      <a:r>
                        <a:rPr lang="ja-JP" altLang="en-US" sz="1200" b="0" i="0" u="none" strike="noStrike" dirty="0">
                          <a:solidFill>
                            <a:schemeClr val="tx1"/>
                          </a:solidFill>
                          <a:effectLst/>
                          <a:latin typeface="Meiryo UI"/>
                          <a:ea typeface="Meiryo UI"/>
                        </a:rPr>
                        <a:t>商品の販売が伸長する。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秋冬は湿度が低下して空気も乾燥し、肌トラブルが多くなる。ハンドクリームやリップクリーム、ボディクリームを多めに持つ。</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寒くなると、暖房をつける機会が増える。室内が乾燥すると、風邪や乾燥肌の原因</a:t>
                      </a:r>
                      <a:r>
                        <a:rPr lang="ja-JP" altLang="en-US" sz="1200" b="0" i="0" u="none" strike="noStrike" kern="1200" noProof="0">
                          <a:solidFill>
                            <a:schemeClr val="tx1"/>
                          </a:solidFill>
                          <a:effectLst/>
                          <a:latin typeface="Meiryo UI"/>
                          <a:ea typeface="Meiryo UI"/>
                        </a:rPr>
                        <a:t>になるので、店内</a:t>
                      </a:r>
                      <a:r>
                        <a:rPr lang="ja-JP" altLang="en-US" sz="1200" b="0" i="0" u="none" strike="noStrike" kern="1200" noProof="0" dirty="0">
                          <a:solidFill>
                            <a:schemeClr val="tx1"/>
                          </a:solidFill>
                          <a:effectLst/>
                          <a:latin typeface="Meiryo UI"/>
                          <a:ea typeface="Meiryo UI"/>
                        </a:rPr>
                        <a:t>も小まめに換気をすること。</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en-US" altLang="ja-JP" sz="1200" b="0" i="0" u="none" strike="noStrike" kern="1200" noProof="0" dirty="0">
                          <a:solidFill>
                            <a:schemeClr val="tx1"/>
                          </a:solidFill>
                          <a:effectLst/>
                          <a:latin typeface="Meiryo UI"/>
                          <a:ea typeface="Meiryo UI"/>
                        </a:rPr>
                        <a:t>8</a:t>
                      </a:r>
                      <a:r>
                        <a:rPr lang="ja-JP" altLang="en-US" sz="1200" b="0" i="0" u="none" strike="noStrike" kern="1200" noProof="0" dirty="0">
                          <a:solidFill>
                            <a:schemeClr val="tx1"/>
                          </a:solidFill>
                          <a:effectLst/>
                          <a:latin typeface="Meiryo UI"/>
                          <a:ea typeface="Meiryo UI"/>
                        </a:rPr>
                        <a:t>日の「いいお肌の日」と併せて、乾燥対策商品のキャンペーンを行う。雑貨はシーズン初めの購入が多いため、早めのアピールが肝心。</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毎月</a:t>
                      </a:r>
                      <a:r>
                        <a:rPr lang="en-US" altLang="ja-JP" sz="1200" b="0" i="0" u="none" strike="noStrike" dirty="0">
                          <a:solidFill>
                            <a:schemeClr val="tx1"/>
                          </a:solidFill>
                          <a:effectLst/>
                          <a:latin typeface="Meiryo UI"/>
                          <a:ea typeface="Meiryo UI"/>
                        </a:rPr>
                        <a:t>11</a:t>
                      </a:r>
                      <a:r>
                        <a:rPr lang="ja-JP" altLang="en-US" sz="1200" b="0" i="0" u="none" strike="noStrike" dirty="0">
                          <a:solidFill>
                            <a:schemeClr val="tx1"/>
                          </a:solidFill>
                          <a:effectLst/>
                          <a:latin typeface="Meiryo UI"/>
                          <a:ea typeface="Meiryo UI"/>
                        </a:rPr>
                        <a:t>日はめんの日。寒い日は、湯掛け麺や、濃厚な味のクリームパスタなどの販売が伸長。鍋の締めに入れる麺も人気だ。ボリューム陳列で販売を強化。</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朝晩は寒さが厳しくなり、防寒対策アイテムや身体を温める商品が売れる。急な寒さに備えて、手袋や帽子などの防寒具を持つこと。</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この日にちなみ、納豆や、茨城産の野菜など、茨城の名産を紹介。茨城に加えて、各地の名産を展開すると売場が盛り上がる。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若々しさをを保つことへの関心は高いので、アンチエイジング</a:t>
                      </a:r>
                      <a:r>
                        <a:rPr lang="ja-JP" altLang="en-US" sz="1200" b="0" i="0" u="none" strike="noStrike" dirty="0">
                          <a:solidFill>
                            <a:schemeClr val="tx1"/>
                          </a:solidFill>
                          <a:effectLst/>
                          <a:latin typeface="Meiryo UI"/>
                          <a:ea typeface="Meiryo UI"/>
                        </a:rPr>
                        <a:t>商品を売り込もう。女性客の多い店舗では販促物で効能を記して、アピールする。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200" u="none" strike="noStrike" kern="1200" dirty="0">
                          <a:solidFill>
                            <a:schemeClr val="tx1"/>
                          </a:solidFill>
                          <a:effectLst/>
                          <a:latin typeface="Meiryo UI"/>
                          <a:ea typeface="Meiryo UI"/>
                          <a:cs typeface="+mn-cs"/>
                        </a:rPr>
                        <a:t>寺社、ホテル、写真スタジオなどの近隣店舗では、七五三をお祝いする人でにぎわう。千歳飴、菓子、祝儀袋など</a:t>
                      </a:r>
                      <a:r>
                        <a:rPr kumimoji="1" lang="ja-JP" altLang="en-US" sz="1200" u="none" strike="noStrike" kern="1200">
                          <a:solidFill>
                            <a:schemeClr val="tx1"/>
                          </a:solidFill>
                          <a:effectLst/>
                          <a:latin typeface="Meiryo UI"/>
                          <a:ea typeface="Meiryo UI"/>
                          <a:cs typeface="+mn-cs"/>
                        </a:rPr>
                        <a:t>を用意する。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自然薯は芋の一種。この日にちなみ、芋の仲間である秋の旬のサツマ芋を使った商品のキャンペーンを提案してみよう。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lvl="0" algn="l">
                        <a:buNone/>
                      </a:pPr>
                      <a:r>
                        <a:rPr kumimoji="1" lang="ja-JP" altLang="en-US" sz="1200" b="0" i="0" u="none" strike="noStrike" kern="1200" noProof="0" dirty="0">
                          <a:solidFill>
                            <a:schemeClr val="tx1"/>
                          </a:solidFill>
                          <a:effectLst/>
                          <a:latin typeface="Meiryo UI"/>
                          <a:ea typeface="Meiryo UI"/>
                          <a:cs typeface="+mn-cs"/>
                        </a:rPr>
                        <a:t>レンコンは風邪や美容に効能のある食べ物。前日の「自然薯の日」と併せて、健康や美容に効能のある商品をアピール。</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noFill/>
                  </a:tcPr>
                </a:tc>
                <a:tc>
                  <a:txBody>
                    <a:bodyPr/>
                    <a:lstStyle/>
                    <a:p>
                      <a:pPr algn="l" fontAlgn="auto"/>
                      <a:r>
                        <a:rPr kumimoji="1" lang="ja-JP" altLang="en-US" sz="1200" b="0" i="0" u="none" strike="noStrike" kern="1200" noProof="0">
                          <a:solidFill>
                            <a:schemeClr val="tx1"/>
                          </a:solidFill>
                          <a:effectLst/>
                          <a:latin typeface="Meiryo UI"/>
                          <a:ea typeface="Meiryo UI"/>
                          <a:cs typeface="+mn-cs"/>
                        </a:rPr>
                        <a:t>雪見だいふくなどの定番人気商品をはじめ、冬季商品が続々発売される。寒い日や気温が低下する夜は売り込みのチャンスだ。</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この日にちなみ、オーラルケアの見直しで、口の中を清潔に保つよう、関連商品をＰＲ。</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ボージョレ・ヌーボーは解禁日当日の購入がほとんどを占めるので、当日の売り込みが勝負。チーズやつまみなどのプラスワン購入を促そう。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dirty="0">
                          <a:solidFill>
                            <a:schemeClr val="tx1"/>
                          </a:solidFill>
                          <a:effectLst/>
                          <a:latin typeface="Meiryo UI"/>
                          <a:ea typeface="Meiryo UI"/>
                        </a:rPr>
                        <a:t>紅葉狩りなどの野外</a:t>
                      </a:r>
                      <a:r>
                        <a:rPr lang="ja-JP" altLang="en-US" sz="1200" b="0" i="0" u="none" strike="noStrike">
                          <a:solidFill>
                            <a:schemeClr val="tx1"/>
                          </a:solidFill>
                          <a:effectLst/>
                          <a:latin typeface="Meiryo UI"/>
                          <a:ea typeface="Meiryo UI"/>
                        </a:rPr>
                        <a:t>行楽は唐揚げを</a:t>
                      </a:r>
                      <a:r>
                        <a:rPr lang="ja-JP" altLang="en-US" sz="1200" b="0" i="0" u="none" strike="noStrike" dirty="0">
                          <a:solidFill>
                            <a:schemeClr val="tx1"/>
                          </a:solidFill>
                          <a:effectLst/>
                          <a:latin typeface="Meiryo UI"/>
                          <a:ea typeface="Meiryo UI"/>
                        </a:rPr>
                        <a:t>はじめ、フライ系が伸びるので販促を強化しよう。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最近は、この日に入籍する人も多く、関連催事が催されることも多い。お酒やスイーツなど、夫や妻が喜ぶ商品を提案してみよう。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dirty="0">
                          <a:solidFill>
                            <a:schemeClr val="tx1"/>
                          </a:solidFill>
                          <a:effectLst/>
                          <a:latin typeface="Meiryo UI"/>
                          <a:ea typeface="Meiryo UI"/>
                        </a:rPr>
                        <a:t>日頃の勤労の疲れを癒やすアイテムを用意。栄養豊富なスタミナ食や、栄養剤、サプリメントなどを展開し、販促物</a:t>
                      </a:r>
                      <a:r>
                        <a:rPr lang="ja-JP" altLang="en-US" sz="1200" u="none" strike="noStrike">
                          <a:solidFill>
                            <a:schemeClr val="tx1"/>
                          </a:solidFill>
                          <a:effectLst/>
                          <a:latin typeface="Meiryo UI"/>
                          <a:ea typeface="Meiryo UI"/>
                        </a:rPr>
                        <a:t>で表示する。</a:t>
                      </a:r>
                      <a:endParaRPr kumimoji="1" lang="ja-JP" altLang="en-US" sz="12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en-US" altLang="ja-JP" sz="1200" u="none" strike="noStrike" kern="1200" dirty="0">
                          <a:solidFill>
                            <a:schemeClr val="tx1"/>
                          </a:solidFill>
                          <a:effectLst/>
                          <a:latin typeface="Meiryo UI"/>
                          <a:ea typeface="Meiryo UI"/>
                          <a:cs typeface="+mn-cs"/>
                        </a:rPr>
                        <a:t>11</a:t>
                      </a:r>
                      <a:r>
                        <a:rPr kumimoji="1" lang="ja-JP" altLang="en-US" sz="1200" u="none" strike="noStrike" kern="1200" dirty="0">
                          <a:solidFill>
                            <a:schemeClr val="tx1"/>
                          </a:solidFill>
                          <a:effectLst/>
                          <a:latin typeface="Meiryo UI"/>
                          <a:ea typeface="Meiryo UI"/>
                          <a:cs typeface="+mn-cs"/>
                        </a:rPr>
                        <a:t>月は芸術催事、</a:t>
                      </a:r>
                      <a:r>
                        <a:rPr kumimoji="1" lang="en-US" altLang="ja-JP" sz="1200" u="none" strike="noStrike" kern="1200" dirty="0">
                          <a:solidFill>
                            <a:schemeClr val="tx1"/>
                          </a:solidFill>
                          <a:effectLst/>
                          <a:latin typeface="Meiryo UI"/>
                          <a:ea typeface="Meiryo UI"/>
                          <a:cs typeface="+mn-cs"/>
                        </a:rPr>
                        <a:t>12</a:t>
                      </a:r>
                      <a:r>
                        <a:rPr kumimoji="1" lang="ja-JP" altLang="en-US" sz="1200" u="none" strike="noStrike" kern="1200" dirty="0">
                          <a:solidFill>
                            <a:schemeClr val="tx1"/>
                          </a:solidFill>
                          <a:effectLst/>
                          <a:latin typeface="Meiryo UI"/>
                          <a:ea typeface="Meiryo UI"/>
                          <a:cs typeface="+mn-cs"/>
                        </a:rPr>
                        <a:t>月はクリスマスなどのイベントがめじろ押し。年末年始まで自店近隣の催事情報を収集、対応すること。</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冬のボーナスや、クリスマスが近い。女性客の多い店舗では、クリスマスコフレやクリスマス限定商品の訴求を高めよう。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寒さが厳しい夜は、風呂</a:t>
                      </a:r>
                      <a:r>
                        <a:rPr lang="ja-JP" altLang="en-US" sz="1200" b="0" i="0" u="none" strike="noStrike">
                          <a:solidFill>
                            <a:schemeClr val="tx1"/>
                          </a:solidFill>
                          <a:effectLst/>
                          <a:latin typeface="Meiryo UI"/>
                          <a:ea typeface="Meiryo UI"/>
                        </a:rPr>
                        <a:t>にゆっくり浸かる人</a:t>
                      </a:r>
                      <a:r>
                        <a:rPr lang="ja-JP" altLang="en-US" sz="1200" b="0" i="0" u="none" strike="noStrike" dirty="0">
                          <a:solidFill>
                            <a:schemeClr val="tx1"/>
                          </a:solidFill>
                          <a:effectLst/>
                          <a:latin typeface="Meiryo UI"/>
                          <a:ea typeface="Meiryo UI"/>
                        </a:rPr>
                        <a:t>が増える。秋の夜長と合わせ、バスアイテムやリラックス雑貨の充実を考えてみよう。</a:t>
                      </a: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寿司や小魚の甘露煮などプレミアム感のある商品や、お歳暮に合う商品を提案。試食</a:t>
                      </a:r>
                      <a:r>
                        <a:rPr lang="ja-JP" altLang="en-US" sz="1200" b="0" i="0" u="none" strike="noStrike">
                          <a:solidFill>
                            <a:schemeClr val="tx1"/>
                          </a:solidFill>
                          <a:effectLst/>
                          <a:latin typeface="Meiryo UI"/>
                          <a:ea typeface="Meiryo UI"/>
                        </a:rPr>
                        <a:t>やお試しで</a:t>
                      </a:r>
                      <a:r>
                        <a:rPr lang="ja-JP" altLang="en-US" sz="1200" b="0" i="0" u="none" strike="noStrike" dirty="0">
                          <a:solidFill>
                            <a:schemeClr val="tx1"/>
                          </a:solidFill>
                          <a:effectLst/>
                          <a:latin typeface="Meiryo UI"/>
                          <a:ea typeface="Meiryo UI"/>
                        </a:rPr>
                        <a:t>本番購入につなげよう。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この日にちなみ、パンフェアを開催する。パンに合うサラダ、スープ、惣菜、ヨーグルト、コーヒー、牛乳なども売り込もう。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気温が低下し、寒さで風邪をひきやすい頃。肉を食べてスタミナを付けることを販促物でアピールしよう。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年末年始に緊急需要が高まるのが調味料。消費を先取りするため、割引セールを行うと効果的だ。</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200" b="0" i="0" u="none" strike="noStrike">
                          <a:solidFill>
                            <a:schemeClr val="tx1"/>
                          </a:solidFill>
                          <a:effectLst/>
                          <a:latin typeface="Meiryo UI"/>
                          <a:ea typeface="Meiryo UI"/>
                        </a:rPr>
                        <a:t>気温が</a:t>
                      </a:r>
                      <a:r>
                        <a:rPr lang="en-US" altLang="ja-JP" sz="1200" b="0" i="0" u="none" strike="noStrike" dirty="0">
                          <a:solidFill>
                            <a:schemeClr val="tx1"/>
                          </a:solidFill>
                          <a:effectLst/>
                          <a:latin typeface="Meiryo UI"/>
                          <a:ea typeface="Meiryo UI"/>
                        </a:rPr>
                        <a:t>10</a:t>
                      </a:r>
                      <a:r>
                        <a:rPr lang="ja-JP" altLang="en-US" sz="1200" b="0" i="0" u="none" strike="noStrike">
                          <a:solidFill>
                            <a:schemeClr val="tx1"/>
                          </a:solidFill>
                          <a:effectLst/>
                          <a:latin typeface="Meiryo UI"/>
                          <a:ea typeface="Meiryo UI"/>
                        </a:rPr>
                        <a:t>度を下回るとカイロの需要が高まる。紅葉やイルミネーションの名所近隣では、急な寒さに備えて多めに用意する。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この日にちなみ、ヨーグルトや納豆、キムチ、みそなどの発酵食品、栄養補助食品、栄養剤など健康関連商品を提案する。</a:t>
                      </a:r>
                      <a:endParaRPr lang="ja-JP" altLang="ja-JP" sz="1200" dirty="0">
                        <a:solidFill>
                          <a:schemeClr val="tx1"/>
                        </a:solidFill>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風邪に効能があるといわれる、ビタミンＣを多く含む</a:t>
                      </a:r>
                      <a:r>
                        <a:rPr lang="ja-JP" altLang="en-US" sz="1200" b="0" i="0" u="none" strike="noStrike">
                          <a:solidFill>
                            <a:schemeClr val="tx1"/>
                          </a:solidFill>
                          <a:effectLst/>
                          <a:latin typeface="Meiryo UI"/>
                          <a:ea typeface="Meiryo UI"/>
                        </a:rPr>
                        <a:t>ミカンなどの商品</a:t>
                      </a:r>
                      <a:r>
                        <a:rPr lang="ja-JP" altLang="en-US" sz="1200" b="0" i="0" u="none" strike="noStrike" dirty="0">
                          <a:solidFill>
                            <a:schemeClr val="tx1"/>
                          </a:solidFill>
                          <a:effectLst/>
                          <a:latin typeface="Meiryo UI"/>
                          <a:ea typeface="Meiryo UI"/>
                        </a:rPr>
                        <a:t>をアピールしよう。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体調を崩しやすい時季。常時、マスクや除菌アイテム、ティッシュなどの対策商品を多めに持つこと。</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77219">
                <a:tc>
                  <a:txBody>
                    <a:bodyPr/>
                    <a:lstStyle/>
                    <a:p>
                      <a:pPr algn="ctr" fontAlgn="auto"/>
                      <a:endParaRPr lang="ja-JP" altLang="en-US" sz="900" b="0" i="0" u="none" strike="noStrike" dirty="0">
                        <a:solidFill>
                          <a:schemeClr val="tx1"/>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dirty="0">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dirty="0">
                        <a:effectLst/>
                        <a:latin typeface="Meiryo UI"/>
                        <a:ea typeface="Meiryo UI"/>
                      </a:endParaRPr>
                    </a:p>
                  </a:txBody>
                  <a:tcPr marL="0" marR="0" marT="0" marB="0" vert="eaVert" anchor="b">
                    <a:noFill/>
                  </a:tcPr>
                </a:tc>
                <a:tc>
                  <a:txBody>
                    <a:bodyPr/>
                    <a:lstStyle/>
                    <a:p>
                      <a:pPr algn="ctr" fontAlgn="auto"/>
                      <a:r>
                        <a:rPr lang="ja-JP" altLang="en-US" sz="900" u="none" strike="noStrike" dirty="0">
                          <a:solidFill>
                            <a:schemeClr val="tx1"/>
                          </a:solidFill>
                          <a:effectLst/>
                          <a:latin typeface="Meiryo UI"/>
                          <a:ea typeface="Meiryo UI"/>
                        </a:rPr>
                        <a:t>　</a:t>
                      </a:r>
                      <a:endParaRPr lang="ja-JP" altLang="en-US" sz="900" b="0" i="0" u="none" strike="noStrike" dirty="0">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50" name="角丸四角形 49">
            <a:extLst>
              <a:ext uri="{FF2B5EF4-FFF2-40B4-BE49-F238E27FC236}">
                <a16:creationId xmlns:a16="http://schemas.microsoft.com/office/drawing/2014/main" id="{893A84DF-5CAF-4AF6-31BA-02470CFFC863}"/>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a:t>
            </a:r>
            <a:r>
              <a:rPr kumimoji="1" lang="en-US" altLang="ja-JP" sz="800" dirty="0" err="1"/>
              <a:t>www.daikin.co.jp</a:t>
            </a:r>
            <a:r>
              <a:rPr kumimoji="1" lang="en-US" altLang="ja-JP" sz="800" dirty="0"/>
              <a:t>/</a:t>
            </a:r>
            <a:r>
              <a:rPr kumimoji="1" lang="en-US" altLang="ja-JP" sz="800" dirty="0" err="1"/>
              <a:t>otenki</a:t>
            </a:r>
            <a:r>
              <a:rPr kumimoji="1" lang="en-US" altLang="ja-JP" sz="800" dirty="0"/>
              <a:t>/</a:t>
            </a:r>
            <a:r>
              <a:rPr kumimoji="1" lang="en-US" altLang="ja-JP" sz="800" dirty="0" err="1"/>
              <a:t>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Text Box 14">
            <a:extLst>
              <a:ext uri="{FF2B5EF4-FFF2-40B4-BE49-F238E27FC236}">
                <a16:creationId xmlns:a16="http://schemas.microsoft.com/office/drawing/2014/main" id="{AE3213A1-72A4-4ACB-B6DD-EC99A5A402B8}"/>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32AF88EE-5451-437F-BF4B-D40FEFC4E7D6}"/>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dirty="0">
                <a:effectLst/>
                <a:latin typeface="+mn-lt"/>
                <a:ea typeface="+mn-ea"/>
                <a:cs typeface="+mn-cs"/>
              </a:rPr>
              <a:t>TEL</a:t>
            </a:r>
            <a:r>
              <a:rPr lang="ja-JP" altLang="en-US" sz="2400" b="1" i="0" baseline="0" dirty="0">
                <a:effectLst/>
                <a:latin typeface="+mn-lt"/>
                <a:ea typeface="+mn-ea"/>
                <a:cs typeface="+mn-cs"/>
              </a:rPr>
              <a:t>：</a:t>
            </a:r>
            <a:r>
              <a:rPr lang="ja-JP" altLang="ja-JP" sz="2400" b="1" i="0" baseline="0" dirty="0">
                <a:effectLst/>
                <a:latin typeface="+mn-lt"/>
                <a:ea typeface="+mn-ea"/>
                <a:cs typeface="+mn-cs"/>
              </a:rPr>
              <a:t> </a:t>
            </a:r>
            <a:endParaRPr lang="ja-JP" altLang="ja-JP" sz="4000" dirty="0">
              <a:effectLst/>
            </a:endParaRPr>
          </a:p>
        </p:txBody>
      </p:sp>
      <p:pic>
        <p:nvPicPr>
          <p:cNvPr id="3" name="図 2">
            <a:extLst>
              <a:ext uri="{FF2B5EF4-FFF2-40B4-BE49-F238E27FC236}">
                <a16:creationId xmlns:a16="http://schemas.microsoft.com/office/drawing/2014/main" id="{DC923650-EB29-BDD1-BFA5-2874FA614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pic>
        <p:nvPicPr>
          <p:cNvPr id="6" name="図 5" descr="図形&#10;&#10;中程度の精度で自動的に生成された説明">
            <a:extLst>
              <a:ext uri="{FF2B5EF4-FFF2-40B4-BE49-F238E27FC236}">
                <a16:creationId xmlns:a16="http://schemas.microsoft.com/office/drawing/2014/main" id="{1C58474D-DB59-8DFF-4C60-903DF6CDBA4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14" name="図 13">
            <a:extLst>
              <a:ext uri="{FF2B5EF4-FFF2-40B4-BE49-F238E27FC236}">
                <a16:creationId xmlns:a16="http://schemas.microsoft.com/office/drawing/2014/main" id="{0F040991-8D74-AAB1-5D41-4D802A53CB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57599" y="2152133"/>
            <a:ext cx="242575" cy="245526"/>
          </a:xfrm>
          <a:prstGeom prst="rect">
            <a:avLst/>
          </a:prstGeom>
        </p:spPr>
      </p:pic>
      <p:pic>
        <p:nvPicPr>
          <p:cNvPr id="17" name="図 16">
            <a:extLst>
              <a:ext uri="{FF2B5EF4-FFF2-40B4-BE49-F238E27FC236}">
                <a16:creationId xmlns:a16="http://schemas.microsoft.com/office/drawing/2014/main" id="{ED9F4AC9-46E4-5340-D550-61603036B46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040820" y="2073039"/>
            <a:ext cx="337754" cy="314325"/>
          </a:xfrm>
          <a:prstGeom prst="rect">
            <a:avLst/>
          </a:prstGeom>
        </p:spPr>
      </p:pic>
      <p:pic>
        <p:nvPicPr>
          <p:cNvPr id="23" name="図 22">
            <a:extLst>
              <a:ext uri="{FF2B5EF4-FFF2-40B4-BE49-F238E27FC236}">
                <a16:creationId xmlns:a16="http://schemas.microsoft.com/office/drawing/2014/main" id="{E6C9F660-CF28-3FD0-33DF-7D567E78B68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65434" y="2162103"/>
            <a:ext cx="242575" cy="245526"/>
          </a:xfrm>
          <a:prstGeom prst="rect">
            <a:avLst/>
          </a:prstGeom>
        </p:spPr>
      </p:pic>
      <p:pic>
        <p:nvPicPr>
          <p:cNvPr id="55" name="図 54">
            <a:extLst>
              <a:ext uri="{FF2B5EF4-FFF2-40B4-BE49-F238E27FC236}">
                <a16:creationId xmlns:a16="http://schemas.microsoft.com/office/drawing/2014/main" id="{722DA06D-BF53-5794-A607-593A4758938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615228" y="2142023"/>
            <a:ext cx="288059" cy="288059"/>
          </a:xfrm>
          <a:prstGeom prst="rect">
            <a:avLst/>
          </a:prstGeom>
        </p:spPr>
      </p:pic>
      <p:pic>
        <p:nvPicPr>
          <p:cNvPr id="74" name="図 73">
            <a:extLst>
              <a:ext uri="{FF2B5EF4-FFF2-40B4-BE49-F238E27FC236}">
                <a16:creationId xmlns:a16="http://schemas.microsoft.com/office/drawing/2014/main" id="{2ECD8B62-D4A3-3492-D389-3144A14E948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523639" y="2139070"/>
            <a:ext cx="288059" cy="288059"/>
          </a:xfrm>
          <a:prstGeom prst="rect">
            <a:avLst/>
          </a:prstGeom>
        </p:spPr>
      </p:pic>
      <p:pic>
        <p:nvPicPr>
          <p:cNvPr id="78" name="図 77">
            <a:extLst>
              <a:ext uri="{FF2B5EF4-FFF2-40B4-BE49-F238E27FC236}">
                <a16:creationId xmlns:a16="http://schemas.microsoft.com/office/drawing/2014/main" id="{7FE55470-05CF-AA91-1DC8-779C985C9C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687824" y="2154806"/>
            <a:ext cx="242575" cy="245526"/>
          </a:xfrm>
          <a:prstGeom prst="rect">
            <a:avLst/>
          </a:prstGeom>
        </p:spPr>
      </p:pic>
      <p:pic>
        <p:nvPicPr>
          <p:cNvPr id="47" name="図 46">
            <a:extLst>
              <a:ext uri="{FF2B5EF4-FFF2-40B4-BE49-F238E27FC236}">
                <a16:creationId xmlns:a16="http://schemas.microsoft.com/office/drawing/2014/main" id="{A9EF9ACE-045E-37BC-12AF-934549528B4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62492" y="2150432"/>
            <a:ext cx="288059" cy="288059"/>
          </a:xfrm>
          <a:prstGeom prst="rect">
            <a:avLst/>
          </a:prstGeom>
        </p:spPr>
      </p:pic>
      <p:pic>
        <p:nvPicPr>
          <p:cNvPr id="48" name="図 47">
            <a:extLst>
              <a:ext uri="{FF2B5EF4-FFF2-40B4-BE49-F238E27FC236}">
                <a16:creationId xmlns:a16="http://schemas.microsoft.com/office/drawing/2014/main" id="{2F636922-409C-E315-29CD-2DD2FA3AEA2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80976" y="2144058"/>
            <a:ext cx="288059" cy="288059"/>
          </a:xfrm>
          <a:prstGeom prst="rect">
            <a:avLst/>
          </a:prstGeom>
        </p:spPr>
      </p:pic>
      <p:pic>
        <p:nvPicPr>
          <p:cNvPr id="49" name="図 48">
            <a:extLst>
              <a:ext uri="{FF2B5EF4-FFF2-40B4-BE49-F238E27FC236}">
                <a16:creationId xmlns:a16="http://schemas.microsoft.com/office/drawing/2014/main" id="{76DD9B45-1A2A-D138-5B97-27C46CF5C30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93922" y="2154890"/>
            <a:ext cx="288059" cy="288059"/>
          </a:xfrm>
          <a:prstGeom prst="rect">
            <a:avLst/>
          </a:prstGeom>
        </p:spPr>
      </p:pic>
      <p:pic>
        <p:nvPicPr>
          <p:cNvPr id="51" name="図 50">
            <a:extLst>
              <a:ext uri="{FF2B5EF4-FFF2-40B4-BE49-F238E27FC236}">
                <a16:creationId xmlns:a16="http://schemas.microsoft.com/office/drawing/2014/main" id="{2A1E3F4E-39F3-DD73-4816-D82D61D91D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18722" y="2156991"/>
            <a:ext cx="242575" cy="245526"/>
          </a:xfrm>
          <a:prstGeom prst="rect">
            <a:avLst/>
          </a:prstGeom>
        </p:spPr>
      </p:pic>
      <p:pic>
        <p:nvPicPr>
          <p:cNvPr id="61" name="図 60">
            <a:extLst>
              <a:ext uri="{FF2B5EF4-FFF2-40B4-BE49-F238E27FC236}">
                <a16:creationId xmlns:a16="http://schemas.microsoft.com/office/drawing/2014/main" id="{363488F0-458D-E8BC-197B-24C21A3928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76226" y="2156991"/>
            <a:ext cx="242575" cy="245526"/>
          </a:xfrm>
          <a:prstGeom prst="rect">
            <a:avLst/>
          </a:prstGeom>
        </p:spPr>
      </p:pic>
      <p:pic>
        <p:nvPicPr>
          <p:cNvPr id="75" name="図 74">
            <a:extLst>
              <a:ext uri="{FF2B5EF4-FFF2-40B4-BE49-F238E27FC236}">
                <a16:creationId xmlns:a16="http://schemas.microsoft.com/office/drawing/2014/main" id="{9DF066D2-FB44-4539-28E6-771609267F08}"/>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7356895" y="2040472"/>
            <a:ext cx="337754" cy="314325"/>
          </a:xfrm>
          <a:prstGeom prst="rect">
            <a:avLst/>
          </a:prstGeom>
        </p:spPr>
      </p:pic>
      <p:pic>
        <p:nvPicPr>
          <p:cNvPr id="11" name="図 10">
            <a:extLst>
              <a:ext uri="{FF2B5EF4-FFF2-40B4-BE49-F238E27FC236}">
                <a16:creationId xmlns:a16="http://schemas.microsoft.com/office/drawing/2014/main" id="{A131A90C-3CCD-5B05-7FE8-6FEACF066B5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628422" y="2073039"/>
            <a:ext cx="337754" cy="314325"/>
          </a:xfrm>
          <a:prstGeom prst="rect">
            <a:avLst/>
          </a:prstGeom>
        </p:spPr>
      </p:pic>
      <p:pic>
        <p:nvPicPr>
          <p:cNvPr id="30" name="図 29">
            <a:extLst>
              <a:ext uri="{FF2B5EF4-FFF2-40B4-BE49-F238E27FC236}">
                <a16:creationId xmlns:a16="http://schemas.microsoft.com/office/drawing/2014/main" id="{4D24676C-35AB-9B95-8590-1790CF0703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49602" y="2131154"/>
            <a:ext cx="242575" cy="245526"/>
          </a:xfrm>
          <a:prstGeom prst="rect">
            <a:avLst/>
          </a:prstGeom>
        </p:spPr>
      </p:pic>
      <p:pic>
        <p:nvPicPr>
          <p:cNvPr id="60" name="図 59">
            <a:extLst>
              <a:ext uri="{FF2B5EF4-FFF2-40B4-BE49-F238E27FC236}">
                <a16:creationId xmlns:a16="http://schemas.microsoft.com/office/drawing/2014/main" id="{227344D6-1458-9036-F434-F81F1D09356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74052" y="2144057"/>
            <a:ext cx="288059" cy="288059"/>
          </a:xfrm>
          <a:prstGeom prst="rect">
            <a:avLst/>
          </a:prstGeom>
        </p:spPr>
      </p:pic>
      <p:pic>
        <p:nvPicPr>
          <p:cNvPr id="64" name="図 63">
            <a:extLst>
              <a:ext uri="{FF2B5EF4-FFF2-40B4-BE49-F238E27FC236}">
                <a16:creationId xmlns:a16="http://schemas.microsoft.com/office/drawing/2014/main" id="{5647CEE5-BA9C-23D0-937F-6087A0279C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23364" y="2139070"/>
            <a:ext cx="288059" cy="288059"/>
          </a:xfrm>
          <a:prstGeom prst="rect">
            <a:avLst/>
          </a:prstGeom>
        </p:spPr>
      </p:pic>
      <p:pic>
        <p:nvPicPr>
          <p:cNvPr id="65" name="図 64">
            <a:extLst>
              <a:ext uri="{FF2B5EF4-FFF2-40B4-BE49-F238E27FC236}">
                <a16:creationId xmlns:a16="http://schemas.microsoft.com/office/drawing/2014/main" id="{99D3EDB9-71D2-7DC5-A5C8-B9A7615DC20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764349" y="2072301"/>
            <a:ext cx="337754" cy="314325"/>
          </a:xfrm>
          <a:prstGeom prst="rect">
            <a:avLst/>
          </a:prstGeom>
        </p:spPr>
      </p:pic>
      <p:pic>
        <p:nvPicPr>
          <p:cNvPr id="72" name="図 71">
            <a:extLst>
              <a:ext uri="{FF2B5EF4-FFF2-40B4-BE49-F238E27FC236}">
                <a16:creationId xmlns:a16="http://schemas.microsoft.com/office/drawing/2014/main" id="{C8F40CE8-6CC9-E04F-A1D6-8CEE398C46B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3327796" y="2130866"/>
            <a:ext cx="288059" cy="288059"/>
          </a:xfrm>
          <a:prstGeom prst="rect">
            <a:avLst/>
          </a:prstGeom>
        </p:spPr>
      </p:pic>
      <p:pic>
        <p:nvPicPr>
          <p:cNvPr id="76" name="図 75">
            <a:extLst>
              <a:ext uri="{FF2B5EF4-FFF2-40B4-BE49-F238E27FC236}">
                <a16:creationId xmlns:a16="http://schemas.microsoft.com/office/drawing/2014/main" id="{71A94F8A-6DB9-4BBD-4C48-C2DAF0D0041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079985" y="2150432"/>
            <a:ext cx="288059" cy="288059"/>
          </a:xfrm>
          <a:prstGeom prst="rect">
            <a:avLst/>
          </a:prstGeom>
        </p:spPr>
      </p:pic>
      <p:pic>
        <p:nvPicPr>
          <p:cNvPr id="79" name="図 78">
            <a:extLst>
              <a:ext uri="{FF2B5EF4-FFF2-40B4-BE49-F238E27FC236}">
                <a16:creationId xmlns:a16="http://schemas.microsoft.com/office/drawing/2014/main" id="{66D0DE6C-30B4-900A-A96D-087D40464D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244494" y="2150432"/>
            <a:ext cx="288059" cy="288059"/>
          </a:xfrm>
          <a:prstGeom prst="rect">
            <a:avLst/>
          </a:prstGeom>
        </p:spPr>
      </p:pic>
      <p:pic>
        <p:nvPicPr>
          <p:cNvPr id="81" name="図 80">
            <a:extLst>
              <a:ext uri="{FF2B5EF4-FFF2-40B4-BE49-F238E27FC236}">
                <a16:creationId xmlns:a16="http://schemas.microsoft.com/office/drawing/2014/main" id="{2B90F21B-5076-0067-9994-D3442B47351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834234" y="2140836"/>
            <a:ext cx="288059" cy="288059"/>
          </a:xfrm>
          <a:prstGeom prst="rect">
            <a:avLst/>
          </a:prstGeom>
        </p:spPr>
      </p:pic>
      <p:pic>
        <p:nvPicPr>
          <p:cNvPr id="83" name="図 82">
            <a:extLst>
              <a:ext uri="{FF2B5EF4-FFF2-40B4-BE49-F238E27FC236}">
                <a16:creationId xmlns:a16="http://schemas.microsoft.com/office/drawing/2014/main" id="{2D975382-6F05-FCF5-88E2-9903BAB016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995194" y="2147619"/>
            <a:ext cx="288059" cy="288059"/>
          </a:xfrm>
          <a:prstGeom prst="rect">
            <a:avLst/>
          </a:prstGeom>
        </p:spPr>
      </p:pic>
      <p:pic>
        <p:nvPicPr>
          <p:cNvPr id="84" name="図 83">
            <a:extLst>
              <a:ext uri="{FF2B5EF4-FFF2-40B4-BE49-F238E27FC236}">
                <a16:creationId xmlns:a16="http://schemas.microsoft.com/office/drawing/2014/main" id="{F738D859-1A2F-6110-7933-8C0C14A3DD6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562895" y="2153039"/>
            <a:ext cx="288059" cy="288059"/>
          </a:xfrm>
          <a:prstGeom prst="rect">
            <a:avLst/>
          </a:prstGeom>
        </p:spPr>
      </p:pic>
      <p:pic>
        <p:nvPicPr>
          <p:cNvPr id="85" name="図 84">
            <a:extLst>
              <a:ext uri="{FF2B5EF4-FFF2-40B4-BE49-F238E27FC236}">
                <a16:creationId xmlns:a16="http://schemas.microsoft.com/office/drawing/2014/main" id="{2B5CC973-1B9D-2A44-3BDE-D16F287633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69537" y="2142023"/>
            <a:ext cx="242575" cy="245526"/>
          </a:xfrm>
          <a:prstGeom prst="rect">
            <a:avLst/>
          </a:prstGeom>
        </p:spPr>
      </p:pic>
      <p:pic>
        <p:nvPicPr>
          <p:cNvPr id="25" name="図 24">
            <a:extLst>
              <a:ext uri="{FF2B5EF4-FFF2-40B4-BE49-F238E27FC236}">
                <a16:creationId xmlns:a16="http://schemas.microsoft.com/office/drawing/2014/main" id="{D62EC41C-5BE6-1DF4-A20C-DBA3C0320250}"/>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3208203" y="14767578"/>
            <a:ext cx="4913776" cy="610947"/>
          </a:xfrm>
          <a:prstGeom prst="rect">
            <a:avLst/>
          </a:prstGeom>
        </p:spPr>
      </p:pic>
      <p:pic>
        <p:nvPicPr>
          <p:cNvPr id="34" name="図 33">
            <a:extLst>
              <a:ext uri="{FF2B5EF4-FFF2-40B4-BE49-F238E27FC236}">
                <a16:creationId xmlns:a16="http://schemas.microsoft.com/office/drawing/2014/main" id="{59332F37-A3F8-1FED-BCC8-AE6AEAEB0B27}"/>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7852698" y="14780780"/>
            <a:ext cx="4913776" cy="610947"/>
          </a:xfrm>
          <a:prstGeom prst="rect">
            <a:avLst/>
          </a:prstGeom>
        </p:spPr>
      </p:pic>
      <p:pic>
        <p:nvPicPr>
          <p:cNvPr id="36" name="図 35">
            <a:extLst>
              <a:ext uri="{FF2B5EF4-FFF2-40B4-BE49-F238E27FC236}">
                <a16:creationId xmlns:a16="http://schemas.microsoft.com/office/drawing/2014/main" id="{41AE5B70-41A0-4582-3A45-AE1B33BA263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835369" y="2150432"/>
            <a:ext cx="288059" cy="288059"/>
          </a:xfrm>
          <a:prstGeom prst="rect">
            <a:avLst/>
          </a:prstGeom>
        </p:spPr>
      </p:pic>
      <p:pic>
        <p:nvPicPr>
          <p:cNvPr id="45" name="図 44">
            <a:extLst>
              <a:ext uri="{FF2B5EF4-FFF2-40B4-BE49-F238E27FC236}">
                <a16:creationId xmlns:a16="http://schemas.microsoft.com/office/drawing/2014/main" id="{736B9FB0-F23B-F5C8-1922-E0687DED3B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81085" y="2150432"/>
            <a:ext cx="288059" cy="288059"/>
          </a:xfrm>
          <a:prstGeom prst="rect">
            <a:avLst/>
          </a:prstGeom>
        </p:spPr>
      </p:pic>
      <p:pic>
        <p:nvPicPr>
          <p:cNvPr id="46" name="図 45">
            <a:extLst>
              <a:ext uri="{FF2B5EF4-FFF2-40B4-BE49-F238E27FC236}">
                <a16:creationId xmlns:a16="http://schemas.microsoft.com/office/drawing/2014/main" id="{8387F5FE-B06D-56FF-4A0D-98F9AD123AF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53962" y="2150432"/>
            <a:ext cx="288059" cy="288059"/>
          </a:xfrm>
          <a:prstGeom prst="rect">
            <a:avLst/>
          </a:prstGeom>
        </p:spPr>
      </p:pic>
      <p:pic>
        <p:nvPicPr>
          <p:cNvPr id="52" name="図 51">
            <a:extLst>
              <a:ext uri="{FF2B5EF4-FFF2-40B4-BE49-F238E27FC236}">
                <a16:creationId xmlns:a16="http://schemas.microsoft.com/office/drawing/2014/main" id="{08C449DD-3890-FF82-BB91-5E38E165F5F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13633" y="2134957"/>
            <a:ext cx="242575" cy="245526"/>
          </a:xfrm>
          <a:prstGeom prst="rect">
            <a:avLst/>
          </a:prstGeom>
        </p:spPr>
      </p:pic>
      <p:pic>
        <p:nvPicPr>
          <p:cNvPr id="56" name="図 55">
            <a:extLst>
              <a:ext uri="{FF2B5EF4-FFF2-40B4-BE49-F238E27FC236}">
                <a16:creationId xmlns:a16="http://schemas.microsoft.com/office/drawing/2014/main" id="{B15B0483-32A7-509A-3DFF-A6575DBD2C6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001274" y="2144033"/>
            <a:ext cx="288059" cy="288059"/>
          </a:xfrm>
          <a:prstGeom prst="rect">
            <a:avLst/>
          </a:prstGeom>
        </p:spPr>
      </p:pic>
      <p:pic>
        <p:nvPicPr>
          <p:cNvPr id="57" name="図 56">
            <a:extLst>
              <a:ext uri="{FF2B5EF4-FFF2-40B4-BE49-F238E27FC236}">
                <a16:creationId xmlns:a16="http://schemas.microsoft.com/office/drawing/2014/main" id="{7F19F2F7-1866-790A-75BC-4E5333E1C63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2187115" y="2141277"/>
            <a:ext cx="288059" cy="288059"/>
          </a:xfrm>
          <a:prstGeom prst="rect">
            <a:avLst/>
          </a:prstGeom>
        </p:spPr>
      </p:pic>
      <p:pic>
        <p:nvPicPr>
          <p:cNvPr id="63" name="図 62">
            <a:extLst>
              <a:ext uri="{FF2B5EF4-FFF2-40B4-BE49-F238E27FC236}">
                <a16:creationId xmlns:a16="http://schemas.microsoft.com/office/drawing/2014/main" id="{4C935778-E625-9FA1-E167-86387B69932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3884357" y="2083334"/>
            <a:ext cx="337754" cy="314325"/>
          </a:xfrm>
          <a:prstGeom prst="rect">
            <a:avLst/>
          </a:prstGeom>
        </p:spPr>
      </p:pic>
      <p:pic>
        <p:nvPicPr>
          <p:cNvPr id="66" name="図 65">
            <a:extLst>
              <a:ext uri="{FF2B5EF4-FFF2-40B4-BE49-F238E27FC236}">
                <a16:creationId xmlns:a16="http://schemas.microsoft.com/office/drawing/2014/main" id="{2840C1AD-3F92-45C5-EB76-90F6B28C5F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758676" y="2142023"/>
            <a:ext cx="242575" cy="245526"/>
          </a:xfrm>
          <a:prstGeom prst="rect">
            <a:avLst/>
          </a:prstGeom>
        </p:spPr>
      </p:pic>
      <p:pic>
        <p:nvPicPr>
          <p:cNvPr id="67" name="図 66">
            <a:extLst>
              <a:ext uri="{FF2B5EF4-FFF2-40B4-BE49-F238E27FC236}">
                <a16:creationId xmlns:a16="http://schemas.microsoft.com/office/drawing/2014/main" id="{E09E6D10-93EF-33D5-D3B6-1E3FC5FD4B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347465" y="2142023"/>
            <a:ext cx="242575" cy="245526"/>
          </a:xfrm>
          <a:prstGeom prst="rect">
            <a:avLst/>
          </a:prstGeom>
        </p:spPr>
      </p:pic>
      <p:pic>
        <p:nvPicPr>
          <p:cNvPr id="69" name="図 68">
            <a:extLst>
              <a:ext uri="{FF2B5EF4-FFF2-40B4-BE49-F238E27FC236}">
                <a16:creationId xmlns:a16="http://schemas.microsoft.com/office/drawing/2014/main" id="{94D2C93C-3141-FA42-39FE-05165B233E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909325" y="2153040"/>
            <a:ext cx="242575" cy="245526"/>
          </a:xfrm>
          <a:prstGeom prst="rect">
            <a:avLst/>
          </a:prstGeom>
        </p:spPr>
      </p:pic>
      <p:pic>
        <p:nvPicPr>
          <p:cNvPr id="73" name="図 72">
            <a:extLst>
              <a:ext uri="{FF2B5EF4-FFF2-40B4-BE49-F238E27FC236}">
                <a16:creationId xmlns:a16="http://schemas.microsoft.com/office/drawing/2014/main" id="{E0358427-2073-F959-2F67-F66D55D57256}"/>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9242305" y="194059"/>
            <a:ext cx="1886546" cy="1262610"/>
          </a:xfrm>
          <a:prstGeom prst="rect">
            <a:avLst/>
          </a:prstGeom>
        </p:spPr>
      </p:pic>
      <p:pic>
        <p:nvPicPr>
          <p:cNvPr id="86" name="図 85">
            <a:extLst>
              <a:ext uri="{FF2B5EF4-FFF2-40B4-BE49-F238E27FC236}">
                <a16:creationId xmlns:a16="http://schemas.microsoft.com/office/drawing/2014/main" id="{CE582D03-E008-4605-9D2E-3465F14045B4}"/>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63318" y="2617551"/>
            <a:ext cx="1340019" cy="825253"/>
          </a:xfrm>
          <a:prstGeom prst="rect">
            <a:avLst/>
          </a:prstGeom>
        </p:spPr>
      </p:pic>
      <p:pic>
        <p:nvPicPr>
          <p:cNvPr id="89" name="図 88">
            <a:extLst>
              <a:ext uri="{FF2B5EF4-FFF2-40B4-BE49-F238E27FC236}">
                <a16:creationId xmlns:a16="http://schemas.microsoft.com/office/drawing/2014/main" id="{D57BB906-8984-A0A4-AA37-3F6B154B7714}"/>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82330" y="8905908"/>
            <a:ext cx="1154234" cy="987730"/>
          </a:xfrm>
          <a:prstGeom prst="rect">
            <a:avLst/>
          </a:prstGeom>
        </p:spPr>
      </p:pic>
      <p:pic>
        <p:nvPicPr>
          <p:cNvPr id="91" name="図 90">
            <a:extLst>
              <a:ext uri="{FF2B5EF4-FFF2-40B4-BE49-F238E27FC236}">
                <a16:creationId xmlns:a16="http://schemas.microsoft.com/office/drawing/2014/main" id="{71EB8267-692D-DB5F-4D6D-66669C9A350A}"/>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09165" y="12385124"/>
            <a:ext cx="1311285" cy="1126209"/>
          </a:xfrm>
          <a:prstGeom prst="rect">
            <a:avLst/>
          </a:prstGeom>
        </p:spPr>
      </p:pic>
      <p:pic>
        <p:nvPicPr>
          <p:cNvPr id="93" name="図 92">
            <a:extLst>
              <a:ext uri="{FF2B5EF4-FFF2-40B4-BE49-F238E27FC236}">
                <a16:creationId xmlns:a16="http://schemas.microsoft.com/office/drawing/2014/main" id="{C68973E3-4303-79A7-6A38-B0F1DDE386CB}"/>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522495" y="14276706"/>
            <a:ext cx="1084201" cy="696885"/>
          </a:xfrm>
          <a:prstGeom prst="rect">
            <a:avLst/>
          </a:prstGeom>
        </p:spPr>
      </p:pic>
      <p:pic>
        <p:nvPicPr>
          <p:cNvPr id="95" name="図 94">
            <a:extLst>
              <a:ext uri="{FF2B5EF4-FFF2-40B4-BE49-F238E27FC236}">
                <a16:creationId xmlns:a16="http://schemas.microsoft.com/office/drawing/2014/main" id="{9EC07F11-C349-C9DA-940A-EF75D96757C8}"/>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5587272" y="12602626"/>
            <a:ext cx="1165299" cy="555868"/>
          </a:xfrm>
          <a:prstGeom prst="rect">
            <a:avLst/>
          </a:prstGeom>
        </p:spPr>
      </p:pic>
      <p:pic>
        <p:nvPicPr>
          <p:cNvPr id="97" name="図 96">
            <a:extLst>
              <a:ext uri="{FF2B5EF4-FFF2-40B4-BE49-F238E27FC236}">
                <a16:creationId xmlns:a16="http://schemas.microsoft.com/office/drawing/2014/main" id="{4529120D-07E9-A45E-0379-A2F294BEE7F7}"/>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9464941" y="14113874"/>
            <a:ext cx="869950" cy="878368"/>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83626D2-DCB8-457A-B4C7-7B1BEB29B99A}"/>
              </a:ext>
            </a:extLst>
          </p:cNvPr>
          <p:cNvSpPr/>
          <p:nvPr/>
        </p:nvSpPr>
        <p:spPr>
          <a:xfrm>
            <a:off x="304944" y="12325027"/>
            <a:ext cx="9583490" cy="2586544"/>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BC44271-EE58-21E9-2D6E-B78EA667084D}"/>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4" name="Oval 1">
            <a:extLst>
              <a:ext uri="{FF2B5EF4-FFF2-40B4-BE49-F238E27FC236}">
                <a16:creationId xmlns:a16="http://schemas.microsoft.com/office/drawing/2014/main" id="{52FCFEE5-DBA2-C7E8-B552-D45C6EDCFF2F}"/>
              </a:ext>
            </a:extLst>
          </p:cNvPr>
          <p:cNvSpPr>
            <a:spLocks noChangeArrowheads="1"/>
          </p:cNvSpPr>
          <p:nvPr/>
        </p:nvSpPr>
        <p:spPr bwMode="auto">
          <a:xfrm>
            <a:off x="190373" y="2101662"/>
            <a:ext cx="4500440" cy="464395"/>
          </a:xfrm>
          <a:prstGeom prst="roundRect">
            <a:avLst/>
          </a:prstGeom>
          <a:solidFill>
            <a:srgbClr val="FFE699"/>
          </a:solidFill>
          <a:ln w="28575">
            <a:solidFill>
              <a:srgbClr val="FF9900"/>
            </a:solidFill>
          </a:ln>
          <a:effectLst/>
        </p:spPr>
        <p:txBody>
          <a:bodyPr wrap="square" lIns="36576" tIns="22860" rIns="36576" bIns="22860" anchor="ctr" upright="1"/>
          <a:lstStyle/>
          <a:p>
            <a:pPr algn="ctr"/>
            <a:r>
              <a:rPr lang="ja-JP" altLang="en-US" sz="1600" b="1">
                <a:latin typeface="HG丸ｺﾞｼｯｸM-PRO" panose="020F0600000000000000" pitchFamily="50" charset="-128"/>
                <a:ea typeface="HG丸ｺﾞｼｯｸM-PRO" panose="020F0600000000000000" pitchFamily="50" charset="-128"/>
                <a:cs typeface="ヒラギノ角ゴ ProN W6"/>
              </a:rPr>
              <a:t>カニのトマトクリームパスタ</a:t>
            </a:r>
            <a:endParaRPr lang="en-US" altLang="ja-JP" sz="1600" b="1" dirty="0">
              <a:latin typeface="HG丸ｺﾞｼｯｸM-PRO" panose="020F0600000000000000" pitchFamily="50" charset="-128"/>
              <a:ea typeface="HG丸ｺﾞｼｯｸM-PRO" panose="020F0600000000000000" pitchFamily="50" charset="-128"/>
              <a:cs typeface="ヒラギノ角ゴ ProN W6"/>
            </a:endParaRPr>
          </a:p>
        </p:txBody>
      </p:sp>
      <p:sp>
        <p:nvSpPr>
          <p:cNvPr id="11" name="AutoShape 2">
            <a:extLst>
              <a:ext uri="{FF2B5EF4-FFF2-40B4-BE49-F238E27FC236}">
                <a16:creationId xmlns:a16="http://schemas.microsoft.com/office/drawing/2014/main" id="{74C2CD55-D5F9-D4FB-9C3B-7D0A0D215C97}"/>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dirty="0">
                <a:latin typeface="HG丸ｺﾞｼｯｸM-PRO"/>
                <a:ea typeface="HG丸ｺﾞｼｯｸM-PRO"/>
                <a:cs typeface="HG丸ｺﾞｼｯｸM-PRO"/>
              </a:rPr>
              <a:t>カニ缶で作る絶品、簡単パスタ</a:t>
            </a:r>
            <a:endParaRPr lang="en-US" altLang="ja-JP" sz="1400" b="1" dirty="0">
              <a:latin typeface="HG丸ｺﾞｼｯｸM-PRO"/>
              <a:ea typeface="HG丸ｺﾞｼｯｸM-PRO"/>
              <a:cs typeface="HG丸ｺﾞｼｯｸM-PRO"/>
            </a:endParaRPr>
          </a:p>
        </p:txBody>
      </p:sp>
      <p:sp>
        <p:nvSpPr>
          <p:cNvPr id="14" name="Oval 5">
            <a:extLst>
              <a:ext uri="{FF2B5EF4-FFF2-40B4-BE49-F238E27FC236}">
                <a16:creationId xmlns:a16="http://schemas.microsoft.com/office/drawing/2014/main" id="{1968A3F6-AE4F-7464-8EE2-243271C89414}"/>
              </a:ext>
            </a:extLst>
          </p:cNvPr>
          <p:cNvSpPr>
            <a:spLocks noChangeArrowheads="1"/>
          </p:cNvSpPr>
          <p:nvPr/>
        </p:nvSpPr>
        <p:spPr bwMode="auto">
          <a:xfrm>
            <a:off x="4860863" y="2099974"/>
            <a:ext cx="4909448" cy="469992"/>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a:latin typeface="HG丸ｺﾞｼｯｸM-PRO" panose="020F0600000000000000" pitchFamily="50" charset="-128"/>
                <a:ea typeface="HG丸ｺﾞｼｯｸM-PRO" panose="020F0600000000000000" pitchFamily="50" charset="-128"/>
              </a:rPr>
              <a:t>カボチャのそぼろあんかけ</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8" name="AutoShape 2">
            <a:extLst>
              <a:ext uri="{FF2B5EF4-FFF2-40B4-BE49-F238E27FC236}">
                <a16:creationId xmlns:a16="http://schemas.microsoft.com/office/drawing/2014/main" id="{C1985058-248D-6E76-DB39-3CFABD208357}"/>
              </a:ext>
            </a:extLst>
          </p:cNvPr>
          <p:cNvSpPr>
            <a:spLocks noChangeArrowheads="1"/>
          </p:cNvSpPr>
          <p:nvPr/>
        </p:nvSpPr>
        <p:spPr bwMode="auto">
          <a:xfrm>
            <a:off x="4874704" y="2531089"/>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dirty="0">
                <a:latin typeface="HGMaruGothicMPRO"/>
                <a:ea typeface="HGMaruGothicMPRO"/>
                <a:cs typeface="HG丸ｺﾞｼｯｸM-PRO"/>
              </a:rPr>
              <a:t>ほくほく食感の家庭的な煮物</a:t>
            </a:r>
          </a:p>
        </p:txBody>
      </p:sp>
      <p:sp>
        <p:nvSpPr>
          <p:cNvPr id="21" name="AutoShape 9">
            <a:extLst>
              <a:ext uri="{FF2B5EF4-FFF2-40B4-BE49-F238E27FC236}">
                <a16:creationId xmlns:a16="http://schemas.microsoft.com/office/drawing/2014/main" id="{972B9D14-233B-733C-790E-3EEAF2E8E926}"/>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１：カボチャは種とわたを取り、大きめのひと口大に切る。</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皮の硬そうな部分は、ところどころむいて面取りをする。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b="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２：ショウガはみじん切りにする。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３：鍋にサラダ油を熱し、ショウガを軽く炒めてから鶏ひき肉を加える。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en-US" altLang="ja-JP" sz="1050" dirty="0">
                <a:latin typeface="HGMaruGothicMPRO" panose="020F0600000000000000" pitchFamily="34" charset="-128"/>
                <a:ea typeface="HGMaruGothicMPRO" panose="020F0600000000000000" pitchFamily="34" charset="-128"/>
                <a:cs typeface="HG丸ｺﾞｼｯｸM-PRO"/>
              </a:rPr>
              <a:t>【A】</a:t>
            </a:r>
            <a:r>
              <a:rPr lang="ja-JP" altLang="en-US" sz="1050" dirty="0">
                <a:latin typeface="HGMaruGothicMPRO" panose="020F0600000000000000" pitchFamily="34" charset="-128"/>
                <a:ea typeface="HGMaruGothicMPRO" panose="020F0600000000000000" pitchFamily="34" charset="-128"/>
                <a:cs typeface="HG丸ｺﾞｼｯｸM-PRO"/>
              </a:rPr>
              <a:t>とカボチャを加え、落としぶたをして、</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カボチャがやわらかくなるまで中火で煮る。（アクはすくい取る）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５：先にカボチャを取り出し、お皿に盛り付ける。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６：鍋の煮汁に、よく溶いた</a:t>
            </a:r>
            <a:r>
              <a:rPr lang="en-US" altLang="ja-JP" sz="1050" dirty="0">
                <a:latin typeface="HGMaruGothicMPRO" panose="020F0600000000000000" pitchFamily="34" charset="-128"/>
                <a:ea typeface="HGMaruGothicMPRO" panose="020F0600000000000000" pitchFamily="34" charset="-128"/>
                <a:cs typeface="HG丸ｺﾞｼｯｸM-PRO"/>
              </a:rPr>
              <a:t>【</a:t>
            </a:r>
            <a:r>
              <a:rPr lang="en" altLang="ja-JP" sz="1050" dirty="0">
                <a:latin typeface="HGMaruGothicMPRO" panose="020F0600000000000000" pitchFamily="34" charset="-128"/>
                <a:ea typeface="HGMaruGothicMPRO" panose="020F0600000000000000" pitchFamily="34" charset="-128"/>
                <a:cs typeface="HG丸ｺﾞｼｯｸM-PRO"/>
              </a:rPr>
              <a:t>B</a:t>
            </a:r>
            <a:r>
              <a:rPr lang="en-US" altLang="ja-JP" sz="1050" dirty="0">
                <a:latin typeface="HGMaruGothicMPRO" panose="020F0600000000000000" pitchFamily="34" charset="-128"/>
                <a:ea typeface="HGMaruGothicMPRO" panose="020F0600000000000000" pitchFamily="34" charset="-128"/>
                <a:cs typeface="HG丸ｺﾞｼｯｸM-PRO"/>
              </a:rPr>
              <a:t>】</a:t>
            </a:r>
            <a:r>
              <a:rPr lang="ja-JP" altLang="en-US" sz="1050" dirty="0">
                <a:latin typeface="HGMaruGothicMPRO" panose="020F0600000000000000" pitchFamily="34" charset="-128"/>
                <a:ea typeface="HGMaruGothicMPRO" panose="020F0600000000000000" pitchFamily="34" charset="-128"/>
                <a:cs typeface="HG丸ｺﾞｼｯｸM-PRO"/>
              </a:rPr>
              <a:t>を加え、とろみをつける。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７：先に盛り付けたカボチャにそぼろあんを掛ける。</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24" name="AutoShape 6">
            <a:extLst>
              <a:ext uri="{FF2B5EF4-FFF2-40B4-BE49-F238E27FC236}">
                <a16:creationId xmlns:a16="http://schemas.microsoft.com/office/drawing/2014/main" id="{85B317C2-7BCB-BA26-E5A7-1862D10F3F1F}"/>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MaruGothicMPRO" panose="020F0600000000000000" pitchFamily="34" charset="-128"/>
                <a:ea typeface="HGMaruGothicMPRO" panose="020F0600000000000000" pitchFamily="34" charset="-128"/>
                <a:cs typeface="ヒラギノ角ゴ ProN W6"/>
              </a:rPr>
              <a:t>ズワイガニ</a:t>
            </a:r>
          </a:p>
        </p:txBody>
      </p:sp>
      <p:sp>
        <p:nvSpPr>
          <p:cNvPr id="27" name="AutoShape 4">
            <a:extLst>
              <a:ext uri="{FF2B5EF4-FFF2-40B4-BE49-F238E27FC236}">
                <a16:creationId xmlns:a16="http://schemas.microsoft.com/office/drawing/2014/main" id="{830C5B20-3A4A-3B58-B618-4294F17E3B92}"/>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MaruGothicMPRO"/>
                <a:ea typeface="HGMaruGothicMPRO"/>
                <a:cs typeface="HG丸ｺﾞｼｯｸM-PRO"/>
              </a:rPr>
              <a:t>ニンニク</a:t>
            </a:r>
            <a:r>
              <a:rPr lang="ja-JP" altLang="en-US" sz="1050" dirty="0">
                <a:latin typeface="HGMaruGothicMPRO"/>
                <a:ea typeface="HGMaruGothicMPRO"/>
              </a:rPr>
              <a:t>は縦半分に切って芯を取り除き、みじん切りにする。</a:t>
            </a:r>
            <a:endParaRPr lang="en-US" altLang="ja-JP" sz="1050" dirty="0">
              <a:latin typeface="HGMaruGothicMPRO"/>
              <a:ea typeface="HGMaruGothicMPRO"/>
            </a:endParaRPr>
          </a:p>
          <a:p>
            <a:r>
              <a:rPr lang="ja-JP" altLang="en-US" sz="1050" dirty="0">
                <a:latin typeface="HGMaruGothicMPRO"/>
                <a:ea typeface="HGMaruGothicMPRO"/>
              </a:rPr>
              <a:t>　　フライパンにオリーブオイルとニンニクを入れ、弱火にかける。</a:t>
            </a:r>
            <a:endParaRPr lang="en-US" altLang="ja-JP" sz="1050" dirty="0">
              <a:latin typeface="HGMaruGothicMPRO"/>
              <a:ea typeface="HGMaruGothic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a:t>
            </a:r>
            <a:r>
              <a:rPr lang="en-US" altLang="ja-JP" sz="1050" dirty="0">
                <a:latin typeface="HGMaruGothicMPRO" panose="020F0600000000000000" pitchFamily="34" charset="-128"/>
                <a:ea typeface="HGMaruGothicMPRO" panose="020F0600000000000000" pitchFamily="34" charset="-128"/>
                <a:cs typeface="HG丸ｺﾞｼｯｸM-PRO"/>
              </a:rPr>
              <a:t>【A】</a:t>
            </a:r>
            <a:r>
              <a:rPr lang="ja-JP" altLang="en-US" sz="1050" dirty="0">
                <a:latin typeface="HGMaruGothicMPRO" panose="020F0600000000000000" pitchFamily="34" charset="-128"/>
                <a:ea typeface="HGMaruGothicMPRO" panose="020F0600000000000000" pitchFamily="34" charset="-128"/>
                <a:cs typeface="HG丸ｺﾞｼｯｸM-PRO"/>
              </a:rPr>
              <a:t>を加えて中火にする。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鍋に湯を沸かし、塩適量</a:t>
            </a:r>
            <a:r>
              <a:rPr lang="en-US" altLang="ja-JP" sz="1050" dirty="0">
                <a:latin typeface="HGMaruGothicMPRO"/>
                <a:ea typeface="HGMaruGothicMPRO"/>
                <a:cs typeface="HG丸ｺﾞｼｯｸM-PRO"/>
              </a:rPr>
              <a:t>(</a:t>
            </a:r>
            <a:r>
              <a:rPr lang="ja-JP" altLang="en-US" sz="1050" dirty="0">
                <a:latin typeface="HGMaruGothicMPRO"/>
                <a:ea typeface="HGMaruGothicMPRO"/>
                <a:cs typeface="HG丸ｺﾞｼｯｸM-PRO"/>
              </a:rPr>
              <a:t>分量外</a:t>
            </a:r>
            <a:r>
              <a:rPr lang="en-US" altLang="ja-JP" sz="1050" dirty="0">
                <a:latin typeface="HGMaruGothicMPRO"/>
                <a:ea typeface="HGMaruGothicMPRO"/>
                <a:cs typeface="HG丸ｺﾞｼｯｸM-PRO"/>
              </a:rPr>
              <a:t>)</a:t>
            </a:r>
            <a:r>
              <a:rPr lang="ja-JP" altLang="en-US" sz="1050" dirty="0">
                <a:latin typeface="HGMaruGothicMPRO"/>
                <a:ea typeface="HGMaruGothicMPRO"/>
                <a:cs typeface="HG丸ｺﾞｼｯｸM-PRO"/>
              </a:rPr>
              <a:t>、スパゲティを入れて</a:t>
            </a:r>
            <a:endParaRPr lang="en-US" altLang="ja-JP" sz="1050" dirty="0">
              <a:latin typeface="HGMaruGothicMPRO"/>
              <a:ea typeface="HGMaruGothicMPRO"/>
              <a:cs typeface="HG丸ｺﾞｼｯｸM-PRO"/>
            </a:endParaRPr>
          </a:p>
          <a:p>
            <a:r>
              <a:rPr lang="ja-JP" altLang="en-US" sz="1050" dirty="0">
                <a:latin typeface="HGMaruGothicMPRO"/>
                <a:ea typeface="HGMaruGothicMPRO"/>
                <a:cs typeface="HG丸ｺﾞｼｯｸM-PRO"/>
              </a:rPr>
              <a:t>　　袋の表示時間より</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分短く茹で、水気を切る。</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：カニ缶を汁ごと（２）に加えて</a:t>
            </a:r>
            <a:r>
              <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1</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分煮込み、生クリームを</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　　入れて弱火で煮る。</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i="0" dirty="0">
              <a:effectLst/>
              <a:latin typeface="HGMaruGothicMPRO" panose="020F0600000000000000" pitchFamily="34" charset="-128"/>
              <a:ea typeface="HGMaruGothicMPRO" panose="020F0600000000000000" pitchFamily="34" charset="-128"/>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５：塩・こしょうで味を調整し、（３）を加えて混ぜる。 </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i="0" dirty="0">
              <a:effectLst/>
              <a:latin typeface="HGMaruGothicMPRO" panose="020F0600000000000000" pitchFamily="34" charset="-128"/>
              <a:ea typeface="HGMaruGothicMPRO" panose="020F0600000000000000" pitchFamily="34" charset="-128"/>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６：お皿に盛り付け、パセリを散らす。</a:t>
            </a:r>
            <a:endParaRPr lang="en-US" altLang="ja-JP" sz="1050" i="0" dirty="0">
              <a:effectLst/>
              <a:latin typeface="HGMaruGothicMPRO"/>
              <a:ea typeface="HGMaruGothicMPRO"/>
            </a:endParaRPr>
          </a:p>
        </p:txBody>
      </p:sp>
      <p:sp>
        <p:nvSpPr>
          <p:cNvPr id="30" name="AutoShape 10">
            <a:extLst>
              <a:ext uri="{FF2B5EF4-FFF2-40B4-BE49-F238E27FC236}">
                <a16:creationId xmlns:a16="http://schemas.microsoft.com/office/drawing/2014/main" id="{391914A3-37E9-E1F9-528A-69BB48BEB727}"/>
              </a:ext>
            </a:extLst>
          </p:cNvPr>
          <p:cNvSpPr>
            <a:spLocks noChangeArrowheads="1"/>
          </p:cNvSpPr>
          <p:nvPr/>
        </p:nvSpPr>
        <p:spPr bwMode="auto">
          <a:xfrm>
            <a:off x="4841994" y="3014987"/>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a:t>
            </a:r>
            <a:r>
              <a:rPr lang="ja-JP" altLang="en-US" sz="1200" b="1" dirty="0">
                <a:solidFill>
                  <a:srgbClr val="000000"/>
                </a:solidFill>
                <a:latin typeface="HGMaruGothicMPRO"/>
                <a:ea typeface="HGMaruGothicMPRO"/>
                <a:cs typeface="HG丸ｺﾞｼｯｸM-PRO"/>
              </a:rPr>
              <a:t>４</a:t>
            </a:r>
            <a:r>
              <a:rPr lang="ja-JP" altLang="en-US" sz="1200" b="1" i="0" strike="noStrike" dirty="0">
                <a:latin typeface="HGMaruGothicMPRO"/>
                <a:ea typeface="HGMaruGothicMPRO"/>
                <a:cs typeface="HG丸ｺﾞｼｯｸM-PRO"/>
              </a:rPr>
              <a:t>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カボチャ　４</a:t>
            </a:r>
            <a:r>
              <a:rPr lang="en-US" altLang="ja-JP" sz="1050" dirty="0">
                <a:latin typeface="HGMaruGothicMPRO"/>
                <a:ea typeface="HGMaruGothicMPRO"/>
                <a:cs typeface="HG丸ｺﾞｼｯｸM-PRO"/>
              </a:rPr>
              <a:t>00g</a:t>
            </a:r>
          </a:p>
          <a:p>
            <a:pPr rtl="1">
              <a:lnSpc>
                <a:spcPts val="1600"/>
              </a:lnSpc>
              <a:defRPr sz="1000"/>
            </a:pPr>
            <a:r>
              <a:rPr lang="ja-JP" altLang="en-US" sz="1050" dirty="0">
                <a:latin typeface="HGMaruGothicMPRO"/>
                <a:ea typeface="HGMaruGothicMPRO"/>
                <a:cs typeface="HG丸ｺﾞｼｯｸM-PRO"/>
              </a:rPr>
              <a:t>鶏ひき肉　１</a:t>
            </a:r>
            <a:r>
              <a:rPr lang="en-US" altLang="ja-JP" sz="1050" dirty="0">
                <a:latin typeface="HGMaruGothicMPRO"/>
                <a:ea typeface="HGMaruGothicMPRO"/>
                <a:cs typeface="HG丸ｺﾞｼｯｸM-PRO"/>
              </a:rPr>
              <a:t>00g</a:t>
            </a:r>
          </a:p>
          <a:p>
            <a:pPr rtl="1">
              <a:lnSpc>
                <a:spcPts val="1600"/>
              </a:lnSpc>
              <a:defRPr sz="1000"/>
            </a:pPr>
            <a:r>
              <a:rPr lang="ja-JP" altLang="en-US" sz="1050" dirty="0">
                <a:latin typeface="HGMaruGothicMPRO"/>
                <a:ea typeface="HGMaruGothicMPRO"/>
                <a:cs typeface="HG丸ｺﾞｼｯｸM-PRO"/>
              </a:rPr>
              <a:t>ショウガ　５</a:t>
            </a:r>
            <a:r>
              <a:rPr lang="en-US" altLang="ja-JP" sz="1050" dirty="0">
                <a:latin typeface="HGMaruGothicMPRO"/>
                <a:ea typeface="HGMaruGothicMPRO"/>
                <a:cs typeface="HG丸ｺﾞｼｯｸM-PRO"/>
              </a:rPr>
              <a:t>g</a:t>
            </a:r>
            <a:r>
              <a:rPr lang="ja-JP" altLang="en-US" sz="1050" dirty="0">
                <a:latin typeface="HGMaruGothicMPRO"/>
                <a:ea typeface="HGMaruGothicMPRO"/>
                <a:cs typeface="HG丸ｺﾞｼｯｸM-PRO"/>
              </a:rPr>
              <a:t>　　サラダ油　少々</a:t>
            </a: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rPr>
              <a:t>【A】</a:t>
            </a: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しょうゆ　大さじ</a:t>
            </a:r>
            <a:r>
              <a:rPr lang="en-US" altLang="ja-JP" sz="1050" dirty="0">
                <a:latin typeface="HGMaruGothicMPRO"/>
                <a:ea typeface="HGMaruGothicMPRO"/>
                <a:cs typeface="HG丸ｺﾞｼｯｸM-PRO"/>
              </a:rPr>
              <a:t>2</a:t>
            </a:r>
            <a:r>
              <a:rPr lang="ja-JP" altLang="en-US" sz="1050" dirty="0">
                <a:latin typeface="HGMaruGothicMPRO"/>
                <a:ea typeface="HGMaruGothicMPRO"/>
                <a:cs typeface="HG丸ｺﾞｼｯｸM-PRO"/>
              </a:rPr>
              <a:t>　　砂糖　大さじ</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と</a:t>
            </a:r>
            <a:r>
              <a:rPr lang="en-US" altLang="ja-JP" sz="1050" dirty="0">
                <a:latin typeface="HGMaruGothicMPRO"/>
                <a:ea typeface="HGMaruGothicMPRO"/>
                <a:cs typeface="HG丸ｺﾞｼｯｸM-PRO"/>
              </a:rPr>
              <a:t>1/2</a:t>
            </a:r>
          </a:p>
          <a:p>
            <a:pPr rtl="1">
              <a:lnSpc>
                <a:spcPts val="1600"/>
              </a:lnSpc>
              <a:defRPr sz="1000"/>
            </a:pPr>
            <a:r>
              <a:rPr lang="ja-JP" altLang="en-US" sz="1050" dirty="0">
                <a:latin typeface="HGMaruGothicMPRO"/>
                <a:ea typeface="HGMaruGothicMPRO"/>
                <a:cs typeface="HG丸ｺﾞｼｯｸM-PRO"/>
              </a:rPr>
              <a:t>みりん　大さじ</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と</a:t>
            </a:r>
            <a:r>
              <a:rPr lang="en-US" altLang="ja-JP" sz="1050" dirty="0">
                <a:latin typeface="HGMaruGothicMPRO"/>
                <a:ea typeface="HGMaruGothicMPRO"/>
                <a:cs typeface="HG丸ｺﾞｼｯｸM-PRO"/>
              </a:rPr>
              <a:t>1/2</a:t>
            </a:r>
            <a:r>
              <a:rPr lang="ja-JP" altLang="en-US" sz="1050" dirty="0">
                <a:latin typeface="HGMaruGothicMPRO"/>
                <a:ea typeface="HGMaruGothicMPRO"/>
                <a:cs typeface="HG丸ｺﾞｼｯｸM-PRO"/>
              </a:rPr>
              <a:t>　　水　</a:t>
            </a:r>
            <a:r>
              <a:rPr lang="en" altLang="ja-JP" sz="1050" dirty="0">
                <a:latin typeface="HGMaruGothicMPRO"/>
                <a:ea typeface="HGMaruGothicMPRO"/>
                <a:cs typeface="HG丸ｺﾞｼｯｸM-PRO"/>
              </a:rPr>
              <a:t>300ml</a:t>
            </a: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rPr>
              <a:t>【B】</a:t>
            </a:r>
          </a:p>
          <a:p>
            <a:pPr rtl="1">
              <a:lnSpc>
                <a:spcPts val="1600"/>
              </a:lnSpc>
              <a:defRPr sz="1000"/>
            </a:pPr>
            <a:r>
              <a:rPr lang="ja-JP" altLang="en-US" sz="1050" dirty="0">
                <a:latin typeface="HGMaruGothicMPRO"/>
                <a:ea typeface="HGMaruGothicMPRO"/>
                <a:cs typeface="HG丸ｺﾞｼｯｸM-PRO"/>
              </a:rPr>
              <a:t>片栗粉　大さじ</a:t>
            </a:r>
            <a:r>
              <a:rPr lang="en-US" altLang="ja-JP" sz="1050" dirty="0">
                <a:latin typeface="HGMaruGothicMPRO"/>
                <a:ea typeface="HGMaruGothicMPRO"/>
                <a:cs typeface="HG丸ｺﾞｼｯｸM-PRO"/>
              </a:rPr>
              <a:t>1/2</a:t>
            </a:r>
          </a:p>
          <a:p>
            <a:pPr rtl="1">
              <a:lnSpc>
                <a:spcPts val="1600"/>
              </a:lnSpc>
              <a:defRPr sz="1000"/>
            </a:pPr>
            <a:r>
              <a:rPr lang="ja-JP" altLang="en-US" sz="1050" dirty="0">
                <a:latin typeface="HGMaruGothicMPRO"/>
                <a:ea typeface="HGMaruGothicMPRO"/>
                <a:cs typeface="HG丸ｺﾞｼｯｸM-PRO"/>
              </a:rPr>
              <a:t>水　大さじ</a:t>
            </a:r>
            <a:r>
              <a:rPr lang="en-US" altLang="ja-JP" sz="1050" dirty="0">
                <a:latin typeface="HGMaruGothicMPRO"/>
                <a:ea typeface="HGMaruGothicMPRO"/>
                <a:cs typeface="HG丸ｺﾞｼｯｸM-PRO"/>
              </a:rPr>
              <a:t>1</a:t>
            </a:r>
          </a:p>
        </p:txBody>
      </p:sp>
      <p:sp>
        <p:nvSpPr>
          <p:cNvPr id="33" name="Text Box 89">
            <a:extLst>
              <a:ext uri="{FF2B5EF4-FFF2-40B4-BE49-F238E27FC236}">
                <a16:creationId xmlns:a16="http://schemas.microsoft.com/office/drawing/2014/main" id="{EA2DF071-13C1-1008-9DAC-33FCC3CA2B96}"/>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〈2025</a:t>
            </a:r>
            <a:r>
              <a:rPr lang="ja-JP" altLang="en-US" sz="2400" b="1" i="0" strike="noStrike">
                <a:solidFill>
                  <a:schemeClr val="accent2">
                    <a:lumMod val="75000"/>
                  </a:schemeClr>
                </a:solidFill>
                <a:latin typeface="メイリオ" panose="020B0604030504040204" pitchFamily="50" charset="-128"/>
                <a:ea typeface="メイリオ" panose="020B0604030504040204" pitchFamily="50" charset="-128"/>
              </a:rPr>
              <a:t>年</a:t>
            </a: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11</a:t>
            </a:r>
            <a:r>
              <a:rPr lang="ja-JP" altLang="en-US" sz="2400" b="1" i="0" strike="noStrike">
                <a:solidFill>
                  <a:schemeClr val="accent2">
                    <a:lumMod val="75000"/>
                  </a:schemeClr>
                </a:solidFill>
                <a:latin typeface="メイリオ" panose="020B0604030504040204" pitchFamily="50" charset="-128"/>
                <a:ea typeface="メイリオ" panose="020B0604030504040204" pitchFamily="50" charset="-128"/>
              </a:rPr>
              <a:t>月版</a:t>
            </a:r>
            <a:r>
              <a:rPr lang="en-US" altLang="ja-JP" sz="2400" b="1" i="0" strike="noStrike" dirty="0">
                <a:solidFill>
                  <a:schemeClr val="accent2">
                    <a:lumMod val="75000"/>
                  </a:schemeClr>
                </a:solidFill>
                <a:latin typeface="メイリオ" panose="020B0604030504040204" pitchFamily="50" charset="-128"/>
                <a:ea typeface="メイリオ" panose="020B0604030504040204" pitchFamily="50" charset="-128"/>
              </a:rPr>
              <a:t>〉</a:t>
            </a:r>
          </a:p>
        </p:txBody>
      </p:sp>
      <p:sp>
        <p:nvSpPr>
          <p:cNvPr id="35" name="Text Box 1833">
            <a:extLst>
              <a:ext uri="{FF2B5EF4-FFF2-40B4-BE49-F238E27FC236}">
                <a16:creationId xmlns:a16="http://schemas.microsoft.com/office/drawing/2014/main" id="{096E4CA7-0947-4D38-A086-FDCD1DD37DAB}"/>
              </a:ext>
            </a:extLst>
          </p:cNvPr>
          <p:cNvSpPr txBox="1">
            <a:spLocks noChangeArrowheads="1"/>
          </p:cNvSpPr>
          <p:nvPr/>
        </p:nvSpPr>
        <p:spPr bwMode="auto">
          <a:xfrm>
            <a:off x="10489226" y="2774165"/>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ズワイガニには、たんぱく質、ビタミン</a:t>
            </a:r>
            <a:r>
              <a:rPr lang="en-US" altLang="ja-JP" sz="1050" b="0" i="0" dirty="0">
                <a:effectLst/>
                <a:latin typeface="HGMaruGothicMPRO"/>
                <a:ea typeface="HGMaruGothicMPRO"/>
              </a:rPr>
              <a:t>E</a:t>
            </a:r>
            <a:r>
              <a:rPr lang="ja-JP" altLang="en-US" sz="1050" b="0" i="0" dirty="0">
                <a:effectLst/>
                <a:latin typeface="HGMaruGothicMPRO"/>
                <a:ea typeface="HGMaruGothicMPRO"/>
              </a:rPr>
              <a:t>、ビタミン</a:t>
            </a:r>
            <a:r>
              <a:rPr lang="ja-JP" altLang="en" sz="1050" b="0" i="0" dirty="0">
                <a:effectLst/>
                <a:latin typeface="HGMaruGothicMPRO"/>
                <a:ea typeface="HGMaruGothicMPRO"/>
              </a:rPr>
              <a:t>Ｂ</a:t>
            </a:r>
            <a:r>
              <a:rPr lang="en" altLang="ja-JP" sz="1050" b="0" i="0" dirty="0">
                <a:effectLst/>
                <a:latin typeface="HGMaruGothicMPRO"/>
                <a:ea typeface="HGMaruGothicMPRO"/>
              </a:rPr>
              <a:t>1</a:t>
            </a:r>
            <a:r>
              <a:rPr lang="ja-JP" altLang="en-US" sz="1050" dirty="0">
                <a:latin typeface="HGMaruGothicMPRO"/>
                <a:ea typeface="HGMaruGothicMPRO"/>
              </a:rPr>
              <a:t>、</a:t>
            </a:r>
            <a:r>
              <a:rPr lang="ja-JP" altLang="en-US" sz="1050" b="0" i="0" dirty="0">
                <a:effectLst/>
                <a:latin typeface="HGMaruGothicMPRO"/>
                <a:ea typeface="HGMaruGothicMPRO"/>
              </a:rPr>
              <a:t>ビタミン</a:t>
            </a:r>
            <a:r>
              <a:rPr lang="ja-JP" altLang="en" sz="1050" b="0" i="0" dirty="0">
                <a:effectLst/>
                <a:latin typeface="HGMaruGothicMPRO"/>
                <a:ea typeface="HGMaruGothicMPRO"/>
              </a:rPr>
              <a:t>Ｂ</a:t>
            </a:r>
            <a:r>
              <a:rPr lang="en" altLang="ja-JP" sz="1050" b="0" i="0" dirty="0">
                <a:effectLst/>
                <a:latin typeface="HGMaruGothicMPRO"/>
                <a:ea typeface="HGMaruGothicMPRO"/>
              </a:rPr>
              <a:t>2</a:t>
            </a:r>
            <a:r>
              <a:rPr lang="ja-JP" altLang="en-US" sz="1050" b="0" i="0" dirty="0">
                <a:effectLst/>
                <a:latin typeface="HGMaruGothicMPRO"/>
                <a:ea typeface="HGMaruGothicMPRO"/>
              </a:rPr>
              <a:t>、ビタミン</a:t>
            </a:r>
            <a:r>
              <a:rPr lang="en" altLang="ja-JP" sz="1050" b="0" i="0" dirty="0">
                <a:effectLst/>
                <a:latin typeface="HGMaruGothicMPRO"/>
                <a:ea typeface="HGMaruGothicMPRO"/>
              </a:rPr>
              <a:t>B12</a:t>
            </a:r>
            <a:r>
              <a:rPr lang="ja-JP" altLang="en-US" sz="1050" b="0" i="0" dirty="0">
                <a:effectLst/>
                <a:latin typeface="HGMaruGothicMPRO"/>
                <a:ea typeface="HGMaruGothicMPRO"/>
              </a:rPr>
              <a:t>、亜鉛</a:t>
            </a:r>
            <a:r>
              <a:rPr lang="ja-JP" altLang="en" sz="1050" b="0" i="0" dirty="0">
                <a:effectLst/>
                <a:latin typeface="HGMaruGothicMPRO"/>
                <a:ea typeface="HGMaruGothicMPRO"/>
              </a:rPr>
              <a:t>、</a:t>
            </a:r>
            <a:r>
              <a:rPr lang="ja-JP" altLang="en-US" sz="1050" b="0" i="0" dirty="0">
                <a:effectLst/>
                <a:latin typeface="HGMaruGothicMPRO"/>
                <a:ea typeface="HGMaruGothicMPRO"/>
              </a:rPr>
              <a:t>タウリン、アスタキサンチンなどの栄養素が豊富に含まれて</a:t>
            </a:r>
            <a:r>
              <a:rPr lang="ja-JP" altLang="en-US" sz="1050" b="0" i="0">
                <a:effectLst/>
                <a:latin typeface="HGMaruGothicMPRO"/>
                <a:ea typeface="HGMaruGothicMPRO"/>
              </a:rPr>
              <a:t>いる。タウリン</a:t>
            </a:r>
            <a:r>
              <a:rPr lang="ja-JP" altLang="en-US" sz="1050" b="0" i="0" dirty="0">
                <a:effectLst/>
                <a:latin typeface="HGMaruGothicMPRO"/>
                <a:ea typeface="HGMaruGothicMPRO"/>
              </a:rPr>
              <a:t>は魚介類に多く含まれるアミノ酸の一種で、肝臓や心臓の機能向上やコレステロール吸収の抑制機能がある。肝臓で胆汁の分泌を助ける働きもあり、疲労軽減効果も期待</a:t>
            </a:r>
            <a:r>
              <a:rPr lang="ja-JP" altLang="en-US" sz="1050" b="0" i="0">
                <a:effectLst/>
                <a:latin typeface="HGMaruGothicMPRO"/>
                <a:ea typeface="HGMaruGothicMPRO"/>
              </a:rPr>
              <a:t>できる。</a:t>
            </a:r>
            <a:endParaRPr lang="en-US" altLang="ja-JP" sz="1050" b="0" i="0" dirty="0">
              <a:effectLst/>
              <a:latin typeface="HGMaruGothicMPRO"/>
              <a:ea typeface="HGMaruGothicMPRO"/>
            </a:endParaRPr>
          </a:p>
          <a:p>
            <a:r>
              <a:rPr lang="ja-JP" altLang="en-US" sz="1050">
                <a:latin typeface="HGMaruGothicMPRO"/>
                <a:ea typeface="HGMaruGothicMPRO"/>
              </a:rPr>
              <a:t>　</a:t>
            </a:r>
            <a:r>
              <a:rPr lang="ja-JP" altLang="en-US" sz="1050" b="0" i="0">
                <a:effectLst/>
                <a:latin typeface="HGMaruGothicMPRO"/>
                <a:ea typeface="HGMaruGothicMPRO"/>
              </a:rPr>
              <a:t>また</a:t>
            </a:r>
            <a:r>
              <a:rPr lang="ja-JP" altLang="en-US" sz="1050" b="0" i="0" dirty="0">
                <a:effectLst/>
                <a:latin typeface="HGMaruGothicMPRO"/>
                <a:ea typeface="HGMaruGothicMPRO"/>
              </a:rPr>
              <a:t>、アスタキサンチンは強力な抗酸化力を持つ赤色の天然色素だ。眼精疲労の改善や動脈硬化の予防、疲労回復などに効果がある。</a:t>
            </a:r>
            <a:endParaRPr lang="en-US" altLang="ja-JP" sz="1050" dirty="0">
              <a:latin typeface="HGMaruGothicMPRO"/>
              <a:ea typeface="HGMaruGothicMPRO"/>
            </a:endParaRPr>
          </a:p>
        </p:txBody>
      </p:sp>
      <p:pic>
        <p:nvPicPr>
          <p:cNvPr id="37" name="図 36">
            <a:extLst>
              <a:ext uri="{FF2B5EF4-FFF2-40B4-BE49-F238E27FC236}">
                <a16:creationId xmlns:a16="http://schemas.microsoft.com/office/drawing/2014/main" id="{F6C3CB4F-7708-D397-2BF2-2F2ABBF5D7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41" name="図 40">
            <a:extLst>
              <a:ext uri="{FF2B5EF4-FFF2-40B4-BE49-F238E27FC236}">
                <a16:creationId xmlns:a16="http://schemas.microsoft.com/office/drawing/2014/main" id="{FF3BFA18-17AF-1CB7-FAB5-7BA1C195173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42" name="テキスト ボックス 175">
            <a:extLst>
              <a:ext uri="{FF2B5EF4-FFF2-40B4-BE49-F238E27FC236}">
                <a16:creationId xmlns:a16="http://schemas.microsoft.com/office/drawing/2014/main" id="{A7753349-BD84-7C4A-BBD3-FE644031C150}"/>
              </a:ext>
            </a:extLst>
          </p:cNvPr>
          <p:cNvSpPr txBox="1"/>
          <p:nvPr/>
        </p:nvSpPr>
        <p:spPr bwMode="auto">
          <a:xfrm>
            <a:off x="10738886" y="9258145"/>
            <a:ext cx="9815260"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ja-JP" altLang="en-US" dirty="0">
                <a:effectLst/>
                <a:latin typeface="HGMaruGothicMPRO" panose="020F0600000000000000" pitchFamily="34" charset="-128"/>
                <a:ea typeface="HGMaruGothicMPRO" panose="020F0600000000000000" pitchFamily="34" charset="-128"/>
              </a:rPr>
              <a:t>紅葉、文化祭、ボージョレ・ヌーボー解禁、七五三などイベントの多い</a:t>
            </a:r>
            <a:r>
              <a:rPr lang="en-US" altLang="ja-JP" dirty="0">
                <a:effectLst/>
                <a:latin typeface="HGMaruGothicMPRO" panose="020F0600000000000000" pitchFamily="34" charset="-128"/>
                <a:ea typeface="HGMaruGothicMPRO" panose="020F0600000000000000" pitchFamily="34" charset="-128"/>
              </a:rPr>
              <a:t>11</a:t>
            </a:r>
            <a:r>
              <a:rPr lang="ja-JP" altLang="en-US" dirty="0">
                <a:effectLst/>
                <a:latin typeface="HGMaruGothicMPRO" panose="020F0600000000000000" pitchFamily="34" charset="-128"/>
                <a:ea typeface="HGMaruGothicMPRO" panose="020F0600000000000000" pitchFamily="34" charset="-128"/>
              </a:rPr>
              <a:t>月。「勤労感謝の日」「いい夫婦の日</a:t>
            </a:r>
            <a:r>
              <a:rPr lang="ja-JP" altLang="en-US">
                <a:effectLst/>
                <a:latin typeface="HGMaruGothicMPRO" panose="020F0600000000000000" pitchFamily="34" charset="-128"/>
                <a:ea typeface="HGMaruGothicMPRO" panose="020F0600000000000000" pitchFamily="34" charset="-128"/>
              </a:rPr>
              <a:t>」にあわ</a:t>
            </a:r>
            <a:r>
              <a:rPr lang="ja-JP" altLang="en-US">
                <a:latin typeface="HGMaruGothicMPRO" panose="020F0600000000000000" pitchFamily="34" charset="-128"/>
                <a:ea typeface="HGMaruGothicMPRO" panose="020F0600000000000000" pitchFamily="34" charset="-128"/>
              </a:rPr>
              <a:t>せ</a:t>
            </a:r>
            <a:r>
              <a:rPr lang="ja-JP" altLang="en-US">
                <a:effectLst/>
                <a:latin typeface="HGMaruGothicMPRO" panose="020F0600000000000000" pitchFamily="34" charset="-128"/>
                <a:ea typeface="HGMaruGothicMPRO" panose="020F0600000000000000" pitchFamily="34" charset="-128"/>
              </a:rPr>
              <a:t>て</a:t>
            </a:r>
            <a:r>
              <a:rPr lang="ja-JP" altLang="en-US" dirty="0">
                <a:effectLst/>
                <a:latin typeface="HGMaruGothicMPRO" panose="020F0600000000000000" pitchFamily="34" charset="-128"/>
                <a:ea typeface="HGMaruGothicMPRO" panose="020F0600000000000000" pitchFamily="34" charset="-128"/>
              </a:rPr>
              <a:t>、プチギフトを販売するのも効果的。</a:t>
            </a:r>
            <a:r>
              <a:rPr lang="en-US" altLang="ja-JP" dirty="0">
                <a:effectLst/>
                <a:latin typeface="HGMaruGothicMPRO" panose="020F0600000000000000" pitchFamily="34" charset="-128"/>
                <a:ea typeface="HGMaruGothicMPRO" panose="020F0600000000000000" pitchFamily="34" charset="-128"/>
              </a:rPr>
              <a:t>10</a:t>
            </a:r>
            <a:r>
              <a:rPr lang="ja-JP" altLang="en-US" dirty="0">
                <a:effectLst/>
                <a:latin typeface="HGMaruGothicMPRO" panose="020F0600000000000000" pitchFamily="34" charset="-128"/>
                <a:ea typeface="HGMaruGothicMPRO" panose="020F0600000000000000" pitchFamily="34" charset="-128"/>
              </a:rPr>
              <a:t>月に比べ、気温もぐんと下がる。どの立地でも使い捨てカイロなどの防寒用品やホット飲料は欠品に気を付けよう。</a:t>
            </a:r>
            <a:r>
              <a:rPr lang="en-US" altLang="ja-JP" dirty="0">
                <a:effectLst/>
                <a:latin typeface="HGMaruGothicMPRO" panose="020F0600000000000000" pitchFamily="34" charset="-128"/>
                <a:ea typeface="HGMaruGothicMPRO" panose="020F0600000000000000" pitchFamily="34" charset="-128"/>
              </a:rPr>
              <a:t>11</a:t>
            </a:r>
            <a:r>
              <a:rPr lang="ja-JP" altLang="en-US" dirty="0">
                <a:effectLst/>
                <a:latin typeface="HGMaruGothicMPRO" panose="020F0600000000000000" pitchFamily="34" charset="-128"/>
                <a:ea typeface="HGMaruGothicMPRO" panose="020F0600000000000000" pitchFamily="34" charset="-128"/>
              </a:rPr>
              <a:t>月上旬には紅葉のピークを迎える。自店立地の特徴を考えた品揃えをしよう。</a:t>
            </a:r>
            <a:r>
              <a:rPr lang="en-US" altLang="ja-JP" dirty="0">
                <a:effectLst/>
                <a:latin typeface="HGMaruGothicMPRO" panose="020F0600000000000000" pitchFamily="34" charset="-128"/>
                <a:ea typeface="HGMaruGothicMPRO" panose="020F0600000000000000" pitchFamily="34" charset="-128"/>
              </a:rPr>
              <a:t>11</a:t>
            </a:r>
            <a:r>
              <a:rPr lang="ja-JP" altLang="en-US" dirty="0">
                <a:effectLst/>
                <a:latin typeface="HGMaruGothicMPRO" panose="020F0600000000000000" pitchFamily="34" charset="-128"/>
                <a:ea typeface="HGMaruGothicMPRO" panose="020F0600000000000000" pitchFamily="34" charset="-128"/>
              </a:rPr>
              <a:t>月下旬からは冬の催事に向けたフェアを行う。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◆結婚式シーズン</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結婚式など晴れの日が多い</a:t>
            </a:r>
            <a:r>
              <a:rPr lang="en-US" altLang="ja-JP" dirty="0">
                <a:effectLst/>
                <a:latin typeface="HGMaruGothicMPRO" panose="020F0600000000000000" pitchFamily="34" charset="-128"/>
                <a:ea typeface="HGMaruGothicMPRO" panose="020F0600000000000000" pitchFamily="34" charset="-128"/>
              </a:rPr>
              <a:t>11</a:t>
            </a:r>
            <a:r>
              <a:rPr lang="ja-JP" altLang="en-US" dirty="0">
                <a:effectLst/>
                <a:latin typeface="HGMaruGothicMPRO" panose="020F0600000000000000" pitchFamily="34" charset="-128"/>
                <a:ea typeface="HGMaruGothicMPRO" panose="020F0600000000000000" pitchFamily="34" charset="-128"/>
              </a:rPr>
              <a:t>月。ご祝儀袋やふくさ、筆ペン、白いハンカチ、ポケットティッシュ、リップクリーム、口紅、替えのストッキング、スマホバッテリー、</a:t>
            </a:r>
            <a:r>
              <a:rPr lang="en" altLang="ja-JP" dirty="0">
                <a:effectLst/>
                <a:latin typeface="HGMaruGothicMPRO" panose="020F0600000000000000" pitchFamily="34" charset="-128"/>
                <a:ea typeface="HGMaruGothicMPRO" panose="020F0600000000000000" pitchFamily="34" charset="-128"/>
              </a:rPr>
              <a:t>SD</a:t>
            </a:r>
            <a:r>
              <a:rPr lang="ja-JP" altLang="en-US" dirty="0">
                <a:effectLst/>
                <a:latin typeface="HGMaruGothicMPRO" panose="020F0600000000000000" pitchFamily="34" charset="-128"/>
                <a:ea typeface="HGMaruGothicMPRO" panose="020F0600000000000000" pitchFamily="34" charset="-128"/>
              </a:rPr>
              <a:t>カードなどが動く可能性がある。近くに結婚式場や神社がある店舗、駅前立地は欠品に要注意。</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◆文化祭シーズン</a:t>
            </a:r>
            <a:endParaRPr lang="en-US" altLang="ja-JP" b="1" dirty="0">
              <a:latin typeface="HGMaruGothicMPRO" panose="020F0600000000000000" pitchFamily="34" charset="-128"/>
              <a:ea typeface="HGMaruGothicMPRO" panose="020F0600000000000000" pitchFamily="34" charset="-128"/>
            </a:endParaRPr>
          </a:p>
          <a:p>
            <a:r>
              <a:rPr lang="ja-JP" altLang="en-US" dirty="0">
                <a:effectLst/>
                <a:latin typeface="HGMaruGothicMPRO" panose="020F0600000000000000" pitchFamily="34" charset="-128"/>
                <a:ea typeface="HGMaruGothicMPRO" panose="020F0600000000000000" pitchFamily="34" charset="-128"/>
              </a:rPr>
              <a:t>　学校立地では、文化の日を含めた３連休に文化祭が開催されるところが多い。日程や天気、例年の売上、来校人数などを事前にチェックし、万全の態勢で取り組む。大袋の菓子や菓子パン、１</a:t>
            </a:r>
            <a:r>
              <a:rPr lang="en" altLang="ja-JP" dirty="0">
                <a:effectLst/>
                <a:latin typeface="HGMaruGothicMPRO" panose="020F0600000000000000" pitchFamily="34" charset="-128"/>
                <a:ea typeface="HGMaruGothicMPRO" panose="020F0600000000000000" pitchFamily="34" charset="-128"/>
              </a:rPr>
              <a:t>L</a:t>
            </a:r>
            <a:r>
              <a:rPr lang="ja-JP" altLang="en-US" dirty="0">
                <a:effectLst/>
                <a:latin typeface="HGMaruGothicMPRO" panose="020F0600000000000000" pitchFamily="34" charset="-128"/>
                <a:ea typeface="HGMaruGothicMPRO" panose="020F0600000000000000" pitchFamily="34" charset="-128"/>
              </a:rPr>
              <a:t>パックの飲料などはニーズが高まるので、欠品に注意するまた。また、当日の急な買い足し需要に備えて、プラスチックコップ、紙皿、ガムテープやゴミ袋などの雑貨もそろえる。</a:t>
            </a:r>
            <a:endParaRPr lang="ja-JP" altLang="en-US" dirty="0">
              <a:latin typeface="HGMaruGothicMPRO" panose="020F0600000000000000" pitchFamily="34" charset="-128"/>
              <a:ea typeface="HGMaruGothicMPRO" panose="020F0600000000000000" pitchFamily="34" charset="-128"/>
            </a:endParaRPr>
          </a:p>
        </p:txBody>
      </p:sp>
      <p:sp>
        <p:nvSpPr>
          <p:cNvPr id="44" name="テキスト ボックス 177">
            <a:extLst>
              <a:ext uri="{FF2B5EF4-FFF2-40B4-BE49-F238E27FC236}">
                <a16:creationId xmlns:a16="http://schemas.microsoft.com/office/drawing/2014/main" id="{23C0544A-B008-F90D-9F80-5CCCEFBB8E72}"/>
              </a:ext>
            </a:extLst>
          </p:cNvPr>
          <p:cNvSpPr txBox="1"/>
          <p:nvPr/>
        </p:nvSpPr>
        <p:spPr bwMode="auto">
          <a:xfrm>
            <a:off x="10912483" y="8493066"/>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a:latin typeface="HG創英角ｺﾞｼｯｸUB"/>
                <a:ea typeface="HG創英角ｺﾞｼｯｸUB"/>
                <a:cs typeface="HG創英角ｺﾞｼｯｸUB"/>
              </a:rPr>
              <a:t>１１月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48" name="AutoShape 6">
            <a:extLst>
              <a:ext uri="{FF2B5EF4-FFF2-40B4-BE49-F238E27FC236}">
                <a16:creationId xmlns:a16="http://schemas.microsoft.com/office/drawing/2014/main" id="{6B742487-2185-A556-1A9A-6F1A6C2922FC}"/>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a:latin typeface="HG丸ｺﾞｼｯｸM-PRO" panose="020F0600000000000000" pitchFamily="50" charset="-128"/>
                <a:ea typeface="HG丸ｺﾞｼｯｸM-PRO" panose="020F0600000000000000" pitchFamily="50" charset="-128"/>
                <a:cs typeface="ヒラギノ角ゴ ProN W6"/>
              </a:rPr>
              <a:t>カボチャ</a:t>
            </a:r>
            <a:endParaRPr lang="ja-JP" altLang="en-US" sz="1800" b="1" i="0" dirty="0">
              <a:latin typeface="HG丸ｺﾞｼｯｸM-PRO" panose="020F0600000000000000" pitchFamily="50" charset="-128"/>
              <a:ea typeface="HG丸ｺﾞｼｯｸM-PRO" panose="020F0600000000000000" pitchFamily="50" charset="-128"/>
              <a:cs typeface="ヒラギノ角ゴ ProN W6"/>
            </a:endParaRPr>
          </a:p>
        </p:txBody>
      </p:sp>
      <p:sp>
        <p:nvSpPr>
          <p:cNvPr id="49" name="AutoShape 10">
            <a:extLst>
              <a:ext uri="{FF2B5EF4-FFF2-40B4-BE49-F238E27FC236}">
                <a16:creationId xmlns:a16="http://schemas.microsoft.com/office/drawing/2014/main" id="{C281C280-D764-81A0-95FF-1E82EDDCB70C}"/>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カニ缶　</a:t>
            </a:r>
            <a:r>
              <a:rPr lang="en-US" altLang="ja-JP" sz="1050" dirty="0">
                <a:latin typeface="HGMaruGothicMPRO"/>
                <a:ea typeface="HGMaruGothicMPRO"/>
              </a:rPr>
              <a:t>50g</a:t>
            </a:r>
          </a:p>
          <a:p>
            <a:pPr rtl="1">
              <a:lnSpc>
                <a:spcPts val="1600"/>
              </a:lnSpc>
              <a:defRPr sz="1000"/>
            </a:pPr>
            <a:r>
              <a:rPr lang="ja-JP" altLang="en-US" sz="1050" dirty="0">
                <a:latin typeface="HGMaruGothicMPRO"/>
                <a:ea typeface="HGMaruGothicMPRO"/>
              </a:rPr>
              <a:t>スパゲティ　</a:t>
            </a:r>
            <a:r>
              <a:rPr lang="en" altLang="ja-JP" sz="1050" dirty="0">
                <a:latin typeface="HGMaruGothicMPRO"/>
                <a:ea typeface="HGMaruGothicMPRO"/>
              </a:rPr>
              <a:t>200g</a:t>
            </a: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ニンニク　１かけ　　オリーブオイル　大さじ１</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生クリーム　</a:t>
            </a:r>
            <a:r>
              <a:rPr lang="en" altLang="ja-JP" sz="1050" dirty="0">
                <a:latin typeface="HGMaruGothicMPRO"/>
                <a:ea typeface="HGMaruGothicMPRO"/>
              </a:rPr>
              <a:t>100</a:t>
            </a:r>
            <a:r>
              <a:rPr lang="en" altLang="ja-JP" sz="1050" dirty="0">
                <a:latin typeface="HGMaruGothicMPRO"/>
                <a:ea typeface="HGMaruGothicMPRO"/>
                <a:cs typeface="HG丸ｺﾞｼｯｸM-PRO"/>
              </a:rPr>
              <a:t>ml</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パセリ（刻み）　少々</a:t>
            </a:r>
            <a:endParaRPr lang="en-US" altLang="ja-JP" sz="1050" dirty="0">
              <a:latin typeface="HGMaruGothicMPRO"/>
              <a:ea typeface="HGMaruGothicMPRO"/>
            </a:endParaRPr>
          </a:p>
          <a:p>
            <a:pPr rtl="1">
              <a:lnSpc>
                <a:spcPts val="1600"/>
              </a:lnSpc>
              <a:defRPr sz="1000"/>
            </a:pPr>
            <a:r>
              <a:rPr lang="en-US" altLang="ja-JP" sz="1050" dirty="0">
                <a:latin typeface="HGMaruGothicMPRO"/>
                <a:ea typeface="HGMaruGothicMPRO"/>
              </a:rPr>
              <a:t>【A】</a:t>
            </a:r>
            <a:r>
              <a:rPr lang="ja-JP" altLang="en-US" sz="1050" dirty="0">
                <a:latin typeface="HGMaruGothicMPRO"/>
                <a:ea typeface="HGMaruGothicMPRO"/>
              </a:rPr>
              <a:t>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カットトマト缶　</a:t>
            </a:r>
            <a:r>
              <a:rPr lang="en-US" altLang="ja-JP" sz="1050" dirty="0">
                <a:latin typeface="HGMaruGothicMPRO"/>
                <a:ea typeface="HGMaruGothicMPRO"/>
              </a:rPr>
              <a:t>400g</a:t>
            </a:r>
          </a:p>
          <a:p>
            <a:pPr rtl="1">
              <a:lnSpc>
                <a:spcPts val="1600"/>
              </a:lnSpc>
              <a:defRPr sz="1000"/>
            </a:pPr>
            <a:r>
              <a:rPr lang="ja-JP" altLang="en-US" sz="1050" dirty="0">
                <a:latin typeface="HGMaruGothicMPRO"/>
                <a:ea typeface="HGMaruGothicMPRO"/>
                <a:cs typeface="HG丸ｺﾞｼｯｸM-PRO"/>
              </a:rPr>
              <a:t>塩・こしょう　各少々</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コンソメ顆粒　小さじ１</a:t>
            </a:r>
            <a:endParaRPr lang="en-US" altLang="ja-JP" sz="1050" dirty="0">
              <a:latin typeface="HGMaruGothicMPRO"/>
              <a:ea typeface="HGMaruGothicMPRO"/>
              <a:cs typeface="HG丸ｺﾞｼｯｸM-PRO"/>
            </a:endParaRPr>
          </a:p>
        </p:txBody>
      </p:sp>
      <p:sp>
        <p:nvSpPr>
          <p:cNvPr id="50" name="AutoShape 16">
            <a:extLst>
              <a:ext uri="{FF2B5EF4-FFF2-40B4-BE49-F238E27FC236}">
                <a16:creationId xmlns:a16="http://schemas.microsoft.com/office/drawing/2014/main" id="{3D72067A-F8DB-A8FE-57AA-924D61CCA397}"/>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54" name="図 53">
            <a:extLst>
              <a:ext uri="{FF2B5EF4-FFF2-40B4-BE49-F238E27FC236}">
                <a16:creationId xmlns:a16="http://schemas.microsoft.com/office/drawing/2014/main" id="{43B73EF4-29A7-035F-37E0-DF878946012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55" name="AutoShape 17">
            <a:extLst>
              <a:ext uri="{FF2B5EF4-FFF2-40B4-BE49-F238E27FC236}">
                <a16:creationId xmlns:a16="http://schemas.microsoft.com/office/drawing/2014/main" id="{00B4B627-926A-D006-B06B-9268F2E83BDE}"/>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56" name="図 55">
            <a:extLst>
              <a:ext uri="{FF2B5EF4-FFF2-40B4-BE49-F238E27FC236}">
                <a16:creationId xmlns:a16="http://schemas.microsoft.com/office/drawing/2014/main" id="{A48D8C4E-E486-F37E-4A04-CDA77965713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16916" y="1066068"/>
            <a:ext cx="6300568" cy="714779"/>
          </a:xfrm>
          <a:prstGeom prst="rect">
            <a:avLst/>
          </a:prstGeom>
          <a:effectLst/>
        </p:spPr>
      </p:pic>
      <p:sp>
        <p:nvSpPr>
          <p:cNvPr id="57" name="Text Box 1833">
            <a:extLst>
              <a:ext uri="{FF2B5EF4-FFF2-40B4-BE49-F238E27FC236}">
                <a16:creationId xmlns:a16="http://schemas.microsoft.com/office/drawing/2014/main" id="{198D671C-1C76-1A5B-5AAE-1280CF2C1B25}"/>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i="0" dirty="0">
                <a:effectLst/>
                <a:latin typeface="HGMaruGothicMPRO" panose="020F0600000000000000" pitchFamily="34" charset="-128"/>
                <a:ea typeface="HGMaruGothicMPRO" panose="020F0600000000000000" pitchFamily="34" charset="-128"/>
              </a:rPr>
              <a:t>　カボチャは、</a:t>
            </a:r>
            <a:r>
              <a:rPr lang="el-GR" altLang="ja-JP" sz="1050" i="0" dirty="0">
                <a:effectLst/>
                <a:latin typeface="HGMaruGothicMPRO" panose="020F0600000000000000" pitchFamily="34" charset="-128"/>
                <a:ea typeface="HGMaruGothicMPRO" panose="020F0600000000000000" pitchFamily="34" charset="-128"/>
              </a:rPr>
              <a:t>β</a:t>
            </a:r>
            <a:r>
              <a:rPr lang="en-US" altLang="ja-JP"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カロテン</a:t>
            </a:r>
            <a:r>
              <a:rPr lang="ja-JP" altLang="en-US" sz="1050" dirty="0">
                <a:latin typeface="HGMaruGothicMPRO" panose="020F0600000000000000" pitchFamily="34" charset="-128"/>
                <a:ea typeface="HGMaruGothicMPRO" panose="020F0600000000000000" pitchFamily="34" charset="-128"/>
              </a:rPr>
              <a:t>（ビタミン</a:t>
            </a:r>
            <a:r>
              <a:rPr lang="en" altLang="ja-JP" sz="1050" dirty="0">
                <a:latin typeface="HGMaruGothicMPRO" panose="020F0600000000000000" pitchFamily="34" charset="-128"/>
                <a:ea typeface="HGMaruGothicMPRO" panose="020F0600000000000000" pitchFamily="34" charset="-128"/>
              </a:rPr>
              <a:t>A </a:t>
            </a:r>
            <a:r>
              <a:rPr lang="ja-JP" altLang="en-US" sz="1050" i="0" dirty="0">
                <a:effectLst/>
                <a:latin typeface="HGMaruGothicMPRO" panose="020F0600000000000000" pitchFamily="34" charset="-128"/>
                <a:ea typeface="HGMaruGothicMPRO" panose="020F0600000000000000" pitchFamily="34" charset="-128"/>
              </a:rPr>
              <a:t>）、カリウム、ビタミン</a:t>
            </a:r>
            <a:r>
              <a:rPr lang="en" altLang="ja-JP" sz="1050" i="0" dirty="0">
                <a:effectLst/>
                <a:latin typeface="HGMaruGothicMPRO" panose="020F0600000000000000" pitchFamily="34" charset="-128"/>
                <a:ea typeface="HGMaruGothicMPRO" panose="020F0600000000000000" pitchFamily="34" charset="-128"/>
              </a:rPr>
              <a:t>C</a:t>
            </a:r>
            <a:r>
              <a:rPr lang="ja-JP" altLang="en"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ビタミン</a:t>
            </a:r>
            <a:r>
              <a:rPr lang="en" altLang="ja-JP" sz="1050" i="0" dirty="0">
                <a:effectLst/>
                <a:latin typeface="HGMaruGothicMPRO" panose="020F0600000000000000" pitchFamily="34" charset="-128"/>
                <a:ea typeface="HGMaruGothicMPRO" panose="020F0600000000000000" pitchFamily="34" charset="-128"/>
              </a:rPr>
              <a:t>E</a:t>
            </a:r>
            <a:r>
              <a:rPr lang="ja-JP" altLang="en-US" sz="1050" i="0" dirty="0">
                <a:effectLst/>
                <a:latin typeface="HGMaruGothicMPRO" panose="020F0600000000000000" pitchFamily="34" charset="-128"/>
                <a:ea typeface="HGMaruGothicMPRO" panose="020F0600000000000000" pitchFamily="34" charset="-128"/>
              </a:rPr>
              <a:t>、食物繊維など多くの栄養素を含む。</a:t>
            </a:r>
            <a:r>
              <a:rPr lang="el-GR" altLang="ja-JP" sz="1050" i="0" dirty="0">
                <a:effectLst/>
                <a:latin typeface="HGMaruGothicMPRO" panose="020F0600000000000000" pitchFamily="34" charset="-128"/>
                <a:ea typeface="HGMaruGothicMPRO" panose="020F0600000000000000" pitchFamily="34" charset="-128"/>
              </a:rPr>
              <a:t> β</a:t>
            </a:r>
            <a:r>
              <a:rPr lang="en-US" altLang="ja-JP" sz="1050" i="0" dirty="0">
                <a:effectLst/>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カロテンはカロテノイドといわれる色素成分の一つで、人間の体内に入ると必要に応じてビタミン</a:t>
            </a:r>
            <a:r>
              <a:rPr lang="en" altLang="ja-JP" sz="1050" i="0" dirty="0">
                <a:effectLst/>
                <a:latin typeface="HGMaruGothicMPRO" panose="020F0600000000000000" pitchFamily="34" charset="-128"/>
                <a:ea typeface="HGMaruGothicMPRO" panose="020F0600000000000000" pitchFamily="34" charset="-128"/>
              </a:rPr>
              <a:t>A</a:t>
            </a:r>
            <a:r>
              <a:rPr lang="ja-JP" altLang="en-US" sz="1050" i="0" dirty="0">
                <a:effectLst/>
                <a:latin typeface="HGMaruGothicMPRO" panose="020F0600000000000000" pitchFamily="34" charset="-128"/>
                <a:ea typeface="HGMaruGothicMPRO" panose="020F0600000000000000" pitchFamily="34" charset="-128"/>
              </a:rPr>
              <a:t>に変換される。</a:t>
            </a:r>
            <a:r>
              <a:rPr lang="el-GR" altLang="ja-JP" sz="1050" i="0" dirty="0">
                <a:effectLst/>
                <a:latin typeface="HGMaruGothicMPRO" panose="020F0600000000000000" pitchFamily="34" charset="-128"/>
                <a:ea typeface="HGMaruGothicMPRO" panose="020F0600000000000000" pitchFamily="34" charset="-128"/>
              </a:rPr>
              <a:t>β-</a:t>
            </a:r>
            <a:r>
              <a:rPr lang="ja-JP" altLang="en-US" sz="1050" i="0" dirty="0">
                <a:effectLst/>
                <a:latin typeface="HGMaruGothicMPRO" panose="020F0600000000000000" pitchFamily="34" charset="-128"/>
                <a:ea typeface="HGMaruGothicMPRO" panose="020F0600000000000000" pitchFamily="34" charset="-128"/>
              </a:rPr>
              <a:t>カロテンには強い抗酸化作用があり、粘膜を丈夫にして風邪を予防したり、目、皮膚、髪、歯茎などの健康を保つ作用がある。</a:t>
            </a:r>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rPr>
              <a:t>　</a:t>
            </a:r>
            <a:r>
              <a:rPr lang="el-GR" altLang="ja-JP" sz="1050" dirty="0">
                <a:latin typeface="HGMaruGothicMPRO" panose="020F0600000000000000" pitchFamily="34" charset="-128"/>
                <a:ea typeface="HGMaruGothicMPRO" panose="020F0600000000000000" pitchFamily="34" charset="-128"/>
              </a:rPr>
              <a:t>β-</a:t>
            </a:r>
            <a:r>
              <a:rPr lang="ja-JP" altLang="en-US" sz="1050" dirty="0">
                <a:latin typeface="HGMaruGothicMPRO" panose="020F0600000000000000" pitchFamily="34" charset="-128"/>
                <a:ea typeface="HGMaruGothicMPRO" panose="020F0600000000000000" pitchFamily="34" charset="-128"/>
              </a:rPr>
              <a:t>カロテンやビタミン</a:t>
            </a:r>
            <a:r>
              <a:rPr lang="en" altLang="ja-JP" sz="1050" dirty="0">
                <a:latin typeface="HGMaruGothicMPRO" panose="020F0600000000000000" pitchFamily="34" charset="-128"/>
                <a:ea typeface="HGMaruGothicMPRO" panose="020F0600000000000000" pitchFamily="34" charset="-128"/>
              </a:rPr>
              <a:t>E</a:t>
            </a:r>
            <a:r>
              <a:rPr lang="ja-JP" altLang="en-US" sz="1050" dirty="0">
                <a:latin typeface="HGMaruGothicMPRO" panose="020F0600000000000000" pitchFamily="34" charset="-128"/>
                <a:ea typeface="HGMaruGothicMPRO" panose="020F0600000000000000" pitchFamily="34" charset="-128"/>
              </a:rPr>
              <a:t>は脂溶性ビタミンのため、油と一緒に取ることで吸収されやすくなる。</a:t>
            </a:r>
            <a:endParaRPr lang="en-US" altLang="ja-JP" sz="1050" i="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p:txBody>
      </p:sp>
      <p:sp>
        <p:nvSpPr>
          <p:cNvPr id="58" name="Text Box 1833">
            <a:extLst>
              <a:ext uri="{FF2B5EF4-FFF2-40B4-BE49-F238E27FC236}">
                <a16:creationId xmlns:a16="http://schemas.microsoft.com/office/drawing/2014/main" id="{98657918-AFA0-E6DE-DFD7-A574B51CE04B}"/>
              </a:ext>
            </a:extLst>
          </p:cNvPr>
          <p:cNvSpPr txBox="1">
            <a:spLocks noChangeArrowheads="1"/>
          </p:cNvSpPr>
          <p:nvPr/>
        </p:nvSpPr>
        <p:spPr bwMode="auto">
          <a:xfrm>
            <a:off x="10489225" y="4426118"/>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殻が硬く、黒い粒が付いているものは、脱皮してから時間がたっている証拠で、おいしい。また、殻が鮮やかな赤色でツヤがあり、重量感のあるカニは身入りが良く、肉の締まりも良いので上質だ。</a:t>
            </a:r>
            <a:endParaRPr lang="en-US" altLang="ja-JP" sz="1050" dirty="0">
              <a:latin typeface="HGMaruGothicMPRO"/>
              <a:ea typeface="HGMaruGothicMPRO"/>
            </a:endParaRPr>
          </a:p>
        </p:txBody>
      </p:sp>
      <p:sp>
        <p:nvSpPr>
          <p:cNvPr id="59" name="Text Box 1833">
            <a:extLst>
              <a:ext uri="{FF2B5EF4-FFF2-40B4-BE49-F238E27FC236}">
                <a16:creationId xmlns:a16="http://schemas.microsoft.com/office/drawing/2014/main" id="{2A7E2E71-E075-5E9D-BE6B-439A83F6D453}"/>
              </a:ext>
            </a:extLst>
          </p:cNvPr>
          <p:cNvSpPr txBox="1">
            <a:spLocks noChangeArrowheads="1"/>
          </p:cNvSpPr>
          <p:nvPr/>
        </p:nvSpPr>
        <p:spPr bwMode="auto">
          <a:xfrm>
            <a:off x="12264908" y="4046023"/>
            <a:ext cx="1712824"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solidFill>
                  <a:schemeClr val="accent2"/>
                </a:solidFill>
                <a:latin typeface="HGPSoeiKakugothicUB"/>
                <a:ea typeface="HGPSoeiKakugothicUB"/>
              </a:rPr>
              <a:t>ズワイガニの選び方</a:t>
            </a:r>
            <a:endParaRPr lang="en-US" altLang="ja-JP" sz="1400" dirty="0">
              <a:solidFill>
                <a:schemeClr val="accent2"/>
              </a:solidFill>
              <a:latin typeface="HGPSoeiKakugothicUB"/>
              <a:ea typeface="HGPSoeiKakugothicUB"/>
            </a:endParaRPr>
          </a:p>
        </p:txBody>
      </p:sp>
      <p:sp>
        <p:nvSpPr>
          <p:cNvPr id="60" name="Text Box 1833">
            <a:extLst>
              <a:ext uri="{FF2B5EF4-FFF2-40B4-BE49-F238E27FC236}">
                <a16:creationId xmlns:a16="http://schemas.microsoft.com/office/drawing/2014/main" id="{60C42B4F-AD94-EDDD-9B89-C32E4FBF5E36}"/>
              </a:ext>
            </a:extLst>
          </p:cNvPr>
          <p:cNvSpPr txBox="1">
            <a:spLocks noChangeArrowheads="1"/>
          </p:cNvSpPr>
          <p:nvPr/>
        </p:nvSpPr>
        <p:spPr bwMode="auto">
          <a:xfrm>
            <a:off x="17336952" y="4111480"/>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solidFill>
                  <a:schemeClr val="accent2"/>
                </a:solidFill>
                <a:latin typeface="HGPSoeiKakugothicUB"/>
                <a:ea typeface="HGPSoeiKakugothicUB"/>
              </a:rPr>
              <a:t>カボチャの保存方法</a:t>
            </a:r>
          </a:p>
        </p:txBody>
      </p:sp>
      <p:sp>
        <p:nvSpPr>
          <p:cNvPr id="61" name="Text Box 1833">
            <a:extLst>
              <a:ext uri="{FF2B5EF4-FFF2-40B4-BE49-F238E27FC236}">
                <a16:creationId xmlns:a16="http://schemas.microsoft.com/office/drawing/2014/main" id="{C742DF7D-5D52-66ED-4309-72CB256819AF}"/>
              </a:ext>
            </a:extLst>
          </p:cNvPr>
          <p:cNvSpPr txBox="1">
            <a:spLocks noChangeArrowheads="1"/>
          </p:cNvSpPr>
          <p:nvPr/>
        </p:nvSpPr>
        <p:spPr bwMode="auto">
          <a:xfrm>
            <a:off x="15682351" y="4473969"/>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カボチャは、水分が多く含まれている種とわたの部分から傷むことが多い。保存する際は種とわたを取り除いて、余分な水気を拭き取り、用途に合わせてカットする。小分けにしてラップで包み、冷凍用密閉保存袋に入れて冷凍する。</a:t>
            </a:r>
            <a:endParaRPr lang="en-US" altLang="ja-JP" sz="1050" dirty="0">
              <a:latin typeface="HGMaruGothicMPRO"/>
              <a:ea typeface="HGMaruGothicMPRO"/>
            </a:endParaRPr>
          </a:p>
        </p:txBody>
      </p:sp>
      <p:sp>
        <p:nvSpPr>
          <p:cNvPr id="62" name="テキスト ボックス 178">
            <a:extLst>
              <a:ext uri="{FF2B5EF4-FFF2-40B4-BE49-F238E27FC236}">
                <a16:creationId xmlns:a16="http://schemas.microsoft.com/office/drawing/2014/main" id="{9A79FE2A-4CD3-963D-71E7-C155B89773D8}"/>
              </a:ext>
            </a:extLst>
          </p:cNvPr>
          <p:cNvSpPr txBox="1"/>
          <p:nvPr/>
        </p:nvSpPr>
        <p:spPr bwMode="auto">
          <a:xfrm>
            <a:off x="409657" y="9168784"/>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000">
                <a:latin typeface="HG創英角ｺﾞｼｯｸUB"/>
                <a:ea typeface="HG創英角ｺﾞｼｯｸUB"/>
                <a:cs typeface="HG創英角ｺﾞｼｯｸUB"/>
              </a:rPr>
              <a:t>立冬（１１</a:t>
            </a:r>
            <a:r>
              <a:rPr lang="en-US" altLang="ja-JP" sz="2000" dirty="0">
                <a:latin typeface="HG創英角ｺﾞｼｯｸUB"/>
                <a:ea typeface="HG創英角ｺﾞｼｯｸUB"/>
                <a:cs typeface="HG創英角ｺﾞｼｯｸUB"/>
              </a:rPr>
              <a:t>/</a:t>
            </a:r>
            <a:r>
              <a:rPr lang="ja-JP" altLang="en-US" sz="2000">
                <a:latin typeface="HG創英角ｺﾞｼｯｸUB"/>
                <a:ea typeface="HG創英角ｺﾞｼｯｸUB"/>
                <a:cs typeface="HG創英角ｺﾞｼｯｸUB"/>
              </a:rPr>
              <a:t>７）</a:t>
            </a:r>
            <a:endParaRPr lang="en-US" altLang="ja-JP" sz="2000" dirty="0">
              <a:latin typeface="HG創英角ｺﾞｼｯｸUB"/>
              <a:ea typeface="HG創英角ｺﾞｼｯｸUB"/>
              <a:cs typeface="HG創英角ｺﾞｼｯｸUB"/>
            </a:endParaRPr>
          </a:p>
        </p:txBody>
      </p:sp>
      <p:sp>
        <p:nvSpPr>
          <p:cNvPr id="63" name="テキスト ボックス 171">
            <a:extLst>
              <a:ext uri="{FF2B5EF4-FFF2-40B4-BE49-F238E27FC236}">
                <a16:creationId xmlns:a16="http://schemas.microsoft.com/office/drawing/2014/main" id="{E583DCD7-4EDF-4B5F-F73A-C002DB2F1876}"/>
              </a:ext>
            </a:extLst>
          </p:cNvPr>
          <p:cNvSpPr txBox="1"/>
          <p:nvPr/>
        </p:nvSpPr>
        <p:spPr bwMode="auto">
          <a:xfrm>
            <a:off x="388007" y="9692330"/>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「立冬」は冬の始まり。立春、立夏、立秋と並ぶ季節の節目だ。この日は「鍋と燗の日」「鍋の日」「もつ鍋の日」と、鍋にまつわる記念日のオンパレード。鍋物商材に加え、カレー、シチューも売り込む。</a:t>
            </a:r>
            <a:endParaRPr lang="en-US" altLang="ja-JP" sz="1050" dirty="0">
              <a:effectLst/>
              <a:latin typeface="HGMaruGothicMPRO" panose="020F0600000000000000" pitchFamily="34" charset="-128"/>
              <a:ea typeface="HGMaruGothicMPRO" panose="020F0600000000000000" pitchFamily="34" charset="-128"/>
            </a:endParaRPr>
          </a:p>
        </p:txBody>
      </p:sp>
      <p:sp>
        <p:nvSpPr>
          <p:cNvPr id="68" name="Text Box 1049">
            <a:extLst>
              <a:ext uri="{FF2B5EF4-FFF2-40B4-BE49-F238E27FC236}">
                <a16:creationId xmlns:a16="http://schemas.microsoft.com/office/drawing/2014/main" id="{F0B63D08-3435-8359-7CC9-725C906CB89A}"/>
              </a:ext>
            </a:extLst>
          </p:cNvPr>
          <p:cNvSpPr txBox="1">
            <a:spLocks noChangeArrowheads="1"/>
          </p:cNvSpPr>
          <p:nvPr/>
        </p:nvSpPr>
        <p:spPr bwMode="auto">
          <a:xfrm>
            <a:off x="3474981" y="49158"/>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en-US" altLang="ja-JP" sz="2300" b="1" dirty="0">
                <a:solidFill>
                  <a:srgbClr val="C00000"/>
                </a:solidFill>
                <a:latin typeface="メイリオ"/>
                <a:ea typeface="メイリオ"/>
              </a:rPr>
              <a:t>11</a:t>
            </a:r>
            <a:r>
              <a:rPr lang="ja-JP" altLang="en-US" sz="2300" b="1">
                <a:solidFill>
                  <a:srgbClr val="C00000"/>
                </a:solidFill>
                <a:latin typeface="メイリオ"/>
                <a:ea typeface="メイリオ"/>
              </a:rPr>
              <a:t>月</a:t>
            </a:r>
            <a:r>
              <a:rPr lang="ja-JP" altLang="en-US" sz="2300" b="1" i="0" u="none" strike="noStrike" baseline="0" dirty="0">
                <a:solidFill>
                  <a:srgbClr val="C00000"/>
                </a:solidFill>
                <a:latin typeface="メイリオ"/>
                <a:ea typeface="メイリオ"/>
              </a:rPr>
              <a:t>･</a:t>
            </a:r>
            <a:r>
              <a:rPr lang="ja-JP" altLang="en-US" sz="2300" b="1" dirty="0">
                <a:solidFill>
                  <a:srgbClr val="C00000"/>
                </a:solidFill>
                <a:latin typeface="メイリオ"/>
                <a:ea typeface="メイリオ"/>
              </a:rPr>
              <a:t>･･旬の</a:t>
            </a:r>
            <a:r>
              <a:rPr lang="ja-JP" altLang="en-US" sz="2300" b="1" i="0" u="none" strike="noStrike" baseline="0" dirty="0">
                <a:solidFill>
                  <a:srgbClr val="C00000"/>
                </a:solidFill>
                <a:latin typeface="メイリオ"/>
                <a:ea typeface="メイリオ"/>
              </a:rPr>
              <a:t>食材が盛りだくさん！ 行事や記念日に絡めた販促活動を展開しましょう！</a:t>
            </a:r>
          </a:p>
          <a:p>
            <a:pPr algn="ctr">
              <a:lnSpc>
                <a:spcPts val="3400"/>
              </a:lnSpc>
              <a:defRPr sz="1000"/>
            </a:pPr>
            <a:r>
              <a:rPr lang="en-US" altLang="ja-JP" sz="2300" b="1" i="0" u="none" strike="noStrike" baseline="0" dirty="0">
                <a:solidFill>
                  <a:schemeClr val="accent4">
                    <a:lumMod val="75000"/>
                  </a:schemeClr>
                </a:solidFill>
                <a:latin typeface="メイリオ"/>
                <a:ea typeface="メイリオ"/>
              </a:rPr>
              <a:t>〜</a:t>
            </a:r>
            <a:r>
              <a:rPr lang="ja-JP" altLang="en-US" sz="2300" b="1" i="0" u="none" strike="noStrike" baseline="0">
                <a:solidFill>
                  <a:schemeClr val="accent4">
                    <a:lumMod val="75000"/>
                  </a:schemeClr>
                </a:solidFill>
                <a:latin typeface="メイリオ"/>
                <a:ea typeface="メイリオ"/>
              </a:rPr>
              <a:t> 嗜好の変化に注意 </a:t>
            </a:r>
            <a:r>
              <a:rPr lang="en-US" altLang="ja-JP" sz="2300" b="1" i="0" u="none" strike="noStrike" baseline="0" dirty="0">
                <a:solidFill>
                  <a:schemeClr val="accent4">
                    <a:lumMod val="75000"/>
                  </a:schemeClr>
                </a:solidFill>
                <a:latin typeface="メイリオ"/>
                <a:ea typeface="メイリオ"/>
              </a:rPr>
              <a:t>〜</a:t>
            </a:r>
            <a:endParaRPr lang="ja-JP" altLang="en-US" sz="2300" b="1" i="0" u="none" strike="noStrike" baseline="0" dirty="0">
              <a:solidFill>
                <a:schemeClr val="accent4">
                  <a:lumMod val="75000"/>
                </a:schemeClr>
              </a:solidFill>
              <a:latin typeface="メイリオ"/>
              <a:ea typeface="メイリオ"/>
            </a:endParaRPr>
          </a:p>
        </p:txBody>
      </p:sp>
      <p:pic>
        <p:nvPicPr>
          <p:cNvPr id="69" name="図 68" descr="図形&#10;&#10;中程度の精度で自動的に生成された説明">
            <a:extLst>
              <a:ext uri="{FF2B5EF4-FFF2-40B4-BE49-F238E27FC236}">
                <a16:creationId xmlns:a16="http://schemas.microsoft.com/office/drawing/2014/main" id="{FF44163D-70D5-72F2-5DFF-F5621ED875F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sp>
        <p:nvSpPr>
          <p:cNvPr id="47" name="テキスト ボックス 178">
            <a:extLst>
              <a:ext uri="{FF2B5EF4-FFF2-40B4-BE49-F238E27FC236}">
                <a16:creationId xmlns:a16="http://schemas.microsoft.com/office/drawing/2014/main" id="{AAE1E9BB-A841-D481-6DA5-54B1196F8109}"/>
              </a:ext>
            </a:extLst>
          </p:cNvPr>
          <p:cNvSpPr txBox="1"/>
          <p:nvPr/>
        </p:nvSpPr>
        <p:spPr bwMode="auto">
          <a:xfrm>
            <a:off x="934254" y="12646400"/>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dirty="0">
                <a:latin typeface="HG創英角ｺﾞｼｯｸUB"/>
                <a:ea typeface="HG創英角ｺﾞｼｯｸUB"/>
                <a:cs typeface="HG創英角ｺﾞｼｯｸUB"/>
              </a:rPr>
              <a:t>ボージョレ・ヌーボー解禁（１１</a:t>
            </a:r>
            <a:r>
              <a:rPr lang="en-US" altLang="ja-JP" sz="2800" dirty="0">
                <a:latin typeface="HG創英角ｺﾞｼｯｸUB"/>
                <a:ea typeface="HG創英角ｺﾞｼｯｸUB"/>
                <a:cs typeface="HG創英角ｺﾞｼｯｸUB"/>
              </a:rPr>
              <a:t>/</a:t>
            </a:r>
            <a:r>
              <a:rPr lang="ja-JP" altLang="en-US" sz="2800" dirty="0">
                <a:latin typeface="HG創英角ｺﾞｼｯｸUB"/>
                <a:ea typeface="HG創英角ｺﾞｼｯｸUB"/>
                <a:cs typeface="HG創英角ｺﾞｼｯｸUB"/>
              </a:rPr>
              <a:t>２０）</a:t>
            </a:r>
            <a:endParaRPr lang="en-US" altLang="ja-JP" sz="2800" dirty="0">
              <a:latin typeface="HG創英角ｺﾞｼｯｸUB"/>
              <a:ea typeface="HG創英角ｺﾞｼｯｸUB"/>
              <a:cs typeface="HG創英角ｺﾞｼｯｸUB"/>
            </a:endParaRPr>
          </a:p>
        </p:txBody>
      </p:sp>
      <p:sp>
        <p:nvSpPr>
          <p:cNvPr id="51" name="テキスト ボックス 171">
            <a:extLst>
              <a:ext uri="{FF2B5EF4-FFF2-40B4-BE49-F238E27FC236}">
                <a16:creationId xmlns:a16="http://schemas.microsoft.com/office/drawing/2014/main" id="{272F5A60-6673-34D8-276C-CD23CF130A6C}"/>
              </a:ext>
            </a:extLst>
          </p:cNvPr>
          <p:cNvSpPr txBox="1"/>
          <p:nvPr/>
        </p:nvSpPr>
        <p:spPr bwMode="auto">
          <a:xfrm>
            <a:off x="874956" y="13371705"/>
            <a:ext cx="5967703"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名前の意味は「ボージョレ」がフランスの地名で、「ヌーボー」はフランス語で「新しいもの」という意味。毎年</a:t>
            </a:r>
            <a:r>
              <a:rPr lang="en-US" altLang="ja-JP" sz="1050" dirty="0">
                <a:effectLst/>
                <a:latin typeface="HGMaruGothicMPRO" panose="020F0600000000000000" pitchFamily="34" charset="-128"/>
                <a:ea typeface="HGMaruGothicMPRO" panose="020F0600000000000000" pitchFamily="34" charset="-128"/>
              </a:rPr>
              <a:t>11</a:t>
            </a:r>
            <a:r>
              <a:rPr lang="ja-JP" altLang="en-US" sz="1050" dirty="0">
                <a:effectLst/>
                <a:latin typeface="HGMaruGothicMPRO" panose="020F0600000000000000" pitchFamily="34" charset="-128"/>
                <a:ea typeface="HGMaruGothicMPRO" panose="020F0600000000000000" pitchFamily="34" charset="-128"/>
              </a:rPr>
              <a:t>月の第</a:t>
            </a:r>
            <a:r>
              <a:rPr lang="en-US" altLang="ja-JP" sz="1050" dirty="0">
                <a:effectLst/>
                <a:latin typeface="HGMaruGothicMPRO" panose="020F0600000000000000" pitchFamily="34" charset="-128"/>
                <a:ea typeface="HGMaruGothicMPRO" panose="020F0600000000000000" pitchFamily="34" charset="-128"/>
              </a:rPr>
              <a:t>3</a:t>
            </a:r>
            <a:r>
              <a:rPr lang="ja-JP" altLang="en-US" sz="1050" dirty="0">
                <a:effectLst/>
                <a:latin typeface="HGMaruGothicMPRO" panose="020F0600000000000000" pitchFamily="34" charset="-128"/>
                <a:ea typeface="HGMaruGothicMPRO" panose="020F0600000000000000" pitchFamily="34" charset="-128"/>
              </a:rPr>
              <a:t>木曜日が解禁日。マセラシオン・カルボニック法という独特の製法で、ブドウをつぶさずに専用タンクへ投入して発酵させるのが特徴。</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rPr>
              <a:t>　また、通常のワインは、宅飲み需要が高まっている。ワインに合うチーズや値頃感のある生ハム、つまみなども積極的に売り込みたい。売場の導線上、一緒に購入できるような工夫をしよう。近頃のワインは、常温商品ではなくチルド商品が人気。人気の中心は小ボトルの飲みきりサイズ。赤も白も冷やしたものが売れているため、常に冷やした商品を置くようにしよう。</a:t>
            </a:r>
            <a:endParaRPr lang="en-US" altLang="ja-JP" sz="1050" dirty="0">
              <a:effectLst/>
              <a:latin typeface="HGMaruGothicMPRO" panose="020F0600000000000000" pitchFamily="34" charset="-128"/>
              <a:ea typeface="HGMaruGothicMPRO" panose="020F0600000000000000" pitchFamily="34" charset="-128"/>
            </a:endParaRPr>
          </a:p>
        </p:txBody>
      </p:sp>
      <p:pic>
        <p:nvPicPr>
          <p:cNvPr id="7" name="図 6">
            <a:extLst>
              <a:ext uri="{FF2B5EF4-FFF2-40B4-BE49-F238E27FC236}">
                <a16:creationId xmlns:a16="http://schemas.microsoft.com/office/drawing/2014/main" id="{8EB962C7-B437-1418-8A1D-D9368B71A18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440969" y="11326263"/>
            <a:ext cx="10396895" cy="3667121"/>
          </a:xfrm>
          <a:prstGeom prst="rect">
            <a:avLst/>
          </a:prstGeom>
        </p:spPr>
      </p:pic>
      <p:pic>
        <p:nvPicPr>
          <p:cNvPr id="12" name="図 11">
            <a:extLst>
              <a:ext uri="{FF2B5EF4-FFF2-40B4-BE49-F238E27FC236}">
                <a16:creationId xmlns:a16="http://schemas.microsoft.com/office/drawing/2014/main" id="{DBE5965A-E863-6C1C-D6ED-A39AB2C3A5B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3746118" y="1420259"/>
            <a:ext cx="1737249" cy="1302937"/>
          </a:xfrm>
          <a:prstGeom prst="rect">
            <a:avLst/>
          </a:prstGeom>
        </p:spPr>
      </p:pic>
      <p:pic>
        <p:nvPicPr>
          <p:cNvPr id="26" name="図 25">
            <a:extLst>
              <a:ext uri="{FF2B5EF4-FFF2-40B4-BE49-F238E27FC236}">
                <a16:creationId xmlns:a16="http://schemas.microsoft.com/office/drawing/2014/main" id="{3AE924F4-2254-727D-9A73-411CBFFDD66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2480566" y="3863111"/>
            <a:ext cx="2068307" cy="1216761"/>
          </a:xfrm>
          <a:prstGeom prst="rect">
            <a:avLst/>
          </a:prstGeom>
        </p:spPr>
      </p:pic>
      <p:pic>
        <p:nvPicPr>
          <p:cNvPr id="31" name="図 30">
            <a:extLst>
              <a:ext uri="{FF2B5EF4-FFF2-40B4-BE49-F238E27FC236}">
                <a16:creationId xmlns:a16="http://schemas.microsoft.com/office/drawing/2014/main" id="{E97415E6-CA6C-A2A4-ADA8-1B6AAE05ADA1}"/>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18839459" y="1413871"/>
            <a:ext cx="1658292" cy="1445606"/>
          </a:xfrm>
          <a:prstGeom prst="rect">
            <a:avLst/>
          </a:prstGeom>
        </p:spPr>
      </p:pic>
      <p:pic>
        <p:nvPicPr>
          <p:cNvPr id="36" name="図 35">
            <a:extLst>
              <a:ext uri="{FF2B5EF4-FFF2-40B4-BE49-F238E27FC236}">
                <a16:creationId xmlns:a16="http://schemas.microsoft.com/office/drawing/2014/main" id="{3B9E17C0-4A51-E44B-CF45-6BC4B21C428F}"/>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7908093" y="3803141"/>
            <a:ext cx="1735945" cy="1326562"/>
          </a:xfrm>
          <a:prstGeom prst="rect">
            <a:avLst/>
          </a:prstGeom>
        </p:spPr>
      </p:pic>
      <p:pic>
        <p:nvPicPr>
          <p:cNvPr id="40" name="図 39">
            <a:extLst>
              <a:ext uri="{FF2B5EF4-FFF2-40B4-BE49-F238E27FC236}">
                <a16:creationId xmlns:a16="http://schemas.microsoft.com/office/drawing/2014/main" id="{25C043B1-6E9F-F821-332B-0D15CA91198D}"/>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t="-526"/>
          <a:stretch/>
        </p:blipFill>
        <p:spPr>
          <a:xfrm>
            <a:off x="10440969" y="5339868"/>
            <a:ext cx="2459217" cy="2870803"/>
          </a:xfrm>
          <a:prstGeom prst="rect">
            <a:avLst/>
          </a:prstGeom>
        </p:spPr>
      </p:pic>
      <p:pic>
        <p:nvPicPr>
          <p:cNvPr id="45" name="図 44">
            <a:extLst>
              <a:ext uri="{FF2B5EF4-FFF2-40B4-BE49-F238E27FC236}">
                <a16:creationId xmlns:a16="http://schemas.microsoft.com/office/drawing/2014/main" id="{8905EF2E-0375-3115-FCC9-102E9FDBC495}"/>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a:stretch/>
        </p:blipFill>
        <p:spPr>
          <a:xfrm>
            <a:off x="13085849" y="5381598"/>
            <a:ext cx="2459218" cy="2865608"/>
          </a:xfrm>
          <a:prstGeom prst="rect">
            <a:avLst/>
          </a:prstGeom>
        </p:spPr>
      </p:pic>
      <p:pic>
        <p:nvPicPr>
          <p:cNvPr id="53" name="図 52">
            <a:extLst>
              <a:ext uri="{FF2B5EF4-FFF2-40B4-BE49-F238E27FC236}">
                <a16:creationId xmlns:a16="http://schemas.microsoft.com/office/drawing/2014/main" id="{62C82591-81C2-C99B-BF78-AB1D5AC9003A}"/>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a:stretch/>
        </p:blipFill>
        <p:spPr>
          <a:xfrm>
            <a:off x="15747740" y="5392460"/>
            <a:ext cx="2289023" cy="2829074"/>
          </a:xfrm>
          <a:prstGeom prst="rect">
            <a:avLst/>
          </a:prstGeom>
        </p:spPr>
      </p:pic>
      <p:pic>
        <p:nvPicPr>
          <p:cNvPr id="65" name="図 64">
            <a:extLst>
              <a:ext uri="{FF2B5EF4-FFF2-40B4-BE49-F238E27FC236}">
                <a16:creationId xmlns:a16="http://schemas.microsoft.com/office/drawing/2014/main" id="{2DAD6765-DB06-B831-BCC4-D42C3F5B72D5}"/>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18263759" y="5387854"/>
            <a:ext cx="2289023" cy="2816562"/>
          </a:xfrm>
          <a:prstGeom prst="rect">
            <a:avLst/>
          </a:prstGeom>
        </p:spPr>
      </p:pic>
      <p:sp>
        <p:nvSpPr>
          <p:cNvPr id="5" name="テキスト ボックス 178">
            <a:extLst>
              <a:ext uri="{FF2B5EF4-FFF2-40B4-BE49-F238E27FC236}">
                <a16:creationId xmlns:a16="http://schemas.microsoft.com/office/drawing/2014/main" id="{DDCDC49D-9194-4BAA-FB31-34D208DE1C1E}"/>
              </a:ext>
            </a:extLst>
          </p:cNvPr>
          <p:cNvSpPr txBox="1"/>
          <p:nvPr/>
        </p:nvSpPr>
        <p:spPr bwMode="auto">
          <a:xfrm>
            <a:off x="418948" y="10340266"/>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000">
                <a:latin typeface="HG創英角ｺﾞｼｯｸUB"/>
                <a:ea typeface="HG創英角ｺﾞｼｯｸUB"/>
                <a:cs typeface="HG創英角ｺﾞｼｯｸUB"/>
              </a:rPr>
              <a:t>七五三（１１</a:t>
            </a:r>
            <a:r>
              <a:rPr lang="en-US" altLang="ja-JP" sz="2000" dirty="0">
                <a:latin typeface="HG創英角ｺﾞｼｯｸUB"/>
                <a:ea typeface="HG創英角ｺﾞｼｯｸUB"/>
                <a:cs typeface="HG創英角ｺﾞｼｯｸUB"/>
              </a:rPr>
              <a:t>/</a:t>
            </a:r>
            <a:r>
              <a:rPr lang="ja-JP" altLang="en-US" sz="2000">
                <a:latin typeface="HG創英角ｺﾞｼｯｸUB"/>
                <a:ea typeface="HG創英角ｺﾞｼｯｸUB"/>
                <a:cs typeface="HG創英角ｺﾞｼｯｸUB"/>
              </a:rPr>
              <a:t>１５）</a:t>
            </a:r>
            <a:endParaRPr lang="en-US" altLang="ja-JP" sz="2000" dirty="0">
              <a:latin typeface="HG創英角ｺﾞｼｯｸUB"/>
              <a:ea typeface="HG創英角ｺﾞｼｯｸUB"/>
              <a:cs typeface="HG創英角ｺﾞｼｯｸUB"/>
            </a:endParaRPr>
          </a:p>
        </p:txBody>
      </p:sp>
      <p:sp>
        <p:nvSpPr>
          <p:cNvPr id="6" name="テキスト ボックス 171">
            <a:extLst>
              <a:ext uri="{FF2B5EF4-FFF2-40B4-BE49-F238E27FC236}">
                <a16:creationId xmlns:a16="http://schemas.microsoft.com/office/drawing/2014/main" id="{C0F54787-42C1-4024-39F4-5765766F6C6A}"/>
              </a:ext>
            </a:extLst>
          </p:cNvPr>
          <p:cNvSpPr txBox="1"/>
          <p:nvPr/>
        </p:nvSpPr>
        <p:spPr bwMode="auto">
          <a:xfrm>
            <a:off x="439964" y="10886131"/>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effectLst/>
                <a:latin typeface="HGMaruGothicMPRO" panose="020F0600000000000000" pitchFamily="34" charset="-128"/>
                <a:ea typeface="HGMaruGothicMPRO" panose="020F0600000000000000" pitchFamily="34" charset="-128"/>
              </a:rPr>
              <a:t>　</a:t>
            </a:r>
            <a:r>
              <a:rPr lang="en-US" altLang="ja-JP" sz="1050" dirty="0">
                <a:effectLst/>
                <a:latin typeface="HGMaruGothicMPRO" panose="020F0600000000000000" pitchFamily="34" charset="-128"/>
                <a:ea typeface="HGMaruGothicMPRO" panose="020F0600000000000000" pitchFamily="34" charset="-128"/>
              </a:rPr>
              <a:t>11</a:t>
            </a:r>
            <a:r>
              <a:rPr lang="ja-JP" altLang="en-US" sz="1050" dirty="0">
                <a:effectLst/>
                <a:latin typeface="HGMaruGothicMPRO" panose="020F0600000000000000" pitchFamily="34" charset="-128"/>
                <a:ea typeface="HGMaruGothicMPRO" panose="020F0600000000000000" pitchFamily="34" charset="-128"/>
              </a:rPr>
              <a:t>月</a:t>
            </a:r>
            <a:r>
              <a:rPr lang="en-US" altLang="ja-JP" sz="1050" dirty="0">
                <a:effectLst/>
                <a:latin typeface="HGMaruGothicMPRO" panose="020F0600000000000000" pitchFamily="34" charset="-128"/>
                <a:ea typeface="HGMaruGothicMPRO" panose="020F0600000000000000" pitchFamily="34" charset="-128"/>
              </a:rPr>
              <a:t>15</a:t>
            </a:r>
            <a:r>
              <a:rPr lang="ja-JP" altLang="en-US" sz="1050" dirty="0">
                <a:effectLst/>
                <a:latin typeface="HGMaruGothicMPRO" panose="020F0600000000000000" pitchFamily="34" charset="-128"/>
                <a:ea typeface="HGMaruGothicMPRO" panose="020F0600000000000000" pitchFamily="34" charset="-128"/>
              </a:rPr>
              <a:t>日になった由来は、江戸時代の</a:t>
            </a:r>
            <a:r>
              <a:rPr lang="ja-JP" altLang="en-US" sz="1050" dirty="0">
                <a:latin typeface="HGMaruGothicMPRO" panose="020F0600000000000000" pitchFamily="34" charset="-128"/>
                <a:ea typeface="HGMaruGothicMPRO" panose="020F0600000000000000" pitchFamily="34" charset="-128"/>
              </a:rPr>
              <a:t>五代</a:t>
            </a:r>
            <a:r>
              <a:rPr lang="ja-JP" altLang="en-US" sz="1050" dirty="0">
                <a:effectLst/>
                <a:latin typeface="HGMaruGothicMPRO" panose="020F0600000000000000" pitchFamily="34" charset="-128"/>
                <a:ea typeface="HGMaruGothicMPRO" panose="020F0600000000000000" pitchFamily="34" charset="-128"/>
              </a:rPr>
              <a:t>将軍・徳川綱吉の長男・徳松の健康を祈願したのが</a:t>
            </a:r>
            <a:r>
              <a:rPr lang="en-US" altLang="ja-JP" sz="1050" dirty="0">
                <a:effectLst/>
                <a:latin typeface="HGMaruGothicMPRO" panose="020F0600000000000000" pitchFamily="34" charset="-128"/>
                <a:ea typeface="HGMaruGothicMPRO" panose="020F0600000000000000" pitchFamily="34" charset="-128"/>
              </a:rPr>
              <a:t>11</a:t>
            </a:r>
            <a:r>
              <a:rPr lang="ja-JP" altLang="en-US" sz="1050" dirty="0">
                <a:effectLst/>
                <a:latin typeface="HGMaruGothicMPRO" panose="020F0600000000000000" pitchFamily="34" charset="-128"/>
                <a:ea typeface="HGMaruGothicMPRO" panose="020F0600000000000000" pitchFamily="34" charset="-128"/>
              </a:rPr>
              <a:t>月</a:t>
            </a:r>
            <a:r>
              <a:rPr lang="en-US" altLang="ja-JP" sz="1050" dirty="0">
                <a:effectLst/>
                <a:latin typeface="HGMaruGothicMPRO" panose="020F0600000000000000" pitchFamily="34" charset="-128"/>
                <a:ea typeface="HGMaruGothicMPRO" panose="020F0600000000000000" pitchFamily="34" charset="-128"/>
              </a:rPr>
              <a:t>15</a:t>
            </a:r>
            <a:r>
              <a:rPr lang="ja-JP" altLang="en-US" sz="1050" dirty="0">
                <a:effectLst/>
                <a:latin typeface="HGMaruGothicMPRO" panose="020F0600000000000000" pitchFamily="34" charset="-128"/>
                <a:ea typeface="HGMaruGothicMPRO" panose="020F0600000000000000" pitchFamily="34" charset="-128"/>
              </a:rPr>
              <a:t>日で、幼い頃から体が弱かった徳松が５歳まで無事に成長したことにあやかって、この日が七五三の式日として広まったといわれている。</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　お祝い料理として、赤飯やちらし寿司、手まり寿司、オードブル、子ども用お祝い弁当、千歳飴などを用意。小型ショートケーキやロールケーキ、パフェなどは子どもに人気の商品。</a:t>
            </a:r>
            <a:endParaRPr lang="en-US" altLang="ja-JP" sz="1050" dirty="0">
              <a:effectLst/>
              <a:latin typeface="HGMaruGothicMPRO" panose="020F0600000000000000" pitchFamily="34" charset="-128"/>
              <a:ea typeface="HGMaruGothicMPRO" panose="020F0600000000000000" pitchFamily="34" charset="-128"/>
            </a:endParaRPr>
          </a:p>
        </p:txBody>
      </p:sp>
      <p:pic>
        <p:nvPicPr>
          <p:cNvPr id="13" name="図 12">
            <a:extLst>
              <a:ext uri="{FF2B5EF4-FFF2-40B4-BE49-F238E27FC236}">
                <a16:creationId xmlns:a16="http://schemas.microsoft.com/office/drawing/2014/main" id="{7334AF90-BB19-C658-ED87-797297FC82E8}"/>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7793105" y="12292060"/>
            <a:ext cx="1757138" cy="2483876"/>
          </a:xfrm>
          <a:prstGeom prst="rect">
            <a:avLst/>
          </a:prstGeom>
        </p:spPr>
      </p:pic>
      <p:pic>
        <p:nvPicPr>
          <p:cNvPr id="16" name="図 15">
            <a:extLst>
              <a:ext uri="{FF2B5EF4-FFF2-40B4-BE49-F238E27FC236}">
                <a16:creationId xmlns:a16="http://schemas.microsoft.com/office/drawing/2014/main" id="{7AB48E0E-297F-3488-A57D-2C21220D1320}"/>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7592064" y="9199591"/>
            <a:ext cx="2192088" cy="2223244"/>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2025-07-16T15:00:00+00:00</_x6295__x7a3f__x65e5__x6642_>
    <_x5009__x51fa__x3057__x53ef__x80fd__x65e5_ xmlns="082c5546-8353-48c8-b816-b659d31cb65e" xsi:nil="true"/>
    <_x88dc__x8db3__x8aac__x660e_ xmlns="082c5546-8353-48c8-b816-b659d31cb65e">【MDカレンダー_2025年11月】
●気温の変化に柔軟に対応しよう！
　　　〜行楽商品を売り込むラストチャンスを逃さない！〜
●旬の食材が盛りだくさん！ 行事や記念日に絡めた販促活動を展開しましょう！
　　　〜 嗜好の変化に注意 〜
</_x88dc__x8db3__x8aac__x660e_>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1a8910b86df3a3accc7f796ea284e993">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65f83219f54c5e3304eb7c18923697bc"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2.xml><?xml version="1.0" encoding="utf-8"?>
<ds:datastoreItem xmlns:ds="http://schemas.openxmlformats.org/officeDocument/2006/customXml" ds:itemID="{FD6C2245-EA20-4F67-80B2-67B6A8944EC1}">
  <ds:schemaRefs>
    <ds:schemaRef ds:uri="http://schemas.microsoft.com/office/2006/documentManagement/types"/>
    <ds:schemaRef ds:uri="2c1d7b4b-498f-4cdf-bef6-03f27d6fb0f2"/>
    <ds:schemaRef ds:uri="http://schemas.microsoft.com/office/2006/metadata/properties"/>
    <ds:schemaRef ds:uri="6caf9721-af3c-4539-b79f-3040f3464592"/>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 ds:uri="http://purl.org/dc/terms/"/>
    <ds:schemaRef ds:uri="a854727d-76ad-4a0b-9938-dee9e4be598e"/>
    <ds:schemaRef ds:uri="97bf2701-4b91-43ab-bb32-c47ccb016379"/>
  </ds:schemaRefs>
</ds:datastoreItem>
</file>

<file path=customXml/itemProps3.xml><?xml version="1.0" encoding="utf-8"?>
<ds:datastoreItem xmlns:ds="http://schemas.openxmlformats.org/officeDocument/2006/customXml" ds:itemID="{2BBBFAAE-8053-4BB2-8C6B-E3D3CD2BADB6}"/>
</file>

<file path=docProps/app.xml><?xml version="1.0" encoding="utf-8"?>
<Properties xmlns="http://schemas.openxmlformats.org/officeDocument/2006/extended-properties" xmlns:vt="http://schemas.openxmlformats.org/officeDocument/2006/docPropsVTypes">
  <Template/>
  <TotalTime>63977</TotalTime>
  <Words>2923</Words>
  <Application>Microsoft Macintosh PowerPoint</Application>
  <PresentationFormat>ユーザー設定</PresentationFormat>
  <Paragraphs>364</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HG丸ｺﾞｼｯｸM-PRO</vt:lpstr>
      <vt:lpstr>HG丸ｺﾞｼｯｸM-PRO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MDカレンダー2025年11月</dc:title>
  <dc:creator>畠　肇</dc:creator>
  <cp:lastModifiedBy>英昭 毛利</cp:lastModifiedBy>
  <cp:revision>775</cp:revision>
  <cp:lastPrinted>2021-09-17T00:08:02Z</cp:lastPrinted>
  <dcterms:created xsi:type="dcterms:W3CDTF">2019-06-14T00:16:28Z</dcterms:created>
  <dcterms:modified xsi:type="dcterms:W3CDTF">2025-07-16T20:40:30Z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