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4"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C60204"/>
    <a:srgbClr val="F208D6"/>
    <a:srgbClr val="FF9CB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19" autoAdjust="0"/>
    <p:restoredTop sz="86423" autoAdjust="0"/>
  </p:normalViewPr>
  <p:slideViewPr>
    <p:cSldViewPr snapToGrid="0">
      <p:cViewPr>
        <p:scale>
          <a:sx n="78" d="100"/>
          <a:sy n="78" d="100"/>
        </p:scale>
        <p:origin x="864" y="144"/>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2025/5/7</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2025/5/7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2025/5/7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2025/5/7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2025/5/7</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jpg"/><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image" Target="../media/image10.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0267CB-187C-C67F-1365-6D48632B6641}"/>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4" name="AutoShape 9">
            <a:extLst>
              <a:ext uri="{FF2B5EF4-FFF2-40B4-BE49-F238E27FC236}">
                <a16:creationId xmlns:a16="http://schemas.microsoft.com/office/drawing/2014/main" id="{A0713C0D-A99B-1727-10A9-45F98ABEBE4F}"/>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5" name="AutoShape 9">
            <a:extLst>
              <a:ext uri="{FF2B5EF4-FFF2-40B4-BE49-F238E27FC236}">
                <a16:creationId xmlns:a16="http://schemas.microsoft.com/office/drawing/2014/main" id="{DCE224D0-0137-3DB2-942A-BBCB5F515D68}"/>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7" name="AutoShape 9">
            <a:extLst>
              <a:ext uri="{FF2B5EF4-FFF2-40B4-BE49-F238E27FC236}">
                <a16:creationId xmlns:a16="http://schemas.microsoft.com/office/drawing/2014/main" id="{9AEA8680-6FF7-A0D1-3390-5C0FD5648CD5}"/>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夏メニュー</a:t>
            </a:r>
            <a:r>
              <a:rPr lang="ja-JP" altLang="en-US" sz="2000" b="1" dirty="0">
                <a:solidFill>
                  <a:schemeClr val="bg1"/>
                </a:solidFill>
                <a:latin typeface="HG丸ｺﾞｼｯｸM-PRO"/>
                <a:ea typeface="HG丸ｺﾞｼｯｸM-PRO"/>
              </a:rPr>
              <a:t>の提案</a:t>
            </a:r>
          </a:p>
        </p:txBody>
      </p:sp>
      <p:sp>
        <p:nvSpPr>
          <p:cNvPr id="8" name="AutoShape 1">
            <a:extLst>
              <a:ext uri="{FF2B5EF4-FFF2-40B4-BE49-F238E27FC236}">
                <a16:creationId xmlns:a16="http://schemas.microsoft.com/office/drawing/2014/main" id="{8DC490B6-329A-91F1-A619-FDCAEC14ACAA}"/>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レーム 8">
            <a:extLst>
              <a:ext uri="{FF2B5EF4-FFF2-40B4-BE49-F238E27FC236}">
                <a16:creationId xmlns:a16="http://schemas.microsoft.com/office/drawing/2014/main" id="{08973668-66AC-EDC2-BCA8-6AF28FC30723}"/>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8" name="フレーム 17">
            <a:extLst>
              <a:ext uri="{FF2B5EF4-FFF2-40B4-BE49-F238E27FC236}">
                <a16:creationId xmlns:a16="http://schemas.microsoft.com/office/drawing/2014/main" id="{F4E3AB84-99A5-3420-CFA9-ABCA29FFDED9}"/>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0" name="フレーム 19">
            <a:extLst>
              <a:ext uri="{FF2B5EF4-FFF2-40B4-BE49-F238E27FC236}">
                <a16:creationId xmlns:a16="http://schemas.microsoft.com/office/drawing/2014/main" id="{0AA89385-64F3-C530-DC37-DF467E8230B9}"/>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AutoShape 1">
            <a:extLst>
              <a:ext uri="{FF2B5EF4-FFF2-40B4-BE49-F238E27FC236}">
                <a16:creationId xmlns:a16="http://schemas.microsoft.com/office/drawing/2014/main" id="{0E3219AC-6D80-8F51-3948-32F06CC62644}"/>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BB10A35-EADC-370C-51BF-BFE07D4022F0}"/>
              </a:ext>
            </a:extLst>
          </p:cNvPr>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18139224" y="14748430"/>
            <a:ext cx="2930244" cy="45719"/>
          </a:xfrm>
          <a:prstGeom prst="rect">
            <a:avLst/>
          </a:prstGeom>
        </p:spPr>
      </p:pic>
      <p:sp>
        <p:nvSpPr>
          <p:cNvPr id="24" name="AutoShape 1">
            <a:extLst>
              <a:ext uri="{FF2B5EF4-FFF2-40B4-BE49-F238E27FC236}">
                <a16:creationId xmlns:a16="http://schemas.microsoft.com/office/drawing/2014/main" id="{99ED8B05-E87A-AA95-43CC-265079E9512B}"/>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049">
            <a:extLst>
              <a:ext uri="{FF2B5EF4-FFF2-40B4-BE49-F238E27FC236}">
                <a16:creationId xmlns:a16="http://schemas.microsoft.com/office/drawing/2014/main" id="{FB95EE17-46B0-768A-DF66-B21BE542FDB6}"/>
              </a:ext>
            </a:extLst>
          </p:cNvPr>
          <p:cNvSpPr txBox="1">
            <a:spLocks noChangeArrowheads="1"/>
          </p:cNvSpPr>
          <p:nvPr/>
        </p:nvSpPr>
        <p:spPr bwMode="auto">
          <a:xfrm>
            <a:off x="3091928" y="344441"/>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chemeClr val="accent2"/>
                </a:solidFill>
                <a:latin typeface="HGS創英ﾌﾟﾚｾﾞﾝｽEB"/>
                <a:ea typeface="HGS創英ﾌﾟﾚｾﾞﾝｽEB"/>
                <a:cs typeface="Meiryo UI" panose="020B0604030504040204" pitchFamily="50" charset="-128"/>
              </a:rPr>
              <a:t>お盆前後に大きく変わる人の動き・嗜好に注意</a:t>
            </a:r>
            <a:endParaRPr lang="en-US" altLang="ja-JP" sz="4000" b="1" dirty="0">
              <a:solidFill>
                <a:schemeClr val="accent2"/>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1">
                    <a:lumMod val="50000"/>
                  </a:schemeClr>
                </a:solidFill>
                <a:latin typeface="メイリオ"/>
                <a:ea typeface="メイリオ"/>
              </a:rPr>
              <a:t>〜</a:t>
            </a:r>
            <a:r>
              <a:rPr lang="ja-JP" altLang="en-US" sz="2400" b="1" dirty="0">
                <a:solidFill>
                  <a:schemeClr val="accent1">
                    <a:lumMod val="50000"/>
                  </a:schemeClr>
                </a:solidFill>
                <a:latin typeface="メイリオ"/>
                <a:ea typeface="メイリオ"/>
              </a:rPr>
              <a:t>地域情報の収集と情報を活かした販売を！</a:t>
            </a:r>
            <a:r>
              <a:rPr lang="en-US" altLang="ja-JP" sz="2400" b="1" dirty="0">
                <a:solidFill>
                  <a:schemeClr val="accent1">
                    <a:lumMod val="50000"/>
                  </a:schemeClr>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1">
                  <a:lumMod val="50000"/>
                </a:schemeClr>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29" name="AutoShape 66">
            <a:extLst>
              <a:ext uri="{FF2B5EF4-FFF2-40B4-BE49-F238E27FC236}">
                <a16:creationId xmlns:a16="http://schemas.microsoft.com/office/drawing/2014/main" id="{1E72732A-7311-E461-374B-30472CE8FC6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latin typeface="HG丸ｺﾞｼｯｸM-PRO"/>
                <a:ea typeface="HG丸ｺﾞｼｯｸM-PRO"/>
              </a:rPr>
              <a:t>●花火</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⚫︎夏祭り</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⚫︎お盆</a:t>
            </a:r>
            <a:endParaRPr lang="en-US" altLang="ja-JP" sz="1400" dirty="0">
              <a:latin typeface="HG丸ｺﾞｼｯｸM-PRO"/>
              <a:ea typeface="HG丸ｺﾞｼｯｸM-PRO"/>
            </a:endParaRPr>
          </a:p>
        </p:txBody>
      </p:sp>
      <p:sp>
        <p:nvSpPr>
          <p:cNvPr id="32" name="AutoShape 66">
            <a:extLst>
              <a:ext uri="{FF2B5EF4-FFF2-40B4-BE49-F238E27FC236}">
                <a16:creationId xmlns:a16="http://schemas.microsoft.com/office/drawing/2014/main" id="{94CB5F21-4B16-3337-A54D-F6E8A630574D}"/>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ウニのクリームパスタ</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ウニ丼</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i="0" strike="noStrike">
                <a:latin typeface="HG丸ｺﾞｼｯｸM-PRO" panose="020F0600000000000000" pitchFamily="50" charset="-128"/>
                <a:ea typeface="HG丸ｺﾞｼｯｸM-PRO" panose="020F0600000000000000" pitchFamily="50" charset="-128"/>
              </a:rPr>
              <a:t>セロリとトマトのスープ</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セロリの浅漬け</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3" name="AutoShape 17">
            <a:extLst>
              <a:ext uri="{FF2B5EF4-FFF2-40B4-BE49-F238E27FC236}">
                <a16:creationId xmlns:a16="http://schemas.microsoft.com/office/drawing/2014/main" id="{09050B71-3AA0-3D6D-93EC-EB75B6D3FB7F}"/>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８月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5" name="AutoShape 18">
            <a:extLst>
              <a:ext uri="{FF2B5EF4-FFF2-40B4-BE49-F238E27FC236}">
                <a16:creationId xmlns:a16="http://schemas.microsoft.com/office/drawing/2014/main" id="{691DCC7A-8F65-D2F0-8304-FEE6575EEDA6}"/>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ja-JP" altLang="en-US" sz="1400" dirty="0">
                <a:latin typeface="HG丸ｺﾞｼｯｸM-PRO"/>
                <a:ea typeface="HG丸ｺﾞｼｯｸM-PRO"/>
              </a:rPr>
              <a:t>８月は、ウニ、セロリなどの旬の食材メニューで売上拡大の提案を！</a:t>
            </a:r>
            <a:endParaRPr lang="en-US" altLang="ja-JP" sz="1400" dirty="0">
              <a:latin typeface="HG丸ｺﾞｼｯｸM-PRO"/>
              <a:ea typeface="HG丸ｺﾞｼｯｸM-PRO"/>
            </a:endParaRPr>
          </a:p>
        </p:txBody>
      </p:sp>
      <p:sp>
        <p:nvSpPr>
          <p:cNvPr id="37" name="AutoShape 18">
            <a:extLst>
              <a:ext uri="{FF2B5EF4-FFF2-40B4-BE49-F238E27FC236}">
                <a16:creationId xmlns:a16="http://schemas.microsoft.com/office/drawing/2014/main" id="{B282AB7D-6F96-29AB-AC71-99063D4A1358}"/>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８月の旬の食材を活用し、販促提案をしよう</a:t>
            </a:r>
          </a:p>
        </p:txBody>
      </p:sp>
      <p:sp>
        <p:nvSpPr>
          <p:cNvPr id="39" name="AutoShape 18">
            <a:extLst>
              <a:ext uri="{FF2B5EF4-FFF2-40B4-BE49-F238E27FC236}">
                <a16:creationId xmlns:a16="http://schemas.microsoft.com/office/drawing/2014/main" id="{F815E51D-5EDF-5371-7032-754A9985FF6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８月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0" name="AutoShape 66">
            <a:extLst>
              <a:ext uri="{FF2B5EF4-FFF2-40B4-BE49-F238E27FC236}">
                <a16:creationId xmlns:a16="http://schemas.microsoft.com/office/drawing/2014/main" id="{AABBEE67-3330-078C-988D-5162AE625849}"/>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dirty="0">
                <a:solidFill>
                  <a:srgbClr val="000000"/>
                </a:solidFill>
                <a:latin typeface="HG丸ｺﾞｼｯｸM-PRO" pitchFamily="50" charset="-128"/>
                <a:ea typeface="HG丸ｺﾞｼｯｸM-PRO" pitchFamily="50" charset="-128"/>
              </a:rPr>
              <a:t>ウニ</a:t>
            </a:r>
            <a:r>
              <a:rPr lang="ja-JP" altLang="en-US" sz="1400" dirty="0">
                <a:latin typeface="HG丸ｺﾞｼｯｸM-PRO" pitchFamily="50" charset="-128"/>
                <a:ea typeface="HG丸ｺﾞｼｯｸM-PRO" pitchFamily="50" charset="-128"/>
              </a:rPr>
              <a:t>、クルマエビ</a:t>
            </a:r>
            <a:endParaRPr lang="en-US" altLang="ja-JP" sz="1400" i="0" strike="noStrike" dirty="0">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dirty="0">
                <a:solidFill>
                  <a:srgbClr val="000000"/>
                </a:solidFill>
                <a:latin typeface="HG丸ｺﾞｼｯｸM-PRO" pitchFamily="50" charset="-128"/>
                <a:ea typeface="HG丸ｺﾞｼｯｸM-PRO"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dirty="0">
                <a:latin typeface="HG丸ｺﾞｼｯｸM-PRO"/>
                <a:ea typeface="HG丸ｺﾞｼｯｸM-PRO"/>
              </a:rPr>
              <a:t>セロリ、サヤインゲン</a:t>
            </a:r>
            <a:endParaRPr lang="en-US" altLang="ja-JP" sz="1400" i="0" strike="noStrike" dirty="0">
              <a:latin typeface="HG丸ｺﾞｼｯｸM-PRO"/>
              <a:ea typeface="HG丸ｺﾞｼｯｸM-PRO"/>
            </a:endParaRPr>
          </a:p>
        </p:txBody>
      </p:sp>
      <p:sp>
        <p:nvSpPr>
          <p:cNvPr id="41" name="AutoShape 66">
            <a:extLst>
              <a:ext uri="{FF2B5EF4-FFF2-40B4-BE49-F238E27FC236}">
                <a16:creationId xmlns:a16="http://schemas.microsoft.com/office/drawing/2014/main" id="{A255DE5D-ACEA-EEB2-3158-1B0729A415CD}"/>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dirty="0">
                <a:latin typeface="HG丸ｺﾞｼｯｸM-PRO"/>
                <a:ea typeface="HG丸ｺﾞｼｯｸM-PRO"/>
              </a:rPr>
              <a:t>●</a:t>
            </a:r>
            <a:r>
              <a:rPr lang="ja-JP" altLang="en-US" sz="1400" dirty="0">
                <a:latin typeface="HGMaruGothicMPRO" panose="020F0600000000000000" pitchFamily="34" charset="-128"/>
                <a:ea typeface="HGMaruGothicMPRO" panose="020F0600000000000000" pitchFamily="34" charset="-128"/>
              </a:rPr>
              <a:t>夏バテ予防レシピ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dirty="0">
                <a:latin typeface="HG丸ｺﾞｼｯｸM-PRO"/>
                <a:ea typeface="HG丸ｺﾞｼｯｸM-PRO"/>
              </a:rPr>
              <a:t>●お盆レシピ</a:t>
            </a:r>
            <a:endParaRPr lang="en-US" altLang="ja-JP" sz="1400" dirty="0">
              <a:latin typeface="HG丸ｺﾞｼｯｸM-PRO"/>
              <a:ea typeface="HG丸ｺﾞｼｯｸM-PRO"/>
            </a:endParaRPr>
          </a:p>
        </p:txBody>
      </p:sp>
      <p:sp>
        <p:nvSpPr>
          <p:cNvPr id="42" name="AutoShape 9">
            <a:extLst>
              <a:ext uri="{FF2B5EF4-FFF2-40B4-BE49-F238E27FC236}">
                <a16:creationId xmlns:a16="http://schemas.microsoft.com/office/drawing/2014/main" id="{BBBD23DA-0B8F-E8D4-9C5F-61DE7F1E5366}"/>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８月</a:t>
            </a:r>
            <a:r>
              <a:rPr lang="ja-JP" altLang="en-US" sz="2000" b="1" dirty="0">
                <a:solidFill>
                  <a:schemeClr val="bg1"/>
                </a:solidFill>
                <a:latin typeface="HG丸ｺﾞｼｯｸM-PRO"/>
                <a:ea typeface="HG丸ｺﾞｼｯｸM-PRO"/>
              </a:rPr>
              <a:t>の売れ筋商品</a:t>
            </a:r>
          </a:p>
        </p:txBody>
      </p:sp>
      <p:sp>
        <p:nvSpPr>
          <p:cNvPr id="43" name="Text Box 89">
            <a:extLst>
              <a:ext uri="{FF2B5EF4-FFF2-40B4-BE49-F238E27FC236}">
                <a16:creationId xmlns:a16="http://schemas.microsoft.com/office/drawing/2014/main" id="{59781315-C4A3-B0F9-3B31-6E001C32BCF4}"/>
              </a:ext>
            </a:extLst>
          </p:cNvPr>
          <p:cNvSpPr txBox="1">
            <a:spLocks noChangeArrowheads="1"/>
          </p:cNvSpPr>
          <p:nvPr/>
        </p:nvSpPr>
        <p:spPr bwMode="auto">
          <a:xfrm>
            <a:off x="16338000" y="803167"/>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2800" b="1" i="0" strike="noStrike" cap="none" spc="0">
                <a:ln>
                  <a:noFill/>
                </a:ln>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2800" b="1" i="0" strike="noStrike" cap="none" spc="0">
                <a:ln>
                  <a:noFill/>
                </a:ln>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4" name="表 41">
            <a:extLst>
              <a:ext uri="{FF2B5EF4-FFF2-40B4-BE49-F238E27FC236}">
                <a16:creationId xmlns:a16="http://schemas.microsoft.com/office/drawing/2014/main" id="{6FD421A6-9C59-3739-6A71-41630CDCCF4F}"/>
              </a:ext>
            </a:extLst>
          </p:cNvPr>
          <p:cNvGraphicFramePr>
            <a:graphicFrameLocks noGrp="1"/>
          </p:cNvGraphicFramePr>
          <p:nvPr>
            <p:extLst>
              <p:ext uri="{D42A27DB-BD31-4B8C-83A1-F6EECF244321}">
                <p14:modId xmlns:p14="http://schemas.microsoft.com/office/powerpoint/2010/main" val="3910523384"/>
              </p:ext>
            </p:extLst>
          </p:nvPr>
        </p:nvGraphicFramePr>
        <p:xfrm>
          <a:off x="1303557" y="1721723"/>
          <a:ext cx="19946376" cy="6962933"/>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586879">
                  <a:extLst>
                    <a:ext uri="{9D8B030D-6E8A-4147-A177-3AD203B41FA5}">
                      <a16:colId xmlns:a16="http://schemas.microsoft.com/office/drawing/2014/main" val="4127264957"/>
                    </a:ext>
                  </a:extLst>
                </a:gridCol>
                <a:gridCol w="634416">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65296">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563678">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8/1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9/1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rgbClr val="FFE1E1"/>
                    </a:solidFill>
                  </a:tcPr>
                </a:tc>
                <a:tc>
                  <a:txBody>
                    <a:bodyPr/>
                    <a:lstStyle/>
                    <a:p>
                      <a:pPr algn="l" fontAlgn="b"/>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b">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112638">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花火の日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カレーうどんの日</a:t>
                      </a:r>
                      <a:endParaRPr kumimoji="1" lang="ja-JP" altLang="en-US" sz="1100"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はちみつの日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ゆかたの日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発酵の日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雨水の日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立秋</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白玉の日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パクチーの日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焼き鳥の日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山の日</a:t>
                      </a:r>
                      <a:endParaRPr kumimoji="1" lang="en-US" altLang="ja-JP" sz="1100" u="none" strike="noStrike" kern="1200"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パンの日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月遅れ盆迎え火</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水泳の日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月遅れ盆</a:t>
                      </a:r>
                      <a:endParaRPr kumimoji="1" lang="en-US" altLang="ja-JP" sz="1100" u="none" strike="noStrike" kern="1200" dirty="0">
                        <a:solidFill>
                          <a:schemeClr val="tx1"/>
                        </a:solidFill>
                        <a:effectLst/>
                        <a:latin typeface="Meiryo UI"/>
                        <a:ea typeface="Meiryo UI"/>
                        <a:cs typeface="+mn-cs"/>
                      </a:endParaRPr>
                    </a:p>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刺身の日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月遅れ盆送り火</a:t>
                      </a:r>
                      <a:endParaRPr kumimoji="1" lang="en-US" altLang="ja-JP" sz="1100" u="none" strike="noStrike" kern="1200"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パイナップルの日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lvl="0" algn="l">
                        <a:buNone/>
                      </a:pPr>
                      <a:r>
                        <a:rPr lang="ja-JP" altLang="en-US" sz="1100" b="0" i="0" u="none" strike="noStrike" kern="1200" noProof="0">
                          <a:solidFill>
                            <a:schemeClr val="tx1"/>
                          </a:solidFill>
                          <a:effectLst/>
                          <a:latin typeface="Meiryo UI"/>
                          <a:ea typeface="Meiryo UI"/>
                        </a:rPr>
                        <a:t>米の日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イクラの日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蚊の日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献血の日</a:t>
                      </a:r>
                      <a:endParaRPr kumimoji="1" lang="ja-JP" altLang="en-US"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ショートケーキの日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処暑（しょしょ）</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愛酒の日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即席ラーメン記念日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パパフロの日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ジェラートの日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にわとりの日</a:t>
                      </a:r>
                      <a:endParaRPr lang="ja-JP" altLang="en-US"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焼肉の日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ハッピーサンシャインデー</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野菜の日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b="0" i="0" u="none" strike="noStrike">
                          <a:solidFill>
                            <a:schemeClr val="tx1"/>
                          </a:solidFill>
                          <a:effectLst/>
                          <a:latin typeface="Meiryo UI"/>
                          <a:ea typeface="Meiryo UI"/>
                        </a:rPr>
                        <a:t>防災の日</a:t>
                      </a:r>
                      <a:endParaRPr lang="ja-JP" altLang="ja-JP" sz="1100" dirty="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dirty="0">
                          <a:solidFill>
                            <a:schemeClr val="tx1"/>
                          </a:solidFill>
                          <a:effectLst/>
                          <a:latin typeface="Meiryo UI"/>
                          <a:ea typeface="Meiryo UI"/>
                          <a:cs typeface="+mn-cs"/>
                        </a:rPr>
                        <a:t>宝くじの日</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クエン酸の日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花火大会の最盛期。花火の売上もピークを迎える。大型花火、線香花火などの単品、セット商品を多めに用意する。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a:solidFill>
                            <a:schemeClr val="tx1"/>
                          </a:solidFill>
                          <a:effectLst/>
                          <a:latin typeface="Meiryo UI"/>
                          <a:ea typeface="Meiryo UI"/>
                        </a:rPr>
                        <a:t>カレーや香辛料、麺類のキャンペーンを提案。暑い日は冷やし麺が売れるので、積極的な展開を。</a:t>
                      </a:r>
                      <a:endParaRPr lang="en-US" altLang="ja-JP" sz="12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はちみつは健康と美容に良い食べ物。夏バテなどで身体が弱る頃なので、健康食品をまとめて展開し、</a:t>
                      </a:r>
                      <a:r>
                        <a:rPr lang="ja-JP" altLang="en-US" sz="1200" b="0" i="0" u="none" strike="noStrike">
                          <a:solidFill>
                            <a:schemeClr val="tx1"/>
                          </a:solidFill>
                          <a:effectLst/>
                          <a:latin typeface="Meiryo UI"/>
                          <a:ea typeface="Meiryo UI"/>
                        </a:rPr>
                        <a:t>販促物で有効性を</a:t>
                      </a:r>
                      <a:r>
                        <a:rPr lang="ja-JP" altLang="en-US" sz="1200" b="0" i="0" u="none" strike="noStrike" dirty="0">
                          <a:solidFill>
                            <a:schemeClr val="tx1"/>
                          </a:solidFill>
                          <a:effectLst/>
                          <a:latin typeface="Meiryo UI"/>
                          <a:ea typeface="Meiryo UI"/>
                        </a:rPr>
                        <a:t>表示しよう。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夏祭りや花火大会が集中する頃。自店近隣の催事日時や情報を収集し、当日に備える。催事日は店頭販売も効果的だ。</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a:solidFill>
                            <a:schemeClr val="tx1"/>
                          </a:solidFill>
                          <a:effectLst/>
                          <a:latin typeface="Meiryo UI"/>
                          <a:ea typeface="Meiryo UI"/>
                          <a:cs typeface="+mn-cs"/>
                        </a:rPr>
                        <a:t>この日にちなみ、みそや糠漬け、麹など発酵食品の販促を強化。ＰＯＰを効率よく活用しよう。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夏はゲリラ豪雨や夕立が多い。急な雨の予報がある日は、雨具、雨対策商品、非常食、水、防災用品を多めに展開する。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二十四節気の一つで秋の始まり。まだ夏の陽気だが、お盆頃から夏の行楽・雑貨系商品が売れなくなり始めるので注意する。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夏は薄着になり</a:t>
                      </a:r>
                      <a:r>
                        <a:rPr lang="ja-JP" altLang="en-US" sz="1200" b="0" i="0" u="none" strike="noStrike" kern="1200" noProof="0">
                          <a:solidFill>
                            <a:schemeClr val="tx1"/>
                          </a:solidFill>
                          <a:effectLst/>
                          <a:latin typeface="Meiryo UI"/>
                          <a:ea typeface="Meiryo UI"/>
                        </a:rPr>
                        <a:t>、ダイエットの関心が</a:t>
                      </a:r>
                      <a:r>
                        <a:rPr lang="ja-JP" altLang="en-US" sz="1200" b="0" i="0" u="none" strike="noStrike" kern="1200" noProof="0" dirty="0">
                          <a:solidFill>
                            <a:schemeClr val="tx1"/>
                          </a:solidFill>
                          <a:effectLst/>
                          <a:latin typeface="Meiryo UI"/>
                          <a:ea typeface="Meiryo UI"/>
                        </a:rPr>
                        <a:t>高まるため、カロリーの低い和菓子を提案するチャンス。</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a:solidFill>
                            <a:schemeClr val="tx1"/>
                          </a:solidFill>
                          <a:effectLst/>
                          <a:latin typeface="Meiryo UI"/>
                          <a:ea typeface="Meiryo UI"/>
                        </a:rPr>
                        <a:t>パクチーがよく使われる、東南アジア料理を提案しよう。香辛料の効いた料理は暑い夏にぴったり。</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焼き鳥は、夏祭りの食べ歩きや宅飲みのビールのつまみに</a:t>
                      </a:r>
                      <a:r>
                        <a:rPr lang="ja-JP" altLang="en-US" sz="1200" b="0" i="0" u="none" strike="noStrike">
                          <a:solidFill>
                            <a:schemeClr val="tx1"/>
                          </a:solidFill>
                          <a:effectLst/>
                          <a:latin typeface="Meiryo UI"/>
                          <a:ea typeface="Meiryo UI"/>
                        </a:rPr>
                        <a:t>最適。販売強化を図ろう。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お盆の時期になる</a:t>
                      </a:r>
                      <a:r>
                        <a:rPr lang="ja-JP" altLang="en-US" sz="1200" b="0" i="0" u="none" strike="noStrike">
                          <a:solidFill>
                            <a:schemeClr val="tx1"/>
                          </a:solidFill>
                          <a:effectLst/>
                          <a:latin typeface="Meiryo UI"/>
                          <a:ea typeface="Meiryo UI"/>
                        </a:rPr>
                        <a:t>と通常と、人</a:t>
                      </a:r>
                      <a:r>
                        <a:rPr lang="ja-JP" altLang="en-US" sz="1200" b="0" i="0" u="none" strike="noStrike" dirty="0">
                          <a:solidFill>
                            <a:schemeClr val="tx1"/>
                          </a:solidFill>
                          <a:effectLst/>
                          <a:latin typeface="Meiryo UI"/>
                          <a:ea typeface="Meiryo UI"/>
                        </a:rPr>
                        <a:t>の動きや売れ筋商品が異なるので注意する</a:t>
                      </a:r>
                      <a:r>
                        <a:rPr lang="ja-JP" altLang="en-US" sz="1200" b="0" i="0" u="none" strike="noStrike">
                          <a:solidFill>
                            <a:schemeClr val="tx1"/>
                          </a:solidFill>
                          <a:effectLst/>
                          <a:latin typeface="Meiryo UI"/>
                          <a:ea typeface="Meiryo UI"/>
                        </a:rPr>
                        <a:t>こと。観光地に向かうロードサイドでは、レジャー関連商品の拡販チャンス</a:t>
                      </a:r>
                      <a:r>
                        <a:rPr lang="ja-JP" altLang="en-US" sz="1200" b="0" i="0" u="none" strike="noStrike" dirty="0">
                          <a:solidFill>
                            <a:schemeClr val="tx1"/>
                          </a:solidFill>
                          <a:effectLst/>
                          <a:latin typeface="Meiryo UI"/>
                          <a:ea typeface="Meiryo UI"/>
                        </a:rPr>
                        <a:t>。</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12</a:t>
                      </a:r>
                      <a:r>
                        <a:rPr lang="ja-JP" altLang="en-US" sz="1200" b="0" i="0" u="none" strike="noStrike" dirty="0">
                          <a:solidFill>
                            <a:schemeClr val="tx1"/>
                          </a:solidFill>
                          <a:effectLst/>
                          <a:latin typeface="Meiryo UI"/>
                          <a:ea typeface="Meiryo UI"/>
                        </a:rPr>
                        <a:t>日はパンの日。野外行楽や、移動中などで気軽に食べられる</a:t>
                      </a:r>
                      <a:r>
                        <a:rPr lang="ja-JP" altLang="en-US" sz="1200" b="0" i="0" u="none" strike="noStrike">
                          <a:solidFill>
                            <a:schemeClr val="tx1"/>
                          </a:solidFill>
                          <a:effectLst/>
                          <a:latin typeface="Meiryo UI"/>
                          <a:ea typeface="Meiryo UI"/>
                        </a:rPr>
                        <a:t>商品の人気が</a:t>
                      </a:r>
                      <a:r>
                        <a:rPr lang="ja-JP" altLang="en-US" sz="1200" b="0" i="0" u="none" strike="noStrike" dirty="0">
                          <a:solidFill>
                            <a:schemeClr val="tx1"/>
                          </a:solidFill>
                          <a:effectLst/>
                          <a:latin typeface="Meiryo UI"/>
                          <a:ea typeface="Meiryo UI"/>
                        </a:rPr>
                        <a:t>高まる。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帰省地や墓地・霊園近隣の店舗では、お墓参りをする人が増える。生花、お供え物、ろうそくなどの関連商品を多めに用意。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お盆休みは、海や山、川での行楽を楽しむ人も多い。お盆を過ぎるとこれらの野外行楽商品は売れなくなるため、売り切ること。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暑さで食欲が低下しがちな頃。疲労回復効果があるとされているタウリンを含むタコの惣菜などを、ＰＯＰで紹介する。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お盆休みのＵターンラッシュ。人の動きに注意する。また、お盆を過ぎると気温が少しずつ低下していく。徐々に秋季商品に切り替えていく。</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この日にちなみ、パイナップルやパイナップルのフレーバーを</a:t>
                      </a:r>
                      <a:r>
                        <a:rPr kumimoji="1" lang="ja-JP" altLang="en-US" sz="1200" b="0" i="0" u="none" strike="noStrike" kern="1200" noProof="0">
                          <a:solidFill>
                            <a:schemeClr val="tx1"/>
                          </a:solidFill>
                          <a:effectLst/>
                          <a:latin typeface="Meiryo UI"/>
                          <a:ea typeface="Meiryo UI"/>
                          <a:cs typeface="+mn-cs"/>
                        </a:rPr>
                        <a:t>使った商品の販促を強化</a:t>
                      </a:r>
                      <a:r>
                        <a:rPr kumimoji="1" lang="ja-JP" altLang="en-US" sz="1200" b="0" i="0" u="none" strike="noStrike" kern="1200" noProof="0" dirty="0">
                          <a:solidFill>
                            <a:schemeClr val="tx1"/>
                          </a:solidFill>
                          <a:effectLst/>
                          <a:latin typeface="Meiryo UI"/>
                          <a:ea typeface="Meiryo UI"/>
                          <a:cs typeface="+mn-cs"/>
                        </a:rPr>
                        <a:t>する。</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kumimoji="1" lang="ja-JP" altLang="en-US" sz="1200" b="0" i="0" u="none" strike="noStrike" kern="1200" noProof="0" dirty="0">
                          <a:solidFill>
                            <a:schemeClr val="tx1"/>
                          </a:solidFill>
                          <a:effectLst/>
                          <a:latin typeface="Meiryo UI"/>
                          <a:ea typeface="Meiryo UI"/>
                          <a:cs typeface="+mn-cs"/>
                        </a:rPr>
                        <a:t>夏バテしやすい頃なので、炭水化物の消費も</a:t>
                      </a:r>
                      <a:r>
                        <a:rPr kumimoji="1" lang="ja-JP" altLang="en-US" sz="1200" b="0" i="0" u="none" strike="noStrike" kern="1200" noProof="0">
                          <a:solidFill>
                            <a:schemeClr val="tx1"/>
                          </a:solidFill>
                          <a:effectLst/>
                          <a:latin typeface="Meiryo UI"/>
                          <a:ea typeface="Meiryo UI"/>
                          <a:cs typeface="+mn-cs"/>
                        </a:rPr>
                        <a:t>低下。夏バテ対策にお米</a:t>
                      </a:r>
                      <a:r>
                        <a:rPr kumimoji="1" lang="ja-JP" altLang="en-US" sz="1200" b="0" i="0" u="none" strike="noStrike" kern="1200" noProof="0" dirty="0">
                          <a:solidFill>
                            <a:schemeClr val="tx1"/>
                          </a:solidFill>
                          <a:effectLst/>
                          <a:latin typeface="Meiryo UI"/>
                          <a:ea typeface="Meiryo UI"/>
                          <a:cs typeface="+mn-cs"/>
                        </a:rPr>
                        <a:t>をしっかり食べることをＰＲ</a:t>
                      </a:r>
                      <a:r>
                        <a:rPr kumimoji="1" lang="ja-JP" altLang="en" sz="1200" b="0" i="0" u="none" strike="noStrike" kern="1200" noProof="0" dirty="0">
                          <a:solidFill>
                            <a:schemeClr val="tx1"/>
                          </a:solidFill>
                          <a:effectLst/>
                          <a:latin typeface="Meiryo UI"/>
                          <a:ea typeface="Meiryo UI"/>
                          <a:cs typeface="+mn-cs"/>
                        </a:rPr>
                        <a:t>。</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19</a:t>
                      </a:r>
                      <a:r>
                        <a:rPr lang="ja-JP" altLang="en-US" sz="1200" b="0" i="0" u="none" strike="noStrike" dirty="0">
                          <a:solidFill>
                            <a:schemeClr val="tx1"/>
                          </a:solidFill>
                          <a:effectLst/>
                          <a:latin typeface="Meiryo UI"/>
                          <a:ea typeface="Meiryo UI"/>
                        </a:rPr>
                        <a:t>日はイクラの</a:t>
                      </a:r>
                      <a:r>
                        <a:rPr lang="ja-JP" altLang="en-US" sz="1200" b="0" i="0" u="none" strike="noStrike">
                          <a:solidFill>
                            <a:schemeClr val="tx1"/>
                          </a:solidFill>
                          <a:effectLst/>
                          <a:latin typeface="Meiryo UI"/>
                          <a:ea typeface="Meiryo UI"/>
                        </a:rPr>
                        <a:t>日。イクラ</a:t>
                      </a:r>
                      <a:r>
                        <a:rPr lang="ja-JP" altLang="en-US" sz="1200" b="0" i="0" u="none" strike="noStrike" dirty="0">
                          <a:solidFill>
                            <a:schemeClr val="tx1"/>
                          </a:solidFill>
                          <a:effectLst/>
                          <a:latin typeface="Meiryo UI"/>
                          <a:ea typeface="Meiryo UI"/>
                        </a:rPr>
                        <a:t>のおにぎりやイクラ</a:t>
                      </a:r>
                      <a:r>
                        <a:rPr lang="ja-JP" altLang="en-US" sz="1200" b="0" i="0" u="none" strike="noStrike">
                          <a:solidFill>
                            <a:schemeClr val="tx1"/>
                          </a:solidFill>
                          <a:effectLst/>
                          <a:latin typeface="Meiryo UI"/>
                          <a:ea typeface="Meiryo UI"/>
                        </a:rPr>
                        <a:t>丼など、イクラ</a:t>
                      </a:r>
                      <a:r>
                        <a:rPr lang="ja-JP" altLang="en-US" sz="1200" b="0" i="0" u="none" strike="noStrike" dirty="0">
                          <a:solidFill>
                            <a:schemeClr val="tx1"/>
                          </a:solidFill>
                          <a:effectLst/>
                          <a:latin typeface="Meiryo UI"/>
                          <a:ea typeface="Meiryo UI"/>
                        </a:rPr>
                        <a:t>を使った商品をを</a:t>
                      </a:r>
                      <a:r>
                        <a:rPr lang="ja-JP" altLang="en" sz="1200" b="0" i="0" u="none" strike="noStrike" dirty="0">
                          <a:solidFill>
                            <a:schemeClr val="tx1"/>
                          </a:solidFill>
                          <a:effectLst/>
                          <a:latin typeface="Meiryo UI"/>
                          <a:ea typeface="Meiryo UI"/>
                        </a:rPr>
                        <a:t>ＰＲ</a:t>
                      </a:r>
                      <a:r>
                        <a:rPr lang="ja-JP" altLang="en-US" sz="1200" b="0" i="0" u="none" strike="noStrike" dirty="0">
                          <a:solidFill>
                            <a:schemeClr val="tx1"/>
                          </a:solidFill>
                          <a:effectLst/>
                          <a:latin typeface="Meiryo UI"/>
                          <a:ea typeface="Meiryo UI"/>
                        </a:rPr>
                        <a:t>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朝晩は涼しくなり始める。盛夏に売れた蚊取り器、虫取りカゴ、帽子などの雑貨は売れなくなるので注意。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お盆休みの疲れや、夏バテで健康への意識が</a:t>
                      </a:r>
                      <a:r>
                        <a:rPr lang="ja-JP" altLang="en-US" sz="1200" b="0" i="0" u="none" strike="noStrike">
                          <a:solidFill>
                            <a:schemeClr val="tx1"/>
                          </a:solidFill>
                          <a:effectLst/>
                          <a:latin typeface="Meiryo UI"/>
                          <a:ea typeface="Meiryo UI"/>
                        </a:rPr>
                        <a:t>高まる。スタミナの付く食品や、</a:t>
                      </a:r>
                      <a:r>
                        <a:rPr lang="ja-JP" altLang="en-US" sz="1200" b="0" i="0" u="none" strike="noStrike" dirty="0">
                          <a:solidFill>
                            <a:schemeClr val="tx1"/>
                          </a:solidFill>
                          <a:effectLst/>
                          <a:latin typeface="Meiryo UI"/>
                          <a:ea typeface="Meiryo UI"/>
                        </a:rPr>
                        <a:t>胃腸に</a:t>
                      </a:r>
                      <a:r>
                        <a:rPr lang="ja-JP" altLang="en-US" sz="1200" b="0" i="0" u="none" strike="noStrike">
                          <a:solidFill>
                            <a:schemeClr val="tx1"/>
                          </a:solidFill>
                          <a:effectLst/>
                          <a:latin typeface="Meiryo UI"/>
                          <a:ea typeface="Meiryo UI"/>
                        </a:rPr>
                        <a:t>優しい食事を提案しよう</a:t>
                      </a:r>
                      <a:r>
                        <a:rPr lang="ja-JP" altLang="en-US" sz="1200" b="0" i="0" u="none" strike="noStrike"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毎月</a:t>
                      </a:r>
                      <a:r>
                        <a:rPr kumimoji="1" lang="en-US" altLang="ja-JP" sz="1200" u="none" strike="noStrike" kern="1200" dirty="0">
                          <a:solidFill>
                            <a:schemeClr val="tx1"/>
                          </a:solidFill>
                          <a:effectLst/>
                          <a:latin typeface="Meiryo UI"/>
                          <a:ea typeface="Meiryo UI"/>
                          <a:cs typeface="+mn-cs"/>
                        </a:rPr>
                        <a:t>22</a:t>
                      </a:r>
                      <a:r>
                        <a:rPr kumimoji="1" lang="ja-JP" altLang="en-US" sz="1200" u="none" strike="noStrike" kern="1200" dirty="0">
                          <a:solidFill>
                            <a:schemeClr val="tx1"/>
                          </a:solidFill>
                          <a:effectLst/>
                          <a:latin typeface="Meiryo UI"/>
                          <a:ea typeface="Meiryo UI"/>
                          <a:cs typeface="+mn-cs"/>
                        </a:rPr>
                        <a:t>日はショートケーキの日。朝晩は気温が低下するため、濃厚なスイーツも徐々に動きだす。</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二十四節気の一つで、暑さが和らぐ頃。夏季商品の改廃を進め、メディアで話題になっている、人気の秋季商品を導入していく。</a:t>
                      </a:r>
                      <a:endPar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この日にちなみ、酒類の販売を強化。日本酒、焼酎</a:t>
                      </a:r>
                      <a:r>
                        <a:rPr kumimoji="1" lang="ja-JP" altLang="en-US" sz="1200" u="none" strike="noStrike" kern="1200">
                          <a:solidFill>
                            <a:schemeClr val="tx1"/>
                          </a:solidFill>
                          <a:effectLst/>
                          <a:latin typeface="Meiryo UI"/>
                          <a:ea typeface="Meiryo UI"/>
                          <a:cs typeface="+mn-cs"/>
                        </a:rPr>
                        <a:t>、ワインの販促も検討しよう</a:t>
                      </a:r>
                      <a:r>
                        <a:rPr kumimoji="1" lang="ja-JP" altLang="en-US" sz="1200" u="none" strike="noStrike" kern="1200" dirty="0">
                          <a:solidFill>
                            <a:schemeClr val="tx1"/>
                          </a:solidFill>
                          <a:effectLst/>
                          <a:latin typeface="Meiryo UI"/>
                          <a:ea typeface="Meiryo UI"/>
                          <a:cs typeface="+mn-cs"/>
                        </a:rPr>
                        <a:t>。</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日中は暑いため、冷やし麺が動くが、気温が低下する夜は湯かけ麺の販売が伸長する。夜間の軽食にお薦めしよう。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父親の育児参加の促進を図ることを目的として制定。パパと子どもが一緒にお風呂に入ることを応援したいとの思いが込められている。関連商品をＰＲしよう。</a:t>
                      </a: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ジェラートのおいしさや魅力を知ってもらうために、日本ジェラート協会によって制定された。期間限定のフレーバーをお薦めしよう。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28</a:t>
                      </a:r>
                      <a:r>
                        <a:rPr lang="ja-JP" altLang="en-US" sz="1200" b="0" i="0" u="none" strike="noStrike" dirty="0">
                          <a:solidFill>
                            <a:schemeClr val="tx1"/>
                          </a:solidFill>
                          <a:effectLst/>
                          <a:latin typeface="Meiryo UI"/>
                          <a:ea typeface="Meiryo UI"/>
                        </a:rPr>
                        <a:t>日はにわとりの日。「に（</a:t>
                      </a:r>
                      <a:r>
                        <a:rPr lang="en-US" altLang="ja-JP" sz="1200" b="0" i="0" u="none" strike="noStrike" dirty="0">
                          <a:solidFill>
                            <a:schemeClr val="tx1"/>
                          </a:solidFill>
                          <a:effectLst/>
                          <a:latin typeface="Meiryo UI"/>
                          <a:ea typeface="Meiryo UI"/>
                        </a:rPr>
                        <a:t>2</a:t>
                      </a:r>
                      <a:r>
                        <a:rPr lang="ja-JP" altLang="en-US" sz="1200" b="0" i="0" u="none" strike="noStrike" dirty="0">
                          <a:solidFill>
                            <a:schemeClr val="tx1"/>
                          </a:solidFill>
                          <a:effectLst/>
                          <a:latin typeface="Meiryo UI"/>
                          <a:ea typeface="Meiryo UI"/>
                        </a:rPr>
                        <a:t>）わ（</a:t>
                      </a:r>
                      <a:r>
                        <a:rPr lang="en-US" altLang="ja-JP" sz="1200" b="0" i="0" u="none" strike="noStrike" dirty="0">
                          <a:solidFill>
                            <a:schemeClr val="tx1"/>
                          </a:solidFill>
                          <a:effectLst/>
                          <a:latin typeface="Meiryo UI"/>
                          <a:ea typeface="Meiryo UI"/>
                        </a:rPr>
                        <a:t>8</a:t>
                      </a:r>
                      <a:r>
                        <a:rPr lang="ja-JP" altLang="en-US" sz="1200" b="0" i="0" u="none" strike="noStrike" dirty="0">
                          <a:solidFill>
                            <a:schemeClr val="tx1"/>
                          </a:solidFill>
                          <a:effectLst/>
                          <a:latin typeface="Meiryo UI"/>
                          <a:ea typeface="Meiryo UI"/>
                        </a:rPr>
                        <a:t>）とり」の語呂合わせが由来。鶏肉や鶏卵、唐揚げや丼ものなど関連商品</a:t>
                      </a:r>
                      <a:r>
                        <a:rPr lang="ja-JP" altLang="en-US" sz="1200" b="0" i="0" u="none" strike="noStrike">
                          <a:solidFill>
                            <a:schemeClr val="tx1"/>
                          </a:solidFill>
                          <a:effectLst/>
                          <a:latin typeface="Meiryo UI"/>
                          <a:ea typeface="Meiryo UI"/>
                        </a:rPr>
                        <a:t>の販促を強化しよう</a:t>
                      </a:r>
                      <a:r>
                        <a:rPr lang="ja-JP" altLang="en-US" sz="1200" b="0" i="0" u="none" strike="noStrike"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この日にちなみ、焼き肉やステーキなど肉料理をアピール。肉を食べて、夏バテ防止や秋に向けた体力づくりを提案。</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太陽のような明るい笑顔の人のための日。この日を機に、接客を見直す。スタッフ一同、常に明るい笑顔での接客を心掛けよう。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翌日からは新学期で、朝食需要が高まる。サラダやサンドイッチ、野菜ジュースを強化し、販促物で朝食用にアピールする。</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ここ近年、大きな地震、ゲリラ豪雨による水害などが各地で頻繁に起きているため、防災意識が高まっている。防災用品の点検を促そう。</a:t>
                      </a:r>
                      <a:endParaRPr lang="ja-JP" altLang="ja-JP" sz="1200" dirty="0">
                        <a:solidFill>
                          <a:schemeClr val="tx1"/>
                        </a:solidFill>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この日にちなみ、くじで商品やクーポン、ポイントなどが当たるキャンペーンを行おう。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レモンや柑橘類に含まれるクエン酸は、疲労回復に効果があるといわれている。ＰＯＰに効能を記して</a:t>
                      </a:r>
                      <a:endParaRPr lang="en-US" altLang="ja-JP" sz="1200" b="0" i="0" u="none" strike="noStrike" dirty="0">
                        <a:solidFill>
                          <a:schemeClr val="tx1"/>
                        </a:solidFill>
                        <a:effectLst/>
                        <a:latin typeface="Meiryo UI"/>
                        <a:ea typeface="Meiryo UI"/>
                      </a:endParaRPr>
                    </a:p>
                    <a:p>
                      <a:pPr algn="l" fontAlgn="auto"/>
                      <a:r>
                        <a:rPr lang="ja-JP" altLang="en-US" sz="1200" b="0" i="0" u="none" strike="noStrike" dirty="0">
                          <a:solidFill>
                            <a:schemeClr val="tx1"/>
                          </a:solidFill>
                          <a:effectLst/>
                          <a:latin typeface="Meiryo UI"/>
                          <a:ea typeface="Meiryo UI"/>
                        </a:rPr>
                        <a:t>関連商品をアピールしよう。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dirty="0">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dirty="0">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50" name="角丸四角形 49">
            <a:extLst>
              <a:ext uri="{FF2B5EF4-FFF2-40B4-BE49-F238E27FC236}">
                <a16:creationId xmlns:a16="http://schemas.microsoft.com/office/drawing/2014/main" id="{893A84DF-5CAF-4AF6-31BA-02470CFFC863}"/>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a:t>
            </a:r>
            <a:r>
              <a:rPr kumimoji="1" lang="en-US" altLang="ja-JP" sz="800" dirty="0" err="1"/>
              <a:t>www.daikin.co.jp</a:t>
            </a:r>
            <a:r>
              <a:rPr kumimoji="1" lang="en-US" altLang="ja-JP" sz="800" dirty="0"/>
              <a:t>/</a:t>
            </a:r>
            <a:r>
              <a:rPr kumimoji="1" lang="en-US" altLang="ja-JP" sz="800" dirty="0" err="1"/>
              <a:t>otenki</a:t>
            </a:r>
            <a:r>
              <a:rPr kumimoji="1" lang="en-US" altLang="ja-JP" sz="800" dirty="0"/>
              <a:t>/</a:t>
            </a:r>
            <a:r>
              <a:rPr kumimoji="1" lang="en-US" altLang="ja-JP" sz="800" dirty="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Text Box 14">
            <a:extLst>
              <a:ext uri="{FF2B5EF4-FFF2-40B4-BE49-F238E27FC236}">
                <a16:creationId xmlns:a16="http://schemas.microsoft.com/office/drawing/2014/main" id="{AE3213A1-72A4-4ACB-B6DD-EC99A5A402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32AF88EE-5451-437F-BF4B-D40FEFC4E7D6}"/>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pic>
        <p:nvPicPr>
          <p:cNvPr id="80" name="図 79">
            <a:extLst>
              <a:ext uri="{FF2B5EF4-FFF2-40B4-BE49-F238E27FC236}">
                <a16:creationId xmlns:a16="http://schemas.microsoft.com/office/drawing/2014/main" id="{9F84F678-9163-C437-24E8-E11DE94D3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60299" y="85115"/>
            <a:ext cx="1913285" cy="1430602"/>
          </a:xfrm>
          <a:prstGeom prst="rect">
            <a:avLst/>
          </a:prstGeom>
        </p:spPr>
      </p:pic>
      <p:pic>
        <p:nvPicPr>
          <p:cNvPr id="81" name="図 80">
            <a:extLst>
              <a:ext uri="{FF2B5EF4-FFF2-40B4-BE49-F238E27FC236}">
                <a16:creationId xmlns:a16="http://schemas.microsoft.com/office/drawing/2014/main" id="{7474573B-E4E6-B2B9-21D2-F94F368A2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43" y="2391232"/>
            <a:ext cx="1202831" cy="891609"/>
          </a:xfrm>
          <a:prstGeom prst="rect">
            <a:avLst/>
          </a:prstGeom>
        </p:spPr>
      </p:pic>
      <p:pic>
        <p:nvPicPr>
          <p:cNvPr id="83" name="図 82">
            <a:extLst>
              <a:ext uri="{FF2B5EF4-FFF2-40B4-BE49-F238E27FC236}">
                <a16:creationId xmlns:a16="http://schemas.microsoft.com/office/drawing/2014/main" id="{2233D287-60DF-B95E-ABBD-6007E18398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30" y="8729825"/>
            <a:ext cx="1351105" cy="1155550"/>
          </a:xfrm>
          <a:prstGeom prst="rect">
            <a:avLst/>
          </a:prstGeom>
        </p:spPr>
      </p:pic>
      <p:pic>
        <p:nvPicPr>
          <p:cNvPr id="84" name="図 83">
            <a:extLst>
              <a:ext uri="{FF2B5EF4-FFF2-40B4-BE49-F238E27FC236}">
                <a16:creationId xmlns:a16="http://schemas.microsoft.com/office/drawing/2014/main" id="{6ED3AC7A-F787-339E-7906-A59D25935D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75" y="12433531"/>
            <a:ext cx="1424500" cy="1218322"/>
          </a:xfrm>
          <a:prstGeom prst="rect">
            <a:avLst/>
          </a:prstGeom>
        </p:spPr>
      </p:pic>
      <p:pic>
        <p:nvPicPr>
          <p:cNvPr id="85" name="図 84">
            <a:extLst>
              <a:ext uri="{FF2B5EF4-FFF2-40B4-BE49-F238E27FC236}">
                <a16:creationId xmlns:a16="http://schemas.microsoft.com/office/drawing/2014/main" id="{6A4A72CE-964E-822A-EBE8-805D87962F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5033" y="14129496"/>
            <a:ext cx="1396384" cy="883255"/>
          </a:xfrm>
          <a:prstGeom prst="rect">
            <a:avLst/>
          </a:prstGeom>
        </p:spPr>
      </p:pic>
      <p:pic>
        <p:nvPicPr>
          <p:cNvPr id="87" name="図 86">
            <a:extLst>
              <a:ext uri="{FF2B5EF4-FFF2-40B4-BE49-F238E27FC236}">
                <a16:creationId xmlns:a16="http://schemas.microsoft.com/office/drawing/2014/main" id="{F49C5315-7307-277A-6CE6-D74206C4CA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946" y="12556314"/>
            <a:ext cx="1134811" cy="1469235"/>
          </a:xfrm>
          <a:prstGeom prst="rect">
            <a:avLst/>
          </a:prstGeom>
        </p:spPr>
      </p:pic>
      <p:pic>
        <p:nvPicPr>
          <p:cNvPr id="88" name="図 87">
            <a:extLst>
              <a:ext uri="{FF2B5EF4-FFF2-40B4-BE49-F238E27FC236}">
                <a16:creationId xmlns:a16="http://schemas.microsoft.com/office/drawing/2014/main" id="{4EE20B6A-BC2E-29B3-2CBE-5EBEEADB70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98280" y="13833826"/>
            <a:ext cx="1392818" cy="1191226"/>
          </a:xfrm>
          <a:prstGeom prst="rect">
            <a:avLst/>
          </a:prstGeom>
        </p:spPr>
      </p:pic>
      <p:pic>
        <p:nvPicPr>
          <p:cNvPr id="89" name="図 88">
            <a:extLst>
              <a:ext uri="{FF2B5EF4-FFF2-40B4-BE49-F238E27FC236}">
                <a16:creationId xmlns:a16="http://schemas.microsoft.com/office/drawing/2014/main" id="{1F79D54D-BDA2-9B5B-EB79-5745D2EF3E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317020" y="14761184"/>
            <a:ext cx="4614553" cy="578829"/>
          </a:xfrm>
          <a:prstGeom prst="rect">
            <a:avLst/>
          </a:prstGeom>
        </p:spPr>
      </p:pic>
      <p:pic>
        <p:nvPicPr>
          <p:cNvPr id="90" name="図 89">
            <a:extLst>
              <a:ext uri="{FF2B5EF4-FFF2-40B4-BE49-F238E27FC236}">
                <a16:creationId xmlns:a16="http://schemas.microsoft.com/office/drawing/2014/main" id="{5006077A-5239-B35A-3251-2D5191B764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84943" y="14758193"/>
            <a:ext cx="4614553" cy="578829"/>
          </a:xfrm>
          <a:prstGeom prst="rect">
            <a:avLst/>
          </a:prstGeom>
        </p:spPr>
      </p:pic>
      <p:pic>
        <p:nvPicPr>
          <p:cNvPr id="3" name="図 2">
            <a:extLst>
              <a:ext uri="{FF2B5EF4-FFF2-40B4-BE49-F238E27FC236}">
                <a16:creationId xmlns:a16="http://schemas.microsoft.com/office/drawing/2014/main" id="{DC923650-EB29-BDD1-BFA5-2874FA61444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pic>
        <p:nvPicPr>
          <p:cNvPr id="6" name="図 5" descr="図形&#10;&#10;中程度の精度で自動的に生成された説明">
            <a:extLst>
              <a:ext uri="{FF2B5EF4-FFF2-40B4-BE49-F238E27FC236}">
                <a16:creationId xmlns:a16="http://schemas.microsoft.com/office/drawing/2014/main" id="{1C58474D-DB59-8DFF-4C60-903DF6CDBA40}"/>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10" name="図 9">
            <a:extLst>
              <a:ext uri="{FF2B5EF4-FFF2-40B4-BE49-F238E27FC236}">
                <a16:creationId xmlns:a16="http://schemas.microsoft.com/office/drawing/2014/main" id="{BD4B4E6A-6EFF-50D4-CE1D-56FEEA8BA90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454650" y="2143740"/>
            <a:ext cx="288059" cy="288059"/>
          </a:xfrm>
          <a:prstGeom prst="rect">
            <a:avLst/>
          </a:prstGeom>
        </p:spPr>
      </p:pic>
      <p:pic>
        <p:nvPicPr>
          <p:cNvPr id="11" name="図 10">
            <a:extLst>
              <a:ext uri="{FF2B5EF4-FFF2-40B4-BE49-F238E27FC236}">
                <a16:creationId xmlns:a16="http://schemas.microsoft.com/office/drawing/2014/main" id="{542C927D-FAAF-F72C-5770-15DCD67B7BC5}"/>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2017500" y="2076907"/>
            <a:ext cx="337754" cy="314325"/>
          </a:xfrm>
          <a:prstGeom prst="rect">
            <a:avLst/>
          </a:prstGeom>
        </p:spPr>
      </p:pic>
      <p:pic>
        <p:nvPicPr>
          <p:cNvPr id="12" name="図 11">
            <a:extLst>
              <a:ext uri="{FF2B5EF4-FFF2-40B4-BE49-F238E27FC236}">
                <a16:creationId xmlns:a16="http://schemas.microsoft.com/office/drawing/2014/main" id="{9FF1DA44-92F8-2DC9-07B6-E1BE088C143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667224" y="2150366"/>
            <a:ext cx="288059" cy="288059"/>
          </a:xfrm>
          <a:prstGeom prst="rect">
            <a:avLst/>
          </a:prstGeom>
        </p:spPr>
      </p:pic>
      <p:pic>
        <p:nvPicPr>
          <p:cNvPr id="13" name="図 12">
            <a:extLst>
              <a:ext uri="{FF2B5EF4-FFF2-40B4-BE49-F238E27FC236}">
                <a16:creationId xmlns:a16="http://schemas.microsoft.com/office/drawing/2014/main" id="{3197ECCA-43E8-8C72-1916-A3658287727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263572" y="2156992"/>
            <a:ext cx="288059" cy="288059"/>
          </a:xfrm>
          <a:prstGeom prst="rect">
            <a:avLst/>
          </a:prstGeom>
        </p:spPr>
      </p:pic>
      <p:pic>
        <p:nvPicPr>
          <p:cNvPr id="14" name="図 13">
            <a:extLst>
              <a:ext uri="{FF2B5EF4-FFF2-40B4-BE49-F238E27FC236}">
                <a16:creationId xmlns:a16="http://schemas.microsoft.com/office/drawing/2014/main" id="{0F040991-8D74-AAB1-5D41-4D802A53CB7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879798" y="2165006"/>
            <a:ext cx="242575" cy="245526"/>
          </a:xfrm>
          <a:prstGeom prst="rect">
            <a:avLst/>
          </a:prstGeom>
        </p:spPr>
      </p:pic>
      <p:pic>
        <p:nvPicPr>
          <p:cNvPr id="15" name="図 14">
            <a:extLst>
              <a:ext uri="{FF2B5EF4-FFF2-40B4-BE49-F238E27FC236}">
                <a16:creationId xmlns:a16="http://schemas.microsoft.com/office/drawing/2014/main" id="{12978DA6-3926-1535-FDA9-A269633CF32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469520" y="2156992"/>
            <a:ext cx="288059" cy="288059"/>
          </a:xfrm>
          <a:prstGeom prst="rect">
            <a:avLst/>
          </a:prstGeom>
        </p:spPr>
      </p:pic>
      <p:pic>
        <p:nvPicPr>
          <p:cNvPr id="16" name="図 15">
            <a:extLst>
              <a:ext uri="{FF2B5EF4-FFF2-40B4-BE49-F238E27FC236}">
                <a16:creationId xmlns:a16="http://schemas.microsoft.com/office/drawing/2014/main" id="{FA61D9BB-7500-B52C-8D56-B67517EB886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65868" y="2156992"/>
            <a:ext cx="288059" cy="288059"/>
          </a:xfrm>
          <a:prstGeom prst="rect">
            <a:avLst/>
          </a:prstGeom>
        </p:spPr>
      </p:pic>
      <p:pic>
        <p:nvPicPr>
          <p:cNvPr id="17" name="図 16">
            <a:extLst>
              <a:ext uri="{FF2B5EF4-FFF2-40B4-BE49-F238E27FC236}">
                <a16:creationId xmlns:a16="http://schemas.microsoft.com/office/drawing/2014/main" id="{ED9F4AC9-46E4-5340-D550-61603036B46F}"/>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5608839" y="2063655"/>
            <a:ext cx="337754" cy="314325"/>
          </a:xfrm>
          <a:prstGeom prst="rect">
            <a:avLst/>
          </a:prstGeom>
        </p:spPr>
      </p:pic>
      <p:pic>
        <p:nvPicPr>
          <p:cNvPr id="19" name="図 18">
            <a:extLst>
              <a:ext uri="{FF2B5EF4-FFF2-40B4-BE49-F238E27FC236}">
                <a16:creationId xmlns:a16="http://schemas.microsoft.com/office/drawing/2014/main" id="{12813CAE-4AAD-D4C5-1D55-934FCBC4E8B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218807" y="2150366"/>
            <a:ext cx="288059" cy="288059"/>
          </a:xfrm>
          <a:prstGeom prst="rect">
            <a:avLst/>
          </a:prstGeom>
        </p:spPr>
      </p:pic>
      <p:pic>
        <p:nvPicPr>
          <p:cNvPr id="23" name="図 22">
            <a:extLst>
              <a:ext uri="{FF2B5EF4-FFF2-40B4-BE49-F238E27FC236}">
                <a16:creationId xmlns:a16="http://schemas.microsoft.com/office/drawing/2014/main" id="{E6C9F660-CF28-3FD0-33DF-7D567E78B68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821780" y="2138501"/>
            <a:ext cx="242575" cy="245526"/>
          </a:xfrm>
          <a:prstGeom prst="rect">
            <a:avLst/>
          </a:prstGeom>
        </p:spPr>
      </p:pic>
      <p:pic>
        <p:nvPicPr>
          <p:cNvPr id="25" name="図 24">
            <a:extLst>
              <a:ext uri="{FF2B5EF4-FFF2-40B4-BE49-F238E27FC236}">
                <a16:creationId xmlns:a16="http://schemas.microsoft.com/office/drawing/2014/main" id="{E9EFC62C-916B-6B17-6989-59FEA1C04BE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98699" y="2150365"/>
            <a:ext cx="288059" cy="288059"/>
          </a:xfrm>
          <a:prstGeom prst="rect">
            <a:avLst/>
          </a:prstGeom>
        </p:spPr>
      </p:pic>
      <p:pic>
        <p:nvPicPr>
          <p:cNvPr id="26" name="図 25">
            <a:extLst>
              <a:ext uri="{FF2B5EF4-FFF2-40B4-BE49-F238E27FC236}">
                <a16:creationId xmlns:a16="http://schemas.microsoft.com/office/drawing/2014/main" id="{D90E56C1-F961-8A8B-B1CA-9C424705398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021102" y="2158379"/>
            <a:ext cx="242575" cy="245526"/>
          </a:xfrm>
          <a:prstGeom prst="rect">
            <a:avLst/>
          </a:prstGeom>
        </p:spPr>
      </p:pic>
      <p:pic>
        <p:nvPicPr>
          <p:cNvPr id="28" name="図 27">
            <a:extLst>
              <a:ext uri="{FF2B5EF4-FFF2-40B4-BE49-F238E27FC236}">
                <a16:creationId xmlns:a16="http://schemas.microsoft.com/office/drawing/2014/main" id="{65DD85A5-04BD-B7AA-92EB-571FC35D0A5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610824" y="2151753"/>
            <a:ext cx="242575" cy="245526"/>
          </a:xfrm>
          <a:prstGeom prst="rect">
            <a:avLst/>
          </a:prstGeom>
        </p:spPr>
      </p:pic>
      <p:pic>
        <p:nvPicPr>
          <p:cNvPr id="30" name="図 29">
            <a:extLst>
              <a:ext uri="{FF2B5EF4-FFF2-40B4-BE49-F238E27FC236}">
                <a16:creationId xmlns:a16="http://schemas.microsoft.com/office/drawing/2014/main" id="{2C4770B5-CB30-F9CC-D3B3-B01FBE14995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207172" y="2151753"/>
            <a:ext cx="242575" cy="245526"/>
          </a:xfrm>
          <a:prstGeom prst="rect">
            <a:avLst/>
          </a:prstGeom>
        </p:spPr>
      </p:pic>
      <p:pic>
        <p:nvPicPr>
          <p:cNvPr id="31" name="図 30">
            <a:extLst>
              <a:ext uri="{FF2B5EF4-FFF2-40B4-BE49-F238E27FC236}">
                <a16:creationId xmlns:a16="http://schemas.microsoft.com/office/drawing/2014/main" id="{B9DC10F8-E72C-6C32-D6BE-0D64A003E44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777464" y="2150365"/>
            <a:ext cx="288059" cy="288059"/>
          </a:xfrm>
          <a:prstGeom prst="rect">
            <a:avLst/>
          </a:prstGeom>
        </p:spPr>
      </p:pic>
      <p:pic>
        <p:nvPicPr>
          <p:cNvPr id="34" name="図 33">
            <a:extLst>
              <a:ext uri="{FF2B5EF4-FFF2-40B4-BE49-F238E27FC236}">
                <a16:creationId xmlns:a16="http://schemas.microsoft.com/office/drawing/2014/main" id="{AC8AAC3F-2FF8-649B-F893-3219D649CB5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367186" y="2156991"/>
            <a:ext cx="288059" cy="288059"/>
          </a:xfrm>
          <a:prstGeom prst="rect">
            <a:avLst/>
          </a:prstGeom>
        </p:spPr>
      </p:pic>
      <p:pic>
        <p:nvPicPr>
          <p:cNvPr id="36" name="図 35">
            <a:extLst>
              <a:ext uri="{FF2B5EF4-FFF2-40B4-BE49-F238E27FC236}">
                <a16:creationId xmlns:a16="http://schemas.microsoft.com/office/drawing/2014/main" id="{E43827BF-DBF1-C55E-E7C5-FCEE5298E40C}"/>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0909709" y="2043777"/>
            <a:ext cx="337754" cy="314325"/>
          </a:xfrm>
          <a:prstGeom prst="rect">
            <a:avLst/>
          </a:prstGeom>
        </p:spPr>
      </p:pic>
      <p:pic>
        <p:nvPicPr>
          <p:cNvPr id="38" name="図 37">
            <a:extLst>
              <a:ext uri="{FF2B5EF4-FFF2-40B4-BE49-F238E27FC236}">
                <a16:creationId xmlns:a16="http://schemas.microsoft.com/office/drawing/2014/main" id="{6F0F201E-39C2-9880-5187-F4B36B933F45}"/>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1486179" y="2050404"/>
            <a:ext cx="337754" cy="314325"/>
          </a:xfrm>
          <a:prstGeom prst="rect">
            <a:avLst/>
          </a:prstGeom>
        </p:spPr>
      </p:pic>
      <p:pic>
        <p:nvPicPr>
          <p:cNvPr id="55" name="図 54">
            <a:extLst>
              <a:ext uri="{FF2B5EF4-FFF2-40B4-BE49-F238E27FC236}">
                <a16:creationId xmlns:a16="http://schemas.microsoft.com/office/drawing/2014/main" id="{722DA06D-BF53-5794-A607-593A4758938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2096595" y="2143739"/>
            <a:ext cx="288059" cy="288059"/>
          </a:xfrm>
          <a:prstGeom prst="rect">
            <a:avLst/>
          </a:prstGeom>
        </p:spPr>
      </p:pic>
      <p:pic>
        <p:nvPicPr>
          <p:cNvPr id="59" name="図 58">
            <a:extLst>
              <a:ext uri="{FF2B5EF4-FFF2-40B4-BE49-F238E27FC236}">
                <a16:creationId xmlns:a16="http://schemas.microsoft.com/office/drawing/2014/main" id="{C65DC381-27CE-1F87-B6AD-353824C339AE}"/>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2632492" y="2057030"/>
            <a:ext cx="337754" cy="314325"/>
          </a:xfrm>
          <a:prstGeom prst="rect">
            <a:avLst/>
          </a:prstGeom>
        </p:spPr>
      </p:pic>
      <p:pic>
        <p:nvPicPr>
          <p:cNvPr id="60" name="図 59">
            <a:extLst>
              <a:ext uri="{FF2B5EF4-FFF2-40B4-BE49-F238E27FC236}">
                <a16:creationId xmlns:a16="http://schemas.microsoft.com/office/drawing/2014/main" id="{69622F01-A8F1-D32F-58C7-42595AC5EE0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3276038" y="2143739"/>
            <a:ext cx="288059" cy="288059"/>
          </a:xfrm>
          <a:prstGeom prst="rect">
            <a:avLst/>
          </a:prstGeom>
        </p:spPr>
      </p:pic>
      <p:pic>
        <p:nvPicPr>
          <p:cNvPr id="62" name="図 61">
            <a:extLst>
              <a:ext uri="{FF2B5EF4-FFF2-40B4-BE49-F238E27FC236}">
                <a16:creationId xmlns:a16="http://schemas.microsoft.com/office/drawing/2014/main" id="{4D2C80E0-A5EB-5D7F-7601-73E4F6F0EB5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3845881" y="2150365"/>
            <a:ext cx="288059" cy="288059"/>
          </a:xfrm>
          <a:prstGeom prst="rect">
            <a:avLst/>
          </a:prstGeom>
        </p:spPr>
      </p:pic>
      <p:pic>
        <p:nvPicPr>
          <p:cNvPr id="64" name="図 63">
            <a:extLst>
              <a:ext uri="{FF2B5EF4-FFF2-40B4-BE49-F238E27FC236}">
                <a16:creationId xmlns:a16="http://schemas.microsoft.com/office/drawing/2014/main" id="{59C5E2D4-EF4A-6C10-FC54-52371845FA2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4428977" y="2143739"/>
            <a:ext cx="288059" cy="288059"/>
          </a:xfrm>
          <a:prstGeom prst="rect">
            <a:avLst/>
          </a:prstGeom>
        </p:spPr>
      </p:pic>
      <p:pic>
        <p:nvPicPr>
          <p:cNvPr id="65" name="図 64">
            <a:extLst>
              <a:ext uri="{FF2B5EF4-FFF2-40B4-BE49-F238E27FC236}">
                <a16:creationId xmlns:a16="http://schemas.microsoft.com/office/drawing/2014/main" id="{E210FEC5-3A0D-7104-5645-9033C8379F5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025324" y="2150365"/>
            <a:ext cx="288059" cy="288059"/>
          </a:xfrm>
          <a:prstGeom prst="rect">
            <a:avLst/>
          </a:prstGeom>
        </p:spPr>
      </p:pic>
      <p:pic>
        <p:nvPicPr>
          <p:cNvPr id="66" name="図 65">
            <a:extLst>
              <a:ext uri="{FF2B5EF4-FFF2-40B4-BE49-F238E27FC236}">
                <a16:creationId xmlns:a16="http://schemas.microsoft.com/office/drawing/2014/main" id="{B410F811-1DC3-CE8D-795C-70C05F3C0A82}"/>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5541344" y="2063656"/>
            <a:ext cx="337754" cy="314325"/>
          </a:xfrm>
          <a:prstGeom prst="rect">
            <a:avLst/>
          </a:prstGeom>
        </p:spPr>
      </p:pic>
      <p:pic>
        <p:nvPicPr>
          <p:cNvPr id="67" name="図 66">
            <a:extLst>
              <a:ext uri="{FF2B5EF4-FFF2-40B4-BE49-F238E27FC236}">
                <a16:creationId xmlns:a16="http://schemas.microsoft.com/office/drawing/2014/main" id="{E9EF7B27-4D7B-47D0-0C9C-B428519F0908}"/>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6124440" y="2063656"/>
            <a:ext cx="337754" cy="314325"/>
          </a:xfrm>
          <a:prstGeom prst="rect">
            <a:avLst/>
          </a:prstGeom>
        </p:spPr>
      </p:pic>
      <p:pic>
        <p:nvPicPr>
          <p:cNvPr id="70" name="図 69">
            <a:extLst>
              <a:ext uri="{FF2B5EF4-FFF2-40B4-BE49-F238E27FC236}">
                <a16:creationId xmlns:a16="http://schemas.microsoft.com/office/drawing/2014/main" id="{85685C71-8A13-CED1-AAC1-66B99C46C4E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6779475" y="2158379"/>
            <a:ext cx="242575" cy="245526"/>
          </a:xfrm>
          <a:prstGeom prst="rect">
            <a:avLst/>
          </a:prstGeom>
        </p:spPr>
      </p:pic>
      <p:pic>
        <p:nvPicPr>
          <p:cNvPr id="72" name="図 71">
            <a:extLst>
              <a:ext uri="{FF2B5EF4-FFF2-40B4-BE49-F238E27FC236}">
                <a16:creationId xmlns:a16="http://schemas.microsoft.com/office/drawing/2014/main" id="{3E1A7A0A-C525-DAA4-885C-D9BE4377AD8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7349318" y="2145127"/>
            <a:ext cx="242575" cy="245526"/>
          </a:xfrm>
          <a:prstGeom prst="rect">
            <a:avLst/>
          </a:prstGeom>
        </p:spPr>
      </p:pic>
      <p:pic>
        <p:nvPicPr>
          <p:cNvPr id="74" name="図 73">
            <a:extLst>
              <a:ext uri="{FF2B5EF4-FFF2-40B4-BE49-F238E27FC236}">
                <a16:creationId xmlns:a16="http://schemas.microsoft.com/office/drawing/2014/main" id="{2ECD8B62-D4A3-3492-D389-3144A14E948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07672" y="2137113"/>
            <a:ext cx="288059" cy="288059"/>
          </a:xfrm>
          <a:prstGeom prst="rect">
            <a:avLst/>
          </a:prstGeom>
        </p:spPr>
      </p:pic>
      <p:pic>
        <p:nvPicPr>
          <p:cNvPr id="76" name="図 75">
            <a:extLst>
              <a:ext uri="{FF2B5EF4-FFF2-40B4-BE49-F238E27FC236}">
                <a16:creationId xmlns:a16="http://schemas.microsoft.com/office/drawing/2014/main" id="{D5BB5063-C5D1-F15E-27C1-223397B6EF9E}"/>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8430318" y="2050404"/>
            <a:ext cx="337754" cy="314325"/>
          </a:xfrm>
          <a:prstGeom prst="rect">
            <a:avLst/>
          </a:prstGeom>
        </p:spPr>
      </p:pic>
      <p:pic>
        <p:nvPicPr>
          <p:cNvPr id="78" name="図 77">
            <a:extLst>
              <a:ext uri="{FF2B5EF4-FFF2-40B4-BE49-F238E27FC236}">
                <a16:creationId xmlns:a16="http://schemas.microsoft.com/office/drawing/2014/main" id="{7FE55470-05CF-AA91-1DC8-779C985C9CB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9091979" y="2145127"/>
            <a:ext cx="242575" cy="245526"/>
          </a:xfrm>
          <a:prstGeom prst="rect">
            <a:avLst/>
          </a:prstGeom>
        </p:spPr>
      </p:pic>
      <p:pic>
        <p:nvPicPr>
          <p:cNvPr id="82" name="図 81">
            <a:extLst>
              <a:ext uri="{FF2B5EF4-FFF2-40B4-BE49-F238E27FC236}">
                <a16:creationId xmlns:a16="http://schemas.microsoft.com/office/drawing/2014/main" id="{F43E83EE-6F63-A48E-047C-B612A2A0303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663585" y="2156991"/>
            <a:ext cx="288059" cy="288059"/>
          </a:xfrm>
          <a:prstGeom prst="rect">
            <a:avLst/>
          </a:prstGeom>
        </p:spPr>
      </p:pic>
      <p:pic>
        <p:nvPicPr>
          <p:cNvPr id="86" name="図 85">
            <a:extLst>
              <a:ext uri="{FF2B5EF4-FFF2-40B4-BE49-F238E27FC236}">
                <a16:creationId xmlns:a16="http://schemas.microsoft.com/office/drawing/2014/main" id="{16012AA0-8FD3-048E-4D03-56DBD769FF2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0238292" y="2158379"/>
            <a:ext cx="242575" cy="245526"/>
          </a:xfrm>
          <a:prstGeom prst="rect">
            <a:avLst/>
          </a:prstGeom>
        </p:spPr>
      </p:pic>
      <p:pic>
        <p:nvPicPr>
          <p:cNvPr id="91" name="図 90">
            <a:extLst>
              <a:ext uri="{FF2B5EF4-FFF2-40B4-BE49-F238E27FC236}">
                <a16:creationId xmlns:a16="http://schemas.microsoft.com/office/drawing/2014/main" id="{FCCB857D-C724-42F3-DA00-5EC33E36726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0816524" y="2150365"/>
            <a:ext cx="288059" cy="288059"/>
          </a:xfrm>
          <a:prstGeom prst="rect">
            <a:avLst/>
          </a:prstGeom>
        </p:spPr>
      </p:pic>
      <p:pic>
        <p:nvPicPr>
          <p:cNvPr id="94" name="図 93">
            <a:extLst>
              <a:ext uri="{FF2B5EF4-FFF2-40B4-BE49-F238E27FC236}">
                <a16:creationId xmlns:a16="http://schemas.microsoft.com/office/drawing/2014/main" id="{73641B70-A660-13BC-13F1-75C61D5C1FC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39766" y="3388947"/>
            <a:ext cx="1224387" cy="1224387"/>
          </a:xfrm>
          <a:prstGeom prst="rect">
            <a:avLst/>
          </a:prstGeom>
        </p:spPr>
      </p:pic>
      <p:pic>
        <p:nvPicPr>
          <p:cNvPr id="102" name="図 101">
            <a:extLst>
              <a:ext uri="{FF2B5EF4-FFF2-40B4-BE49-F238E27FC236}">
                <a16:creationId xmlns:a16="http://schemas.microsoft.com/office/drawing/2014/main" id="{F709A257-FFDA-11F4-5650-8B642E17E69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462194" y="3704702"/>
            <a:ext cx="806427" cy="864893"/>
          </a:xfrm>
          <a:prstGeom prst="rect">
            <a:avLst/>
          </a:prstGeom>
        </p:spPr>
      </p:pic>
      <p:pic>
        <p:nvPicPr>
          <p:cNvPr id="116" name="図 115">
            <a:extLst>
              <a:ext uri="{FF2B5EF4-FFF2-40B4-BE49-F238E27FC236}">
                <a16:creationId xmlns:a16="http://schemas.microsoft.com/office/drawing/2014/main" id="{4C043185-F6F1-7314-B8D6-BD1E3ABBB26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872429" y="3487735"/>
            <a:ext cx="1667402" cy="1250551"/>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83626D2-DCB8-457A-B4C7-7B1BEB29B99A}"/>
              </a:ext>
            </a:extLst>
          </p:cNvPr>
          <p:cNvSpPr/>
          <p:nvPr/>
        </p:nvSpPr>
        <p:spPr>
          <a:xfrm>
            <a:off x="304944" y="12153599"/>
            <a:ext cx="9583490" cy="2757972"/>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BC44271-EE58-21E9-2D6E-B78EA667084D}"/>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4" name="Oval 1">
            <a:extLst>
              <a:ext uri="{FF2B5EF4-FFF2-40B4-BE49-F238E27FC236}">
                <a16:creationId xmlns:a16="http://schemas.microsoft.com/office/drawing/2014/main" id="{52FCFEE5-DBA2-C7E8-B552-D45C6EDCFF2F}"/>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sz="1600" b="1">
                <a:latin typeface="HG丸ｺﾞｼｯｸM-PRO" panose="020F0600000000000000" pitchFamily="50" charset="-128"/>
                <a:ea typeface="HG丸ｺﾞｼｯｸM-PRO" panose="020F0600000000000000" pitchFamily="50" charset="-128"/>
                <a:cs typeface="ヒラギノ角ゴ ProN W6"/>
              </a:rPr>
              <a:t>ウニのクリームパスタ</a:t>
            </a:r>
            <a:endParaRPr lang="en-US" altLang="ja-JP" sz="1600" b="1" dirty="0">
              <a:latin typeface="HG丸ｺﾞｼｯｸM-PRO" panose="020F0600000000000000" pitchFamily="50" charset="-128"/>
              <a:ea typeface="HG丸ｺﾞｼｯｸM-PRO" panose="020F0600000000000000" pitchFamily="50" charset="-128"/>
              <a:cs typeface="ヒラギノ角ゴ ProN W6"/>
            </a:endParaRPr>
          </a:p>
        </p:txBody>
      </p:sp>
      <p:sp>
        <p:nvSpPr>
          <p:cNvPr id="11" name="AutoShape 2">
            <a:extLst>
              <a:ext uri="{FF2B5EF4-FFF2-40B4-BE49-F238E27FC236}">
                <a16:creationId xmlns:a16="http://schemas.microsoft.com/office/drawing/2014/main" id="{74C2CD55-D5F9-D4FB-9C3B-7D0A0D215C97}"/>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a:latin typeface="HG丸ｺﾞｼｯｸM-PRO"/>
                <a:ea typeface="HG丸ｺﾞｼｯｸM-PRO"/>
                <a:cs typeface="HG丸ｺﾞｼｯｸM-PRO"/>
              </a:rPr>
              <a:t>うま味濃厚！ リッチな味わい</a:t>
            </a:r>
            <a:endParaRPr lang="en-US" altLang="ja-JP" sz="1400" b="1" dirty="0">
              <a:latin typeface="HG丸ｺﾞｼｯｸM-PRO"/>
              <a:ea typeface="HG丸ｺﾞｼｯｸM-PRO"/>
              <a:cs typeface="HG丸ｺﾞｼｯｸM-PRO"/>
            </a:endParaRPr>
          </a:p>
        </p:txBody>
      </p:sp>
      <p:sp>
        <p:nvSpPr>
          <p:cNvPr id="14" name="Oval 5">
            <a:extLst>
              <a:ext uri="{FF2B5EF4-FFF2-40B4-BE49-F238E27FC236}">
                <a16:creationId xmlns:a16="http://schemas.microsoft.com/office/drawing/2014/main" id="{1968A3F6-AE4F-7464-8EE2-243271C89414}"/>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セロリとトマトのスープ</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8" name="AutoShape 2">
            <a:extLst>
              <a:ext uri="{FF2B5EF4-FFF2-40B4-BE49-F238E27FC236}">
                <a16:creationId xmlns:a16="http://schemas.microsoft.com/office/drawing/2014/main" id="{C1985058-248D-6E76-DB39-3CFABD208357}"/>
              </a:ext>
            </a:extLst>
          </p:cNvPr>
          <p:cNvSpPr>
            <a:spLocks noChangeArrowheads="1"/>
          </p:cNvSpPr>
          <p:nvPr/>
        </p:nvSpPr>
        <p:spPr bwMode="auto">
          <a:xfrm>
            <a:off x="4874704" y="2531089"/>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セロリとトマトの相性抜群</a:t>
            </a:r>
            <a:endParaRPr lang="ja-JP" altLang="en-US" sz="1400" b="1" dirty="0">
              <a:latin typeface="HGMaruGothicMPRO"/>
              <a:ea typeface="HGMaruGothicMPRO"/>
              <a:cs typeface="HG丸ｺﾞｼｯｸM-PRO"/>
            </a:endParaRPr>
          </a:p>
        </p:txBody>
      </p:sp>
      <p:sp>
        <p:nvSpPr>
          <p:cNvPr id="21" name="AutoShape 9">
            <a:extLst>
              <a:ext uri="{FF2B5EF4-FFF2-40B4-BE49-F238E27FC236}">
                <a16:creationId xmlns:a16="http://schemas.microsoft.com/office/drawing/2014/main" id="{972B9D14-233B-733C-790E-3EEAF2E8E926}"/>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１：セロリは茎の筋を取り、薄切りにする。葉は刻んでおく。</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２：トマトは食べやすい大きさに切る。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３：玉ネギは薄くスライスする。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４：鍋に水、セロリ（茎）、玉ネギを入れ、強火にかける。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５：</a:t>
            </a:r>
            <a:r>
              <a:rPr lang="ja-JP" altLang="en-US" sz="1050" dirty="0">
                <a:latin typeface="HGMaruGothicMPRO" panose="020F0600000000000000" pitchFamily="34" charset="-128"/>
                <a:ea typeface="HGMaruGothicMPRO" panose="020F0600000000000000" pitchFamily="34" charset="-128"/>
                <a:cs typeface="HG丸ｺﾞｼｯｸM-PRO"/>
              </a:rPr>
              <a:t>沸騰したらアクを取り、鶏がらスープのもと</a:t>
            </a:r>
            <a:r>
              <a:rPr lang="ja-JP" altLang="en-US" sz="1050">
                <a:latin typeface="HGMaruGothicMPRO" panose="020F0600000000000000" pitchFamily="34" charset="-128"/>
                <a:ea typeface="HGMaruGothicMPRO" panose="020F0600000000000000" pitchFamily="34" charset="-128"/>
                <a:cs typeface="HG丸ｺﾞｼｯｸM-PRO"/>
              </a:rPr>
              <a:t>を入れ</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中火</a:t>
            </a:r>
            <a:r>
              <a:rPr lang="ja-JP" altLang="en-US" sz="1050" dirty="0">
                <a:latin typeface="HGMaruGothicMPRO" panose="020F0600000000000000" pitchFamily="34" charset="-128"/>
                <a:ea typeface="HGMaruGothicMPRO" panose="020F0600000000000000" pitchFamily="34" charset="-128"/>
                <a:cs typeface="HG丸ｺﾞｼｯｸM-PRO"/>
              </a:rPr>
              <a:t>で８分ほど</a:t>
            </a:r>
            <a:r>
              <a:rPr lang="ja-JP" altLang="en-US" sz="1050">
                <a:latin typeface="HGMaruGothicMPRO" panose="020F0600000000000000" pitchFamily="34" charset="-128"/>
                <a:ea typeface="HGMaruGothicMPRO" panose="020F0600000000000000" pitchFamily="34" charset="-128"/>
                <a:cs typeface="HG丸ｺﾞｼｯｸM-PRO"/>
              </a:rPr>
              <a:t>煮る。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６：トマトを入れ、弱火で５分ほど煮た後、塩・こしょうで味を調える。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７：器に盛り付け、セロリの葉を散らす。</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24" name="AutoShape 6">
            <a:extLst>
              <a:ext uri="{FF2B5EF4-FFF2-40B4-BE49-F238E27FC236}">
                <a16:creationId xmlns:a16="http://schemas.microsoft.com/office/drawing/2014/main" id="{85B317C2-7BCB-BA26-E5A7-1862D10F3F1F}"/>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MaruGothicMPRO" panose="020F0600000000000000" pitchFamily="34" charset="-128"/>
                <a:ea typeface="HGMaruGothicMPRO" panose="020F0600000000000000" pitchFamily="34" charset="-128"/>
                <a:cs typeface="ヒラギノ角ゴ ProN W6"/>
              </a:rPr>
              <a:t>ウニ</a:t>
            </a:r>
            <a:endParaRPr lang="ja-JP" altLang="en-US" sz="1800" b="1" i="0">
              <a:latin typeface="HGMaruGothicMPRO" panose="020F0600000000000000" pitchFamily="34" charset="-128"/>
              <a:ea typeface="HGMaruGothicMPRO" panose="020F0600000000000000" pitchFamily="34" charset="-128"/>
              <a:cs typeface="ヒラギノ角ゴ ProN W6"/>
            </a:endParaRPr>
          </a:p>
        </p:txBody>
      </p:sp>
      <p:sp>
        <p:nvSpPr>
          <p:cNvPr id="27" name="AutoShape 4">
            <a:extLst>
              <a:ext uri="{FF2B5EF4-FFF2-40B4-BE49-F238E27FC236}">
                <a16:creationId xmlns:a16="http://schemas.microsoft.com/office/drawing/2014/main" id="{830C5B20-3A4A-3B58-B618-4294F17E3B92}"/>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１：</a:t>
            </a:r>
            <a:r>
              <a:rPr lang="ja-JP" altLang="en-US" sz="1050">
                <a:latin typeface="HGMaruGothicMPRO"/>
                <a:ea typeface="HGMaruGothicMPRO"/>
              </a:rPr>
              <a:t>ニンニク</a:t>
            </a:r>
            <a:r>
              <a:rPr lang="ja-JP" altLang="en-US" sz="1050" dirty="0">
                <a:latin typeface="HGMaruGothicMPRO"/>
                <a:ea typeface="HGMaruGothicMPRO"/>
              </a:rPr>
              <a:t>は芽を取り除き、みじん切りにする。</a:t>
            </a:r>
            <a:endParaRPr lang="en-US" altLang="ja-JP" sz="1050" dirty="0">
              <a:latin typeface="HGMaruGothicMPRO"/>
              <a:ea typeface="HGMaruGothic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２：フライパンにオリーブオイルを熱し、（１）を炒める。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a:t>
            </a:r>
            <a:r>
              <a:rPr lang="en-US" altLang="ja-JP" sz="1050" dirty="0">
                <a:latin typeface="HGMaruGothicMPRO"/>
                <a:ea typeface="HGMaruGothicMPRO"/>
                <a:cs typeface="HG丸ｺﾞｼｯｸM-PRO"/>
              </a:rPr>
              <a:t>【A】</a:t>
            </a:r>
            <a:r>
              <a:rPr lang="ja-JP" altLang="en-US" sz="1050" dirty="0">
                <a:latin typeface="HGMaruGothicMPRO"/>
                <a:ea typeface="HGMaruGothicMPRO"/>
                <a:cs typeface="HG丸ｺﾞｼｯｸM-PRO"/>
              </a:rPr>
              <a:t>とウニをフライパンに加え、混ぜ合わせる。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４：</a:t>
            </a:r>
            <a:r>
              <a:rPr lang="ja-JP" altLang="en-US" sz="1050" dirty="0">
                <a:latin typeface="HGMaruGothicMPRO"/>
                <a:ea typeface="HGMaruGothicMPRO"/>
                <a:cs typeface="HG丸ｺﾞｼｯｸM-PRO"/>
              </a:rPr>
              <a:t>鍋にお湯（分量外）を沸かし塩とパスタを入れ、</a:t>
            </a:r>
            <a:endParaRPr lang="en-US" altLang="ja-JP" sz="1050" dirty="0">
              <a:latin typeface="HGMaruGothicMPRO"/>
              <a:ea typeface="HGMaruGothicMPRO"/>
              <a:cs typeface="HG丸ｺﾞｼｯｸM-PRO"/>
            </a:endParaRPr>
          </a:p>
          <a:p>
            <a:r>
              <a:rPr lang="ja-JP" altLang="en-US" sz="1050" dirty="0">
                <a:latin typeface="HGMaruGothicMPRO"/>
                <a:ea typeface="HGMaruGothicMPRO"/>
                <a:cs typeface="HG丸ｺﾞｼｯｸM-PRO"/>
              </a:rPr>
              <a:t>　　パッケージの表記時間より</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分短く茹で、湯切りを</a:t>
            </a:r>
            <a:r>
              <a:rPr lang="ja-JP" altLang="en-US" sz="1050">
                <a:latin typeface="HGMaruGothicMPRO"/>
                <a:ea typeface="HGMaruGothicMPRO"/>
                <a:cs typeface="HG丸ｺﾞｼｯｸM-PRO"/>
              </a:rPr>
              <a:t>する。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５：（３）に（４）を入れ、馴染んだら火を止める。</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dirty="0">
              <a:latin typeface="HGMaruGothicMPRO"/>
              <a:ea typeface="HGMaruGothicMPRO"/>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６：（５）を器に盛り付け、飾り用ウニをトッピングする。</a:t>
            </a:r>
            <a:endParaRPr lang="en-US" altLang="ja-JP" sz="1050" i="0" dirty="0">
              <a:effectLst/>
              <a:latin typeface="HGMaruGothicMPRO"/>
              <a:ea typeface="HGMaruGothicMPRO"/>
            </a:endParaRPr>
          </a:p>
        </p:txBody>
      </p:sp>
      <p:sp>
        <p:nvSpPr>
          <p:cNvPr id="30" name="AutoShape 10">
            <a:extLst>
              <a:ext uri="{FF2B5EF4-FFF2-40B4-BE49-F238E27FC236}">
                <a16:creationId xmlns:a16="http://schemas.microsoft.com/office/drawing/2014/main" id="{391914A3-37E9-E1F9-528A-69BB48BEB727}"/>
              </a:ext>
            </a:extLst>
          </p:cNvPr>
          <p:cNvSpPr>
            <a:spLocks noChangeArrowheads="1"/>
          </p:cNvSpPr>
          <p:nvPr/>
        </p:nvSpPr>
        <p:spPr bwMode="auto">
          <a:xfrm>
            <a:off x="4841994" y="3014987"/>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i="0" strike="noStrike" dirty="0">
                <a:latin typeface="HGMaruGothicMPRO"/>
                <a:ea typeface="HGMaruGothicMPRO"/>
                <a:cs typeface="HG丸ｺﾞｼｯｸM-PRO"/>
              </a:rPr>
              <a:t>２人前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セロリ　１</a:t>
            </a:r>
            <a:r>
              <a:rPr lang="en-US" altLang="ja-JP" sz="1050" dirty="0">
                <a:latin typeface="HGMaruGothicMPRO"/>
                <a:ea typeface="HGMaruGothicMPRO"/>
                <a:cs typeface="HG丸ｺﾞｼｯｸM-PRO"/>
              </a:rPr>
              <a:t>/</a:t>
            </a:r>
            <a:r>
              <a:rPr lang="ja-JP" altLang="en-US" sz="1050" dirty="0">
                <a:latin typeface="HGMaruGothicMPRO"/>
                <a:ea typeface="HGMaruGothicMPRO"/>
                <a:cs typeface="HG丸ｺﾞｼｯｸM-PRO"/>
              </a:rPr>
              <a:t>２本</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トマト　 １個</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玉ネギ　１</a:t>
            </a:r>
            <a:r>
              <a:rPr lang="en-US" altLang="ja-JP" sz="1050" dirty="0">
                <a:latin typeface="HGMaruGothicMPRO"/>
                <a:ea typeface="HGMaruGothicMPRO"/>
                <a:cs typeface="HG丸ｺﾞｼｯｸM-PRO"/>
              </a:rPr>
              <a:t>/</a:t>
            </a:r>
            <a:r>
              <a:rPr lang="ja-JP" altLang="en-US" sz="1050" dirty="0">
                <a:latin typeface="HGMaruGothicMPRO"/>
                <a:ea typeface="HGMaruGothicMPRO"/>
                <a:cs typeface="HG丸ｺﾞｼｯｸM-PRO"/>
              </a:rPr>
              <a:t>４個</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水　</a:t>
            </a:r>
            <a:r>
              <a:rPr lang="en-US" altLang="ja-JP" sz="1050" dirty="0">
                <a:latin typeface="HGMaruGothicMPRO"/>
                <a:ea typeface="HGMaruGothicMPRO"/>
                <a:cs typeface="HG丸ｺﾞｼｯｸM-PRO"/>
              </a:rPr>
              <a:t>500ml</a:t>
            </a:r>
          </a:p>
          <a:p>
            <a:pPr rtl="1">
              <a:lnSpc>
                <a:spcPts val="1600"/>
              </a:lnSpc>
              <a:defRPr sz="1000"/>
            </a:pPr>
            <a:r>
              <a:rPr lang="ja-JP" altLang="en-US" sz="1050" dirty="0">
                <a:latin typeface="HGMaruGothicMPRO"/>
                <a:ea typeface="HGMaruGothicMPRO"/>
                <a:cs typeface="HG丸ｺﾞｼｯｸM-PRO"/>
              </a:rPr>
              <a:t>鶏がらスープのもと（顆粒）小さじ２と１</a:t>
            </a:r>
            <a:r>
              <a:rPr lang="en-US" altLang="ja-JP" sz="1050" dirty="0">
                <a:latin typeface="HGMaruGothicMPRO"/>
                <a:ea typeface="HGMaruGothicMPRO"/>
                <a:cs typeface="HG丸ｺﾞｼｯｸM-PRO"/>
              </a:rPr>
              <a:t>/</a:t>
            </a:r>
            <a:r>
              <a:rPr lang="ja-JP" altLang="en-US" sz="1050" dirty="0">
                <a:latin typeface="HGMaruGothicMPRO"/>
                <a:ea typeface="HGMaruGothicMPRO"/>
                <a:cs typeface="HG丸ｺﾞｼｯｸM-PRO"/>
              </a:rPr>
              <a:t>２ </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塩・こしょう　各少々　</a:t>
            </a:r>
            <a:endParaRPr lang="en-US" altLang="ja-JP" sz="1050" dirty="0">
              <a:latin typeface="HGMaruGothicMPRO"/>
              <a:ea typeface="HGMaruGothicMPRO"/>
              <a:cs typeface="HG丸ｺﾞｼｯｸM-PRO"/>
            </a:endParaRPr>
          </a:p>
        </p:txBody>
      </p:sp>
      <p:sp>
        <p:nvSpPr>
          <p:cNvPr id="33" name="Text Box 89">
            <a:extLst>
              <a:ext uri="{FF2B5EF4-FFF2-40B4-BE49-F238E27FC236}">
                <a16:creationId xmlns:a16="http://schemas.microsoft.com/office/drawing/2014/main" id="{EA2DF071-13C1-1008-9DAC-33FCC3CA2B96}"/>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〈2025</a:t>
            </a:r>
            <a:r>
              <a:rPr lang="ja-JP" altLang="en-US" sz="2400" b="1" i="0" strike="noStrike">
                <a:solidFill>
                  <a:schemeClr val="accent2">
                    <a:lumMod val="75000"/>
                  </a:schemeClr>
                </a:solidFill>
                <a:latin typeface="メイリオ" panose="020B0604030504040204" pitchFamily="50" charset="-128"/>
                <a:ea typeface="メイリオ" panose="020B0604030504040204" pitchFamily="50" charset="-128"/>
              </a:rPr>
              <a:t>年８月版</a:t>
            </a: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a:t>
            </a:r>
          </a:p>
        </p:txBody>
      </p:sp>
      <p:sp>
        <p:nvSpPr>
          <p:cNvPr id="35" name="Text Box 1833">
            <a:extLst>
              <a:ext uri="{FF2B5EF4-FFF2-40B4-BE49-F238E27FC236}">
                <a16:creationId xmlns:a16="http://schemas.microsoft.com/office/drawing/2014/main" id="{096E4CA7-0947-4D38-A086-FDCD1DD37DAB}"/>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a:effectLst/>
                <a:latin typeface="HGMaruGothicMPRO"/>
                <a:ea typeface="HGMaruGothicMPRO"/>
              </a:rPr>
              <a:t>　ウニには、ビタミン</a:t>
            </a:r>
            <a:r>
              <a:rPr lang="en" altLang="ja-JP" sz="1050" b="0" i="0" dirty="0">
                <a:effectLst/>
                <a:latin typeface="HGMaruGothicMPRO"/>
                <a:ea typeface="HGMaruGothicMPRO"/>
              </a:rPr>
              <a:t>A</a:t>
            </a:r>
            <a:r>
              <a:rPr lang="ja-JP" altLang="en-US" sz="1050" b="0" i="0" dirty="0">
                <a:effectLst/>
                <a:latin typeface="HGMaruGothicMPRO"/>
                <a:ea typeface="HGMaruGothicMPRO"/>
              </a:rPr>
              <a:t>やビタミン</a:t>
            </a:r>
            <a:r>
              <a:rPr lang="en" altLang="ja-JP" sz="1050" b="0" i="0" dirty="0">
                <a:effectLst/>
                <a:latin typeface="HGMaruGothicMPRO"/>
                <a:ea typeface="HGMaruGothicMPRO"/>
              </a:rPr>
              <a:t>B</a:t>
            </a:r>
            <a:r>
              <a:rPr lang="ja-JP" altLang="en-US" sz="1050" b="0" i="0" dirty="0">
                <a:effectLst/>
                <a:latin typeface="HGMaruGothicMPRO"/>
                <a:ea typeface="HGMaruGothicMPRO"/>
              </a:rPr>
              <a:t>群、ビタミン</a:t>
            </a:r>
            <a:r>
              <a:rPr lang="en" altLang="ja-JP" sz="1050" b="0" i="0" dirty="0">
                <a:effectLst/>
                <a:latin typeface="HGMaruGothicMPRO"/>
                <a:ea typeface="HGMaruGothicMPRO"/>
              </a:rPr>
              <a:t>E</a:t>
            </a:r>
            <a:r>
              <a:rPr lang="ja-JP" altLang="en" sz="1050" b="0" i="0" dirty="0">
                <a:effectLst/>
                <a:latin typeface="HGMaruGothicMPRO"/>
                <a:ea typeface="HGMaruGothicMPRO"/>
              </a:rPr>
              <a:t>、</a:t>
            </a:r>
            <a:r>
              <a:rPr lang="ja-JP" altLang="en-US" sz="1050" b="0" i="0" dirty="0">
                <a:effectLst/>
                <a:latin typeface="HGMaruGothicMPRO"/>
                <a:ea typeface="HGMaruGothicMPRO"/>
              </a:rPr>
              <a:t>ビタミン</a:t>
            </a:r>
            <a:r>
              <a:rPr lang="en-US" altLang="ja-JP" sz="1050" b="0" i="0" dirty="0">
                <a:effectLst/>
                <a:latin typeface="HGMaruGothicMPRO"/>
                <a:ea typeface="HGMaruGothicMPRO"/>
              </a:rPr>
              <a:t>K</a:t>
            </a:r>
            <a:r>
              <a:rPr lang="ja-JP" altLang="en-US" sz="1050" b="0" i="0" dirty="0">
                <a:effectLst/>
                <a:latin typeface="HGMaruGothicMPRO"/>
                <a:ea typeface="HGMaruGothicMPRO"/>
              </a:rPr>
              <a:t>、カリウム、葉酸、タウリンなどの栄養素が豊富に含まれている。</a:t>
            </a:r>
            <a:endParaRPr lang="en-US" altLang="ja-JP" sz="1050" b="0" i="0" dirty="0">
              <a:effectLst/>
              <a:latin typeface="HGMaruGothicMPRO"/>
              <a:ea typeface="HGMaruGothicMPRO"/>
            </a:endParaRPr>
          </a:p>
          <a:p>
            <a:r>
              <a:rPr lang="ja-JP" altLang="en-US" sz="1050" dirty="0">
                <a:latin typeface="HGMaruGothicMPRO"/>
                <a:ea typeface="HGMaruGothicMPRO"/>
              </a:rPr>
              <a:t>　</a:t>
            </a:r>
            <a:r>
              <a:rPr lang="ja-JP" altLang="en-US" sz="1050" b="0" i="0" dirty="0">
                <a:effectLst/>
                <a:latin typeface="HGMaruGothicMPRO"/>
                <a:ea typeface="HGMaruGothicMPRO"/>
              </a:rPr>
              <a:t>ビタミン</a:t>
            </a:r>
            <a:r>
              <a:rPr lang="en" altLang="ja-JP" sz="1050" b="0" i="0" dirty="0">
                <a:effectLst/>
                <a:latin typeface="HGMaruGothicMPRO"/>
                <a:ea typeface="HGMaruGothicMPRO"/>
              </a:rPr>
              <a:t>A</a:t>
            </a:r>
            <a:r>
              <a:rPr lang="ja-JP" altLang="en-US" sz="1050" b="0" i="0" dirty="0">
                <a:effectLst/>
                <a:latin typeface="HGMaruGothicMPRO"/>
                <a:ea typeface="HGMaruGothicMPRO"/>
              </a:rPr>
              <a:t>は眼精疲労の回復や視力の維持に効果がある</a:t>
            </a:r>
            <a:r>
              <a:rPr lang="ja-JP" altLang="en-US" sz="1050" dirty="0">
                <a:latin typeface="HGMaruGothicMPRO"/>
                <a:ea typeface="HGMaruGothicMPRO"/>
              </a:rPr>
              <a:t>。ビタミン</a:t>
            </a:r>
            <a:r>
              <a:rPr lang="en-US" altLang="ja-JP" sz="1050" dirty="0">
                <a:latin typeface="HGMaruGothicMPRO"/>
                <a:ea typeface="HGMaruGothicMPRO"/>
              </a:rPr>
              <a:t>E</a:t>
            </a:r>
            <a:r>
              <a:rPr lang="ja-JP" altLang="en-US" sz="1050" dirty="0">
                <a:latin typeface="HGMaruGothicMPRO"/>
                <a:ea typeface="HGMaruGothicMPRO"/>
              </a:rPr>
              <a:t>は高い抗酸化作用を持ち、心筋梗塞や動脈硬化などの生活習慣病を予防する効果が期待できる。また、タウリンは心臓や肝臓の機能を高める働きがあることから、高血圧を予防したり二日酔いを予防・緩和する効果がある。</a:t>
            </a:r>
            <a:endParaRPr lang="en-US" altLang="ja-JP" sz="1050" dirty="0">
              <a:latin typeface="HGMaruGothicMPRO"/>
              <a:ea typeface="HGMaruGothicMPRO"/>
            </a:endParaRPr>
          </a:p>
        </p:txBody>
      </p:sp>
      <p:pic>
        <p:nvPicPr>
          <p:cNvPr id="37" name="図 36">
            <a:extLst>
              <a:ext uri="{FF2B5EF4-FFF2-40B4-BE49-F238E27FC236}">
                <a16:creationId xmlns:a16="http://schemas.microsoft.com/office/drawing/2014/main" id="{F6C3CB4F-7708-D397-2BF2-2F2ABBF5D7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41" name="図 40">
            <a:extLst>
              <a:ext uri="{FF2B5EF4-FFF2-40B4-BE49-F238E27FC236}">
                <a16:creationId xmlns:a16="http://schemas.microsoft.com/office/drawing/2014/main" id="{FF3BFA18-17AF-1CB7-FAB5-7BA1C195173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42" name="テキスト ボックス 175">
            <a:extLst>
              <a:ext uri="{FF2B5EF4-FFF2-40B4-BE49-F238E27FC236}">
                <a16:creationId xmlns:a16="http://schemas.microsoft.com/office/drawing/2014/main" id="{A7753349-BD84-7C4A-BBD3-FE644031C150}"/>
              </a:ext>
            </a:extLst>
          </p:cNvPr>
          <p:cNvSpPr txBox="1"/>
          <p:nvPr/>
        </p:nvSpPr>
        <p:spPr bwMode="auto">
          <a:xfrm>
            <a:off x="10551521" y="9935900"/>
            <a:ext cx="9815260" cy="2387235"/>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a:effectLst/>
                <a:latin typeface="HGMaruGothicMPRO" panose="020F0600000000000000" pitchFamily="34" charset="-128"/>
                <a:ea typeface="HGMaruGothicMPRO" panose="020F0600000000000000" pitchFamily="34" charset="-128"/>
              </a:rPr>
              <a:t>　</a:t>
            </a:r>
            <a:r>
              <a:rPr lang="en-US" altLang="ja-JP" dirty="0">
                <a:effectLst/>
                <a:latin typeface="HGMaruGothicMPRO" panose="020F0600000000000000" pitchFamily="34" charset="-128"/>
                <a:ea typeface="HGMaruGothicMPRO" panose="020F0600000000000000" pitchFamily="34" charset="-128"/>
              </a:rPr>
              <a:t>8</a:t>
            </a:r>
            <a:r>
              <a:rPr lang="ja-JP" altLang="en-US" dirty="0">
                <a:effectLst/>
                <a:latin typeface="HGMaruGothicMPRO" panose="020F0600000000000000" pitchFamily="34" charset="-128"/>
                <a:ea typeface="HGMaruGothicMPRO" panose="020F0600000000000000" pitchFamily="34" charset="-128"/>
              </a:rPr>
              <a:t>月上旬には、全国で花火大会・夏祭りなどが開催され、多くの人が動く。帰省時の手土産、行楽・レジャー用品の他にも、長期外出に対応した商品、出先での急なトラブル</a:t>
            </a:r>
            <a:r>
              <a:rPr lang="ja-JP" altLang="en-US" dirty="0">
                <a:latin typeface="HGMaruGothicMPRO" panose="020F0600000000000000" pitchFamily="34" charset="-128"/>
                <a:ea typeface="HGMaruGothicMPRO" panose="020F0600000000000000" pitchFamily="34" charset="-128"/>
              </a:rPr>
              <a:t>に</a:t>
            </a:r>
            <a:r>
              <a:rPr lang="ja-JP" altLang="en-US" dirty="0">
                <a:effectLst/>
                <a:latin typeface="HGMaruGothicMPRO" panose="020F0600000000000000" pitchFamily="34" charset="-128"/>
                <a:ea typeface="HGMaruGothicMPRO" panose="020F0600000000000000" pitchFamily="34" charset="-128"/>
              </a:rPr>
              <a:t>対応する商品に対する需要が高まる。お盆が終わると人の動きが不活発になり、夏バテなど体調を崩す人も増える。会社帰りに衝動買いしたくなるような夏バテ防止商品を</a:t>
            </a:r>
            <a:r>
              <a:rPr lang="ja-JP" altLang="en-US">
                <a:effectLst/>
                <a:latin typeface="HGMaruGothicMPRO" panose="020F0600000000000000" pitchFamily="34" charset="-128"/>
                <a:ea typeface="HGMaruGothicMPRO" panose="020F0600000000000000" pitchFamily="34" charset="-128"/>
              </a:rPr>
              <a:t>そろえよう。</a:t>
            </a:r>
            <a:endParaRPr lang="en-US" altLang="ja-JP" dirty="0">
              <a:effectLst/>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a:t>
            </a:r>
            <a:r>
              <a:rPr lang="en-US" altLang="ja-JP" dirty="0">
                <a:effectLst/>
                <a:latin typeface="HGMaruGothicMPRO" panose="020F0600000000000000" pitchFamily="34" charset="-128"/>
                <a:ea typeface="HGMaruGothicMPRO" panose="020F0600000000000000" pitchFamily="34" charset="-128"/>
              </a:rPr>
              <a:t>8</a:t>
            </a:r>
            <a:r>
              <a:rPr lang="ja-JP" altLang="en-US" dirty="0">
                <a:effectLst/>
                <a:latin typeface="HGMaruGothicMPRO" panose="020F0600000000000000" pitchFamily="34" charset="-128"/>
                <a:ea typeface="HGMaruGothicMPRO" panose="020F0600000000000000" pitchFamily="34" charset="-128"/>
              </a:rPr>
              <a:t>月は全体的に、常連客以外のお客の来店も増加する。店舗の売場</a:t>
            </a:r>
            <a:r>
              <a:rPr lang="ja-JP" altLang="en-US" dirty="0">
                <a:latin typeface="HGMaruGothicMPRO" panose="020F0600000000000000" pitchFamily="34" charset="-128"/>
                <a:ea typeface="HGMaruGothicMPRO" panose="020F0600000000000000" pitchFamily="34" charset="-128"/>
              </a:rPr>
              <a:t>構成</a:t>
            </a:r>
            <a:r>
              <a:rPr lang="ja-JP" altLang="en-US" dirty="0">
                <a:effectLst/>
                <a:latin typeface="HGMaruGothicMPRO" panose="020F0600000000000000" pitchFamily="34" charset="-128"/>
                <a:ea typeface="HGMaruGothicMPRO" panose="020F0600000000000000" pitchFamily="34" charset="-128"/>
              </a:rPr>
              <a:t>をよく知らないお客が多くなるため、この時季は特に</a:t>
            </a:r>
            <a:r>
              <a:rPr lang="ja-JP" altLang="en-US">
                <a:effectLst/>
                <a:latin typeface="HGMaruGothicMPRO" panose="020F0600000000000000" pitchFamily="34" charset="-128"/>
                <a:ea typeface="HGMaruGothicMPRO" panose="020F0600000000000000" pitchFamily="34" charset="-128"/>
              </a:rPr>
              <a:t>分かりやすい売場作りを心掛け、</a:t>
            </a:r>
            <a:r>
              <a:rPr lang="ja-JP" altLang="en-US" dirty="0">
                <a:effectLst/>
                <a:latin typeface="HGMaruGothicMPRO" panose="020F0600000000000000" pitchFamily="34" charset="-128"/>
                <a:ea typeface="HGMaruGothicMPRO" panose="020F0600000000000000" pitchFamily="34" charset="-128"/>
              </a:rPr>
              <a:t>関連商材を</a:t>
            </a:r>
            <a:r>
              <a:rPr lang="ja-JP" altLang="en-US">
                <a:effectLst/>
                <a:latin typeface="HGMaruGothicMPRO" panose="020F0600000000000000" pitchFamily="34" charset="-128"/>
                <a:ea typeface="HGMaruGothicMPRO" panose="020F0600000000000000" pitchFamily="34" charset="-128"/>
              </a:rPr>
              <a:t>見つけやすい売場になっているかチェックしよう。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◆夏バテ防止</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機能性飲料や栄養ドリンク剤など、会社帰りに衝動買いしたくなるような商品をそろえる。弁当や惣菜では、夏バテに効果がある豚肉、レバー、うなぎなどビタミン</a:t>
            </a:r>
            <a:r>
              <a:rPr lang="en" altLang="ja-JP" dirty="0">
                <a:effectLst/>
                <a:latin typeface="HGMaruGothicMPRO" panose="020F0600000000000000" pitchFamily="34" charset="-128"/>
                <a:ea typeface="HGMaruGothicMPRO" panose="020F0600000000000000" pitchFamily="34" charset="-128"/>
              </a:rPr>
              <a:t>A</a:t>
            </a:r>
            <a:r>
              <a:rPr lang="ja-JP" altLang="en-US" dirty="0">
                <a:effectLst/>
                <a:latin typeface="HGMaruGothicMPRO" panose="020F0600000000000000" pitchFamily="34" charset="-128"/>
                <a:ea typeface="HGMaruGothicMPRO" panose="020F0600000000000000" pitchFamily="34" charset="-128"/>
              </a:rPr>
              <a:t>やビタミン</a:t>
            </a:r>
            <a:r>
              <a:rPr lang="en" altLang="ja-JP" dirty="0">
                <a:effectLst/>
                <a:latin typeface="HGMaruGothicMPRO" panose="020F0600000000000000" pitchFamily="34" charset="-128"/>
                <a:ea typeface="HGMaruGothicMPRO" panose="020F0600000000000000" pitchFamily="34" charset="-128"/>
              </a:rPr>
              <a:t>B</a:t>
            </a:r>
            <a:r>
              <a:rPr lang="ja-JP" altLang="en-US" dirty="0">
                <a:effectLst/>
                <a:latin typeface="HGMaruGothicMPRO" panose="020F0600000000000000" pitchFamily="34" charset="-128"/>
                <a:ea typeface="HGMaruGothicMPRO" panose="020F0600000000000000" pitchFamily="34" charset="-128"/>
              </a:rPr>
              <a:t>群を多く含む食材に</a:t>
            </a:r>
            <a:r>
              <a:rPr lang="en" altLang="ja-JP" dirty="0">
                <a:effectLst/>
                <a:latin typeface="HGMaruGothicMPRO" panose="020F0600000000000000" pitchFamily="34" charset="-128"/>
                <a:ea typeface="HGMaruGothicMPRO" panose="020F0600000000000000" pitchFamily="34" charset="-128"/>
              </a:rPr>
              <a:t>POP</a:t>
            </a:r>
            <a:r>
              <a:rPr lang="ja-JP" altLang="en-US" dirty="0">
                <a:effectLst/>
                <a:latin typeface="HGMaruGothicMPRO" panose="020F0600000000000000" pitchFamily="34" charset="-128"/>
                <a:ea typeface="HGMaruGothicMPRO" panose="020F0600000000000000" pitchFamily="34" charset="-128"/>
              </a:rPr>
              <a:t>を付けよう。また、 ビタミン</a:t>
            </a:r>
            <a:r>
              <a:rPr lang="en" altLang="ja-JP" dirty="0">
                <a:effectLst/>
                <a:latin typeface="HGMaruGothicMPRO" panose="020F0600000000000000" pitchFamily="34" charset="-128"/>
                <a:ea typeface="HGMaruGothicMPRO" panose="020F0600000000000000" pitchFamily="34" charset="-128"/>
              </a:rPr>
              <a:t>B</a:t>
            </a:r>
            <a:r>
              <a:rPr lang="en-US" altLang="ja-JP" dirty="0">
                <a:effectLst/>
                <a:latin typeface="HGMaruGothicMPRO" panose="020F0600000000000000" pitchFamily="34" charset="-128"/>
                <a:ea typeface="HGMaruGothicMPRO" panose="020F0600000000000000" pitchFamily="34" charset="-128"/>
              </a:rPr>
              <a:t>1</a:t>
            </a:r>
            <a:r>
              <a:rPr lang="ja-JP" altLang="en-US" dirty="0">
                <a:effectLst/>
                <a:latin typeface="HGMaruGothicMPRO" panose="020F0600000000000000" pitchFamily="34" charset="-128"/>
                <a:ea typeface="HGMaruGothicMPRO" panose="020F0600000000000000" pitchFamily="34" charset="-128"/>
              </a:rPr>
              <a:t>などの吸収を良くするニンニク、玉ネギなどを組み合わせたメニューをお薦めする。</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◆花火</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花火は立地特性に合わせた売り方をしよう。住宅立地では</a:t>
            </a:r>
            <a:r>
              <a:rPr lang="ja-JP" altLang="en-US">
                <a:effectLst/>
                <a:latin typeface="HGMaruGothicMPRO" panose="020F0600000000000000" pitchFamily="34" charset="-128"/>
                <a:ea typeface="HGMaruGothicMPRO" panose="020F0600000000000000" pitchFamily="34" charset="-128"/>
              </a:rPr>
              <a:t>小学生向けに安価なバラ</a:t>
            </a:r>
            <a:r>
              <a:rPr lang="ja-JP" altLang="en-US" dirty="0">
                <a:effectLst/>
                <a:latin typeface="HGMaruGothicMPRO" panose="020F0600000000000000" pitchFamily="34" charset="-128"/>
                <a:ea typeface="HGMaruGothicMPRO" panose="020F0600000000000000" pitchFamily="34" charset="-128"/>
              </a:rPr>
              <a:t>売りの商品やファミリー向けのお徳用セット、行楽立地では打ち上げ花火などの入った大型セットを展開する。</a:t>
            </a:r>
            <a:endParaRPr lang="ja-JP" altLang="en-US" dirty="0">
              <a:latin typeface="HGMaruGothicMPRO" panose="020F0600000000000000" pitchFamily="34" charset="-128"/>
              <a:ea typeface="HGMaruGothicMPRO" panose="020F0600000000000000" pitchFamily="34" charset="-128"/>
            </a:endParaRPr>
          </a:p>
        </p:txBody>
      </p:sp>
      <p:sp>
        <p:nvSpPr>
          <p:cNvPr id="44" name="テキスト ボックス 177">
            <a:extLst>
              <a:ext uri="{FF2B5EF4-FFF2-40B4-BE49-F238E27FC236}">
                <a16:creationId xmlns:a16="http://schemas.microsoft.com/office/drawing/2014/main" id="{23C0544A-B008-F90D-9F80-5CCCEFBB8E72}"/>
              </a:ext>
            </a:extLst>
          </p:cNvPr>
          <p:cNvSpPr txBox="1"/>
          <p:nvPr/>
        </p:nvSpPr>
        <p:spPr bwMode="auto">
          <a:xfrm>
            <a:off x="10912483" y="9025761"/>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８月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46" name="テキスト ボックス 180">
            <a:extLst>
              <a:ext uri="{FF2B5EF4-FFF2-40B4-BE49-F238E27FC236}">
                <a16:creationId xmlns:a16="http://schemas.microsoft.com/office/drawing/2014/main" id="{892A651F-877D-ED1F-26D3-781407A6A606}"/>
              </a:ext>
            </a:extLst>
          </p:cNvPr>
          <p:cNvSpPr txBox="1"/>
          <p:nvPr/>
        </p:nvSpPr>
        <p:spPr bwMode="auto">
          <a:xfrm>
            <a:off x="585323" y="13105863"/>
            <a:ext cx="6171541" cy="16342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や（</a:t>
            </a:r>
            <a:r>
              <a:rPr lang="en-US" altLang="ja-JP" sz="1050" dirty="0">
                <a:effectLst/>
                <a:latin typeface="HGMaruGothicMPRO" panose="020F0600000000000000" pitchFamily="34" charset="-128"/>
                <a:ea typeface="HGMaruGothicMPRO" panose="020F0600000000000000" pitchFamily="34" charset="-128"/>
              </a:rPr>
              <a:t>8</a:t>
            </a:r>
            <a:r>
              <a:rPr lang="ja-JP" altLang="en-US" sz="1050" dirty="0">
                <a:effectLst/>
                <a:latin typeface="HGMaruGothicMPRO" panose="020F0600000000000000" pitchFamily="34" charset="-128"/>
                <a:ea typeface="HGMaruGothicMPRO" panose="020F0600000000000000" pitchFamily="34" charset="-128"/>
              </a:rPr>
              <a:t>）さ（</a:t>
            </a:r>
            <a:r>
              <a:rPr lang="en-US" altLang="ja-JP" sz="1050" dirty="0">
                <a:effectLst/>
                <a:latin typeface="HGMaruGothicMPRO" panose="020F0600000000000000" pitchFamily="34" charset="-128"/>
                <a:ea typeface="HGMaruGothicMPRO" panose="020F0600000000000000" pitchFamily="34" charset="-128"/>
              </a:rPr>
              <a:t>3</a:t>
            </a:r>
            <a:r>
              <a:rPr lang="ja-JP" altLang="en-US" sz="1050" dirty="0">
                <a:effectLst/>
                <a:latin typeface="HGMaruGothicMPRO" panose="020F0600000000000000" pitchFamily="34" charset="-128"/>
                <a:ea typeface="HGMaruGothicMPRO" panose="020F0600000000000000" pitchFamily="34" charset="-128"/>
              </a:rPr>
              <a:t>）い（</a:t>
            </a:r>
            <a:r>
              <a:rPr lang="en-US" altLang="ja-JP" sz="1050" dirty="0">
                <a:effectLst/>
                <a:latin typeface="HGMaruGothicMPRO" panose="020F0600000000000000" pitchFamily="34" charset="-128"/>
                <a:ea typeface="HGMaruGothicMPRO" panose="020F0600000000000000" pitchFamily="34" charset="-128"/>
              </a:rPr>
              <a:t>1</a:t>
            </a:r>
            <a:r>
              <a:rPr lang="ja-JP" altLang="en-US" sz="1050" dirty="0">
                <a:effectLst/>
                <a:latin typeface="HGMaruGothicMPRO" panose="020F0600000000000000" pitchFamily="34" charset="-128"/>
                <a:ea typeface="HGMaruGothicMPRO" panose="020F0600000000000000" pitchFamily="34" charset="-128"/>
              </a:rPr>
              <a:t>）の語呂合わせで、野菜の栄養的価値の再認識と消費の拡大を目的に当時の食料品流通改善協会などが</a:t>
            </a:r>
            <a:r>
              <a:rPr lang="en-US" altLang="ja-JP" sz="1050" dirty="0">
                <a:effectLst/>
                <a:latin typeface="HGMaruGothicMPRO" panose="020F0600000000000000" pitchFamily="34" charset="-128"/>
                <a:ea typeface="HGMaruGothicMPRO" panose="020F0600000000000000" pitchFamily="34" charset="-128"/>
              </a:rPr>
              <a:t>1983</a:t>
            </a:r>
            <a:r>
              <a:rPr lang="ja-JP" altLang="en-US" sz="1050" dirty="0">
                <a:effectLst/>
                <a:latin typeface="HGMaruGothicMPRO" panose="020F0600000000000000" pitchFamily="34" charset="-128"/>
                <a:ea typeface="HGMaruGothicMPRO" panose="020F0600000000000000" pitchFamily="34" charset="-128"/>
              </a:rPr>
              <a:t>年に制定。夏野菜から秋野菜への移行期なので、スムーズな売場替えができるよう産地情報、相場情報を収集</a:t>
            </a:r>
            <a:r>
              <a:rPr lang="ja-JP" altLang="en-US" sz="1050">
                <a:effectLst/>
                <a:latin typeface="HGMaruGothicMPRO" panose="020F0600000000000000" pitchFamily="34" charset="-128"/>
                <a:ea typeface="HGMaruGothicMPRO" panose="020F0600000000000000" pitchFamily="34" charset="-128"/>
              </a:rPr>
              <a:t>する。</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rPr>
              <a:t>　</a:t>
            </a:r>
            <a:r>
              <a:rPr lang="ja-JP" altLang="en-US" sz="1050">
                <a:effectLst/>
                <a:latin typeface="HGMaruGothicMPRO" panose="020F0600000000000000" pitchFamily="34" charset="-128"/>
                <a:ea typeface="HGMaruGothicMPRO" panose="020F0600000000000000" pitchFamily="34" charset="-128"/>
              </a:rPr>
              <a:t>青果</a:t>
            </a:r>
            <a:r>
              <a:rPr lang="ja-JP" altLang="en-US" sz="1050" dirty="0">
                <a:effectLst/>
                <a:latin typeface="HGMaruGothicMPRO" panose="020F0600000000000000" pitchFamily="34" charset="-128"/>
                <a:ea typeface="HGMaruGothicMPRO" panose="020F0600000000000000" pitchFamily="34" charset="-128"/>
              </a:rPr>
              <a:t>は食料品カテゴリー中で最も買上点数、消費頻度が高く、店舗の人気と評価に直結するため、鮮度と量目調整による提供単価に要注意。昨年の販売数量と比較し、購入頻度の高い商品からレシピを提示して拡販す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dirty="0">
                <a:latin typeface="HGMaruGothicMPRO" panose="020F0600000000000000" pitchFamily="34" charset="-128"/>
                <a:ea typeface="HGMaruGothicMPRO" panose="020F0600000000000000" pitchFamily="34" charset="-128"/>
              </a:rPr>
              <a:t>【</a:t>
            </a:r>
            <a:r>
              <a:rPr lang="ja-JP" altLang="en-US" sz="1050" dirty="0">
                <a:latin typeface="HGMaruGothicMPRO" panose="020F0600000000000000" pitchFamily="34" charset="-128"/>
                <a:ea typeface="HGMaruGothicMPRO" panose="020F0600000000000000" pitchFamily="34" charset="-128"/>
              </a:rPr>
              <a:t>重点商品</a:t>
            </a:r>
            <a:r>
              <a:rPr lang="en-US" altLang="ja-JP" sz="1050" dirty="0">
                <a:latin typeface="HGMaruGothicMPRO" panose="020F0600000000000000" pitchFamily="34" charset="-128"/>
                <a:ea typeface="HGMaruGothicMPRO" panose="020F0600000000000000" pitchFamily="34" charset="-128"/>
              </a:rPr>
              <a:t>】</a:t>
            </a:r>
          </a:p>
          <a:p>
            <a:r>
              <a:rPr lang="ja-JP" altLang="en-US" sz="1050" dirty="0">
                <a:latin typeface="HGMaruGothicMPRO" panose="020F0600000000000000" pitchFamily="34" charset="-128"/>
                <a:ea typeface="HGMaruGothicMPRO" panose="020F0600000000000000" pitchFamily="34" charset="-128"/>
              </a:rPr>
              <a:t>　キュウリ、トマト、ナス、モヤシ、レタス、ネギ、キャベツ、ニンジン、サヤ豆、大根、</a:t>
            </a:r>
            <a:r>
              <a:rPr lang="ja-JP" altLang="en-US" sz="1050">
                <a:latin typeface="HGMaruGothicMPRO" panose="020F0600000000000000" pitchFamily="34" charset="-128"/>
                <a:ea typeface="HGMaruGothicMPRO" panose="020F0600000000000000" pitchFamily="34" charset="-128"/>
              </a:rPr>
              <a:t>ピーマン、　　　　</a:t>
            </a:r>
            <a:endParaRPr lang="en-US" altLang="ja-JP" sz="1050" dirty="0">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rPr>
              <a:t>　玉</a:t>
            </a:r>
            <a:r>
              <a:rPr lang="ja-JP" altLang="en-US" sz="1050" dirty="0">
                <a:latin typeface="HGMaruGothicMPRO" panose="020F0600000000000000" pitchFamily="34" charset="-128"/>
                <a:ea typeface="HGMaruGothicMPRO" panose="020F0600000000000000" pitchFamily="34" charset="-128"/>
              </a:rPr>
              <a:t>ネギ</a:t>
            </a:r>
            <a:endParaRPr lang="en-US" altLang="ja-JP" sz="1050" dirty="0">
              <a:latin typeface="HGMaruGothicMPRO" panose="020F0600000000000000" pitchFamily="34" charset="-128"/>
              <a:ea typeface="HGMaruGothicMPRO" panose="020F0600000000000000" pitchFamily="34" charset="-128"/>
            </a:endParaRPr>
          </a:p>
        </p:txBody>
      </p:sp>
      <p:sp>
        <p:nvSpPr>
          <p:cNvPr id="48" name="AutoShape 6">
            <a:extLst>
              <a:ext uri="{FF2B5EF4-FFF2-40B4-BE49-F238E27FC236}">
                <a16:creationId xmlns:a16="http://schemas.microsoft.com/office/drawing/2014/main" id="{6B742487-2185-A556-1A9A-6F1A6C2922FC}"/>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セロリ</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49" name="AutoShape 10">
            <a:extLst>
              <a:ext uri="{FF2B5EF4-FFF2-40B4-BE49-F238E27FC236}">
                <a16:creationId xmlns:a16="http://schemas.microsoft.com/office/drawing/2014/main" id="{C281C280-D764-81A0-95FF-1E82EDDCB70C}"/>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材料：１人前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rPr>
              <a:t>ウニ　</a:t>
            </a:r>
            <a:r>
              <a:rPr lang="en-US" altLang="ja-JP" sz="1050" dirty="0">
                <a:latin typeface="HGMaruGothicMPRO"/>
                <a:ea typeface="HGMaruGothicMPRO"/>
              </a:rPr>
              <a:t>30g </a:t>
            </a:r>
            <a:r>
              <a:rPr lang="ja-JP" altLang="en-US" sz="1050" dirty="0">
                <a:latin typeface="HGMaruGothicMPRO"/>
                <a:ea typeface="HGMaruGothicMPRO"/>
              </a:rPr>
              <a:t>、飾り用ウニ　</a:t>
            </a:r>
            <a:r>
              <a:rPr lang="en-US" altLang="ja-JP" sz="1050" dirty="0">
                <a:latin typeface="HGMaruGothicMPRO"/>
                <a:ea typeface="HGMaruGothicMPRO"/>
              </a:rPr>
              <a:t>10g</a:t>
            </a:r>
          </a:p>
          <a:p>
            <a:pPr rtl="1">
              <a:lnSpc>
                <a:spcPts val="1600"/>
              </a:lnSpc>
              <a:defRPr sz="1000"/>
            </a:pPr>
            <a:r>
              <a:rPr lang="ja-JP" altLang="en-US" sz="1050">
                <a:latin typeface="HGMaruGothicMPRO"/>
                <a:ea typeface="HGMaruGothicMPRO"/>
              </a:rPr>
              <a:t>パスタ　</a:t>
            </a:r>
            <a:r>
              <a:rPr lang="en" altLang="ja-JP" sz="1050" dirty="0">
                <a:latin typeface="HGMaruGothicMPRO"/>
                <a:ea typeface="HGMaruGothicMPRO"/>
              </a:rPr>
              <a:t>100</a:t>
            </a:r>
            <a:r>
              <a:rPr lang="en-US" altLang="ja-JP" sz="1050" dirty="0">
                <a:latin typeface="HGMaruGothicMPRO"/>
                <a:ea typeface="HGMaruGothicMPRO"/>
              </a:rPr>
              <a:t>g</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ニンニク　１片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オリーブオイル　大さじ１</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塩　適量</a:t>
            </a:r>
            <a:endParaRPr lang="en" altLang="ja-JP" sz="1050" dirty="0">
              <a:latin typeface="HGMaruGothicMPRO"/>
              <a:ea typeface="HGMaruGothic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白ワイン　大さじ２　　コンソメ（顆粒）　小さじ１</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こしょう　少々　　生クリーム　</a:t>
            </a:r>
            <a:r>
              <a:rPr lang="en-US" altLang="ja-JP" sz="1050" dirty="0">
                <a:latin typeface="HGMaruGothicMPRO"/>
                <a:ea typeface="HGMaruGothicMPRO"/>
                <a:cs typeface="HG丸ｺﾞｼｯｸM-PRO"/>
              </a:rPr>
              <a:t>100ml</a:t>
            </a:r>
            <a:r>
              <a:rPr lang="ja-JP" altLang="en-US" sz="1050" dirty="0">
                <a:latin typeface="HGMaruGothicMPRO"/>
                <a:ea typeface="HGMaruGothicMPRO"/>
                <a:cs typeface="HG丸ｺﾞｼｯｸM-PRO"/>
              </a:rPr>
              <a:t>　　</a:t>
            </a:r>
            <a:endParaRPr lang="en-US" altLang="ja-JP" sz="1050" dirty="0">
              <a:latin typeface="HGMaruGothicMPRO"/>
              <a:ea typeface="HGMaruGothicMPRO"/>
              <a:cs typeface="HG丸ｺﾞｼｯｸM-PRO"/>
            </a:endParaRPr>
          </a:p>
        </p:txBody>
      </p:sp>
      <p:sp>
        <p:nvSpPr>
          <p:cNvPr id="50" name="AutoShape 16">
            <a:extLst>
              <a:ext uri="{FF2B5EF4-FFF2-40B4-BE49-F238E27FC236}">
                <a16:creationId xmlns:a16="http://schemas.microsoft.com/office/drawing/2014/main" id="{3D72067A-F8DB-A8FE-57AA-924D61CCA397}"/>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54" name="図 53">
            <a:extLst>
              <a:ext uri="{FF2B5EF4-FFF2-40B4-BE49-F238E27FC236}">
                <a16:creationId xmlns:a16="http://schemas.microsoft.com/office/drawing/2014/main" id="{43B73EF4-29A7-035F-37E0-DF878946012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55" name="AutoShape 17">
            <a:extLst>
              <a:ext uri="{FF2B5EF4-FFF2-40B4-BE49-F238E27FC236}">
                <a16:creationId xmlns:a16="http://schemas.microsoft.com/office/drawing/2014/main" id="{00B4B627-926A-D006-B06B-9268F2E83BDE}"/>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56" name="図 55">
            <a:extLst>
              <a:ext uri="{FF2B5EF4-FFF2-40B4-BE49-F238E27FC236}">
                <a16:creationId xmlns:a16="http://schemas.microsoft.com/office/drawing/2014/main" id="{A48D8C4E-E486-F37E-4A04-CDA77965713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2500" y="1079060"/>
            <a:ext cx="6300568" cy="714779"/>
          </a:xfrm>
          <a:prstGeom prst="rect">
            <a:avLst/>
          </a:prstGeom>
          <a:effectLst/>
        </p:spPr>
      </p:pic>
      <p:sp>
        <p:nvSpPr>
          <p:cNvPr id="57" name="Text Box 1833">
            <a:extLst>
              <a:ext uri="{FF2B5EF4-FFF2-40B4-BE49-F238E27FC236}">
                <a16:creationId xmlns:a16="http://schemas.microsoft.com/office/drawing/2014/main" id="{198D671C-1C76-1A5B-5AAE-1280CF2C1B25}"/>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i="0" dirty="0">
                <a:effectLst/>
                <a:latin typeface="HGMaruGothicMPRO" panose="020F0600000000000000" pitchFamily="34" charset="-128"/>
                <a:ea typeface="HGMaruGothicMPRO" panose="020F0600000000000000" pitchFamily="34" charset="-128"/>
              </a:rPr>
              <a:t>　セロリは、カリウム、ビタミン</a:t>
            </a:r>
            <a:r>
              <a:rPr lang="en" altLang="ja-JP" sz="1050" i="0" dirty="0">
                <a:effectLst/>
                <a:latin typeface="HGMaruGothicMPRO" panose="020F0600000000000000" pitchFamily="34" charset="-128"/>
                <a:ea typeface="HGMaruGothicMPRO" panose="020F0600000000000000" pitchFamily="34" charset="-128"/>
              </a:rPr>
              <a:t>B1</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B2</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C</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E</a:t>
            </a:r>
            <a:r>
              <a:rPr lang="ja-JP" altLang="en-US" sz="1050" i="0" dirty="0">
                <a:effectLst/>
                <a:latin typeface="HGMaruGothicMPRO" panose="020F0600000000000000" pitchFamily="34" charset="-128"/>
                <a:ea typeface="HGMaruGothicMPRO" panose="020F0600000000000000" pitchFamily="34" charset="-128"/>
              </a:rPr>
              <a:t>、</a:t>
            </a:r>
            <a:r>
              <a:rPr lang="el-GR" altLang="ja-JP" sz="1050" i="0" dirty="0">
                <a:effectLst/>
                <a:latin typeface="HGMaruGothicMPRO" panose="020F0600000000000000" pitchFamily="34" charset="-128"/>
                <a:ea typeface="HGMaruGothicMPRO" panose="020F0600000000000000" pitchFamily="34" charset="-128"/>
              </a:rPr>
              <a:t> β</a:t>
            </a:r>
            <a:r>
              <a:rPr lang="ja-JP" altLang="en-US" sz="1050" i="0" dirty="0">
                <a:effectLst/>
                <a:latin typeface="HGMaruGothicMPRO" panose="020F0600000000000000" pitchFamily="34" charset="-128"/>
                <a:ea typeface="HGMaruGothicMPRO" panose="020F0600000000000000" pitchFamily="34" charset="-128"/>
              </a:rPr>
              <a:t>カロテン、食物繊維を多く含む</a:t>
            </a:r>
            <a:r>
              <a:rPr lang="ja-JP" altLang="en-US" sz="1050" dirty="0">
                <a:latin typeface="HGMaruGothicMPRO" panose="020F0600000000000000" pitchFamily="34" charset="-128"/>
                <a:ea typeface="HGMaruGothicMPRO" panose="020F0600000000000000" pitchFamily="34" charset="-128"/>
              </a:rPr>
              <a:t>。カリウムは、ミネラルの一種で塩分の過剰摂取を調節するのに役立ち、むくみの解消や血圧を下げる効果がある。ビタミン</a:t>
            </a:r>
            <a:r>
              <a:rPr lang="en" altLang="ja-JP" sz="1050" dirty="0">
                <a:latin typeface="HGMaruGothicMPRO" panose="020F0600000000000000" pitchFamily="34" charset="-128"/>
                <a:ea typeface="HGMaruGothicMPRO" panose="020F0600000000000000" pitchFamily="34" charset="-128"/>
              </a:rPr>
              <a:t>B1</a:t>
            </a:r>
            <a:r>
              <a:rPr lang="ja-JP" altLang="en" sz="1050" dirty="0">
                <a:latin typeface="HGMaruGothicMPRO" panose="020F0600000000000000" pitchFamily="34" charset="-128"/>
                <a:ea typeface="HGMaruGothicMPRO" panose="020F0600000000000000" pitchFamily="34" charset="-128"/>
              </a:rPr>
              <a:t>、</a:t>
            </a:r>
            <a:r>
              <a:rPr lang="en" altLang="ja-JP" sz="1050" dirty="0">
                <a:latin typeface="HGMaruGothicMPRO" panose="020F0600000000000000" pitchFamily="34" charset="-128"/>
                <a:ea typeface="HGMaruGothicMPRO" panose="020F0600000000000000" pitchFamily="34" charset="-128"/>
              </a:rPr>
              <a:t>B2</a:t>
            </a:r>
            <a:r>
              <a:rPr lang="ja-JP" altLang="en-US" sz="1050" dirty="0">
                <a:latin typeface="HGMaruGothicMPRO" panose="020F0600000000000000" pitchFamily="34" charset="-128"/>
                <a:ea typeface="HGMaruGothicMPRO" panose="020F0600000000000000" pitchFamily="34" charset="-128"/>
              </a:rPr>
              <a:t>は、エネルギー代謝に関わるビタミンで、疲労回復に役立つ﻿。ビタミン</a:t>
            </a:r>
            <a:r>
              <a:rPr lang="en" altLang="ja-JP" sz="1050" dirty="0">
                <a:latin typeface="HGMaruGothicMPRO" panose="020F0600000000000000" pitchFamily="34" charset="-128"/>
                <a:ea typeface="HGMaruGothicMPRO" panose="020F0600000000000000" pitchFamily="34" charset="-128"/>
              </a:rPr>
              <a:t>C</a:t>
            </a:r>
            <a:r>
              <a:rPr lang="ja-JP" altLang="en-US" sz="1050" dirty="0">
                <a:latin typeface="HGMaruGothicMPRO" panose="020F0600000000000000" pitchFamily="34" charset="-128"/>
                <a:ea typeface="HGMaruGothicMPRO" panose="020F0600000000000000" pitchFamily="34" charset="-128"/>
              </a:rPr>
              <a:t>はシミを防ぎ、コラーゲンの生成にも効果的なので積極的に取り入れたい栄養素だ。</a:t>
            </a:r>
            <a:endParaRPr lang="en-US" altLang="ja-JP" sz="1050" dirty="0">
              <a:latin typeface="HGMaruGothicMPRO" panose="020F0600000000000000" pitchFamily="34" charset="-128"/>
              <a:ea typeface="HGMaruGothicMPRO" panose="020F0600000000000000" pitchFamily="34" charset="-128"/>
            </a:endParaRPr>
          </a:p>
        </p:txBody>
      </p:sp>
      <p:sp>
        <p:nvSpPr>
          <p:cNvPr id="58" name="Text Box 1833">
            <a:extLst>
              <a:ext uri="{FF2B5EF4-FFF2-40B4-BE49-F238E27FC236}">
                <a16:creationId xmlns:a16="http://schemas.microsoft.com/office/drawing/2014/main" id="{98657918-AFA0-E6DE-DFD7-A574B51CE04B}"/>
              </a:ext>
            </a:extLst>
          </p:cNvPr>
          <p:cNvSpPr txBox="1">
            <a:spLocks noChangeArrowheads="1"/>
          </p:cNvSpPr>
          <p:nvPr/>
        </p:nvSpPr>
        <p:spPr bwMode="auto">
          <a:xfrm>
            <a:off x="10489225" y="4426118"/>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ウニは鮮度が落ちやすく、空気に触れると身が崩れやすいため、鮮度を保つために塩水につけられていることが一般的。海水に近い濃度の塩水につけられたウニを選ぶようにしよう。また、さまざまな意見はあるが、身崩れ防止の添加物としてミョウバンを使っていないウニの方が自然な味わいを楽しめる。</a:t>
            </a:r>
            <a:endParaRPr lang="en-US" altLang="ja-JP" sz="1050" dirty="0">
              <a:latin typeface="HGMaruGothicMPRO"/>
              <a:ea typeface="HGMaruGothicMPRO"/>
            </a:endParaRPr>
          </a:p>
        </p:txBody>
      </p:sp>
      <p:sp>
        <p:nvSpPr>
          <p:cNvPr id="59" name="Text Box 1833">
            <a:extLst>
              <a:ext uri="{FF2B5EF4-FFF2-40B4-BE49-F238E27FC236}">
                <a16:creationId xmlns:a16="http://schemas.microsoft.com/office/drawing/2014/main" id="{2A7E2E71-E075-5E9D-BE6B-439A83F6D453}"/>
              </a:ext>
            </a:extLst>
          </p:cNvPr>
          <p:cNvSpPr txBox="1">
            <a:spLocks noChangeArrowheads="1"/>
          </p:cNvSpPr>
          <p:nvPr/>
        </p:nvSpPr>
        <p:spPr bwMode="auto">
          <a:xfrm>
            <a:off x="12054333" y="4086169"/>
            <a:ext cx="1712824"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ウニの選び方</a:t>
            </a:r>
            <a:endParaRPr lang="en-US" altLang="ja-JP" sz="1400" dirty="0">
              <a:solidFill>
                <a:schemeClr val="accent2"/>
              </a:solidFill>
              <a:latin typeface="HGPSoeiKakugothicUB"/>
              <a:ea typeface="HGPSoeiKakugothicUB"/>
            </a:endParaRPr>
          </a:p>
        </p:txBody>
      </p:sp>
      <p:sp>
        <p:nvSpPr>
          <p:cNvPr id="60" name="Text Box 1833">
            <a:extLst>
              <a:ext uri="{FF2B5EF4-FFF2-40B4-BE49-F238E27FC236}">
                <a16:creationId xmlns:a16="http://schemas.microsoft.com/office/drawing/2014/main" id="{60C42B4F-AD94-EDDD-9B89-C32E4FBF5E36}"/>
              </a:ext>
            </a:extLst>
          </p:cNvPr>
          <p:cNvSpPr txBox="1">
            <a:spLocks noChangeArrowheads="1"/>
          </p:cNvSpPr>
          <p:nvPr/>
        </p:nvSpPr>
        <p:spPr bwMode="auto">
          <a:xfrm>
            <a:off x="17378766" y="4066689"/>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セロリの保存方法</a:t>
            </a:r>
            <a:endParaRPr lang="ja-JP" altLang="en-US" sz="1400" dirty="0">
              <a:solidFill>
                <a:schemeClr val="accent2"/>
              </a:solidFill>
              <a:latin typeface="HGPSoeiKakugothicUB"/>
              <a:ea typeface="HGPSoeiKakugothicUB"/>
            </a:endParaRPr>
          </a:p>
        </p:txBody>
      </p:sp>
      <p:sp>
        <p:nvSpPr>
          <p:cNvPr id="61" name="Text Box 1833">
            <a:extLst>
              <a:ext uri="{FF2B5EF4-FFF2-40B4-BE49-F238E27FC236}">
                <a16:creationId xmlns:a16="http://schemas.microsoft.com/office/drawing/2014/main" id="{C742DF7D-5D52-66ED-4309-72CB256819AF}"/>
              </a:ext>
            </a:extLst>
          </p:cNvPr>
          <p:cNvSpPr txBox="1">
            <a:spLocks noChangeArrowheads="1"/>
          </p:cNvSpPr>
          <p:nvPr/>
        </p:nvSpPr>
        <p:spPr bwMode="auto">
          <a:xfrm>
            <a:off x="15682351" y="4416493"/>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セロリは葉の部分から水分が失われやすいので、葉と茎は切り離して保存しよう。それぞれを保存袋に入れ、立てた状態で冷蔵庫の野菜室に入れるとよい。</a:t>
            </a:r>
            <a:endParaRPr lang="en-US" altLang="ja-JP" sz="1050" dirty="0">
              <a:latin typeface="HGMaruGothicMPRO"/>
              <a:ea typeface="HGMaruGothicMPRO"/>
            </a:endParaRPr>
          </a:p>
          <a:p>
            <a:r>
              <a:rPr lang="ja-JP" altLang="en-US" sz="1050" dirty="0">
                <a:latin typeface="HGMaruGothicMPRO"/>
                <a:ea typeface="HGMaruGothicMPRO"/>
              </a:rPr>
              <a:t>　冷蔵で約</a:t>
            </a:r>
            <a:r>
              <a:rPr lang="en-US" altLang="ja-JP" sz="1050" dirty="0">
                <a:latin typeface="HGMaruGothicMPRO"/>
                <a:ea typeface="HGMaruGothicMPRO"/>
              </a:rPr>
              <a:t>1</a:t>
            </a:r>
            <a:r>
              <a:rPr lang="ja-JP" altLang="en-US" sz="1050" dirty="0">
                <a:latin typeface="HGMaruGothicMPRO"/>
                <a:ea typeface="HGMaruGothicMPRO"/>
              </a:rPr>
              <a:t>週間、冷凍で約</a:t>
            </a:r>
            <a:r>
              <a:rPr lang="en-US" altLang="ja-JP" sz="1050" dirty="0">
                <a:latin typeface="HGMaruGothicMPRO"/>
                <a:ea typeface="HGMaruGothicMPRO"/>
              </a:rPr>
              <a:t>1</a:t>
            </a:r>
            <a:r>
              <a:rPr lang="ja-JP" altLang="en-US" sz="1050" dirty="0">
                <a:latin typeface="HGMaruGothicMPRO"/>
                <a:ea typeface="HGMaruGothicMPRO"/>
              </a:rPr>
              <a:t>カ月保存可能だ。</a:t>
            </a:r>
            <a:endParaRPr lang="en-US" altLang="ja-JP" sz="1050" dirty="0">
              <a:latin typeface="HGMaruGothicMPRO"/>
              <a:ea typeface="HGMaruGothicMPRO"/>
            </a:endParaRPr>
          </a:p>
        </p:txBody>
      </p:sp>
      <p:sp>
        <p:nvSpPr>
          <p:cNvPr id="62" name="テキスト ボックス 178">
            <a:extLst>
              <a:ext uri="{FF2B5EF4-FFF2-40B4-BE49-F238E27FC236}">
                <a16:creationId xmlns:a16="http://schemas.microsoft.com/office/drawing/2014/main" id="{9A79FE2A-4CD3-963D-71E7-C155B89773D8}"/>
              </a:ext>
            </a:extLst>
          </p:cNvPr>
          <p:cNvSpPr txBox="1"/>
          <p:nvPr/>
        </p:nvSpPr>
        <p:spPr bwMode="auto">
          <a:xfrm>
            <a:off x="400366" y="850705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月遅れ盆（８</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１５）</a:t>
            </a:r>
            <a:endParaRPr lang="en-US" altLang="ja-JP" sz="2800" dirty="0">
              <a:latin typeface="HG創英角ｺﾞｼｯｸUB"/>
              <a:ea typeface="HG創英角ｺﾞｼｯｸUB"/>
              <a:cs typeface="HG創英角ｺﾞｼｯｸUB"/>
            </a:endParaRPr>
          </a:p>
        </p:txBody>
      </p:sp>
      <p:sp>
        <p:nvSpPr>
          <p:cNvPr id="63" name="テキスト ボックス 171">
            <a:extLst>
              <a:ext uri="{FF2B5EF4-FFF2-40B4-BE49-F238E27FC236}">
                <a16:creationId xmlns:a16="http://schemas.microsoft.com/office/drawing/2014/main" id="{E583DCD7-4EDF-4B5F-F73A-C002DB2F1876}"/>
              </a:ext>
            </a:extLst>
          </p:cNvPr>
          <p:cNvSpPr txBox="1"/>
          <p:nvPr/>
        </p:nvSpPr>
        <p:spPr bwMode="auto">
          <a:xfrm>
            <a:off x="347776" y="9152957"/>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お盆は仏教の「盂蘭盆会（うらぼんえ）」に由来する、先祖を供養する日本の伝統行事。本来は旧暦７月</a:t>
            </a:r>
            <a:r>
              <a:rPr lang="en-US" altLang="ja-JP" sz="1050" dirty="0">
                <a:effectLst/>
                <a:latin typeface="HGMaruGothicMPRO" panose="020F0600000000000000" pitchFamily="34" charset="-128"/>
                <a:ea typeface="HGMaruGothicMPRO" panose="020F0600000000000000" pitchFamily="34" charset="-128"/>
              </a:rPr>
              <a:t>15</a:t>
            </a:r>
            <a:r>
              <a:rPr lang="ja-JP" altLang="en-US" sz="1050" dirty="0">
                <a:effectLst/>
                <a:latin typeface="HGMaruGothicMPRO" panose="020F0600000000000000" pitchFamily="34" charset="-128"/>
                <a:ea typeface="HGMaruGothicMPRO" panose="020F0600000000000000" pitchFamily="34" charset="-128"/>
              </a:rPr>
              <a:t>日の行事だが、明治以降、</a:t>
            </a:r>
            <a:r>
              <a:rPr lang="ja-JP" altLang="en-US" sz="1050" dirty="0">
                <a:latin typeface="HGMaruGothicMPRO" panose="020F0600000000000000" pitchFamily="34" charset="-128"/>
                <a:ea typeface="HGMaruGothicMPRO" panose="020F0600000000000000" pitchFamily="34" charset="-128"/>
              </a:rPr>
              <a:t>月遅れの</a:t>
            </a:r>
            <a:r>
              <a:rPr lang="ja-JP" altLang="en-US" sz="1050" dirty="0">
                <a:effectLst/>
                <a:latin typeface="HGMaruGothicMPRO" panose="020F0600000000000000" pitchFamily="34" charset="-128"/>
                <a:ea typeface="HGMaruGothicMPRO" panose="020F0600000000000000" pitchFamily="34" charset="-128"/>
              </a:rPr>
              <a:t>８月に行われるのが一般的になった。墓参りをしたり、家庭にお供え物を用意して、</a:t>
            </a:r>
            <a:r>
              <a:rPr lang="en-US" altLang="ja-JP" sz="1050" dirty="0">
                <a:effectLst/>
                <a:latin typeface="HGMaruGothicMPRO" panose="020F0600000000000000" pitchFamily="34" charset="-128"/>
                <a:ea typeface="HGMaruGothicMPRO" panose="020F0600000000000000" pitchFamily="34" charset="-128"/>
              </a:rPr>
              <a:t>13</a:t>
            </a:r>
            <a:r>
              <a:rPr lang="ja-JP" altLang="en-US" sz="1050" dirty="0">
                <a:effectLst/>
                <a:latin typeface="HGMaruGothicMPRO" panose="020F0600000000000000" pitchFamily="34" charset="-128"/>
                <a:ea typeface="HGMaruGothicMPRO" panose="020F0600000000000000" pitchFamily="34" charset="-128"/>
              </a:rPr>
              <a:t>日に「迎え火」を焚いて先祖の霊を迎え、</a:t>
            </a:r>
            <a:r>
              <a:rPr lang="en-US" altLang="ja-JP" sz="1050" dirty="0">
                <a:effectLst/>
                <a:latin typeface="HGMaruGothicMPRO" panose="020F0600000000000000" pitchFamily="34" charset="-128"/>
                <a:ea typeface="HGMaruGothicMPRO" panose="020F0600000000000000" pitchFamily="34" charset="-128"/>
              </a:rPr>
              <a:t>16</a:t>
            </a:r>
            <a:r>
              <a:rPr lang="ja-JP" altLang="en-US" sz="1050" dirty="0">
                <a:effectLst/>
                <a:latin typeface="HGMaruGothicMPRO" panose="020F0600000000000000" pitchFamily="34" charset="-128"/>
                <a:ea typeface="HGMaruGothicMPRO" panose="020F0600000000000000" pitchFamily="34" charset="-128"/>
              </a:rPr>
              <a:t>日に「送り火」を焚いて先祖の霊を送る。販促は、盆菓子などのお盆用品、精進料理とその食材、もてなし用メニューなどの</a:t>
            </a:r>
            <a:r>
              <a:rPr lang="ja-JP" altLang="en-US" sz="1050">
                <a:effectLst/>
                <a:latin typeface="HGMaruGothicMPRO" panose="020F0600000000000000" pitchFamily="34" charset="-128"/>
                <a:ea typeface="HGMaruGothicMPRO" panose="020F0600000000000000" pitchFamily="34" charset="-128"/>
              </a:rPr>
              <a:t>訴求がメインと</a:t>
            </a:r>
            <a:r>
              <a:rPr lang="ja-JP" altLang="en-US" sz="1050" dirty="0">
                <a:effectLst/>
                <a:latin typeface="HGMaruGothicMPRO" panose="020F0600000000000000" pitchFamily="34" charset="-128"/>
                <a:ea typeface="HGMaruGothicMPRO" panose="020F0600000000000000" pitchFamily="34" charset="-128"/>
              </a:rPr>
              <a:t>なる。</a:t>
            </a:r>
            <a:endParaRPr lang="en-US" altLang="ja-JP" sz="1050" dirty="0">
              <a:effectLst/>
              <a:latin typeface="HGMaruGothicMPRO" panose="020F0600000000000000" pitchFamily="34" charset="-128"/>
              <a:ea typeface="HGMaruGothicMPRO" panose="020F0600000000000000" pitchFamily="34" charset="-128"/>
            </a:endParaRPr>
          </a:p>
        </p:txBody>
      </p:sp>
      <p:sp>
        <p:nvSpPr>
          <p:cNvPr id="65" name="テキスト ボックス 178">
            <a:extLst>
              <a:ext uri="{FF2B5EF4-FFF2-40B4-BE49-F238E27FC236}">
                <a16:creationId xmlns:a16="http://schemas.microsoft.com/office/drawing/2014/main" id="{680CF181-BEA3-D7B0-213E-F4414A8AA468}"/>
              </a:ext>
            </a:extLst>
          </p:cNvPr>
          <p:cNvSpPr txBox="1"/>
          <p:nvPr/>
        </p:nvSpPr>
        <p:spPr bwMode="auto">
          <a:xfrm>
            <a:off x="645444" y="12434657"/>
            <a:ext cx="6670141" cy="7728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野菜の日（８</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３１）</a:t>
            </a:r>
            <a:endParaRPr lang="en-US" altLang="ja-JP" sz="2800" dirty="0">
              <a:latin typeface="HG創英角ｺﾞｼｯｸUB"/>
              <a:ea typeface="HG創英角ｺﾞｼｯｸUB"/>
              <a:cs typeface="HG創英角ｺﾞｼｯｸUB"/>
            </a:endParaRPr>
          </a:p>
        </p:txBody>
      </p:sp>
      <p:sp>
        <p:nvSpPr>
          <p:cNvPr id="68" name="Text Box 1049">
            <a:extLst>
              <a:ext uri="{FF2B5EF4-FFF2-40B4-BE49-F238E27FC236}">
                <a16:creationId xmlns:a16="http://schemas.microsoft.com/office/drawing/2014/main" id="{F0B63D08-3435-8359-7CC9-725C906CB89A}"/>
              </a:ext>
            </a:extLst>
          </p:cNvPr>
          <p:cNvSpPr txBox="1">
            <a:spLocks noChangeArrowheads="1"/>
          </p:cNvSpPr>
          <p:nvPr/>
        </p:nvSpPr>
        <p:spPr bwMode="auto">
          <a:xfrm>
            <a:off x="3414333" y="106739"/>
            <a:ext cx="14561782" cy="103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dirty="0">
                <a:solidFill>
                  <a:schemeClr val="accent5">
                    <a:lumMod val="75000"/>
                  </a:schemeClr>
                </a:solidFill>
                <a:latin typeface="メイリオ"/>
                <a:ea typeface="メイリオ"/>
              </a:rPr>
              <a:t>８月</a:t>
            </a:r>
            <a:r>
              <a:rPr lang="ja-JP" altLang="en-US" sz="2300" b="1" i="0" u="none" strike="noStrike" baseline="0" dirty="0">
                <a:solidFill>
                  <a:schemeClr val="accent5">
                    <a:lumMod val="75000"/>
                  </a:schemeClr>
                </a:solidFill>
                <a:latin typeface="メイリオ"/>
                <a:ea typeface="メイリオ"/>
              </a:rPr>
              <a:t>･</a:t>
            </a:r>
            <a:r>
              <a:rPr lang="ja-JP" altLang="en-US" sz="2300" b="1" dirty="0">
                <a:solidFill>
                  <a:schemeClr val="accent5">
                    <a:lumMod val="75000"/>
                  </a:schemeClr>
                </a:solidFill>
                <a:latin typeface="メイリオ"/>
                <a:ea typeface="メイリオ"/>
              </a:rPr>
              <a:t>･･旬の</a:t>
            </a:r>
            <a:r>
              <a:rPr lang="ja-JP" altLang="en-US" sz="2300" b="1" i="0" u="none" strike="noStrike" baseline="0" dirty="0">
                <a:solidFill>
                  <a:schemeClr val="accent5">
                    <a:lumMod val="75000"/>
                  </a:schemeClr>
                </a:solidFill>
                <a:latin typeface="メイリオ"/>
                <a:ea typeface="メイリオ"/>
              </a:rPr>
              <a:t>食材が盛りだくさん！ 行事や記念日に絡めた販促活動を展開しましょう！</a:t>
            </a:r>
          </a:p>
          <a:p>
            <a:pPr algn="ctr">
              <a:lnSpc>
                <a:spcPts val="3400"/>
              </a:lnSpc>
              <a:defRPr sz="1000"/>
            </a:pPr>
            <a:r>
              <a:rPr lang="en-US" altLang="ja-JP" sz="2300" b="1" i="0" u="none" strike="noStrike" baseline="0" dirty="0">
                <a:solidFill>
                  <a:schemeClr val="accent2"/>
                </a:solidFill>
                <a:latin typeface="メイリオ"/>
                <a:ea typeface="メイリオ"/>
              </a:rPr>
              <a:t>〜</a:t>
            </a:r>
            <a:r>
              <a:rPr lang="ja-JP" altLang="en-US" sz="2300" b="1" i="0" u="none" strike="noStrike" baseline="0">
                <a:solidFill>
                  <a:schemeClr val="accent2"/>
                </a:solidFill>
                <a:latin typeface="メイリオ"/>
                <a:ea typeface="メイリオ"/>
              </a:rPr>
              <a:t>人</a:t>
            </a:r>
            <a:r>
              <a:rPr lang="ja-JP" altLang="en-US" sz="2300" b="1" i="0" u="none" strike="noStrike" baseline="0" dirty="0">
                <a:solidFill>
                  <a:schemeClr val="accent2"/>
                </a:solidFill>
                <a:latin typeface="メイリオ"/>
                <a:ea typeface="メイリオ"/>
              </a:rPr>
              <a:t>の動きが読みにくい今年の夏。臨機応変な対応を</a:t>
            </a:r>
            <a:r>
              <a:rPr lang="ja-JP" altLang="en-US" sz="2300" b="1" i="0" u="none" strike="noStrike" baseline="0">
                <a:solidFill>
                  <a:schemeClr val="accent2"/>
                </a:solidFill>
                <a:latin typeface="メイリオ"/>
                <a:ea typeface="メイリオ"/>
              </a:rPr>
              <a:t>心掛けよう！</a:t>
            </a:r>
            <a:r>
              <a:rPr lang="en-US" altLang="ja-JP" sz="2300" b="1" i="0" u="none" strike="noStrike" baseline="0" dirty="0">
                <a:solidFill>
                  <a:schemeClr val="accent2"/>
                </a:solidFill>
                <a:latin typeface="メイリオ"/>
                <a:ea typeface="メイリオ"/>
              </a:rPr>
              <a:t>〜</a:t>
            </a:r>
            <a:endParaRPr lang="ja-JP" altLang="en-US" sz="2300" b="1" i="0" u="none" strike="noStrike" baseline="0" dirty="0">
              <a:solidFill>
                <a:schemeClr val="accent2"/>
              </a:solidFill>
              <a:latin typeface="メイリオ"/>
              <a:ea typeface="メイリオ"/>
            </a:endParaRPr>
          </a:p>
        </p:txBody>
      </p:sp>
      <p:pic>
        <p:nvPicPr>
          <p:cNvPr id="69" name="図 68" descr="図形&#10;&#10;中程度の精度で自動的に生成された説明">
            <a:extLst>
              <a:ext uri="{FF2B5EF4-FFF2-40B4-BE49-F238E27FC236}">
                <a16:creationId xmlns:a16="http://schemas.microsoft.com/office/drawing/2014/main" id="{FF44163D-70D5-72F2-5DFF-F5621ED875F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70" name="図 69">
            <a:extLst>
              <a:ext uri="{FF2B5EF4-FFF2-40B4-BE49-F238E27FC236}">
                <a16:creationId xmlns:a16="http://schemas.microsoft.com/office/drawing/2014/main" id="{F688E097-7948-5A65-E7E7-BF29456FD7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65191"/>
          <a:stretch/>
        </p:blipFill>
        <p:spPr>
          <a:xfrm>
            <a:off x="10553840" y="12601302"/>
            <a:ext cx="10153964" cy="2498870"/>
          </a:xfrm>
          <a:prstGeom prst="rect">
            <a:avLst/>
          </a:prstGeom>
        </p:spPr>
      </p:pic>
      <p:sp>
        <p:nvSpPr>
          <p:cNvPr id="83" name="テキスト ボックス 171">
            <a:extLst>
              <a:ext uri="{FF2B5EF4-FFF2-40B4-BE49-F238E27FC236}">
                <a16:creationId xmlns:a16="http://schemas.microsoft.com/office/drawing/2014/main" id="{4788781E-E6A9-CF4B-3C6D-9CCD1D8F59AB}"/>
              </a:ext>
            </a:extLst>
          </p:cNvPr>
          <p:cNvSpPr txBox="1"/>
          <p:nvPr/>
        </p:nvSpPr>
        <p:spPr bwMode="auto">
          <a:xfrm>
            <a:off x="396762" y="10197986"/>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重点商品</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青果</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キュウリ、ナス、野菜・果物のお供えセット、</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雑貨</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ろうそく、線香、ライター、</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精肉</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焼き肉用牛肉、</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鮮魚</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刺身盛合せ、</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惣菜</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各種オードブル、</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日配</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団子、豆腐、こんにゃく、</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グロサリー</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そうめん、飲料大型サイズ、</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花き</a:t>
            </a:r>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仏花、ホオズキ</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販促のポイント</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地元の従業員から聞き取りを行うなどして、各店舗単位で地域のお盆の習慣を把握し、販促の打ち出し時期、商品構成を事前に確認しておく。売場づくりに配慮し、帰省客が実家から自宅に戻る際に購入する地方色豊かな手土産も訴求するとよい。</a:t>
            </a:r>
            <a:endParaRPr lang="en-US" altLang="ja-JP" sz="1050" dirty="0">
              <a:effectLst/>
              <a:latin typeface="HGMaruGothicMPRO" panose="020F0600000000000000" pitchFamily="34" charset="-128"/>
              <a:ea typeface="HGMaruGothicMPRO" panose="020F0600000000000000" pitchFamily="34" charset="-128"/>
            </a:endParaRPr>
          </a:p>
        </p:txBody>
      </p:sp>
      <p:pic>
        <p:nvPicPr>
          <p:cNvPr id="6" name="図 5">
            <a:extLst>
              <a:ext uri="{FF2B5EF4-FFF2-40B4-BE49-F238E27FC236}">
                <a16:creationId xmlns:a16="http://schemas.microsoft.com/office/drawing/2014/main" id="{514B9681-299F-5B8E-BCCF-98B679F461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060184">
            <a:off x="3050719" y="3144454"/>
            <a:ext cx="1845824" cy="1845824"/>
          </a:xfrm>
          <a:prstGeom prst="rect">
            <a:avLst/>
          </a:prstGeom>
        </p:spPr>
      </p:pic>
      <p:pic>
        <p:nvPicPr>
          <p:cNvPr id="8" name="図 7">
            <a:extLst>
              <a:ext uri="{FF2B5EF4-FFF2-40B4-BE49-F238E27FC236}">
                <a16:creationId xmlns:a16="http://schemas.microsoft.com/office/drawing/2014/main" id="{A2F5CB0E-D051-13FB-C20C-CA5A4ED30A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196720" y="1548585"/>
            <a:ext cx="1643273" cy="1643273"/>
          </a:xfrm>
          <a:prstGeom prst="rect">
            <a:avLst/>
          </a:prstGeom>
        </p:spPr>
      </p:pic>
      <p:pic>
        <p:nvPicPr>
          <p:cNvPr id="10" name="図 9">
            <a:extLst>
              <a:ext uri="{FF2B5EF4-FFF2-40B4-BE49-F238E27FC236}">
                <a16:creationId xmlns:a16="http://schemas.microsoft.com/office/drawing/2014/main" id="{85192A26-03F0-ACF8-128F-4CCBCCA330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27318" y="1573055"/>
            <a:ext cx="1154575" cy="1154575"/>
          </a:xfrm>
          <a:prstGeom prst="rect">
            <a:avLst/>
          </a:prstGeom>
        </p:spPr>
      </p:pic>
      <p:pic>
        <p:nvPicPr>
          <p:cNvPr id="13" name="図 12">
            <a:extLst>
              <a:ext uri="{FF2B5EF4-FFF2-40B4-BE49-F238E27FC236}">
                <a16:creationId xmlns:a16="http://schemas.microsoft.com/office/drawing/2014/main" id="{F96934EE-3CDB-1364-F42C-DBD7F70703E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72724" y="3323318"/>
            <a:ext cx="973923" cy="1623205"/>
          </a:xfrm>
          <a:prstGeom prst="rect">
            <a:avLst/>
          </a:prstGeom>
        </p:spPr>
      </p:pic>
      <p:pic>
        <p:nvPicPr>
          <p:cNvPr id="16" name="図 15">
            <a:extLst>
              <a:ext uri="{FF2B5EF4-FFF2-40B4-BE49-F238E27FC236}">
                <a16:creationId xmlns:a16="http://schemas.microsoft.com/office/drawing/2014/main" id="{AD3BF075-06AB-D724-29D7-18425B393C69}"/>
              </a:ext>
            </a:extLst>
          </p:cNvPr>
          <p:cNvPicPr>
            <a:picLocks noChangeAspect="1"/>
          </p:cNvPicPr>
          <p:nvPr/>
        </p:nvPicPr>
        <p:blipFill rotWithShape="1">
          <a:blip r:embed="rId11">
            <a:extLst>
              <a:ext uri="{28A0092B-C50C-407E-A947-70E740481C1C}">
                <a14:useLocalDpi xmlns:a14="http://schemas.microsoft.com/office/drawing/2010/main" val="0"/>
              </a:ext>
            </a:extLst>
          </a:blip>
          <a:srcRect l="17464" r="24217"/>
          <a:stretch/>
        </p:blipFill>
        <p:spPr>
          <a:xfrm>
            <a:off x="10599170" y="5415512"/>
            <a:ext cx="2370055" cy="2709735"/>
          </a:xfrm>
          <a:prstGeom prst="rect">
            <a:avLst/>
          </a:prstGeom>
        </p:spPr>
      </p:pic>
      <p:pic>
        <p:nvPicPr>
          <p:cNvPr id="19" name="図 18">
            <a:extLst>
              <a:ext uri="{FF2B5EF4-FFF2-40B4-BE49-F238E27FC236}">
                <a16:creationId xmlns:a16="http://schemas.microsoft.com/office/drawing/2014/main" id="{B9079FA9-6AB5-FB6F-A47F-AAFF9413DFD6}"/>
              </a:ext>
            </a:extLst>
          </p:cNvPr>
          <p:cNvPicPr>
            <a:picLocks noChangeAspect="1"/>
          </p:cNvPicPr>
          <p:nvPr/>
        </p:nvPicPr>
        <p:blipFill rotWithShape="1">
          <a:blip r:embed="rId12">
            <a:extLst>
              <a:ext uri="{28A0092B-C50C-407E-A947-70E740481C1C}">
                <a14:useLocalDpi xmlns:a14="http://schemas.microsoft.com/office/drawing/2010/main" val="0"/>
              </a:ext>
            </a:extLst>
          </a:blip>
          <a:srcRect l="17971" r="23711"/>
          <a:stretch/>
        </p:blipFill>
        <p:spPr>
          <a:xfrm>
            <a:off x="13174868" y="5432091"/>
            <a:ext cx="2370056" cy="2705100"/>
          </a:xfrm>
          <a:prstGeom prst="rect">
            <a:avLst/>
          </a:prstGeom>
        </p:spPr>
      </p:pic>
      <p:pic>
        <p:nvPicPr>
          <p:cNvPr id="22" name="図 21">
            <a:extLst>
              <a:ext uri="{FF2B5EF4-FFF2-40B4-BE49-F238E27FC236}">
                <a16:creationId xmlns:a16="http://schemas.microsoft.com/office/drawing/2014/main" id="{40B71704-D041-F535-AA3B-5AE067FDAFF8}"/>
              </a:ext>
            </a:extLst>
          </p:cNvPr>
          <p:cNvPicPr>
            <a:picLocks noChangeAspect="1"/>
          </p:cNvPicPr>
          <p:nvPr/>
        </p:nvPicPr>
        <p:blipFill rotWithShape="1">
          <a:blip r:embed="rId13">
            <a:extLst>
              <a:ext uri="{28A0092B-C50C-407E-A947-70E740481C1C}">
                <a14:useLocalDpi xmlns:a14="http://schemas.microsoft.com/office/drawing/2010/main" val="0"/>
              </a:ext>
            </a:extLst>
          </a:blip>
          <a:srcRect l="21888" r="16234"/>
          <a:stretch/>
        </p:blipFill>
        <p:spPr>
          <a:xfrm>
            <a:off x="15864491" y="5432091"/>
            <a:ext cx="2224223" cy="2695911"/>
          </a:xfrm>
          <a:prstGeom prst="rect">
            <a:avLst/>
          </a:prstGeom>
        </p:spPr>
      </p:pic>
      <p:pic>
        <p:nvPicPr>
          <p:cNvPr id="25" name="図 24">
            <a:extLst>
              <a:ext uri="{FF2B5EF4-FFF2-40B4-BE49-F238E27FC236}">
                <a16:creationId xmlns:a16="http://schemas.microsoft.com/office/drawing/2014/main" id="{61E99CD7-A276-C55C-CD6D-CC96CFAD6785}"/>
              </a:ext>
            </a:extLst>
          </p:cNvPr>
          <p:cNvPicPr>
            <a:picLocks noChangeAspect="1"/>
          </p:cNvPicPr>
          <p:nvPr/>
        </p:nvPicPr>
        <p:blipFill rotWithShape="1">
          <a:blip r:embed="rId14">
            <a:extLst>
              <a:ext uri="{28A0092B-C50C-407E-A947-70E740481C1C}">
                <a14:useLocalDpi xmlns:a14="http://schemas.microsoft.com/office/drawing/2010/main" val="0"/>
              </a:ext>
            </a:extLst>
          </a:blip>
          <a:srcRect l="20249" r="16473"/>
          <a:stretch/>
        </p:blipFill>
        <p:spPr>
          <a:xfrm>
            <a:off x="18305573" y="5432090"/>
            <a:ext cx="2180486" cy="2705101"/>
          </a:xfrm>
          <a:prstGeom prst="rect">
            <a:avLst/>
          </a:prstGeom>
        </p:spPr>
      </p:pic>
      <p:pic>
        <p:nvPicPr>
          <p:cNvPr id="28" name="図 27">
            <a:extLst>
              <a:ext uri="{FF2B5EF4-FFF2-40B4-BE49-F238E27FC236}">
                <a16:creationId xmlns:a16="http://schemas.microsoft.com/office/drawing/2014/main" id="{466855DA-DCA8-6DEC-A8EA-AA68D019911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6640"/>
          <a:stretch/>
        </p:blipFill>
        <p:spPr>
          <a:xfrm>
            <a:off x="7238555" y="8633206"/>
            <a:ext cx="2375507" cy="3338909"/>
          </a:xfrm>
          <a:prstGeom prst="rect">
            <a:avLst/>
          </a:prstGeom>
        </p:spPr>
      </p:pic>
      <p:pic>
        <p:nvPicPr>
          <p:cNvPr id="31" name="図 30">
            <a:extLst>
              <a:ext uri="{FF2B5EF4-FFF2-40B4-BE49-F238E27FC236}">
                <a16:creationId xmlns:a16="http://schemas.microsoft.com/office/drawing/2014/main" id="{98565690-C67B-5248-EB31-AB0FFE69AFC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82305" y="12803981"/>
            <a:ext cx="2577523" cy="1643986"/>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1a8910b86df3a3accc7f796ea284e993">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65f83219f54c5e3304eb7c18923697b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2025-05-06T15:00:00+00:00</_x6295__x7a3f__x65e5__x6642_>
    <_x5009__x51fa__x3057__x53ef__x80fd__x65e5_ xmlns="082c5546-8353-48c8-b816-b659d31cb65e" xsi:nil="true"/>
    <_x88dc__x8db3__x8aac__x660e_ xmlns="082c5546-8353-48c8-b816-b659d31cb65e">【MDカレンダー_2025年8月】
●お盆前後に大きく変わる人の動き・嗜好に注意
　　　〜地域情報の収集と情報を活かした販売を！〜
●旬の食材が盛りだくさん！ 行事や記念日に絡めた販促活動を展開しましょう！
　　　〜人の動きが読みにくい今年の夏。臨機応変な対応を心掛けよう！〜
</_x88dc__x8db3__x8aac__x660e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BE4EE9-0868-4294-9081-4AFC827F1F43}"/>
</file>

<file path=customXml/itemProps2.xml><?xml version="1.0" encoding="utf-8"?>
<ds:datastoreItem xmlns:ds="http://schemas.openxmlformats.org/officeDocument/2006/customXml" ds:itemID="{FD6C2245-EA20-4F67-80B2-67B6A8944EC1}">
  <ds:schemaRefs>
    <ds:schemaRef ds:uri="http://schemas.microsoft.com/office/2006/documentManagement/types"/>
    <ds:schemaRef ds:uri="2c1d7b4b-498f-4cdf-bef6-03f27d6fb0f2"/>
    <ds:schemaRef ds:uri="http://schemas.microsoft.com/office/2006/metadata/properties"/>
    <ds:schemaRef ds:uri="6caf9721-af3c-4539-b79f-3040f3464592"/>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 ds:uri="a854727d-76ad-4a0b-9938-dee9e4be598e"/>
    <ds:schemaRef ds:uri="97bf2701-4b91-43ab-bb32-c47ccb016379"/>
  </ds:schemaRefs>
</ds:datastoreItem>
</file>

<file path=customXml/itemProps3.xml><?xml version="1.0" encoding="utf-8"?>
<ds:datastoreItem xmlns:ds="http://schemas.openxmlformats.org/officeDocument/2006/customXml" ds:itemID="{F2198C16-9E39-473F-834A-972AC308B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57947</TotalTime>
  <Words>2862</Words>
  <Application>Microsoft Macintosh PowerPoint</Application>
  <PresentationFormat>ユーザー設定</PresentationFormat>
  <Paragraphs>359</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HGMaruGothicMPRO</vt:lpstr>
      <vt:lpstr>HGMaruGothicMPRO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MDカレンダー2025年8月</dc:title>
  <dc:creator>畠　肇</dc:creator>
  <cp:lastModifiedBy>英昭 毛利</cp:lastModifiedBy>
  <cp:revision>754</cp:revision>
  <cp:lastPrinted>2021-09-17T00:08:02Z</cp:lastPrinted>
  <dcterms:created xsi:type="dcterms:W3CDTF">2019-06-14T00:16:28Z</dcterms:created>
  <dcterms:modified xsi:type="dcterms:W3CDTF">2025-05-07T04:52:59Z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