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50D02D-DB04-07A3-8B7B-44634DCD2AAE}" name="fujita kei(藤田 圭 TEC □ＲＳ本□ＲＳＳＳ□ＲＳＤＭ)"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60204"/>
    <a:srgbClr val="F208D6"/>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98"/>
    <p:restoredTop sz="94641"/>
  </p:normalViewPr>
  <p:slideViewPr>
    <p:cSldViewPr snapToGrid="0">
      <p:cViewPr>
        <p:scale>
          <a:sx n="80" d="100"/>
          <a:sy n="80" d="100"/>
        </p:scale>
        <p:origin x="1488" y="456"/>
      </p:cViewPr>
      <p:guideLst>
        <p:guide orient="horz" pos="4831"/>
        <p:guide pos="67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jita kei(藤田 圭 TEC □ＲＳ本□ＲＳＳＳ□ＲＳＤＭ)" userId="4e2416aa-e8f0-4604-8a29-7738b4294d25" providerId="ADAL" clId="{4A1F18A7-2975-4945-8FF6-4C75730AB3E8}"/>
    <pc:docChg chg="undo custSel modSld">
      <pc:chgData name="fujita kei(藤田 圭 TEC □ＲＳ本□ＲＳＳＳ□ＲＳＤＭ)" userId="4e2416aa-e8f0-4604-8a29-7738b4294d25" providerId="ADAL" clId="{4A1F18A7-2975-4945-8FF6-4C75730AB3E8}" dt="2025-05-14T08:59:14.290" v="80" actId="20577"/>
      <pc:docMkLst>
        <pc:docMk/>
      </pc:docMkLst>
      <pc:sldChg chg="modSp mod addCm modCm">
        <pc:chgData name="fujita kei(藤田 圭 TEC □ＲＳ本□ＲＳＳＳ□ＲＳＤＭ)" userId="4e2416aa-e8f0-4604-8a29-7738b4294d25" providerId="ADAL" clId="{4A1F18A7-2975-4945-8FF6-4C75730AB3E8}" dt="2025-05-14T08:48:17.509" v="73"/>
        <pc:sldMkLst>
          <pc:docMk/>
          <pc:sldMk cId="2790154070" sldId="259"/>
        </pc:sldMkLst>
        <pc:spChg chg="mod">
          <ac:chgData name="fujita kei(藤田 圭 TEC □ＲＳ本□ＲＳＳＳ□ＲＳＤＭ)" userId="4e2416aa-e8f0-4604-8a29-7738b4294d25" providerId="ADAL" clId="{4A1F18A7-2975-4945-8FF6-4C75730AB3E8}" dt="2025-05-14T08:15:55.728" v="1" actId="1076"/>
          <ac:spMkLst>
            <pc:docMk/>
            <pc:sldMk cId="2790154070" sldId="259"/>
            <ac:spMk id="24" creationId="{99ED8B05-E87A-AA95-43CC-265079E9512B}"/>
          </ac:spMkLst>
        </pc:spChg>
        <pc:spChg chg="mod">
          <ac:chgData name="fujita kei(藤田 圭 TEC □ＲＳ本□ＲＳＳＳ□ＲＳＤＭ)" userId="4e2416aa-e8f0-4604-8a29-7738b4294d25" providerId="ADAL" clId="{4A1F18A7-2975-4945-8FF6-4C75730AB3E8}" dt="2025-05-14T08:48:06.144" v="72" actId="207"/>
          <ac:spMkLst>
            <pc:docMk/>
            <pc:sldMk cId="2790154070" sldId="259"/>
            <ac:spMk id="35" creationId="{691DCC7A-8F65-D2F0-8304-FEE6575EEDA6}"/>
          </ac:spMkLst>
        </pc:spChg>
        <pc:graphicFrameChg chg="modGraphic">
          <ac:chgData name="fujita kei(藤田 圭 TEC □ＲＳ本□ＲＳＳＳ□ＲＳＤＭ)" userId="4e2416aa-e8f0-4604-8a29-7738b4294d25" providerId="ADAL" clId="{4A1F18A7-2975-4945-8FF6-4C75730AB3E8}" dt="2025-05-14T08:38:24.443" v="69" actId="207"/>
          <ac:graphicFrameMkLst>
            <pc:docMk/>
            <pc:sldMk cId="2790154070" sldId="259"/>
            <ac:graphicFrameMk id="44" creationId="{6FD421A6-9C59-3739-6A71-41630CDCCF4F}"/>
          </ac:graphicFrameMkLst>
        </pc:graphicFrameChg>
        <pc:extLst>
          <p:ext xmlns:p="http://schemas.openxmlformats.org/presentationml/2006/main" uri="{D6D511B9-2390-475A-947B-AFAB55BFBCF1}">
            <pc226:cmChg xmlns:pc226="http://schemas.microsoft.com/office/powerpoint/2022/06/main/command" chg="add mod">
              <pc226:chgData name="fujita kei(藤田 圭 TEC □ＲＳ本□ＲＳＳＳ□ＲＳＤＭ)" userId="4e2416aa-e8f0-4604-8a29-7738b4294d25" providerId="ADAL" clId="{4A1F18A7-2975-4945-8FF6-4C75730AB3E8}" dt="2025-05-14T08:43:39.857" v="71"/>
              <pc2:cmMkLst xmlns:pc2="http://schemas.microsoft.com/office/powerpoint/2019/9/main/command">
                <pc:docMk/>
                <pc:sldMk cId="2790154070" sldId="259"/>
                <pc2:cmMk id="{30F6F47D-A011-41D8-8BBD-2EE802B56124}"/>
              </pc2:cmMkLst>
            </pc226:cmChg>
            <pc226:cmChg xmlns:pc226="http://schemas.microsoft.com/office/powerpoint/2022/06/main/command" chg="add">
              <pc226:chgData name="fujita kei(藤田 圭 TEC □ＲＳ本□ＲＳＳＳ□ＲＳＤＭ)" userId="4e2416aa-e8f0-4604-8a29-7738b4294d25" providerId="ADAL" clId="{4A1F18A7-2975-4945-8FF6-4C75730AB3E8}" dt="2025-05-14T08:48:17.509" v="73"/>
              <pc2:cmMkLst xmlns:pc2="http://schemas.microsoft.com/office/powerpoint/2019/9/main/command">
                <pc:docMk/>
                <pc:sldMk cId="2790154070" sldId="259"/>
                <pc2:cmMk id="{44C46D83-5C1D-4DC7-AA0C-686AD085086D}"/>
              </pc2:cmMkLst>
            </pc226:cmChg>
            <pc226:cmChg xmlns:pc226="http://schemas.microsoft.com/office/powerpoint/2022/06/main/command" chg="add">
              <pc226:chgData name="fujita kei(藤田 圭 TEC □ＲＳ本□ＲＳＳＳ□ＲＳＤＭ)" userId="4e2416aa-e8f0-4604-8a29-7738b4294d25" providerId="ADAL" clId="{4A1F18A7-2975-4945-8FF6-4C75730AB3E8}" dt="2025-05-14T08:38:32.444" v="70"/>
              <pc2:cmMkLst xmlns:pc2="http://schemas.microsoft.com/office/powerpoint/2019/9/main/command">
                <pc:docMk/>
                <pc:sldMk cId="2790154070" sldId="259"/>
                <pc2:cmMk id="{35A79FED-5245-421F-AA08-EE47B3CC145D}"/>
              </pc2:cmMkLst>
            </pc226:cmChg>
          </p:ext>
        </pc:extLst>
      </pc:sldChg>
      <pc:sldChg chg="modSp mod addCm modCm">
        <pc:chgData name="fujita kei(藤田 圭 TEC □ＲＳ本□ＲＳＳＳ□ＲＳＤＭ)" userId="4e2416aa-e8f0-4604-8a29-7738b4294d25" providerId="ADAL" clId="{4A1F18A7-2975-4945-8FF6-4C75730AB3E8}" dt="2025-05-14T08:59:14.290" v="80" actId="20577"/>
        <pc:sldMkLst>
          <pc:docMk/>
          <pc:sldMk cId="2067675967" sldId="260"/>
        </pc:sldMkLst>
        <pc:spChg chg="mod">
          <ac:chgData name="fujita kei(藤田 圭 TEC □ＲＳ本□ＲＳＳＳ□ＲＳＤＭ)" userId="4e2416aa-e8f0-4604-8a29-7738b4294d25" providerId="ADAL" clId="{4A1F18A7-2975-4945-8FF6-4C75730AB3E8}" dt="2025-05-14T08:59:14.290" v="80" actId="20577"/>
          <ac:spMkLst>
            <pc:docMk/>
            <pc:sldMk cId="2067675967" sldId="260"/>
            <ac:spMk id="42" creationId="{A7753349-BD84-7C4A-BBD3-FE644031C150}"/>
          </ac:spMkLst>
        </pc:spChg>
        <pc:extLst>
          <p:ext xmlns:p="http://schemas.openxmlformats.org/presentationml/2006/main" uri="{D6D511B9-2390-475A-947B-AFAB55BFBCF1}">
            <pc226:cmChg xmlns:pc226="http://schemas.microsoft.com/office/powerpoint/2022/06/main/command" chg="add mod">
              <pc226:chgData name="fujita kei(藤田 圭 TEC □ＲＳ本□ＲＳＳＳ□ＲＳＤＭ)" userId="4e2416aa-e8f0-4604-8a29-7738b4294d25" providerId="ADAL" clId="{4A1F18A7-2975-4945-8FF6-4C75730AB3E8}" dt="2025-05-14T08:59:14.290" v="80" actId="20577"/>
              <pc2:cmMkLst xmlns:pc2="http://schemas.microsoft.com/office/powerpoint/2019/9/main/command">
                <pc:docMk/>
                <pc:sldMk cId="2067675967" sldId="260"/>
                <pc2:cmMk id="{B0D42C64-922A-445E-8B77-8887F36F4B6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2025/5/30</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2025/5/30</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2.png"/><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秋メニューの提案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a:solidFill>
                  <a:schemeClr val="accent4"/>
                </a:solidFill>
                <a:latin typeface="HGS創英ﾌﾟﾚｾﾞﾝｽEB"/>
                <a:ea typeface="HGS創英ﾌﾟﾚｾﾞﾝｽEB"/>
                <a:cs typeface="Meiryo UI" panose="020B0604030504040204" pitchFamily="50" charset="-128"/>
              </a:rPr>
              <a:t>店内の雰囲気を秋モードにチェンジ！ </a:t>
            </a:r>
            <a:endParaRPr lang="en-US" altLang="ja-JP" sz="4000" b="1" dirty="0">
              <a:solidFill>
                <a:schemeClr val="accent4"/>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2">
                    <a:lumMod val="75000"/>
                  </a:schemeClr>
                </a:solidFill>
                <a:latin typeface="メイリオ"/>
                <a:ea typeface="メイリオ"/>
              </a:rPr>
              <a:t>〜</a:t>
            </a:r>
            <a:r>
              <a:rPr lang="ja-JP" altLang="en-US" sz="2400" b="1">
                <a:solidFill>
                  <a:schemeClr val="accent2">
                    <a:lumMod val="75000"/>
                  </a:schemeClr>
                </a:solidFill>
                <a:latin typeface="メイリオ"/>
                <a:ea typeface="メイリオ"/>
              </a:rPr>
              <a:t>気候の変化に素早く対応しよう！ </a:t>
            </a:r>
            <a:r>
              <a:rPr lang="en-US" altLang="ja-JP" sz="2400" b="1" dirty="0">
                <a:solidFill>
                  <a:schemeClr val="accent2">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2">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●お彼岸</a:t>
            </a:r>
            <a:endParaRPr lang="en-US" altLang="ja-JP" sz="1400">
              <a:latin typeface="HG丸ｺﾞｼｯｸM-PRO"/>
              <a:ea typeface="HG丸ｺﾞｼｯｸM-PRO"/>
            </a:endParaRPr>
          </a:p>
          <a:p>
            <a:pPr rtl="1">
              <a:lnSpc>
                <a:spcPts val="1600"/>
              </a:lnSpc>
              <a:defRPr sz="1000"/>
            </a:pPr>
            <a:endParaRPr lang="en-US" altLang="ja-JP" sz="1400">
              <a:latin typeface="HG丸ｺﾞｼｯｸM-PRO"/>
              <a:ea typeface="HG丸ｺﾞｼｯｸM-PRO"/>
            </a:endParaRPr>
          </a:p>
          <a:p>
            <a:pPr rtl="1">
              <a:lnSpc>
                <a:spcPts val="1600"/>
              </a:lnSpc>
              <a:defRPr sz="1000"/>
            </a:pPr>
            <a:r>
              <a:rPr lang="ja-JP" altLang="en-US" sz="1400">
                <a:latin typeface="HG丸ｺﾞｼｯｸM-PRO"/>
                <a:ea typeface="HG丸ｺﾞｼｯｸM-PRO"/>
              </a:rPr>
              <a:t>⚫︎防災用品</a:t>
            </a:r>
            <a:endParaRPr lang="en-US" altLang="ja-JP" sz="1400">
              <a:latin typeface="HG丸ｺﾞｼｯｸM-PRO"/>
              <a:ea typeface="HG丸ｺﾞｼｯｸM-PRO"/>
            </a:endParaRPr>
          </a:p>
          <a:p>
            <a:pPr rtl="1">
              <a:lnSpc>
                <a:spcPts val="1600"/>
              </a:lnSpc>
              <a:defRPr sz="1000"/>
            </a:pPr>
            <a:endParaRPr lang="en-US" altLang="ja-JP" sz="1400">
              <a:latin typeface="HG丸ｺﾞｼｯｸM-PRO"/>
              <a:ea typeface="HG丸ｺﾞｼｯｸM-PRO"/>
            </a:endParaRPr>
          </a:p>
          <a:p>
            <a:pPr rtl="1">
              <a:lnSpc>
                <a:spcPts val="1600"/>
              </a:lnSpc>
              <a:defRPr sz="1000"/>
            </a:pPr>
            <a:r>
              <a:rPr lang="ja-JP" altLang="en-US" sz="1400">
                <a:latin typeface="HG丸ｺﾞｼｯｸM-PRO"/>
                <a:ea typeface="HG丸ｺﾞｼｯｸM-PRO"/>
              </a:rPr>
              <a:t>⚫︎敬老の日</a:t>
            </a:r>
            <a:endParaRPr lang="en-US" altLang="ja-JP" sz="1400">
              <a:latin typeface="HG丸ｺﾞｼｯｸM-PRO"/>
              <a:ea typeface="HG丸ｺﾞｼｯｸM-PRO"/>
            </a:endParaRPr>
          </a:p>
          <a:p>
            <a:pPr rtl="1">
              <a:lnSpc>
                <a:spcPts val="1600"/>
              </a:lnSpc>
              <a:defRPr sz="1000"/>
            </a:pPr>
            <a:endParaRPr lang="en-US" altLang="ja-JP" sz="1400">
              <a:latin typeface="HG丸ｺﾞｼｯｸM-PRO"/>
              <a:ea typeface="HG丸ｺﾞｼｯｸM-PRO"/>
            </a:endParaRPr>
          </a:p>
          <a:p>
            <a:pPr rtl="1">
              <a:lnSpc>
                <a:spcPts val="1600"/>
              </a:lnSpc>
              <a:defRPr sz="1000"/>
            </a:pPr>
            <a:r>
              <a:rPr lang="ja-JP" altLang="en-US" sz="1400">
                <a:latin typeface="HG丸ｺﾞｼｯｸM-PRO"/>
                <a:ea typeface="HG丸ｺﾞｼｯｸM-PRO"/>
              </a:rPr>
              <a:t>⚫︎秋の行楽</a:t>
            </a:r>
            <a:endParaRPr lang="en-US" altLang="ja-JP" sz="140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a:solidFill>
                  <a:srgbClr val="000000"/>
                </a:solidFill>
                <a:latin typeface="HG丸ｺﾞｼｯｸM-PRO" panose="020F0600000000000000" pitchFamily="50" charset="-128"/>
                <a:ea typeface="HG丸ｺﾞｼｯｸM-PRO" panose="020F0600000000000000" pitchFamily="50" charset="-128"/>
              </a:rPr>
              <a:t>《</a:t>
            </a:r>
            <a:r>
              <a:rPr lang="ja-JP" altLang="en-US" sz="140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イクラと大葉のバターしょうゆパスタ</a:t>
            </a:r>
            <a:endParaRPr lang="en-US" altLang="ja-JP" sz="140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五目ちらし</a:t>
            </a:r>
            <a:endParaRPr lang="en-US" altLang="ja-JP" sz="140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キノコ・木の実</a:t>
            </a:r>
            <a:r>
              <a:rPr lang="en-US" altLang="ja-JP" sz="1400" i="0" strike="noStrike">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鶏肉とキノコのホイル焼き</a:t>
            </a:r>
            <a:endParaRPr lang="en-US" altLang="ja-JP" sz="140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キノコの炊き込みご飯</a:t>
            </a:r>
            <a:endParaRPr lang="en-US" altLang="ja-JP" sz="140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a:latin typeface="HG丸ｺﾞｼｯｸM-PRO" panose="020F0600000000000000" pitchFamily="50" charset="-128"/>
                <a:ea typeface="HG丸ｺﾞｼｯｸM-PRO" panose="020F0600000000000000" pitchFamily="50" charset="-128"/>
              </a:rPr>
              <a:t>9</a:t>
            </a:r>
            <a:r>
              <a:rPr lang="ja-JP" altLang="en-US" sz="1400">
                <a:latin typeface="HG丸ｺﾞｼｯｸM-PRO" panose="020F0600000000000000" pitchFamily="50" charset="-128"/>
                <a:ea typeface="HG丸ｺﾞｼｯｸM-PRO" panose="020F0600000000000000" pitchFamily="50" charset="-128"/>
              </a:rPr>
              <a:t>月の行事・行楽の季節商品</a:t>
            </a:r>
            <a:endParaRPr lang="en-US" altLang="ja-JP" sz="140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9</a:t>
            </a:r>
            <a:r>
              <a:rPr lang="ja-JP" altLang="en-US" sz="1400">
                <a:latin typeface="HG丸ｺﾞｼｯｸM-PRO"/>
                <a:ea typeface="HG丸ｺﾞｼｯｸM-PRO"/>
              </a:rPr>
              <a:t>月は、イクラ、シメジなどの旬の食材メニューで</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a:latin typeface="HG丸ｺﾞｼｯｸM-PRO" panose="020F0600000000000000" pitchFamily="50" charset="-128"/>
                <a:ea typeface="HG丸ｺﾞｼｯｸM-PRO" panose="020F0600000000000000" pitchFamily="50" charset="-128"/>
              </a:rPr>
              <a:t>9</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a:latin typeface="HG丸ｺﾞｼｯｸM-PRO" panose="020F0600000000000000" pitchFamily="50" charset="-128"/>
                <a:ea typeface="HG丸ｺﾞｼｯｸM-PRO" panose="020F0600000000000000" pitchFamily="50" charset="-128"/>
              </a:rPr>
              <a:t>9</a:t>
            </a:r>
            <a:r>
              <a:rPr lang="ja-JP" altLang="en-US" sz="1400">
                <a:latin typeface="HG丸ｺﾞｼｯｸM-PRO" panose="020F0600000000000000" pitchFamily="50" charset="-128"/>
                <a:ea typeface="HG丸ｺﾞｼｯｸM-PRO" panose="020F0600000000000000" pitchFamily="50" charset="-128"/>
              </a:rPr>
              <a:t>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a:solidFill>
                  <a:srgbClr val="000000"/>
                </a:solidFill>
                <a:latin typeface="HG丸ｺﾞｼｯｸM-PRO"/>
                <a:ea typeface="HG丸ｺﾞｼｯｸM-PRO"/>
              </a:rPr>
              <a:t>《</a:t>
            </a:r>
            <a:r>
              <a:rPr lang="ja-JP" altLang="en-US" sz="1400" i="0" strike="noStrike">
                <a:solidFill>
                  <a:srgbClr val="000000"/>
                </a:solidFill>
                <a:latin typeface="HG丸ｺﾞｼｯｸM-PRO"/>
                <a:ea typeface="HG丸ｺﾞｼｯｸM-PRO"/>
              </a:rPr>
              <a:t>水産物</a:t>
            </a:r>
            <a:r>
              <a:rPr lang="en-US" altLang="ja-JP" sz="1400" i="0" strike="noStrike">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イクラ</a:t>
            </a:r>
            <a:r>
              <a:rPr lang="ja-JP" altLang="en-US" sz="1400">
                <a:latin typeface="HG丸ｺﾞｼｯｸM-PRO" pitchFamily="50" charset="-128"/>
                <a:ea typeface="HG丸ｺﾞｼｯｸM-PRO" pitchFamily="50" charset="-128"/>
              </a:rPr>
              <a:t>、マイワシ</a:t>
            </a:r>
            <a:endParaRPr lang="en-US" altLang="ja-JP" sz="1400" i="0" strike="noStrike">
              <a:latin typeface="HG丸ｺﾞｼｯｸM-PRO" pitchFamily="50" charset="-128"/>
              <a:ea typeface="HG丸ｺﾞｼｯｸM-PRO" pitchFamily="50" charset="-128"/>
            </a:endParaRPr>
          </a:p>
          <a:p>
            <a:pPr rtl="1">
              <a:lnSpc>
                <a:spcPts val="1600"/>
              </a:lnSpc>
              <a:defRPr sz="1000"/>
            </a:pPr>
            <a:endParaRPr lang="en-US" altLang="ja-JP" sz="1400" i="0" strike="noStrike">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キノコ・木の実</a:t>
            </a:r>
            <a:r>
              <a:rPr lang="en-US" altLang="ja-JP" sz="1400" i="0" strike="noStrike">
                <a:solidFill>
                  <a:srgbClr val="000000"/>
                </a:solidFill>
                <a:latin typeface="HG丸ｺﾞｼｯｸM-PRO" pitchFamily="50" charset="-128"/>
                <a:ea typeface="HG丸ｺﾞｼｯｸM-PRO" pitchFamily="50" charset="-128"/>
              </a:rPr>
              <a:t>》</a:t>
            </a:r>
            <a:endParaRPr lang="en-US" altLang="ja-JP" sz="1400" i="0" strike="noStrike">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シメジ、クリ</a:t>
            </a:r>
            <a:endParaRPr lang="en-US" altLang="ja-JP" sz="1400" i="0" strike="noStrike">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秋の味覚レシピ</a:t>
            </a:r>
            <a:endParaRPr lang="en-US" altLang="ja-JP" sz="140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●敬老の日ごちそうレシピ</a:t>
            </a:r>
            <a:endParaRPr lang="en-US" altLang="ja-JP" sz="140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a:solidFill>
                  <a:schemeClr val="bg1"/>
                </a:solidFill>
                <a:latin typeface="HG丸ｺﾞｼｯｸM-PRO"/>
                <a:ea typeface="HG丸ｺﾞｼｯｸM-PRO"/>
              </a:rPr>
              <a:t>9</a:t>
            </a:r>
            <a:r>
              <a:rPr lang="ja-JP" altLang="en-US" sz="2000" b="1">
                <a:solidFill>
                  <a:schemeClr val="bg1"/>
                </a:solidFill>
                <a:latin typeface="HG丸ｺﾞｼｯｸM-PRO"/>
                <a:ea typeface="HG丸ｺﾞｼｯｸM-PRO"/>
              </a:rPr>
              <a:t>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338000" y="80316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年９月版</a:t>
            </a:r>
            <a:r>
              <a:rPr lang="en-US" altLang="ja-JP"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1323786453"/>
              </p:ext>
            </p:extLst>
          </p:nvPr>
        </p:nvGraphicFramePr>
        <p:xfrm>
          <a:off x="1303557" y="1721723"/>
          <a:ext cx="19952040"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272">
                  <a:extLst>
                    <a:ext uri="{9D8B030D-6E8A-4147-A177-3AD203B41FA5}">
                      <a16:colId xmlns:a16="http://schemas.microsoft.com/office/drawing/2014/main" val="4127264957"/>
                    </a:ext>
                  </a:extLst>
                </a:gridCol>
                <a:gridCol w="586687">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a:solidFill>
                            <a:schemeClr val="tx1"/>
                          </a:solidFill>
                          <a:effectLst/>
                          <a:latin typeface="Meiryo UI"/>
                          <a:ea typeface="Meiryo UI"/>
                        </a:rPr>
                        <a:t>9/1</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effectLst/>
                          <a:latin typeface="Meiryo UI"/>
                          <a:ea typeface="Meiryo UI"/>
                        </a:rPr>
                        <a:t>2</a:t>
                      </a:r>
                      <a:endParaRPr lang="en-US" altLang="ja-JP" sz="1100" b="0" i="0" u="none" strike="noStrike">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6</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7</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11</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13</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14</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15</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20</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21</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23</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27</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28</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b="0" i="0" u="none" strike="noStrike">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10/1</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4</a:t>
                      </a:r>
                    </a:p>
                  </a:txBody>
                  <a:tcPr marL="0" marR="0" marT="0" marB="0" anchor="ctr">
                    <a:solidFill>
                      <a:schemeClr val="accent1">
                        <a:lumMod val="20000"/>
                        <a:lumOff val="80000"/>
                      </a:schemeClr>
                    </a:solidFill>
                  </a:tcPr>
                </a:tc>
                <a:extLst>
                  <a:ext uri="{0D108BD9-81ED-4DB2-BD59-A6C34878D82A}">
                    <a16:rowId xmlns:a16="http://schemas.microsoft.com/office/drawing/2014/main" val="3142837625"/>
                  </a:ext>
                </a:extLst>
              </a:tr>
              <a:tr h="230646">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extLst>
                  <a:ext uri="{0D108BD9-81ED-4DB2-BD59-A6C34878D82A}">
                    <a16:rowId xmlns:a16="http://schemas.microsoft.com/office/drawing/2014/main" val="970520599"/>
                  </a:ext>
                </a:extLst>
              </a:tr>
              <a:tr h="112638">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防災の日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麩の日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クエン酸の日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くしの日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計画と実行の日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生クリームの日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クリーナーの日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スペインワインの日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重陽（ちょうよう）</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牛タンの日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めんの日</a:t>
                      </a:r>
                      <a:endParaRPr kumimoji="1" lang="en-US" altLang="ja-JP" sz="1100" u="none" strike="noStrike" kern="120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マラソンの日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救急医療週間</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コスモスの日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敬老の日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アサイーの日</a:t>
                      </a:r>
                      <a:endParaRPr kumimoji="1" lang="en-US" altLang="ja-JP" sz="1100" u="none" strike="noStrike" kern="120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イタリア料理の日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しまくとぅばの日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彼岸入り</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ファッションショーの日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秋分の日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清掃の日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主婦休みの日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台風襲来の日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世界観光の日</a:t>
                      </a:r>
                      <a:endParaRPr lang="en-US" altLang="ja-JP" sz="11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米の日</a:t>
                      </a: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洋菓子の日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くるみの日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コーヒーの日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豆腐の日</a:t>
                      </a:r>
                      <a:endParaRPr lang="ja-JP" altLang="ja-JP" sz="110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登山の日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イワシの日</a:t>
                      </a:r>
                      <a:endParaRPr lang="en-US" altLang="ja-JP" sz="110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台風など自然災害の多い９月。非常食や飲料の賞味期限、電池の使用推奨期限が切れていないかなど、販促物で防災用品の点検を促そう。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毎月</a:t>
                      </a:r>
                      <a:r>
                        <a:rPr lang="en-US" altLang="ja-JP" sz="1200" u="none" strike="noStrike">
                          <a:solidFill>
                            <a:schemeClr val="tx1"/>
                          </a:solidFill>
                          <a:effectLst/>
                          <a:latin typeface="Meiryo UI"/>
                          <a:ea typeface="Meiryo UI"/>
                        </a:rPr>
                        <a:t>2</a:t>
                      </a:r>
                      <a:r>
                        <a:rPr lang="ja-JP" altLang="en-US" sz="1200" u="none" strike="noStrike">
                          <a:solidFill>
                            <a:schemeClr val="tx1"/>
                          </a:solidFill>
                          <a:effectLst/>
                          <a:latin typeface="Meiryo UI"/>
                          <a:ea typeface="Meiryo UI"/>
                        </a:rPr>
                        <a:t>日は麩の日。麩は高タンパク質で低カロリー。この日にちなみ、麩を使った和食を提案しよう。</a:t>
                      </a:r>
                      <a:endParaRPr lang="en-US" altLang="ja-JP" sz="120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残暑が厳しく、夏の疲れがたまる頃。クエン酸を多く含むかんきつ類など、疲労回復商品キャンペーンを提案する。</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夏の紫外線ダメージは肌だけでなく、髪も受けている。ヘアケア商品を提案しよう。販促物で効能を紹介すると効果的。</a:t>
                      </a:r>
                      <a:endParaRPr lang="en-US" altLang="ja-JP" sz="1200" u="none" strike="noStrike">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計画を立て実行することの大切さを広める目的で制定。この日を機に、売場の見直しを行い、夏季商品の改廃・秋季商品導入を進めよう。</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秋季限定スイーツは秋の売れ筋商品。秋に人気の高いチョコレートを強化。徐々に生クリームやチーズなど濃厚スイーツに入れ替えていこう。</a:t>
                      </a:r>
                      <a:endParaRPr kumimoji="1" lang="en-US" altLang="ja-JP" sz="1200" u="none" strike="noStrike" kern="120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この日にちなみ、ガラスクリナーなど清掃用品の品揃えや在庫をチェックしよう。また、小学校や中学校で使う雑巾などの需要もまだ高い。</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スペインワインに合わせて、パエリアやアヒージョなど定番スペイン料理もＰＲしよう。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なじみがない習慣だが、長寿を祈る古くからの行事で、この日に菊酒、クリご飯を飲食すると不老長寿になるといわれる。販促物で説明し、訴求を高める。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夏バテや不安定な気候の時期で、体調を崩しやすい。牛肉やうなぎなどのスタミナ食を提案しよう。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毎月</a:t>
                      </a:r>
                      <a:r>
                        <a:rPr lang="en-US" altLang="ja-JP" sz="1200" b="0" i="0" u="none" strike="noStrike">
                          <a:solidFill>
                            <a:schemeClr val="tx1"/>
                          </a:solidFill>
                          <a:effectLst/>
                          <a:latin typeface="Meiryo UI"/>
                          <a:ea typeface="Meiryo UI"/>
                        </a:rPr>
                        <a:t>11</a:t>
                      </a:r>
                      <a:r>
                        <a:rPr lang="ja-JP" altLang="en-US" sz="1200" b="0" i="0" u="none" strike="noStrike">
                          <a:solidFill>
                            <a:schemeClr val="tx1"/>
                          </a:solidFill>
                          <a:effectLst/>
                          <a:latin typeface="Meiryo UI"/>
                          <a:ea typeface="Meiryo UI"/>
                        </a:rPr>
                        <a:t>日はめんの日。秋にはパスタ、ジャージャー麺などこってりした麺が好まれるようになる。暑い日は冷やし麺、夜間はカップ麺などの湯かけ麺が人気。</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気温が徐々に低下し、スポーツ日和に。スポーツ飲料などの関連商品が動く。ただし、この時季は天候不順なので発注量に注意。</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今年は９月</a:t>
                      </a:r>
                      <a:r>
                        <a:rPr lang="en-US" altLang="ja-JP" sz="1200" b="0" i="0" u="none" strike="noStrike">
                          <a:solidFill>
                            <a:schemeClr val="tx1"/>
                          </a:solidFill>
                          <a:effectLst/>
                          <a:latin typeface="Meiryo UI"/>
                          <a:ea typeface="Meiryo UI"/>
                        </a:rPr>
                        <a:t>7</a:t>
                      </a:r>
                      <a:r>
                        <a:rPr lang="ja-JP" altLang="en-US" sz="1200" b="0" i="0" u="none" strike="noStrike">
                          <a:solidFill>
                            <a:schemeClr val="tx1"/>
                          </a:solidFill>
                          <a:effectLst/>
                          <a:latin typeface="Meiryo UI"/>
                          <a:ea typeface="Meiryo UI"/>
                        </a:rPr>
                        <a:t>日～</a:t>
                      </a:r>
                      <a:r>
                        <a:rPr lang="en-US" altLang="ja-JP" sz="1200" b="0" i="0" u="none" strike="noStrike">
                          <a:solidFill>
                            <a:schemeClr val="tx1"/>
                          </a:solidFill>
                          <a:effectLst/>
                          <a:latin typeface="Meiryo UI"/>
                          <a:ea typeface="Meiryo UI"/>
                        </a:rPr>
                        <a:t>13</a:t>
                      </a:r>
                      <a:r>
                        <a:rPr lang="ja-JP" altLang="en-US" sz="1200" b="0" i="0" u="none" strike="noStrike">
                          <a:solidFill>
                            <a:schemeClr val="tx1"/>
                          </a:solidFill>
                          <a:effectLst/>
                          <a:latin typeface="Meiryo UI"/>
                          <a:ea typeface="Meiryo UI"/>
                        </a:rPr>
                        <a:t>日。夏バテ、秋の長雨など、天気の変化による体調不良を起こしやすい時季。健康訴求が高まるため、健康・栄養補助食品を多めに持つ。</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コスモスの咲く秋らしい季節になりつつある。３連休のため、行楽需要も高まる。秋のレジャーグッズなど関連商品をそろえよう。</a:t>
                      </a:r>
                      <a:endParaRPr lang="en-US" altLang="ja-JP" sz="1200" b="0" i="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200" u="none" strike="noStrike" kern="1200">
                          <a:solidFill>
                            <a:schemeClr val="tx1"/>
                          </a:solidFill>
                          <a:effectLst/>
                          <a:latin typeface="Meiryo UI"/>
                          <a:ea typeface="Meiryo UI"/>
                          <a:cs typeface="+mn-cs"/>
                        </a:rPr>
                        <a:t>敬老の日は、ごちそうなどのお祝い商品を用意。敬老の日を忘れている人もいるため、販促物でＰＲしよう。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アサイーにはビタミンや鉄分、カルシウム、食物繊維などが豊富に含まれ体に良い。販促を強化しよう。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秋になるとイタリア料理の需要が高まる。パスタ、ピザ、チーズ、サラダや惣菜、ワインなどを用意し、キャンペーンを展開。</a:t>
                      </a:r>
                      <a:endParaRPr kumimoji="1" lang="en-US" altLang="ja-JP" sz="1200" b="0" i="0" u="none" strike="noStrike" kern="1200" noProof="0">
                        <a:solidFill>
                          <a:schemeClr val="tx1"/>
                        </a:solidFill>
                        <a:effectLst/>
                        <a:latin typeface="Meiryo UI"/>
                        <a:ea typeface="Meiryo UI"/>
                        <a:cs typeface="+mn-cs"/>
                      </a:endParaRPr>
                    </a:p>
                  </a:txBody>
                  <a:tcPr marL="45720" marR="45720" vert="eaVert" anchor="ctr">
                    <a:noFill/>
                  </a:tcPr>
                </a:tc>
                <a:tc>
                  <a:txBody>
                    <a:bodyPr/>
                    <a:lstStyle/>
                    <a:p>
                      <a:pPr algn="l" fontAlgn="auto"/>
                      <a:r>
                        <a:rPr kumimoji="1" lang="ja-JP" altLang="en-US" sz="1200" b="0" i="0" u="none" strike="noStrike" kern="1200" noProof="0">
                          <a:solidFill>
                            <a:schemeClr val="tx1"/>
                          </a:solidFill>
                          <a:effectLst/>
                          <a:latin typeface="Meiryo UI"/>
                          <a:ea typeface="Meiryo UI"/>
                          <a:cs typeface="+mn-cs"/>
                        </a:rPr>
                        <a:t>沖縄の方言である「島言葉」を奨励する日。この日にちなみ、沖縄や九州など地方名産品キャンペーンを展開しよう。</a:t>
                      </a:r>
                      <a:endParaRPr lang="en-US" altLang="ja-JP" sz="1200" b="0" i="0" u="none" strike="noStrike">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気温が低下し、口当たりの冷たくないクレープやシュークリームの販売が伸びる。クレープはハンドタイプなので行楽にもお薦めしたい。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寺社・墓地・霊園近隣では、秋の彼岸関連商品の準備をする。おはぎはお供えだけでなく、この時期限定のおやつとしても売り込もう。</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b="0" i="0" u="none" strike="noStrike">
                          <a:solidFill>
                            <a:schemeClr val="tx1"/>
                          </a:solidFill>
                          <a:effectLst/>
                          <a:latin typeface="Meiryo UI"/>
                          <a:ea typeface="Meiryo UI"/>
                        </a:rPr>
                        <a:t>9</a:t>
                      </a:r>
                      <a:r>
                        <a:rPr lang="ja-JP" altLang="en-US" sz="1200" b="0" i="0" u="none" strike="noStrike">
                          <a:solidFill>
                            <a:schemeClr val="tx1"/>
                          </a:solidFill>
                          <a:effectLst/>
                          <a:latin typeface="Meiryo UI"/>
                          <a:ea typeface="Meiryo UI"/>
                        </a:rPr>
                        <a:t>月末は衣替えを始める頃。洗濯用品や防虫剤などの雑貨の需要が高まる。緊急購入も多いので欠品に注意しよう。</a:t>
                      </a:r>
                      <a:endParaRPr lang="en-US" altLang="ja-JP" sz="1200" b="0" i="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秋らしい気候の日には、秋季限定デザートやチョコレート、クリームを使ったスイーツを提案。連休は家族で食べることも想定して品揃えを考えよう。</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彼岸参りとして、おはぎ、生花、ろうそくなどを用意。おはぎはレジ前平台などでＰＲ。ＰＯＰを使って由来を記し販促を強化しよう。</a:t>
                      </a:r>
                      <a:endParaRPr kumimoji="1" lang="ja-JP" altLang="en-US"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この日にちなみ、店内のクレンリネスを強化。台風一過後は店舗周辺にごみが散乱したり、窓ガラスの汚れがひどかったりするため注意すること。</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世間的に浸透していない日だけに拡販のチャンス。惣菜や加工食品を使って簡単に料理ができるレシピを置くと効果的だ。</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統計上、台風襲来の回数が多い日。緊急時に利用することの多い雨具、防災用品や非常用の飲食物など多めに持つ。</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暑さも和らぎ、観光シーズンに。観光地は観光客や修学旅行客でにぎわうため拡販のチャンス。行楽スペースをより拡大して対応する。</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毎月８の付く日は米の日。おにぎりや弁当などお米を使った商品をアピール。朝食需要の高い時期なので、みそ汁や惣菜と一緒に販売することも考えよう</a:t>
                      </a:r>
                      <a:r>
                        <a:rPr lang="ja-JP" altLang="en" sz="1200" b="0" i="0" u="none" strike="noStrike">
                          <a:solidFill>
                            <a:schemeClr val="tx1"/>
                          </a:solidFill>
                          <a:effectLst/>
                          <a:latin typeface="Meiryo UI"/>
                          <a:ea typeface="Meiryo UI"/>
                        </a:rPr>
                        <a:t>。</a:t>
                      </a:r>
                      <a:endParaRPr lang="en-US" altLang="ja-JP" sz="1200" b="0" i="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この日にちなみ、イモ、クリ、カボチャなどを使った洋菓子をアピールしよう。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ナッツ類、スーパーフードなど身体に良い食べ物を提案。販促物で効能を説明すると分かりやすい。</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一般的に気温が</a:t>
                      </a:r>
                      <a:r>
                        <a:rPr lang="en-US" altLang="ja-JP" sz="1200" b="0" i="0" u="none" strike="noStrike">
                          <a:solidFill>
                            <a:schemeClr val="tx1"/>
                          </a:solidFill>
                          <a:effectLst/>
                          <a:latin typeface="Meiryo UI"/>
                          <a:ea typeface="Meiryo UI"/>
                        </a:rPr>
                        <a:t>22</a:t>
                      </a:r>
                      <a:r>
                        <a:rPr lang="ja-JP" altLang="en-US" sz="1200" b="0" i="0" u="none" strike="noStrike">
                          <a:solidFill>
                            <a:schemeClr val="tx1"/>
                          </a:solidFill>
                          <a:effectLst/>
                          <a:latin typeface="Meiryo UI"/>
                          <a:ea typeface="Meiryo UI"/>
                        </a:rPr>
                        <a:t>度を下回る頃、ホットドリンクが飲みたくなるといわれる。コーヒーと共に、ドーナツなどプラスワン購入を促そう。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肌寒い夜に売れるのが冬に人気の鍋やおでん。冬本番に向け、豆腐の入った鍋料理の関連商品を強化する。</a:t>
                      </a:r>
                      <a:endParaRPr lang="ja-JP" altLang="ja-JP" sz="1200">
                        <a:solidFill>
                          <a:schemeClr val="tx1"/>
                        </a:solidFill>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キノコ狩り、紅葉狩りなど登山を楽しむ人が多いシーズン。山間部は天気が急変することがあるので、雨具や防寒具の用意しよう。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この日にちなみ、秋の旬の素材を使った弁当、惣菜を展開。食欲の秋のシーズンこそ、秋らしい商品をアピールしよう。</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a:t>
            </a:r>
            <a:r>
              <a:rPr kumimoji="1" lang="en-US" altLang="ja-JP" sz="800" err="1"/>
              <a:t>www.daikin.co.jp</a:t>
            </a:r>
            <a:r>
              <a:rPr kumimoji="1" lang="en-US" altLang="ja-JP" sz="800"/>
              <a:t>/</a:t>
            </a:r>
            <a:r>
              <a:rPr kumimoji="1" lang="en-US" altLang="ja-JP" sz="800" err="1"/>
              <a:t>otenki</a:t>
            </a:r>
            <a:r>
              <a:rPr kumimoji="1" lang="en-US" altLang="ja-JP" sz="800"/>
              <a:t>/</a:t>
            </a:r>
            <a:r>
              <a:rPr kumimoji="1" lang="en-US" altLang="ja-JP" sz="80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0" name="図 9">
            <a:extLst>
              <a:ext uri="{FF2B5EF4-FFF2-40B4-BE49-F238E27FC236}">
                <a16:creationId xmlns:a16="http://schemas.microsoft.com/office/drawing/2014/main" id="{BD4B4E6A-6EFF-50D4-CE1D-56FEEA8BA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4650" y="2143740"/>
            <a:ext cx="288059" cy="288059"/>
          </a:xfrm>
          <a:prstGeom prst="rect">
            <a:avLst/>
          </a:prstGeom>
        </p:spPr>
      </p:pic>
      <p:pic>
        <p:nvPicPr>
          <p:cNvPr id="12" name="図 11">
            <a:extLst>
              <a:ext uri="{FF2B5EF4-FFF2-40B4-BE49-F238E27FC236}">
                <a16:creationId xmlns:a16="http://schemas.microsoft.com/office/drawing/2014/main" id="{9FF1DA44-92F8-2DC9-07B6-E1BE088C14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7224" y="2150366"/>
            <a:ext cx="288059" cy="288059"/>
          </a:xfrm>
          <a:prstGeom prst="rect">
            <a:avLst/>
          </a:prstGeom>
        </p:spPr>
      </p:pic>
      <p:pic>
        <p:nvPicPr>
          <p:cNvPr id="13" name="図 12">
            <a:extLst>
              <a:ext uri="{FF2B5EF4-FFF2-40B4-BE49-F238E27FC236}">
                <a16:creationId xmlns:a16="http://schemas.microsoft.com/office/drawing/2014/main" id="{3197ECCA-43E8-8C72-1916-A365828772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5804" y="2158759"/>
            <a:ext cx="288059" cy="288059"/>
          </a:xfrm>
          <a:prstGeom prst="rect">
            <a:avLst/>
          </a:prstGeom>
        </p:spPr>
      </p:pic>
      <p:pic>
        <p:nvPicPr>
          <p:cNvPr id="14" name="図 13">
            <a:extLst>
              <a:ext uri="{FF2B5EF4-FFF2-40B4-BE49-F238E27FC236}">
                <a16:creationId xmlns:a16="http://schemas.microsoft.com/office/drawing/2014/main" id="{0F040991-8D74-AAB1-5D41-4D802A53CB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0997" y="2151753"/>
            <a:ext cx="242575" cy="245526"/>
          </a:xfrm>
          <a:prstGeom prst="rect">
            <a:avLst/>
          </a:prstGeom>
        </p:spPr>
      </p:pic>
      <p:pic>
        <p:nvPicPr>
          <p:cNvPr id="17" name="図 16">
            <a:extLst>
              <a:ext uri="{FF2B5EF4-FFF2-40B4-BE49-F238E27FC236}">
                <a16:creationId xmlns:a16="http://schemas.microsoft.com/office/drawing/2014/main" id="{ED9F4AC9-46E4-5340-D550-61603036B46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27019" y="2060899"/>
            <a:ext cx="337754" cy="314325"/>
          </a:xfrm>
          <a:prstGeom prst="rect">
            <a:avLst/>
          </a:prstGeom>
        </p:spPr>
      </p:pic>
      <p:pic>
        <p:nvPicPr>
          <p:cNvPr id="19" name="図 18">
            <a:extLst>
              <a:ext uri="{FF2B5EF4-FFF2-40B4-BE49-F238E27FC236}">
                <a16:creationId xmlns:a16="http://schemas.microsoft.com/office/drawing/2014/main" id="{12813CAE-4AAD-D4C5-1D55-934FCBC4E8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1761" y="2150365"/>
            <a:ext cx="288059" cy="288059"/>
          </a:xfrm>
          <a:prstGeom prst="rect">
            <a:avLst/>
          </a:prstGeom>
        </p:spPr>
      </p:pic>
      <p:pic>
        <p:nvPicPr>
          <p:cNvPr id="23" name="図 22">
            <a:extLst>
              <a:ext uri="{FF2B5EF4-FFF2-40B4-BE49-F238E27FC236}">
                <a16:creationId xmlns:a16="http://schemas.microsoft.com/office/drawing/2014/main" id="{E6C9F660-CF28-3FD0-33DF-7D567E78B6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1880" y="2148996"/>
            <a:ext cx="242575" cy="245526"/>
          </a:xfrm>
          <a:prstGeom prst="rect">
            <a:avLst/>
          </a:prstGeom>
        </p:spPr>
      </p:pic>
      <p:pic>
        <p:nvPicPr>
          <p:cNvPr id="25" name="図 24">
            <a:extLst>
              <a:ext uri="{FF2B5EF4-FFF2-40B4-BE49-F238E27FC236}">
                <a16:creationId xmlns:a16="http://schemas.microsoft.com/office/drawing/2014/main" id="{E9EFC62C-916B-6B17-6989-59FEA1C04B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406" y="2143739"/>
            <a:ext cx="288059" cy="288059"/>
          </a:xfrm>
          <a:prstGeom prst="rect">
            <a:avLst/>
          </a:prstGeom>
        </p:spPr>
      </p:pic>
      <p:pic>
        <p:nvPicPr>
          <p:cNvPr id="34" name="図 33">
            <a:extLst>
              <a:ext uri="{FF2B5EF4-FFF2-40B4-BE49-F238E27FC236}">
                <a16:creationId xmlns:a16="http://schemas.microsoft.com/office/drawing/2014/main" id="{AC8AAC3F-2FF8-649B-F893-3219D649CB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56908" y="2156991"/>
            <a:ext cx="288059" cy="288059"/>
          </a:xfrm>
          <a:prstGeom prst="rect">
            <a:avLst/>
          </a:prstGeom>
        </p:spPr>
      </p:pic>
      <p:pic>
        <p:nvPicPr>
          <p:cNvPr id="36" name="図 35">
            <a:extLst>
              <a:ext uri="{FF2B5EF4-FFF2-40B4-BE49-F238E27FC236}">
                <a16:creationId xmlns:a16="http://schemas.microsoft.com/office/drawing/2014/main" id="{E43827BF-DBF1-C55E-E7C5-FCEE5298E40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158746" y="2067848"/>
            <a:ext cx="337754" cy="314325"/>
          </a:xfrm>
          <a:prstGeom prst="rect">
            <a:avLst/>
          </a:prstGeom>
        </p:spPr>
      </p:pic>
      <p:pic>
        <p:nvPicPr>
          <p:cNvPr id="55" name="図 54">
            <a:extLst>
              <a:ext uri="{FF2B5EF4-FFF2-40B4-BE49-F238E27FC236}">
                <a16:creationId xmlns:a16="http://schemas.microsoft.com/office/drawing/2014/main" id="{722DA06D-BF53-5794-A607-593A475893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96595" y="2143739"/>
            <a:ext cx="288059" cy="288059"/>
          </a:xfrm>
          <a:prstGeom prst="rect">
            <a:avLst/>
          </a:prstGeom>
        </p:spPr>
      </p:pic>
      <p:pic>
        <p:nvPicPr>
          <p:cNvPr id="66" name="図 65">
            <a:extLst>
              <a:ext uri="{FF2B5EF4-FFF2-40B4-BE49-F238E27FC236}">
                <a16:creationId xmlns:a16="http://schemas.microsoft.com/office/drawing/2014/main" id="{B410F811-1DC3-CE8D-795C-70C05F3C0A8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4377894" y="2073571"/>
            <a:ext cx="337754" cy="314325"/>
          </a:xfrm>
          <a:prstGeom prst="rect">
            <a:avLst/>
          </a:prstGeom>
        </p:spPr>
      </p:pic>
      <p:pic>
        <p:nvPicPr>
          <p:cNvPr id="67" name="図 66">
            <a:extLst>
              <a:ext uri="{FF2B5EF4-FFF2-40B4-BE49-F238E27FC236}">
                <a16:creationId xmlns:a16="http://schemas.microsoft.com/office/drawing/2014/main" id="{E9EF7B27-4D7B-47D0-0C9C-B428519F090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124440" y="2063656"/>
            <a:ext cx="337754" cy="314325"/>
          </a:xfrm>
          <a:prstGeom prst="rect">
            <a:avLst/>
          </a:prstGeom>
        </p:spPr>
      </p:pic>
      <p:pic>
        <p:nvPicPr>
          <p:cNvPr id="70" name="図 69">
            <a:extLst>
              <a:ext uri="{FF2B5EF4-FFF2-40B4-BE49-F238E27FC236}">
                <a16:creationId xmlns:a16="http://schemas.microsoft.com/office/drawing/2014/main" id="{85685C71-8A13-CED1-AAC1-66B99C46C4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09803" y="2145127"/>
            <a:ext cx="242575" cy="245526"/>
          </a:xfrm>
          <a:prstGeom prst="rect">
            <a:avLst/>
          </a:prstGeom>
        </p:spPr>
      </p:pic>
      <p:pic>
        <p:nvPicPr>
          <p:cNvPr id="74" name="図 73">
            <a:extLst>
              <a:ext uri="{FF2B5EF4-FFF2-40B4-BE49-F238E27FC236}">
                <a16:creationId xmlns:a16="http://schemas.microsoft.com/office/drawing/2014/main" id="{2ECD8B62-D4A3-3492-D389-3144A14E94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07672" y="2137113"/>
            <a:ext cx="288059" cy="288059"/>
          </a:xfrm>
          <a:prstGeom prst="rect">
            <a:avLst/>
          </a:prstGeom>
        </p:spPr>
      </p:pic>
      <p:pic>
        <p:nvPicPr>
          <p:cNvPr id="78" name="図 77">
            <a:extLst>
              <a:ext uri="{FF2B5EF4-FFF2-40B4-BE49-F238E27FC236}">
                <a16:creationId xmlns:a16="http://schemas.microsoft.com/office/drawing/2014/main" id="{7FE55470-05CF-AA91-1DC8-779C985C9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98687" y="2156991"/>
            <a:ext cx="242575" cy="245526"/>
          </a:xfrm>
          <a:prstGeom prst="rect">
            <a:avLst/>
          </a:prstGeom>
        </p:spPr>
      </p:pic>
      <p:pic>
        <p:nvPicPr>
          <p:cNvPr id="82" name="図 81">
            <a:extLst>
              <a:ext uri="{FF2B5EF4-FFF2-40B4-BE49-F238E27FC236}">
                <a16:creationId xmlns:a16="http://schemas.microsoft.com/office/drawing/2014/main" id="{F43E83EE-6F63-A48E-047C-B612A2A030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63585" y="2156991"/>
            <a:ext cx="288059" cy="288059"/>
          </a:xfrm>
          <a:prstGeom prst="rect">
            <a:avLst/>
          </a:prstGeom>
        </p:spPr>
      </p:pic>
      <p:pic>
        <p:nvPicPr>
          <p:cNvPr id="45" name="図 44">
            <a:extLst>
              <a:ext uri="{FF2B5EF4-FFF2-40B4-BE49-F238E27FC236}">
                <a16:creationId xmlns:a16="http://schemas.microsoft.com/office/drawing/2014/main" id="{82C86510-9FD8-00DD-A8A9-4A9D2C27FB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8782" y="2129451"/>
            <a:ext cx="242575" cy="245526"/>
          </a:xfrm>
          <a:prstGeom prst="rect">
            <a:avLst/>
          </a:prstGeom>
        </p:spPr>
      </p:pic>
      <p:pic>
        <p:nvPicPr>
          <p:cNvPr id="46" name="図 45">
            <a:extLst>
              <a:ext uri="{FF2B5EF4-FFF2-40B4-BE49-F238E27FC236}">
                <a16:creationId xmlns:a16="http://schemas.microsoft.com/office/drawing/2014/main" id="{B913F281-F34F-1DBD-A0E4-0FC579EC6E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40336" y="2060899"/>
            <a:ext cx="337754" cy="314325"/>
          </a:xfrm>
          <a:prstGeom prst="rect">
            <a:avLst/>
          </a:prstGeom>
        </p:spPr>
      </p:pic>
      <p:pic>
        <p:nvPicPr>
          <p:cNvPr id="47" name="図 46">
            <a:extLst>
              <a:ext uri="{FF2B5EF4-FFF2-40B4-BE49-F238E27FC236}">
                <a16:creationId xmlns:a16="http://schemas.microsoft.com/office/drawing/2014/main" id="{A9EF9ACE-045E-37BC-12AF-934549528B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727" y="2143739"/>
            <a:ext cx="288059" cy="288059"/>
          </a:xfrm>
          <a:prstGeom prst="rect">
            <a:avLst/>
          </a:prstGeom>
        </p:spPr>
      </p:pic>
      <p:pic>
        <p:nvPicPr>
          <p:cNvPr id="48" name="図 47">
            <a:extLst>
              <a:ext uri="{FF2B5EF4-FFF2-40B4-BE49-F238E27FC236}">
                <a16:creationId xmlns:a16="http://schemas.microsoft.com/office/drawing/2014/main" id="{2F636922-409C-E315-29CD-2DD2FA3AEA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0605" y="2154890"/>
            <a:ext cx="288059" cy="288059"/>
          </a:xfrm>
          <a:prstGeom prst="rect">
            <a:avLst/>
          </a:prstGeom>
        </p:spPr>
      </p:pic>
      <p:pic>
        <p:nvPicPr>
          <p:cNvPr id="49" name="図 48">
            <a:extLst>
              <a:ext uri="{FF2B5EF4-FFF2-40B4-BE49-F238E27FC236}">
                <a16:creationId xmlns:a16="http://schemas.microsoft.com/office/drawing/2014/main" id="{76DD9B45-1A2A-D138-5B97-27C46CF5C3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3922" y="2154890"/>
            <a:ext cx="288059" cy="288059"/>
          </a:xfrm>
          <a:prstGeom prst="rect">
            <a:avLst/>
          </a:prstGeom>
        </p:spPr>
      </p:pic>
      <p:pic>
        <p:nvPicPr>
          <p:cNvPr id="51" name="図 50">
            <a:extLst>
              <a:ext uri="{FF2B5EF4-FFF2-40B4-BE49-F238E27FC236}">
                <a16:creationId xmlns:a16="http://schemas.microsoft.com/office/drawing/2014/main" id="{2A1E3F4E-39F3-DD73-4816-D82D61D91D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77090" y="2160148"/>
            <a:ext cx="242575" cy="245526"/>
          </a:xfrm>
          <a:prstGeom prst="rect">
            <a:avLst/>
          </a:prstGeom>
        </p:spPr>
      </p:pic>
      <p:pic>
        <p:nvPicPr>
          <p:cNvPr id="52" name="図 51">
            <a:extLst>
              <a:ext uri="{FF2B5EF4-FFF2-40B4-BE49-F238E27FC236}">
                <a16:creationId xmlns:a16="http://schemas.microsoft.com/office/drawing/2014/main" id="{BBF54233-8CE6-4FE6-A444-99DCE8B7D0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79256" y="2148997"/>
            <a:ext cx="242575" cy="245526"/>
          </a:xfrm>
          <a:prstGeom prst="rect">
            <a:avLst/>
          </a:prstGeom>
        </p:spPr>
      </p:pic>
      <p:pic>
        <p:nvPicPr>
          <p:cNvPr id="56" name="図 55">
            <a:extLst>
              <a:ext uri="{FF2B5EF4-FFF2-40B4-BE49-F238E27FC236}">
                <a16:creationId xmlns:a16="http://schemas.microsoft.com/office/drawing/2014/main" id="{91BB9FE5-0615-061D-F4CF-3083B7D2E3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27831" y="2137845"/>
            <a:ext cx="242575" cy="245526"/>
          </a:xfrm>
          <a:prstGeom prst="rect">
            <a:avLst/>
          </a:prstGeom>
        </p:spPr>
      </p:pic>
      <p:pic>
        <p:nvPicPr>
          <p:cNvPr id="57" name="図 56">
            <a:extLst>
              <a:ext uri="{FF2B5EF4-FFF2-40B4-BE49-F238E27FC236}">
                <a16:creationId xmlns:a16="http://schemas.microsoft.com/office/drawing/2014/main" id="{5A1AB4F0-7ABD-ADDD-00F9-3BE2D50CB6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54156" y="2154890"/>
            <a:ext cx="288059" cy="288059"/>
          </a:xfrm>
          <a:prstGeom prst="rect">
            <a:avLst/>
          </a:prstGeom>
        </p:spPr>
      </p:pic>
      <p:pic>
        <p:nvPicPr>
          <p:cNvPr id="58" name="図 57">
            <a:extLst>
              <a:ext uri="{FF2B5EF4-FFF2-40B4-BE49-F238E27FC236}">
                <a16:creationId xmlns:a16="http://schemas.microsoft.com/office/drawing/2014/main" id="{D3317E1C-D9E9-51DE-EBDC-32C51354F1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68713" y="2158379"/>
            <a:ext cx="242575" cy="245526"/>
          </a:xfrm>
          <a:prstGeom prst="rect">
            <a:avLst/>
          </a:prstGeom>
        </p:spPr>
      </p:pic>
      <p:pic>
        <p:nvPicPr>
          <p:cNvPr id="61" name="図 60">
            <a:extLst>
              <a:ext uri="{FF2B5EF4-FFF2-40B4-BE49-F238E27FC236}">
                <a16:creationId xmlns:a16="http://schemas.microsoft.com/office/drawing/2014/main" id="{363488F0-458D-E8BC-197B-24C21A3928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48577" y="2147227"/>
            <a:ext cx="242575" cy="245526"/>
          </a:xfrm>
          <a:prstGeom prst="rect">
            <a:avLst/>
          </a:prstGeom>
        </p:spPr>
      </p:pic>
      <p:pic>
        <p:nvPicPr>
          <p:cNvPr id="63" name="図 62">
            <a:extLst>
              <a:ext uri="{FF2B5EF4-FFF2-40B4-BE49-F238E27FC236}">
                <a16:creationId xmlns:a16="http://schemas.microsoft.com/office/drawing/2014/main" id="{97E30844-1A9D-0C74-DB9F-624E286D33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78516" y="2145127"/>
            <a:ext cx="242575" cy="245526"/>
          </a:xfrm>
          <a:prstGeom prst="rect">
            <a:avLst/>
          </a:prstGeom>
        </p:spPr>
      </p:pic>
      <p:pic>
        <p:nvPicPr>
          <p:cNvPr id="69" name="図 68">
            <a:extLst>
              <a:ext uri="{FF2B5EF4-FFF2-40B4-BE49-F238E27FC236}">
                <a16:creationId xmlns:a16="http://schemas.microsoft.com/office/drawing/2014/main" id="{F8536905-B2C4-8024-8B2B-893AF31103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682001" y="2063656"/>
            <a:ext cx="337754" cy="314325"/>
          </a:xfrm>
          <a:prstGeom prst="rect">
            <a:avLst/>
          </a:prstGeom>
        </p:spPr>
      </p:pic>
      <p:pic>
        <p:nvPicPr>
          <p:cNvPr id="71" name="図 70">
            <a:extLst>
              <a:ext uri="{FF2B5EF4-FFF2-40B4-BE49-F238E27FC236}">
                <a16:creationId xmlns:a16="http://schemas.microsoft.com/office/drawing/2014/main" id="{ACA254B7-6169-DA08-D356-2A415DA3372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273016" y="2052505"/>
            <a:ext cx="337754" cy="314325"/>
          </a:xfrm>
          <a:prstGeom prst="rect">
            <a:avLst/>
          </a:prstGeom>
        </p:spPr>
      </p:pic>
      <p:pic>
        <p:nvPicPr>
          <p:cNvPr id="73" name="図 72">
            <a:extLst>
              <a:ext uri="{FF2B5EF4-FFF2-40B4-BE49-F238E27FC236}">
                <a16:creationId xmlns:a16="http://schemas.microsoft.com/office/drawing/2014/main" id="{1A170B35-670A-8284-33B4-8CD26C7BE8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78551" y="2156991"/>
            <a:ext cx="242575" cy="245526"/>
          </a:xfrm>
          <a:prstGeom prst="rect">
            <a:avLst/>
          </a:prstGeom>
        </p:spPr>
      </p:pic>
      <p:pic>
        <p:nvPicPr>
          <p:cNvPr id="75" name="図 74">
            <a:extLst>
              <a:ext uri="{FF2B5EF4-FFF2-40B4-BE49-F238E27FC236}">
                <a16:creationId xmlns:a16="http://schemas.microsoft.com/office/drawing/2014/main" id="{9DF066D2-FB44-4539-28E6-771609267F0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172333" y="2063656"/>
            <a:ext cx="337754" cy="314325"/>
          </a:xfrm>
          <a:prstGeom prst="rect">
            <a:avLst/>
          </a:prstGeom>
        </p:spPr>
      </p:pic>
      <p:pic>
        <p:nvPicPr>
          <p:cNvPr id="77" name="図 76">
            <a:extLst>
              <a:ext uri="{FF2B5EF4-FFF2-40B4-BE49-F238E27FC236}">
                <a16:creationId xmlns:a16="http://schemas.microsoft.com/office/drawing/2014/main" id="{0D26A37A-67C4-F8AB-E1F2-BB7F066FD42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741045" y="2074808"/>
            <a:ext cx="337754" cy="314325"/>
          </a:xfrm>
          <a:prstGeom prst="rect">
            <a:avLst/>
          </a:prstGeom>
        </p:spPr>
      </p:pic>
      <p:pic>
        <p:nvPicPr>
          <p:cNvPr id="95" name="図 94">
            <a:extLst>
              <a:ext uri="{FF2B5EF4-FFF2-40B4-BE49-F238E27FC236}">
                <a16:creationId xmlns:a16="http://schemas.microsoft.com/office/drawing/2014/main" id="{DEEFC540-0434-1CD0-1548-E0E0A8CAD71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087987" y="96153"/>
            <a:ext cx="2130680" cy="1598010"/>
          </a:xfrm>
          <a:prstGeom prst="rect">
            <a:avLst/>
          </a:prstGeom>
        </p:spPr>
      </p:pic>
      <p:pic>
        <p:nvPicPr>
          <p:cNvPr id="100" name="図 99">
            <a:extLst>
              <a:ext uri="{FF2B5EF4-FFF2-40B4-BE49-F238E27FC236}">
                <a16:creationId xmlns:a16="http://schemas.microsoft.com/office/drawing/2014/main" id="{752148EE-2FE5-6EA2-CF7D-1AF666C86EC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8058" y="8677000"/>
            <a:ext cx="1244375" cy="1152192"/>
          </a:xfrm>
          <a:prstGeom prst="rect">
            <a:avLst/>
          </a:prstGeom>
        </p:spPr>
      </p:pic>
      <p:pic>
        <p:nvPicPr>
          <p:cNvPr id="105" name="図 104">
            <a:extLst>
              <a:ext uri="{FF2B5EF4-FFF2-40B4-BE49-F238E27FC236}">
                <a16:creationId xmlns:a16="http://schemas.microsoft.com/office/drawing/2014/main" id="{DA29DA9E-B34B-259E-CE16-F7D5D918484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50290" y="12496811"/>
            <a:ext cx="1138237" cy="1229630"/>
          </a:xfrm>
          <a:prstGeom prst="rect">
            <a:avLst/>
          </a:prstGeom>
        </p:spPr>
      </p:pic>
      <p:pic>
        <p:nvPicPr>
          <p:cNvPr id="107" name="図 106">
            <a:extLst>
              <a:ext uri="{FF2B5EF4-FFF2-40B4-BE49-F238E27FC236}">
                <a16:creationId xmlns:a16="http://schemas.microsoft.com/office/drawing/2014/main" id="{3CFC472C-6003-F96D-B72A-D853F32772E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352588" y="14048326"/>
            <a:ext cx="1138237" cy="1073027"/>
          </a:xfrm>
          <a:prstGeom prst="rect">
            <a:avLst/>
          </a:prstGeom>
        </p:spPr>
      </p:pic>
      <p:pic>
        <p:nvPicPr>
          <p:cNvPr id="109" name="図 108">
            <a:extLst>
              <a:ext uri="{FF2B5EF4-FFF2-40B4-BE49-F238E27FC236}">
                <a16:creationId xmlns:a16="http://schemas.microsoft.com/office/drawing/2014/main" id="{3D6D8CED-9F94-51C7-11BB-78422012207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595651" y="12612860"/>
            <a:ext cx="1045333" cy="772365"/>
          </a:xfrm>
          <a:prstGeom prst="rect">
            <a:avLst/>
          </a:prstGeom>
        </p:spPr>
      </p:pic>
      <p:pic>
        <p:nvPicPr>
          <p:cNvPr id="111" name="図 110">
            <a:extLst>
              <a:ext uri="{FF2B5EF4-FFF2-40B4-BE49-F238E27FC236}">
                <a16:creationId xmlns:a16="http://schemas.microsoft.com/office/drawing/2014/main" id="{E00EE4E9-EFB3-DBB5-5E6B-971F31B5203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450445" y="14152784"/>
            <a:ext cx="940906" cy="938580"/>
          </a:xfrm>
          <a:prstGeom prst="rect">
            <a:avLst/>
          </a:prstGeom>
        </p:spPr>
      </p:pic>
      <p:pic>
        <p:nvPicPr>
          <p:cNvPr id="113" name="図 112">
            <a:extLst>
              <a:ext uri="{FF2B5EF4-FFF2-40B4-BE49-F238E27FC236}">
                <a16:creationId xmlns:a16="http://schemas.microsoft.com/office/drawing/2014/main" id="{C6FE4529-9805-AFE3-6314-744054BF607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065567" y="3457625"/>
            <a:ext cx="1776378" cy="1328234"/>
          </a:xfrm>
          <a:prstGeom prst="rect">
            <a:avLst/>
          </a:prstGeom>
        </p:spPr>
      </p:pic>
      <p:pic>
        <p:nvPicPr>
          <p:cNvPr id="115" name="図 114">
            <a:extLst>
              <a:ext uri="{FF2B5EF4-FFF2-40B4-BE49-F238E27FC236}">
                <a16:creationId xmlns:a16="http://schemas.microsoft.com/office/drawing/2014/main" id="{B10BE8AB-CD0C-3438-26DE-1E03D62A1D7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804680" y="3624195"/>
            <a:ext cx="1440287" cy="1080216"/>
          </a:xfrm>
          <a:prstGeom prst="rect">
            <a:avLst/>
          </a:prstGeom>
        </p:spPr>
      </p:pic>
      <p:pic>
        <p:nvPicPr>
          <p:cNvPr id="118" name="図 117">
            <a:extLst>
              <a:ext uri="{FF2B5EF4-FFF2-40B4-BE49-F238E27FC236}">
                <a16:creationId xmlns:a16="http://schemas.microsoft.com/office/drawing/2014/main" id="{03CA8C1E-D2B7-36BB-FFCC-88D56007642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5385488" y="3599535"/>
            <a:ext cx="1419153" cy="1064365"/>
          </a:xfrm>
          <a:prstGeom prst="rect">
            <a:avLst/>
          </a:prstGeom>
        </p:spPr>
      </p:pic>
      <p:pic>
        <p:nvPicPr>
          <p:cNvPr id="15" name="図 14">
            <a:extLst>
              <a:ext uri="{FF2B5EF4-FFF2-40B4-BE49-F238E27FC236}">
                <a16:creationId xmlns:a16="http://schemas.microsoft.com/office/drawing/2014/main" id="{C6DE4533-3188-EAB6-E619-41A506EBEDF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081" y="2470534"/>
            <a:ext cx="1290690" cy="887349"/>
          </a:xfrm>
          <a:prstGeom prst="rect">
            <a:avLst/>
          </a:prstGeom>
        </p:spPr>
      </p:pic>
      <p:pic>
        <p:nvPicPr>
          <p:cNvPr id="16" name="図 15">
            <a:extLst>
              <a:ext uri="{FF2B5EF4-FFF2-40B4-BE49-F238E27FC236}">
                <a16:creationId xmlns:a16="http://schemas.microsoft.com/office/drawing/2014/main" id="{06741641-154D-44AD-D915-E0DB60C85A22}"/>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3079685" y="14804723"/>
            <a:ext cx="6030758" cy="621410"/>
          </a:xfrm>
          <a:prstGeom prst="rect">
            <a:avLst/>
          </a:prstGeom>
        </p:spPr>
      </p:pic>
      <p:pic>
        <p:nvPicPr>
          <p:cNvPr id="26" name="図 25">
            <a:extLst>
              <a:ext uri="{FF2B5EF4-FFF2-40B4-BE49-F238E27FC236}">
                <a16:creationId xmlns:a16="http://schemas.microsoft.com/office/drawing/2014/main" id="{46A65BD9-381C-E115-3EB9-055EA0AD05E0}"/>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b="-11851"/>
          <a:stretch/>
        </p:blipFill>
        <p:spPr>
          <a:xfrm>
            <a:off x="18773563" y="14826970"/>
            <a:ext cx="2445104" cy="695025"/>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566893"/>
            <a:ext cx="9583490" cy="2344677"/>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イクラと大葉のバターしょうゆパスタ</a:t>
            </a:r>
            <a:endParaRPr lang="en-US" altLang="ja-JP" sz="1600" b="1">
              <a:latin typeface="HG丸ｺﾞｼｯｸM-PRO" panose="020F0600000000000000" pitchFamily="50" charset="-128"/>
              <a:ea typeface="HG丸ｺﾞｼｯｸM-PRO" panose="020F0600000000000000" pitchFamily="50" charset="-128"/>
              <a:cs typeface="ヒラギノ角ゴ ProN W6"/>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バターとしょうゆの香りが食欲をそそる</a:t>
            </a:r>
            <a:endParaRPr lang="en-US" altLang="ja-JP" sz="1400" b="1">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鶏肉とキノコのホイル焼き</a:t>
            </a:r>
            <a:endParaRPr lang="en-US" altLang="ja-JP" sz="1800" b="1">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74704" y="253108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食材のうま味が凝縮</a:t>
            </a: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a:latin typeface="HG丸ｺﾞｼｯｸM-PRO"/>
                <a:ea typeface="HG丸ｺﾞｼｯｸM-PRO"/>
              </a:rPr>
              <a:t>《</a:t>
            </a:r>
            <a:r>
              <a:rPr lang="ja-JP" altLang="en-US" sz="1200" b="1" i="0">
                <a:latin typeface="HG丸ｺﾞｼｯｸM-PRO"/>
                <a:ea typeface="HG丸ｺﾞｼｯｸM-PRO"/>
              </a:rPr>
              <a:t>作り方</a:t>
            </a:r>
            <a:r>
              <a:rPr lang="en-US" sz="1200" b="1" i="0">
                <a:latin typeface="HG丸ｺﾞｼｯｸM-PRO"/>
                <a:ea typeface="HG丸ｺﾞｼｯｸM-PRO"/>
              </a:rPr>
              <a:t>》</a:t>
            </a:r>
            <a:endParaRPr lang="en-US" sz="1050" b="1" i="0">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１：シメジは根元を切り落とし、ほぐす。</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マイタケも小房に分ける。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b="0" i="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２：鶏むね肉は食べやすい大きさに切る。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３：ボウルに鶏むね肉、シメジ、マイタケ、酒、おろしニンニク、</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めんつゆ、塩、こしょうを入れて混ぜる。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４：アルミホイルを</a:t>
            </a:r>
            <a:r>
              <a:rPr lang="en-US" altLang="ja-JP" sz="1050">
                <a:latin typeface="HGMaruGothicMPRO" panose="020F0600000000000000" pitchFamily="34" charset="-128"/>
                <a:ea typeface="HGMaruGothicMPRO" panose="020F0600000000000000" pitchFamily="34" charset="-128"/>
                <a:cs typeface="HG丸ｺﾞｼｯｸM-PRO"/>
              </a:rPr>
              <a:t>30</a:t>
            </a:r>
            <a:r>
              <a:rPr lang="ja-JP" altLang="en" sz="1050">
                <a:latin typeface="HGMaruGothicMPRO" panose="020F0600000000000000" pitchFamily="34" charset="-128"/>
                <a:ea typeface="HGMaruGothicMPRO" panose="020F0600000000000000" pitchFamily="34" charset="-128"/>
                <a:cs typeface="HG丸ｺﾞｼｯｸM-PRO"/>
              </a:rPr>
              <a:t>ｃｍ</a:t>
            </a:r>
            <a:r>
              <a:rPr lang="ja-JP" altLang="en-US" sz="1050">
                <a:latin typeface="HGMaruGothicMPRO" panose="020F0600000000000000" pitchFamily="34" charset="-128"/>
                <a:ea typeface="HGMaruGothicMPRO" panose="020F0600000000000000" pitchFamily="34" charset="-128"/>
                <a:cs typeface="HG丸ｺﾞｼｯｸM-PRO"/>
              </a:rPr>
              <a:t>の長さで２枚切って広げ、</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（３）を半量、バターを</a:t>
            </a:r>
            <a:r>
              <a:rPr lang="en-US" altLang="ja-JP" sz="1050">
                <a:latin typeface="HGMaruGothicMPRO" panose="020F0600000000000000" pitchFamily="34" charset="-128"/>
                <a:ea typeface="HGMaruGothicMPRO" panose="020F0600000000000000" pitchFamily="34" charset="-128"/>
                <a:cs typeface="HG丸ｺﾞｼｯｸM-PRO"/>
              </a:rPr>
              <a:t>10g</a:t>
            </a:r>
            <a:r>
              <a:rPr lang="ja-JP" altLang="en-US" sz="1050">
                <a:latin typeface="HGMaruGothicMPRO" panose="020F0600000000000000" pitchFamily="34" charset="-128"/>
                <a:ea typeface="HGMaruGothicMPRO" panose="020F0600000000000000" pitchFamily="34" charset="-128"/>
                <a:cs typeface="HG丸ｺﾞｼｯｸM-PRO"/>
              </a:rPr>
              <a:t>ずつのせ、しっかりと包む。</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５：フライパンに材料と底から</a:t>
            </a:r>
            <a:r>
              <a:rPr lang="en-US" altLang="ja-JP" sz="1050">
                <a:latin typeface="HGMaruGothicMPRO" panose="020F0600000000000000" pitchFamily="34" charset="-128"/>
                <a:ea typeface="HGMaruGothicMPRO" panose="020F0600000000000000" pitchFamily="34" charset="-128"/>
                <a:cs typeface="HG丸ｺﾞｼｯｸM-PRO"/>
              </a:rPr>
              <a:t>1.</a:t>
            </a:r>
            <a:r>
              <a:rPr lang="en" altLang="ja-JP" sz="1050">
                <a:latin typeface="HGMaruGothicMPRO" panose="020F0600000000000000" pitchFamily="34" charset="-128"/>
                <a:ea typeface="HGMaruGothicMPRO" panose="020F0600000000000000" pitchFamily="34" charset="-128"/>
                <a:cs typeface="HG丸ｺﾞｼｯｸM-PRO"/>
              </a:rPr>
              <a:t>cm</a:t>
            </a:r>
            <a:r>
              <a:rPr lang="ja-JP" altLang="en-US" sz="1050">
                <a:latin typeface="HGMaruGothicMPRO" panose="020F0600000000000000" pitchFamily="34" charset="-128"/>
                <a:ea typeface="HGMaruGothicMPRO" panose="020F0600000000000000" pitchFamily="34" charset="-128"/>
                <a:cs typeface="HG丸ｺﾞｼｯｸM-PRO"/>
              </a:rPr>
              <a:t>ほどの水（分量外）を入れ火にかける。</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煮立ったらふたをして弱めの中火で</a:t>
            </a:r>
            <a:r>
              <a:rPr lang="en-US" altLang="ja-JP" sz="1050">
                <a:latin typeface="HGMaruGothicMPRO" panose="020F0600000000000000" pitchFamily="34" charset="-128"/>
                <a:ea typeface="HGMaruGothicMPRO" panose="020F0600000000000000" pitchFamily="34" charset="-128"/>
                <a:cs typeface="HG丸ｺﾞｼｯｸM-PRO"/>
              </a:rPr>
              <a:t>10</a:t>
            </a:r>
            <a:r>
              <a:rPr lang="ja-JP" altLang="en-US" sz="1050">
                <a:latin typeface="HGMaruGothicMPRO" panose="020F0600000000000000" pitchFamily="34" charset="-128"/>
                <a:ea typeface="HGMaruGothicMPRO" panose="020F0600000000000000" pitchFamily="34" charset="-128"/>
                <a:cs typeface="HG丸ｺﾞｼｯｸM-PRO"/>
              </a:rPr>
              <a:t>分ほど蒸し焼きにする。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６：器に盛る。</a:t>
            </a:r>
            <a:endParaRPr lang="en-US" altLang="ja-JP" sz="105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イクラ</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a:solidFill>
                  <a:srgbClr val="000000"/>
                </a:solidFill>
                <a:latin typeface="HGMaruGothicMPRO"/>
                <a:ea typeface="HGMaruGothicMPRO"/>
              </a:rPr>
              <a:t>《</a:t>
            </a:r>
            <a:r>
              <a:rPr lang="ja-JP" altLang="en-US" sz="1050" b="1" i="0" strike="noStrike">
                <a:solidFill>
                  <a:srgbClr val="000000"/>
                </a:solidFill>
                <a:latin typeface="HGMaruGothicMPRO"/>
                <a:ea typeface="HGMaruGothicMPRO"/>
              </a:rPr>
              <a:t>作り方</a:t>
            </a:r>
            <a:r>
              <a:rPr lang="en-US" altLang="ja-JP" sz="1050" b="1" i="0" strike="noStrike">
                <a:solidFill>
                  <a:srgbClr val="000000"/>
                </a:solidFill>
                <a:latin typeface="HGMaruGothicMPRO"/>
                <a:ea typeface="HGMaruGothicMPRO"/>
              </a:rPr>
              <a:t>》</a:t>
            </a:r>
            <a:endParaRPr lang="en-US" altLang="ja-JP" sz="1050" b="1" i="0" strike="noStrike">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１：</a:t>
            </a:r>
            <a:r>
              <a:rPr lang="ja-JP" altLang="en-US" sz="1050">
                <a:latin typeface="HGMaruGothicMPRO"/>
                <a:ea typeface="HGMaruGothicMPRO"/>
              </a:rPr>
              <a:t>大葉は軸を切り落とし、千切りにする。 </a:t>
            </a:r>
            <a:endParaRPr lang="en-US" altLang="ja-JP" sz="1050">
              <a:latin typeface="HGMaruGothicMPRO"/>
              <a:ea typeface="HGMaruGothicMPRO"/>
            </a:endParaRPr>
          </a:p>
          <a:p>
            <a:endParaRPr lang="en-US" altLang="ja-JP" sz="105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２：鍋にお湯を沸かし、塩適量（分量外）とパスタを入れ、</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i="0">
                <a:effectLst/>
                <a:latin typeface="HGMaruGothicMPRO" panose="020F0600000000000000" pitchFamily="34" charset="-128"/>
                <a:ea typeface="HGMaruGothicMPRO" panose="020F0600000000000000" pitchFamily="34" charset="-128"/>
              </a:rPr>
              <a:t>　　</a:t>
            </a:r>
            <a:r>
              <a:rPr lang="ja-JP" altLang="en-US" sz="1050">
                <a:latin typeface="HGMaruGothicMPRO" panose="020F0600000000000000" pitchFamily="34" charset="-128"/>
                <a:ea typeface="HGMaruGothicMPRO" panose="020F0600000000000000" pitchFamily="34" charset="-128"/>
              </a:rPr>
              <a:t>パッケージの表記より</a:t>
            </a:r>
            <a:r>
              <a:rPr lang="en-US" altLang="ja-JP" sz="1050">
                <a:latin typeface="HGMaruGothicMPRO" panose="020F0600000000000000" pitchFamily="34" charset="-128"/>
                <a:ea typeface="HGMaruGothicMPRO" panose="020F0600000000000000" pitchFamily="34" charset="-128"/>
              </a:rPr>
              <a:t>1</a:t>
            </a:r>
            <a:r>
              <a:rPr lang="ja-JP" altLang="en-US" sz="1050">
                <a:latin typeface="HGMaruGothicMPRO" panose="020F0600000000000000" pitchFamily="34" charset="-128"/>
                <a:ea typeface="HGMaruGothicMPRO" panose="020F0600000000000000" pitchFamily="34" charset="-128"/>
              </a:rPr>
              <a:t>分短く茹で、湯切りする。</a:t>
            </a:r>
            <a:endParaRPr lang="en-US" altLang="ja-JP" sz="1050">
              <a:latin typeface="HGMaruGothicMPRO" panose="020F0600000000000000" pitchFamily="34" charset="-128"/>
              <a:ea typeface="HGMaruGothicMPRO" panose="020F0600000000000000" pitchFamily="34" charset="-128"/>
            </a:endParaRPr>
          </a:p>
          <a:p>
            <a:endParaRPr lang="en-US" altLang="ja-JP" sz="1050" i="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３：</a:t>
            </a:r>
            <a:r>
              <a:rPr lang="ja-JP" altLang="en-US" sz="1050">
                <a:latin typeface="HGMaruGothicMPRO"/>
                <a:ea typeface="HGMaruGothicMPRO"/>
                <a:cs typeface="HG丸ｺﾞｼｯｸM-PRO"/>
              </a:rPr>
              <a:t>中火で熱したフライパンにバターを溶かし、</a:t>
            </a:r>
            <a:endParaRPr lang="en-US" altLang="ja-JP" sz="1050">
              <a:latin typeface="HGMaruGothicMPRO"/>
              <a:ea typeface="HGMaruGothicMPRO"/>
              <a:cs typeface="HG丸ｺﾞｼｯｸM-PRO"/>
            </a:endParaRPr>
          </a:p>
          <a:p>
            <a:r>
              <a:rPr lang="ja-JP" altLang="en-US" sz="1050">
                <a:latin typeface="HGMaruGothicMPRO"/>
                <a:ea typeface="HGMaruGothicMPRO"/>
                <a:cs typeface="HG丸ｺﾞｼｯｸM-PRO"/>
              </a:rPr>
              <a:t>　　しょうゆとパスタを入れて軽く炒めあわせる。</a:t>
            </a:r>
            <a:endParaRPr lang="en-US" altLang="ja-JP" sz="1050">
              <a:latin typeface="HGMaruGothicMPRO"/>
              <a:ea typeface="HGMaruGothicMPRO"/>
              <a:cs typeface="HG丸ｺﾞｼｯｸM-PRO"/>
            </a:endParaRPr>
          </a:p>
          <a:p>
            <a:endParaRPr lang="en-US" altLang="ja-JP" sz="105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a:latin typeface="HGMaruGothicMPRO"/>
                <a:ea typeface="HGMaruGothicMPRO"/>
                <a:cs typeface="HG丸ｺﾞｼｯｸM-PRO"/>
              </a:rPr>
              <a:t>器に盛り、大葉、イクラをのせる。</a:t>
            </a:r>
            <a:endParaRPr lang="en-US" altLang="ja-JP" sz="1050" i="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a:t>
            </a:r>
            <a:r>
              <a:rPr lang="ja-JP" altLang="en-US" sz="1200" b="1" i="0" strike="noStrike">
                <a:latin typeface="HGMaruGothicMPRO"/>
                <a:ea typeface="HGMaruGothicMPRO"/>
                <a:cs typeface="HG丸ｺﾞｼｯｸM-PRO"/>
              </a:rPr>
              <a:t>２人前</a:t>
            </a:r>
            <a:r>
              <a:rPr lang="en-US" altLang="ja-JP" sz="1200" b="1" i="0" strike="noStrike">
                <a:solidFill>
                  <a:srgbClr val="000000"/>
                </a:solidFill>
                <a:latin typeface="HGMaruGothicMPRO"/>
                <a:ea typeface="HGMaruGothicMPRO"/>
                <a:cs typeface="HG丸ｺﾞｼｯｸM-PRO"/>
              </a:rPr>
              <a:t>》</a:t>
            </a:r>
            <a:endParaRPr lang="en-US" altLang="ja-JP" sz="120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a:ea typeface="HGMaruGothicMPRO"/>
                <a:cs typeface="HG丸ｺﾞｼｯｸM-PRO"/>
              </a:rPr>
              <a:t>シメジ　</a:t>
            </a:r>
            <a:r>
              <a:rPr lang="en-US" altLang="ja-JP" sz="1050">
                <a:latin typeface="HGMaruGothicMPRO"/>
                <a:ea typeface="HGMaruGothicMPRO"/>
                <a:cs typeface="HG丸ｺﾞｼｯｸM-PRO"/>
              </a:rPr>
              <a:t>1/2</a:t>
            </a:r>
            <a:r>
              <a:rPr lang="ja-JP" altLang="en-US" sz="1050">
                <a:latin typeface="HGMaruGothicMPRO"/>
                <a:ea typeface="HGMaruGothicMPRO"/>
                <a:cs typeface="HG丸ｺﾞｼｯｸM-PRO"/>
              </a:rPr>
              <a:t>パック</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マイタケ　</a:t>
            </a:r>
            <a:r>
              <a:rPr lang="en-US" altLang="ja-JP" sz="1050">
                <a:latin typeface="HGMaruGothicMPRO"/>
                <a:ea typeface="HGMaruGothicMPRO"/>
                <a:cs typeface="HG丸ｺﾞｼｯｸM-PRO"/>
              </a:rPr>
              <a:t>1/2</a:t>
            </a:r>
            <a:r>
              <a:rPr lang="ja-JP" altLang="en-US" sz="1050">
                <a:latin typeface="HGMaruGothicMPRO"/>
                <a:ea typeface="HGMaruGothicMPRO"/>
                <a:cs typeface="HG丸ｺﾞｼｯｸM-PRO"/>
              </a:rPr>
              <a:t>パック</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鶏むね肉　</a:t>
            </a:r>
            <a:r>
              <a:rPr lang="en-US" altLang="ja-JP" sz="1050">
                <a:latin typeface="HGMaruGothicMPRO"/>
                <a:ea typeface="HGMaruGothicMPRO"/>
                <a:cs typeface="HG丸ｺﾞｼｯｸM-PRO"/>
              </a:rPr>
              <a:t>150</a:t>
            </a:r>
            <a:r>
              <a:rPr lang="ja-JP" altLang="en" sz="1050">
                <a:latin typeface="HGMaruGothicMPRO"/>
                <a:ea typeface="HGMaruGothicMPRO"/>
                <a:cs typeface="HG丸ｺﾞｼｯｸM-PRO"/>
              </a:rPr>
              <a:t>ｇ</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酒　大さじ</a:t>
            </a:r>
            <a:r>
              <a:rPr lang="en-US" altLang="ja-JP" sz="1050">
                <a:latin typeface="HGMaruGothicMPRO"/>
                <a:ea typeface="HGMaruGothicMPRO"/>
                <a:cs typeface="HG丸ｺﾞｼｯｸM-PRO"/>
              </a:rPr>
              <a:t>1</a:t>
            </a:r>
          </a:p>
          <a:p>
            <a:pPr rtl="1">
              <a:lnSpc>
                <a:spcPts val="1600"/>
              </a:lnSpc>
              <a:defRPr sz="1000"/>
            </a:pPr>
            <a:r>
              <a:rPr lang="ja-JP" altLang="en-US" sz="1050">
                <a:latin typeface="HGMaruGothicMPRO"/>
                <a:ea typeface="HGMaruGothicMPRO"/>
                <a:cs typeface="HG丸ｺﾞｼｯｸM-PRO"/>
              </a:rPr>
              <a:t>おろしニンニク　小さじ</a:t>
            </a:r>
            <a:r>
              <a:rPr lang="en-US" altLang="ja-JP" sz="1050">
                <a:latin typeface="HGMaruGothicMPRO"/>
                <a:ea typeface="HGMaruGothicMPRO"/>
                <a:cs typeface="HG丸ｺﾞｼｯｸM-PRO"/>
              </a:rPr>
              <a:t>1/3</a:t>
            </a:r>
          </a:p>
          <a:p>
            <a:pPr rtl="1">
              <a:lnSpc>
                <a:spcPts val="1600"/>
              </a:lnSpc>
              <a:defRPr sz="1000"/>
            </a:pPr>
            <a:r>
              <a:rPr lang="ja-JP" altLang="en-US" sz="1050">
                <a:latin typeface="HGMaruGothicMPRO"/>
                <a:ea typeface="HGMaruGothicMPRO"/>
                <a:cs typeface="HG丸ｺﾞｼｯｸM-PRO"/>
              </a:rPr>
              <a:t>めんつゆ　大さじ</a:t>
            </a:r>
            <a:r>
              <a:rPr lang="en-US" altLang="ja-JP" sz="1050">
                <a:latin typeface="HGMaruGothicMPRO"/>
                <a:ea typeface="HGMaruGothicMPRO"/>
                <a:cs typeface="HG丸ｺﾞｼｯｸM-PRO"/>
              </a:rPr>
              <a:t>1</a:t>
            </a:r>
            <a:r>
              <a:rPr lang="ja-JP" altLang="en-US" sz="1050">
                <a:latin typeface="HGMaruGothicMPRO"/>
                <a:ea typeface="HGMaruGothicMPRO"/>
                <a:cs typeface="HG丸ｺﾞｼｯｸM-PRO"/>
              </a:rPr>
              <a:t> </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塩・こしょう　各少々</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有塩バター　</a:t>
            </a:r>
            <a:r>
              <a:rPr lang="en-US" altLang="ja-JP" sz="1050">
                <a:latin typeface="HGMaruGothicMPRO"/>
                <a:ea typeface="HGMaruGothicMPRO"/>
                <a:cs typeface="HG丸ｺﾞｼｯｸM-PRO"/>
              </a:rPr>
              <a:t>20g</a:t>
            </a:r>
          </a:p>
          <a:p>
            <a:pPr rtl="1">
              <a:lnSpc>
                <a:spcPts val="1600"/>
              </a:lnSpc>
              <a:defRPr sz="1000"/>
            </a:pPr>
            <a:r>
              <a:rPr lang="ja-JP" altLang="en-US" sz="1050">
                <a:latin typeface="HGMaruGothicMPRO"/>
                <a:ea typeface="HGMaruGothicMPRO"/>
                <a:cs typeface="HG丸ｺﾞｼｯｸM-PRO"/>
              </a:rPr>
              <a:t>　</a:t>
            </a:r>
            <a:endParaRPr lang="en-US" altLang="ja-JP" sz="1050">
              <a:latin typeface="HGMaruGothicMPRO"/>
              <a:ea typeface="HGMaruGothicMPRO"/>
              <a:cs typeface="HG丸ｺﾞｼｯｸ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a:solidFill>
                  <a:srgbClr val="C00000"/>
                </a:solidFill>
                <a:latin typeface="メイリオ" panose="020B0604030504040204" pitchFamily="50" charset="-128"/>
                <a:ea typeface="メイリオ" panose="020B0604030504040204" pitchFamily="50" charset="-128"/>
              </a:rPr>
              <a:t>〈2025</a:t>
            </a:r>
            <a:r>
              <a:rPr lang="ja-JP" altLang="en-US" sz="2400" b="1" i="0" strike="noStrike">
                <a:solidFill>
                  <a:srgbClr val="C00000"/>
                </a:solidFill>
                <a:latin typeface="メイリオ" panose="020B0604030504040204" pitchFamily="50" charset="-128"/>
                <a:ea typeface="メイリオ" panose="020B0604030504040204" pitchFamily="50" charset="-128"/>
              </a:rPr>
              <a:t>年９月版</a:t>
            </a:r>
            <a:r>
              <a:rPr lang="en-US" altLang="ja-JP" sz="2400" b="1" i="0" strike="noStrike">
                <a:solidFill>
                  <a:srgbClr val="C00000"/>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a:effectLst/>
                <a:latin typeface="HGMaruGothicMPRO"/>
                <a:ea typeface="HGMaruGothicMPRO"/>
              </a:rPr>
              <a:t>　イクラには、タンパク質、脂質、ビタミン</a:t>
            </a:r>
            <a:r>
              <a:rPr lang="en" altLang="ja-JP" sz="1050" b="0" i="0">
                <a:effectLst/>
                <a:latin typeface="HGMaruGothicMPRO"/>
                <a:ea typeface="HGMaruGothicMPRO"/>
              </a:rPr>
              <a:t>A</a:t>
            </a:r>
            <a:r>
              <a:rPr lang="ja-JP" altLang="en" sz="1050" b="0" i="0">
                <a:effectLst/>
                <a:latin typeface="HGMaruGothicMPRO"/>
                <a:ea typeface="HGMaruGothicMPRO"/>
              </a:rPr>
              <a:t>、</a:t>
            </a:r>
            <a:r>
              <a:rPr lang="ja-JP" altLang="en-US" sz="1050" b="0" i="0">
                <a:effectLst/>
                <a:latin typeface="HGMaruGothicMPRO"/>
                <a:ea typeface="HGMaruGothicMPRO"/>
              </a:rPr>
              <a:t>ビタミン</a:t>
            </a:r>
            <a:r>
              <a:rPr lang="en-US" altLang="ja-JP" sz="1050" b="0" i="0">
                <a:effectLst/>
                <a:latin typeface="HGMaruGothicMPRO"/>
                <a:ea typeface="HGMaruGothicMPRO"/>
              </a:rPr>
              <a:t>B</a:t>
            </a:r>
            <a:r>
              <a:rPr lang="ja-JP" altLang="en-US" sz="1050" b="0" i="0">
                <a:effectLst/>
                <a:latin typeface="HGMaruGothicMPRO"/>
                <a:ea typeface="HGMaruGothicMPRO"/>
              </a:rPr>
              <a:t>類、ビタミン</a:t>
            </a:r>
            <a:r>
              <a:rPr lang="en" altLang="ja-JP" sz="1050" b="0" i="0">
                <a:effectLst/>
                <a:latin typeface="HGMaruGothicMPRO"/>
                <a:ea typeface="HGMaruGothicMPRO"/>
              </a:rPr>
              <a:t>D</a:t>
            </a:r>
            <a:r>
              <a:rPr lang="ja-JP" altLang="en" sz="1050" b="0" i="0">
                <a:effectLst/>
                <a:latin typeface="HGMaruGothicMPRO"/>
                <a:ea typeface="HGMaruGothicMPRO"/>
              </a:rPr>
              <a:t>、</a:t>
            </a:r>
            <a:r>
              <a:rPr lang="ja-JP" altLang="en-US" sz="1050" b="0" i="0">
                <a:effectLst/>
                <a:latin typeface="HGMaruGothicMPRO"/>
                <a:ea typeface="HGMaruGothicMPRO"/>
              </a:rPr>
              <a:t>ビタミン</a:t>
            </a:r>
            <a:r>
              <a:rPr lang="en" altLang="ja-JP" sz="1050" b="0" i="0">
                <a:effectLst/>
                <a:latin typeface="HGMaruGothicMPRO"/>
                <a:ea typeface="HGMaruGothicMPRO"/>
              </a:rPr>
              <a:t>E</a:t>
            </a:r>
            <a:r>
              <a:rPr lang="ja-JP" altLang="en" sz="1050" b="0" i="0">
                <a:effectLst/>
                <a:latin typeface="HGMaruGothicMPRO"/>
                <a:ea typeface="HGMaruGothicMPRO"/>
              </a:rPr>
              <a:t>、</a:t>
            </a:r>
            <a:r>
              <a:rPr lang="ja-JP" altLang="en-US" sz="1050" b="0" i="0">
                <a:effectLst/>
                <a:latin typeface="HGMaruGothicMPRO"/>
                <a:ea typeface="HGMaruGothicMPRO"/>
              </a:rPr>
              <a:t>アスタキサンチンなど、さまざまな栄養素が豊富に含まれている。</a:t>
            </a:r>
            <a:endParaRPr lang="en-US" altLang="ja-JP" sz="1050">
              <a:latin typeface="HGMaruGothicMPRO"/>
              <a:ea typeface="HGMaruGothicMPRO"/>
            </a:endParaRPr>
          </a:p>
          <a:p>
            <a:r>
              <a:rPr lang="ja-JP" altLang="en-US" sz="1050" b="0" i="0">
                <a:effectLst/>
                <a:latin typeface="HGMaruGothicMPRO"/>
                <a:ea typeface="HGMaruGothicMPRO"/>
              </a:rPr>
              <a:t>　</a:t>
            </a:r>
            <a:r>
              <a:rPr lang="en" altLang="ja-JP" sz="1050" b="0" i="0">
                <a:effectLst/>
                <a:latin typeface="HGMaruGothicMPRO"/>
                <a:ea typeface="HGMaruGothicMPRO"/>
              </a:rPr>
              <a:t>DHA</a:t>
            </a:r>
            <a:r>
              <a:rPr lang="ja-JP" altLang="en" sz="1050" b="0" i="0">
                <a:effectLst/>
                <a:latin typeface="HGMaruGothicMPRO"/>
                <a:ea typeface="HGMaruGothicMPRO"/>
              </a:rPr>
              <a:t>・</a:t>
            </a:r>
            <a:r>
              <a:rPr lang="en" altLang="ja-JP" sz="1050" b="0" i="0">
                <a:effectLst/>
                <a:latin typeface="HGMaruGothicMPRO"/>
                <a:ea typeface="HGMaruGothicMPRO"/>
              </a:rPr>
              <a:t>EPA</a:t>
            </a:r>
            <a:r>
              <a:rPr lang="ja-JP" altLang="en-US" sz="1050" b="0" i="0">
                <a:effectLst/>
                <a:latin typeface="HGMaruGothicMPRO"/>
                <a:ea typeface="HGMaruGothicMPRO"/>
              </a:rPr>
              <a:t>といった脂肪酸はエネルギー源となり、身体の機能を維持するために重要な栄養素だ。イクラの</a:t>
            </a:r>
            <a:r>
              <a:rPr lang="en" altLang="ja-JP" sz="1050" b="0" i="0">
                <a:effectLst/>
                <a:latin typeface="HGMaruGothicMPRO"/>
                <a:ea typeface="HGMaruGothicMPRO"/>
              </a:rPr>
              <a:t>DHA</a:t>
            </a:r>
            <a:r>
              <a:rPr lang="ja-JP" altLang="en" sz="1050" b="0" i="0">
                <a:effectLst/>
                <a:latin typeface="HGMaruGothicMPRO"/>
                <a:ea typeface="HGMaruGothicMPRO"/>
              </a:rPr>
              <a:t>・</a:t>
            </a:r>
            <a:r>
              <a:rPr lang="en" altLang="ja-JP" sz="1050" b="0" i="0">
                <a:effectLst/>
                <a:latin typeface="HGMaruGothicMPRO"/>
                <a:ea typeface="HGMaruGothicMPRO"/>
              </a:rPr>
              <a:t>EPA</a:t>
            </a:r>
            <a:r>
              <a:rPr lang="ja-JP" altLang="en-US" sz="1050" b="0" i="0">
                <a:effectLst/>
                <a:latin typeface="HGMaruGothicMPRO"/>
                <a:ea typeface="HGMaruGothicMPRO"/>
              </a:rPr>
              <a:t>には脂溶性ビタミンの吸収をよくする働きがあり、不足すると疲れやすくなったり、ビタミンが不足しやすくなるため注意が必要だ。</a:t>
            </a:r>
            <a:r>
              <a:rPr lang="ja-JP" altLang="en-US" sz="1050">
                <a:latin typeface="HGMaruGothicMPRO"/>
                <a:ea typeface="HGMaruGothicMPRO"/>
              </a:rPr>
              <a:t>イクラの赤い色味はアスタキサンチンという天然色素によるもので、紫外線から肌を守る機能や、乾燥を防ぐ機能がある。</a:t>
            </a:r>
            <a:endParaRPr lang="en-US" altLang="ja-JP" sz="105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551521" y="9403205"/>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effectLst/>
                <a:latin typeface="HGMaruGothicMPRO" panose="020F0600000000000000" pitchFamily="34" charset="-128"/>
                <a:ea typeface="HGMaruGothicMPRO" panose="020F0600000000000000" pitchFamily="34" charset="-128"/>
                <a:cs typeface="Helvetica"/>
              </a:rPr>
              <a:t>　</a:t>
            </a:r>
            <a:r>
              <a:rPr lang="ja-JP" altLang="en-US">
                <a:effectLst/>
                <a:latin typeface="HGMaruGothicMPRO" panose="020F0600000000000000" pitchFamily="34" charset="-128"/>
                <a:ea typeface="HGMaruGothicMPRO" panose="020F0600000000000000" pitchFamily="34" charset="-128"/>
              </a:rPr>
              <a:t>彼岸を境に、季節は大きく秋へと動く。それに伴って、夏バテしていた人々の行楽の動きも活発化する。</a:t>
            </a:r>
            <a:r>
              <a:rPr lang="ja-JP" altLang="en-US">
                <a:latin typeface="HGMaruGothicMPRO" panose="020F0600000000000000" pitchFamily="34" charset="-128"/>
                <a:ea typeface="HGMaruGothicMPRO" panose="020F0600000000000000" pitchFamily="34" charset="-128"/>
              </a:rPr>
              <a:t>同時に、</a:t>
            </a:r>
            <a:r>
              <a:rPr lang="ja-JP" altLang="en-US">
                <a:effectLst/>
                <a:latin typeface="HGMaruGothicMPRO" panose="020F0600000000000000" pitchFamily="34" charset="-128"/>
                <a:ea typeface="HGMaruGothicMPRO" panose="020F0600000000000000" pitchFamily="34" charset="-128"/>
              </a:rPr>
              <a:t>学校では運動会やテストなども始まる。中盤には３連休もあり、秋行楽へのシフトも一気に進むことになる。気候の変化に素早く対応することが重要な時期である。秋の新商品も各メーカーから一気に発売される。夏物商品の処分がスムーズであればあるほど、早急に秋商材の展開が可能となる。秋商材が最も早く発売される菓子を筆頭に、加工食品、雑貨関連と順を追って切り替えを行お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◆運動会</a:t>
            </a:r>
            <a:endParaRPr lang="en-US" altLang="ja-JP" b="1" dirty="0">
              <a:latin typeface="HGMaruGothicMPRO" panose="020F0600000000000000" pitchFamily="34" charset="-128"/>
              <a:ea typeface="HGMaruGothicMPRO" panose="020F0600000000000000" pitchFamily="34" charset="-128"/>
            </a:endParaRPr>
          </a:p>
          <a:p>
            <a:r>
              <a:rPr lang="ja-JP" altLang="en-US">
                <a:effectLst/>
                <a:latin typeface="HGMaruGothicMPRO" panose="020F0600000000000000" pitchFamily="34" charset="-128"/>
                <a:ea typeface="HGMaruGothicMPRO" panose="020F0600000000000000" pitchFamily="34" charset="-128"/>
              </a:rPr>
              <a:t>　運動会シーズン。お茶、スポーツドリンク、機能性飲料は通常とは異なった売れ方をするので情報収集を怠らないように。スポーツドリンク、お茶はストックを多めに持ち、欠品防止に努める。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◆台風、ゲリラ豪雨、長雨</a:t>
            </a:r>
            <a:endParaRPr lang="en-US" altLang="ja-JP" b="1" dirty="0">
              <a:latin typeface="HGMaruGothicMPRO" panose="020F0600000000000000" pitchFamily="34" charset="-128"/>
              <a:ea typeface="HGMaruGothicMPRO" panose="020F0600000000000000" pitchFamily="34" charset="-128"/>
            </a:endParaRPr>
          </a:p>
          <a:p>
            <a:r>
              <a:rPr lang="ja-JP" altLang="en-US">
                <a:effectLst/>
                <a:latin typeface="HGMaruGothicMPRO" panose="020F0600000000000000" pitchFamily="34" charset="-128"/>
                <a:ea typeface="HGMaruGothicMPRO" panose="020F0600000000000000" pitchFamily="34" charset="-128"/>
              </a:rPr>
              <a:t>　９月半ばは悪天候の日が増える。天候が不安定な時期には雨具は必須の商品。この時期には、普段</a:t>
            </a:r>
            <a:r>
              <a:rPr lang="ja-JP" altLang="en-US">
                <a:latin typeface="HGMaruGothicMPRO" panose="020F0600000000000000" pitchFamily="34" charset="-128"/>
                <a:ea typeface="HGMaruGothicMPRO" panose="020F0600000000000000" pitchFamily="34" charset="-128"/>
              </a:rPr>
              <a:t>より大目に</a:t>
            </a:r>
            <a:r>
              <a:rPr lang="ja-JP" altLang="en-US">
                <a:effectLst/>
                <a:latin typeface="HGMaruGothicMPRO" panose="020F0600000000000000" pitchFamily="34" charset="-128"/>
                <a:ea typeface="HGMaruGothicMPRO" panose="020F0600000000000000" pitchFamily="34" charset="-128"/>
              </a:rPr>
              <a:t>在庫量を確保する。雨の中、わざわざ立ち寄って購入しようとしているお客様にとって、欠品している店は「使えない店」と思われてしまう。希望のお客様全員が絶対に買って帰れるようにしたい。</a:t>
            </a:r>
            <a:endParaRPr lang="ja-JP" altLang="en-US">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９月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シメジ</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材料：１人前</a:t>
            </a:r>
            <a:r>
              <a:rPr lang="en-US" altLang="ja-JP" sz="1200" b="1" i="0" strike="noStrike">
                <a:solidFill>
                  <a:srgbClr val="000000"/>
                </a:solidFill>
                <a:latin typeface="HGMaruGothicMPRO"/>
                <a:ea typeface="HGMaruGothicMPRO"/>
                <a:cs typeface="HG丸ｺﾞｼｯｸM-PRO"/>
              </a:rPr>
              <a:t>》</a:t>
            </a:r>
            <a:endParaRPr lang="en-US" altLang="ja-JP" sz="100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イクラ </a:t>
            </a:r>
            <a:r>
              <a:rPr lang="en-US" altLang="ja-JP" sz="1050">
                <a:latin typeface="HGMaruGothicMPRO"/>
                <a:ea typeface="HGMaruGothicMPRO"/>
              </a:rPr>
              <a:t>(</a:t>
            </a:r>
            <a:r>
              <a:rPr lang="ja-JP" altLang="en-US" sz="1050">
                <a:latin typeface="HGMaruGothicMPRO"/>
                <a:ea typeface="HGMaruGothicMPRO"/>
              </a:rPr>
              <a:t>しょうゆ漬け</a:t>
            </a:r>
            <a:r>
              <a:rPr lang="en-US" altLang="ja-JP" sz="1050">
                <a:latin typeface="HGMaruGothicMPRO"/>
                <a:ea typeface="HGMaruGothicMPRO"/>
              </a:rPr>
              <a:t>)</a:t>
            </a:r>
            <a:r>
              <a:rPr lang="ja-JP" altLang="en-US" sz="1050">
                <a:latin typeface="HGMaruGothicMPRO"/>
                <a:ea typeface="HGMaruGothicMPRO"/>
              </a:rPr>
              <a:t>　</a:t>
            </a:r>
            <a:r>
              <a:rPr lang="en" altLang="ja-JP" sz="1050">
                <a:latin typeface="HGMaruGothicMPRO"/>
                <a:ea typeface="HGMaruGothicMPRO"/>
              </a:rPr>
              <a:t> 50g</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大葉　６枚　　</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パスタ　</a:t>
            </a:r>
            <a:r>
              <a:rPr lang="en" altLang="ja-JP" sz="1050">
                <a:latin typeface="HGMaruGothicMPRO"/>
                <a:ea typeface="HGMaruGothicMPRO"/>
              </a:rPr>
              <a:t>100</a:t>
            </a:r>
            <a:r>
              <a:rPr lang="en-US" altLang="ja-JP" sz="1050">
                <a:latin typeface="HGMaruGothicMPRO"/>
                <a:ea typeface="HGMaruGothicMPRO"/>
              </a:rPr>
              <a:t>g</a:t>
            </a:r>
            <a:r>
              <a:rPr lang="ja-JP" altLang="en-US" sz="1050">
                <a:latin typeface="HGMaruGothicMPRO"/>
                <a:ea typeface="HGMaruGothicMPRO"/>
              </a:rPr>
              <a:t>　　</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有機バター　</a:t>
            </a:r>
            <a:r>
              <a:rPr lang="en-US" altLang="ja-JP" sz="1050">
                <a:latin typeface="HGMaruGothicMPRO"/>
                <a:ea typeface="HGMaruGothicMPRO"/>
                <a:cs typeface="HG丸ｺﾞｼｯｸM-PRO"/>
              </a:rPr>
              <a:t>20g</a:t>
            </a:r>
          </a:p>
          <a:p>
            <a:pPr rtl="1">
              <a:lnSpc>
                <a:spcPts val="1600"/>
              </a:lnSpc>
              <a:defRPr sz="1000"/>
            </a:pPr>
            <a:r>
              <a:rPr lang="ja-JP" altLang="en-US" sz="1050">
                <a:latin typeface="HGMaruGothicMPRO"/>
                <a:ea typeface="HGMaruGothicMPRO"/>
              </a:rPr>
              <a:t>しょうゆ　大さじ１</a:t>
            </a:r>
            <a:endParaRPr lang="en-US" altLang="ja-JP" sz="1050">
              <a:latin typeface="HGMaruGothicMPRO"/>
              <a:ea typeface="HGMaruGothic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960001"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a:effectLst/>
                <a:latin typeface="HGMaruGothicMPRO" panose="020F0600000000000000" pitchFamily="34" charset="-128"/>
                <a:ea typeface="HGMaruGothicMPRO" panose="020F0600000000000000" pitchFamily="34" charset="-128"/>
              </a:rPr>
              <a:t>　シメジは、ビタミン</a:t>
            </a:r>
            <a:r>
              <a:rPr lang="en" altLang="ja-JP" sz="1050" i="0">
                <a:effectLst/>
                <a:latin typeface="HGMaruGothicMPRO" panose="020F0600000000000000" pitchFamily="34" charset="-128"/>
                <a:ea typeface="HGMaruGothicMPRO" panose="020F0600000000000000" pitchFamily="34" charset="-128"/>
              </a:rPr>
              <a:t>D</a:t>
            </a:r>
            <a:r>
              <a:rPr lang="ja-JP" altLang="en" sz="1050" i="0">
                <a:effectLst/>
                <a:latin typeface="HGMaruGothicMPRO" panose="020F0600000000000000" pitchFamily="34" charset="-128"/>
                <a:ea typeface="HGMaruGothicMPRO" panose="020F0600000000000000" pitchFamily="34" charset="-128"/>
              </a:rPr>
              <a:t>、</a:t>
            </a:r>
            <a:r>
              <a:rPr lang="ja-JP" altLang="en-US" sz="1050" i="0">
                <a:effectLst/>
                <a:latin typeface="HGMaruGothicMPRO" panose="020F0600000000000000" pitchFamily="34" charset="-128"/>
                <a:ea typeface="HGMaruGothicMPRO" panose="020F0600000000000000" pitchFamily="34" charset="-128"/>
              </a:rPr>
              <a:t>食物繊維、ビタミン</a:t>
            </a:r>
            <a:r>
              <a:rPr lang="en" altLang="ja-JP" sz="1050" i="0">
                <a:effectLst/>
                <a:latin typeface="HGMaruGothicMPRO" panose="020F0600000000000000" pitchFamily="34" charset="-128"/>
                <a:ea typeface="HGMaruGothicMPRO" panose="020F0600000000000000" pitchFamily="34" charset="-128"/>
              </a:rPr>
              <a:t>B</a:t>
            </a:r>
            <a:r>
              <a:rPr lang="ja-JP" altLang="en-US" sz="1050" i="0">
                <a:effectLst/>
                <a:latin typeface="HGMaruGothicMPRO" panose="020F0600000000000000" pitchFamily="34" charset="-128"/>
                <a:ea typeface="HGMaruGothicMPRO" panose="020F0600000000000000" pitchFamily="34" charset="-128"/>
              </a:rPr>
              <a:t>群、カリウムなどの栄養素を多く含む。食物繊維は、整腸作用があり、便秘予防や血糖値対策としても効果がある。</a:t>
            </a:r>
            <a:endParaRPr lang="en-US" altLang="ja-JP" sz="1050" i="0">
              <a:effectLst/>
              <a:latin typeface="HGMaruGothicMPRO" panose="020F0600000000000000" pitchFamily="34" charset="-128"/>
              <a:ea typeface="HGMaruGothicMPRO" panose="020F0600000000000000" pitchFamily="34" charset="-128"/>
            </a:endParaRPr>
          </a:p>
          <a:p>
            <a:pPr algn="l"/>
            <a:r>
              <a:rPr lang="ja-JP" altLang="en-US" sz="1050">
                <a:latin typeface="HGMaruGothicMPRO" panose="020F0600000000000000" pitchFamily="34" charset="-128"/>
                <a:ea typeface="HGMaruGothicMPRO" panose="020F0600000000000000" pitchFamily="34" charset="-128"/>
              </a:rPr>
              <a:t>　</a:t>
            </a:r>
            <a:r>
              <a:rPr lang="ja-JP" altLang="en-US" sz="1050" i="0">
                <a:effectLst/>
                <a:latin typeface="HGMaruGothicMPRO" panose="020F0600000000000000" pitchFamily="34" charset="-128"/>
                <a:ea typeface="HGMaruGothicMPRO" panose="020F0600000000000000" pitchFamily="34" charset="-128"/>
              </a:rPr>
              <a:t>また、ビタミン</a:t>
            </a:r>
            <a:r>
              <a:rPr lang="en" altLang="ja-JP" sz="1050" i="0">
                <a:effectLst/>
                <a:latin typeface="HGMaruGothicMPRO" panose="020F0600000000000000" pitchFamily="34" charset="-128"/>
                <a:ea typeface="HGMaruGothicMPRO" panose="020F0600000000000000" pitchFamily="34" charset="-128"/>
              </a:rPr>
              <a:t>D</a:t>
            </a:r>
            <a:r>
              <a:rPr lang="ja-JP" altLang="en-US" sz="1050" i="0">
                <a:effectLst/>
                <a:latin typeface="HGMaruGothicMPRO" panose="020F0600000000000000" pitchFamily="34" charset="-128"/>
                <a:ea typeface="HGMaruGothicMPRO" panose="020F0600000000000000" pitchFamily="34" charset="-128"/>
              </a:rPr>
              <a:t>は、カルシウムの吸収率をアップさせる働きがあり、成長期の子どもには欠かせない栄養素だ。ビタミン</a:t>
            </a:r>
            <a:r>
              <a:rPr lang="en" altLang="ja-JP" sz="1050" i="0">
                <a:effectLst/>
                <a:latin typeface="HGMaruGothicMPRO" panose="020F0600000000000000" pitchFamily="34" charset="-128"/>
                <a:ea typeface="HGMaruGothicMPRO" panose="020F0600000000000000" pitchFamily="34" charset="-128"/>
              </a:rPr>
              <a:t>D</a:t>
            </a:r>
            <a:r>
              <a:rPr lang="ja-JP" altLang="en-US" sz="1050" i="0">
                <a:effectLst/>
                <a:latin typeface="HGMaruGothicMPRO" panose="020F0600000000000000" pitchFamily="34" charset="-128"/>
                <a:ea typeface="HGMaruGothicMPRO" panose="020F0600000000000000" pitchFamily="34" charset="-128"/>
              </a:rPr>
              <a:t>が不足すると骨がもろくなるので、積極的に取り入れていきたい。</a:t>
            </a:r>
            <a:endParaRPr lang="en-US" altLang="ja-JP" sz="105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粒が小さめの方が味が濃厚でおいしいとされる。粒が割れていないもの、膜にハリがあるものを選ぶようにしよう。天然イクラは熱湯に浸すと白い膜ができるが、人工イクラは変化しない。</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355498" y="4064311"/>
            <a:ext cx="1712824" cy="245767"/>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イクラの選び方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617484" y="4045651"/>
            <a:ext cx="1853614" cy="304722"/>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シメジの選び方</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おいしいシメジは、かさの色が濃く、小ぶりだ。また、ハリと弾力があるものを選ぶようにしよう。</a:t>
            </a:r>
            <a:endParaRPr lang="en-US" altLang="ja-JP" sz="105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400366" y="850705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主婦休みの日（９</a:t>
            </a:r>
            <a:r>
              <a:rPr lang="en-US" altLang="ja-JP" sz="280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２５）</a:t>
            </a:r>
            <a:endParaRPr lang="en-US" altLang="ja-JP" sz="280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347776" y="9152957"/>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サンケイリビング新聞社が制定。１月、５月、９月の年３回。年末年始、</a:t>
            </a:r>
            <a:r>
              <a:rPr lang="ja-JP" altLang="en" sz="1050">
                <a:effectLst/>
                <a:latin typeface="HGMaruGothicMPRO" panose="020F0600000000000000" pitchFamily="34" charset="-128"/>
                <a:ea typeface="HGMaruGothicMPRO" panose="020F0600000000000000" pitchFamily="34" charset="-128"/>
              </a:rPr>
              <a:t>ＧＷ、</a:t>
            </a:r>
            <a:r>
              <a:rPr lang="ja-JP" altLang="en-US" sz="1050">
                <a:effectLst/>
                <a:latin typeface="HGMaruGothicMPRO" panose="020F0600000000000000" pitchFamily="34" charset="-128"/>
                <a:ea typeface="HGMaruGothicMPRO" panose="020F0600000000000000" pitchFamily="34" charset="-128"/>
              </a:rPr>
              <a:t>夏休み中に忙しかった主婦たちにリフレッシュをということから提唱された。</a:t>
            </a:r>
            <a:endParaRPr lang="en-US" altLang="ja-JP" sz="1050">
              <a:effectLst/>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endParaRPr>
          </a:p>
          <a:p>
            <a:r>
              <a:rPr lang="ja-JP" altLang="en-US" sz="1050" b="1">
                <a:effectLst/>
                <a:latin typeface="HGMaruGothicMPRO" panose="020F0600000000000000" pitchFamily="34" charset="-128"/>
                <a:ea typeface="HGMaruGothicMPRO" panose="020F0600000000000000" pitchFamily="34" charset="-128"/>
              </a:rPr>
              <a:t>重点メニュー・商品</a:t>
            </a:r>
            <a:endParaRPr lang="en-US" altLang="ja-JP" sz="1050" b="1">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ローストビーフ、サーモン、カットフルーツ、カフェ飲料、紅茶、アルコール風味飲料、プレミアムアイスクリーム、魚介のパエリア、秋野菜パスタ、サラダ</a:t>
            </a:r>
            <a:endParaRPr lang="en-US" altLang="ja-JP" sz="1050">
              <a:effectLst/>
              <a:latin typeface="HGMaruGothicMPRO" panose="020F0600000000000000" pitchFamily="34" charset="-128"/>
              <a:ea typeface="HGMaruGothicMPRO" panose="020F0600000000000000" pitchFamily="34" charset="-128"/>
            </a:endParaRPr>
          </a:p>
          <a:p>
            <a:endParaRPr lang="en-US" altLang="ja-JP" sz="1050" b="1">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14333" y="10673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chemeClr val="accent2">
                    <a:lumMod val="75000"/>
                  </a:schemeClr>
                </a:solidFill>
                <a:latin typeface="メイリオ"/>
                <a:ea typeface="メイリオ"/>
              </a:rPr>
              <a:t>９月</a:t>
            </a:r>
            <a:r>
              <a:rPr lang="ja-JP" altLang="en-US" sz="2300" b="1" i="0" u="none" strike="noStrike" baseline="0">
                <a:solidFill>
                  <a:schemeClr val="accent2">
                    <a:lumMod val="75000"/>
                  </a:schemeClr>
                </a:solidFill>
                <a:latin typeface="メイリオ"/>
                <a:ea typeface="メイリオ"/>
              </a:rPr>
              <a:t>･</a:t>
            </a:r>
            <a:r>
              <a:rPr lang="ja-JP" altLang="en-US" sz="2300" b="1">
                <a:solidFill>
                  <a:schemeClr val="accent2">
                    <a:lumMod val="75000"/>
                  </a:schemeClr>
                </a:solidFill>
                <a:latin typeface="メイリオ"/>
                <a:ea typeface="メイリオ"/>
              </a:rPr>
              <a:t>･･旬の</a:t>
            </a:r>
            <a:r>
              <a:rPr lang="ja-JP" altLang="en-US" sz="2300" b="1" i="0" u="none" strike="noStrike" baseline="0">
                <a:solidFill>
                  <a:schemeClr val="accent2">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2">
                    <a:lumMod val="60000"/>
                    <a:lumOff val="40000"/>
                  </a:schemeClr>
                </a:solidFill>
                <a:latin typeface="メイリオ"/>
                <a:ea typeface="メイリオ"/>
              </a:rPr>
              <a:t>〜</a:t>
            </a:r>
            <a:r>
              <a:rPr lang="ja-JP" altLang="en-US" sz="2300" b="1" i="0" u="none" strike="noStrike" baseline="0">
                <a:solidFill>
                  <a:schemeClr val="accent2">
                    <a:lumMod val="60000"/>
                    <a:lumOff val="40000"/>
                  </a:schemeClr>
                </a:solidFill>
                <a:latin typeface="メイリオ"/>
                <a:ea typeface="メイリオ"/>
              </a:rPr>
              <a:t> 新学期開始の情報収集も忘れずに </a:t>
            </a:r>
            <a:r>
              <a:rPr lang="en-US" altLang="ja-JP" sz="2300" b="1" i="0" u="none" strike="noStrike" baseline="0" dirty="0">
                <a:solidFill>
                  <a:schemeClr val="accent2">
                    <a:lumMod val="60000"/>
                    <a:lumOff val="40000"/>
                  </a:schemeClr>
                </a:solidFill>
                <a:latin typeface="メイリオ"/>
                <a:ea typeface="メイリオ"/>
              </a:rPr>
              <a:t>〜</a:t>
            </a:r>
            <a:endParaRPr lang="ja-JP" altLang="en-US" sz="2300" b="1" i="0" u="none" strike="noStrike" baseline="0">
              <a:solidFill>
                <a:schemeClr val="accent2">
                  <a:lumMod val="60000"/>
                  <a:lumOff val="40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2" name="図 11">
            <a:extLst>
              <a:ext uri="{FF2B5EF4-FFF2-40B4-BE49-F238E27FC236}">
                <a16:creationId xmlns:a16="http://schemas.microsoft.com/office/drawing/2014/main" id="{FBCEF553-11CB-27CF-8E9F-BEF6A7CD48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551791" y="1764294"/>
            <a:ext cx="1616209" cy="1143453"/>
          </a:xfrm>
          <a:prstGeom prst="rect">
            <a:avLst/>
          </a:prstGeom>
        </p:spPr>
      </p:pic>
      <p:pic>
        <p:nvPicPr>
          <p:cNvPr id="17" name="図 16">
            <a:extLst>
              <a:ext uri="{FF2B5EF4-FFF2-40B4-BE49-F238E27FC236}">
                <a16:creationId xmlns:a16="http://schemas.microsoft.com/office/drawing/2014/main" id="{96C3F8C9-D515-552B-5D33-D1E167E943C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75930" y="3334437"/>
            <a:ext cx="1513527" cy="1135145"/>
          </a:xfrm>
          <a:prstGeom prst="rect">
            <a:avLst/>
          </a:prstGeom>
        </p:spPr>
      </p:pic>
      <p:pic>
        <p:nvPicPr>
          <p:cNvPr id="23" name="図 22">
            <a:extLst>
              <a:ext uri="{FF2B5EF4-FFF2-40B4-BE49-F238E27FC236}">
                <a16:creationId xmlns:a16="http://schemas.microsoft.com/office/drawing/2014/main" id="{B6CAFCFE-6BDB-8F55-8DCD-29B4D2C974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673328" y="1645653"/>
            <a:ext cx="1332491" cy="1332491"/>
          </a:xfrm>
          <a:prstGeom prst="rect">
            <a:avLst/>
          </a:prstGeom>
        </p:spPr>
      </p:pic>
      <p:pic>
        <p:nvPicPr>
          <p:cNvPr id="29" name="図 28">
            <a:extLst>
              <a:ext uri="{FF2B5EF4-FFF2-40B4-BE49-F238E27FC236}">
                <a16:creationId xmlns:a16="http://schemas.microsoft.com/office/drawing/2014/main" id="{60CA426C-5BE4-E553-E927-47F447F28F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37262" y="3477208"/>
            <a:ext cx="1713691" cy="1281362"/>
          </a:xfrm>
          <a:prstGeom prst="rect">
            <a:avLst/>
          </a:prstGeom>
        </p:spPr>
      </p:pic>
      <p:pic>
        <p:nvPicPr>
          <p:cNvPr id="34" name="図 33">
            <a:extLst>
              <a:ext uri="{FF2B5EF4-FFF2-40B4-BE49-F238E27FC236}">
                <a16:creationId xmlns:a16="http://schemas.microsoft.com/office/drawing/2014/main" id="{A7A99B4C-B88F-F26E-21C9-4CE8072BDC5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5908228" y="5374917"/>
            <a:ext cx="2180486" cy="2716821"/>
          </a:xfrm>
          <a:prstGeom prst="rect">
            <a:avLst/>
          </a:prstGeom>
        </p:spPr>
      </p:pic>
      <p:pic>
        <p:nvPicPr>
          <p:cNvPr id="38" name="図 37">
            <a:extLst>
              <a:ext uri="{FF2B5EF4-FFF2-40B4-BE49-F238E27FC236}">
                <a16:creationId xmlns:a16="http://schemas.microsoft.com/office/drawing/2014/main" id="{AF72894D-5646-BE28-8770-C561BD7D3D2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8314592" y="5388075"/>
            <a:ext cx="2180486" cy="2716821"/>
          </a:xfrm>
          <a:prstGeom prst="rect">
            <a:avLst/>
          </a:prstGeom>
        </p:spPr>
      </p:pic>
      <p:pic>
        <p:nvPicPr>
          <p:cNvPr id="40" name="図 39">
            <a:extLst>
              <a:ext uri="{FF2B5EF4-FFF2-40B4-BE49-F238E27FC236}">
                <a16:creationId xmlns:a16="http://schemas.microsoft.com/office/drawing/2014/main" id="{0FCD5EE7-B178-61CA-A6E9-2750389E069E}"/>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3017146" y="5393934"/>
            <a:ext cx="2370057" cy="2705100"/>
          </a:xfrm>
          <a:prstGeom prst="rect">
            <a:avLst/>
          </a:prstGeom>
        </p:spPr>
      </p:pic>
      <p:pic>
        <p:nvPicPr>
          <p:cNvPr id="45" name="図 44">
            <a:extLst>
              <a:ext uri="{FF2B5EF4-FFF2-40B4-BE49-F238E27FC236}">
                <a16:creationId xmlns:a16="http://schemas.microsoft.com/office/drawing/2014/main" id="{2EB8E90B-5821-966C-96D9-AF808EC8208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0441507" y="5392921"/>
            <a:ext cx="2370057" cy="2707127"/>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529812" y="12883472"/>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秋の彼岸（９</a:t>
            </a:r>
            <a:r>
              <a:rPr lang="en-US" altLang="ja-JP" sz="280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２０～ ９</a:t>
            </a:r>
            <a:r>
              <a:rPr lang="en-US" altLang="ja-JP" sz="280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２６）</a:t>
            </a:r>
            <a:endParaRPr lang="en-US" altLang="ja-JP" sz="280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529812" y="13555388"/>
            <a:ext cx="625233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秋の彼岸は、秋分の日を中日（ちゅうにち）とした前後</a:t>
            </a:r>
            <a:r>
              <a:rPr lang="en-US" altLang="ja-JP" sz="1050">
                <a:effectLst/>
                <a:latin typeface="HGMaruGothicMPRO" panose="020F0600000000000000" pitchFamily="34" charset="-128"/>
                <a:ea typeface="HGMaruGothicMPRO" panose="020F0600000000000000" pitchFamily="34" charset="-128"/>
              </a:rPr>
              <a:t>3</a:t>
            </a:r>
            <a:r>
              <a:rPr lang="ja-JP" altLang="en-US" sz="1050">
                <a:effectLst/>
                <a:latin typeface="HGMaruGothicMPRO" panose="020F0600000000000000" pitchFamily="34" charset="-128"/>
                <a:ea typeface="HGMaruGothicMPRO" panose="020F0600000000000000" pitchFamily="34" charset="-128"/>
              </a:rPr>
              <a:t>日間を合わせた</a:t>
            </a:r>
            <a:r>
              <a:rPr lang="en-US" altLang="ja-JP" sz="1050">
                <a:effectLst/>
                <a:latin typeface="HGMaruGothicMPRO" panose="020F0600000000000000" pitchFamily="34" charset="-128"/>
                <a:ea typeface="HGMaruGothicMPRO" panose="020F0600000000000000" pitchFamily="34" charset="-128"/>
              </a:rPr>
              <a:t>7</a:t>
            </a:r>
            <a:r>
              <a:rPr lang="ja-JP" altLang="en-US" sz="1050">
                <a:effectLst/>
                <a:latin typeface="HGMaruGothicMPRO" panose="020F0600000000000000" pitchFamily="34" charset="-128"/>
                <a:ea typeface="HGMaruGothicMPRO" panose="020F0600000000000000" pitchFamily="34" charset="-128"/>
              </a:rPr>
              <a:t>日間。秋分の日は、</a:t>
            </a:r>
            <a:r>
              <a:rPr lang="en-US" altLang="ja-JP" sz="1050">
                <a:effectLst/>
                <a:latin typeface="HGMaruGothicMPRO" panose="020F0600000000000000" pitchFamily="34" charset="-128"/>
                <a:ea typeface="HGMaruGothicMPRO" panose="020F0600000000000000" pitchFamily="34" charset="-128"/>
              </a:rPr>
              <a:t>1948</a:t>
            </a:r>
            <a:r>
              <a:rPr lang="ja-JP" altLang="en-US" sz="1050">
                <a:effectLst/>
                <a:latin typeface="HGMaruGothicMPRO" panose="020F0600000000000000" pitchFamily="34" charset="-128"/>
                <a:ea typeface="HGMaruGothicMPRO" panose="020F0600000000000000" pitchFamily="34" charset="-128"/>
              </a:rPr>
              <a:t>年公布の「国民の祝日に関する法律」で、「祖先をうやまい、なくなった人々をしのぶ祝日」として定められている。　</a:t>
            </a:r>
            <a:endParaRPr lang="en-US" altLang="ja-JP" sz="105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　彼岸関連商品を全面的に展開。彼岸用和菓子は通常売場とレジ前のダブル陳列を行う。特におはぎは短期決戦のため、カウンター前に特設台を設け</a:t>
            </a:r>
            <a:r>
              <a:rPr lang="en" altLang="ja-JP" sz="1050">
                <a:effectLst/>
                <a:latin typeface="HGMaruGothicMPRO" panose="020F0600000000000000" pitchFamily="34" charset="-128"/>
                <a:ea typeface="HGMaruGothicMPRO" panose="020F0600000000000000" pitchFamily="34" charset="-128"/>
              </a:rPr>
              <a:t>POP</a:t>
            </a:r>
            <a:r>
              <a:rPr lang="ja-JP" altLang="en-US" sz="1050">
                <a:effectLst/>
                <a:latin typeface="HGMaruGothicMPRO" panose="020F0600000000000000" pitchFamily="34" charset="-128"/>
                <a:ea typeface="HGMaruGothicMPRO" panose="020F0600000000000000" pitchFamily="34" charset="-128"/>
              </a:rPr>
              <a:t>を貼り、積極的に販売する。ろうそくやライター、線香なども欠かさず品揃えしたい。ススキなどを使い秋の雰囲気を演出したエンド展開も効果的。</a:t>
            </a:r>
            <a:endParaRPr lang="en-US" altLang="ja-JP" sz="1050">
              <a:effectLst/>
              <a:latin typeface="HGMaruGothicMPRO" panose="020F0600000000000000" pitchFamily="34" charset="-128"/>
              <a:ea typeface="HGMaruGothicMPRO" panose="020F0600000000000000" pitchFamily="34" charset="-128"/>
            </a:endParaRPr>
          </a:p>
        </p:txBody>
      </p:sp>
      <p:pic>
        <p:nvPicPr>
          <p:cNvPr id="53" name="図 52">
            <a:extLst>
              <a:ext uri="{FF2B5EF4-FFF2-40B4-BE49-F238E27FC236}">
                <a16:creationId xmlns:a16="http://schemas.microsoft.com/office/drawing/2014/main" id="{C6E507FB-3C5F-2EE6-5254-F9715A87F03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581480" y="12492975"/>
            <a:ext cx="3507620" cy="2630715"/>
          </a:xfrm>
          <a:prstGeom prst="rect">
            <a:avLst/>
          </a:prstGeom>
        </p:spPr>
      </p:pic>
      <p:sp>
        <p:nvSpPr>
          <p:cNvPr id="66" name="テキスト ボックス 178">
            <a:extLst>
              <a:ext uri="{FF2B5EF4-FFF2-40B4-BE49-F238E27FC236}">
                <a16:creationId xmlns:a16="http://schemas.microsoft.com/office/drawing/2014/main" id="{9FF7599F-B587-1FD2-101B-03CEFD2C97CB}"/>
              </a:ext>
            </a:extLst>
          </p:cNvPr>
          <p:cNvSpPr txBox="1"/>
          <p:nvPr/>
        </p:nvSpPr>
        <p:spPr bwMode="auto">
          <a:xfrm>
            <a:off x="363274" y="10438863"/>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くるみの日（９</a:t>
            </a:r>
            <a:r>
              <a:rPr lang="en-US" altLang="ja-JP" sz="280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３０）</a:t>
            </a:r>
            <a:endParaRPr lang="en-US" altLang="ja-JP" sz="2800">
              <a:latin typeface="HG創英角ｺﾞｼｯｸUB"/>
              <a:ea typeface="HG創英角ｺﾞｼｯｸUB"/>
              <a:cs typeface="HG創英角ｺﾞｼｯｸUB"/>
            </a:endParaRPr>
          </a:p>
        </p:txBody>
      </p:sp>
      <p:sp>
        <p:nvSpPr>
          <p:cNvPr id="67" name="テキスト ボックス 171">
            <a:extLst>
              <a:ext uri="{FF2B5EF4-FFF2-40B4-BE49-F238E27FC236}">
                <a16:creationId xmlns:a16="http://schemas.microsoft.com/office/drawing/2014/main" id="{D70561D5-CE00-C9C8-12B9-BA6DF19C9D6B}"/>
              </a:ext>
            </a:extLst>
          </p:cNvPr>
          <p:cNvSpPr txBox="1"/>
          <p:nvPr/>
        </p:nvSpPr>
        <p:spPr bwMode="auto">
          <a:xfrm>
            <a:off x="367766" y="11112344"/>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クルミの産地である長野県東御市などのクルミ愛好家が制定。クルミの効能を販促物に記し、ＰＲしよう。</a:t>
            </a:r>
            <a:endParaRPr lang="en-US" altLang="ja-JP" sz="1050">
              <a:effectLst/>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endParaRPr>
          </a:p>
          <a:p>
            <a:r>
              <a:rPr lang="ja-JP" altLang="en-US" sz="1050" b="1">
                <a:effectLst/>
                <a:latin typeface="HGMaruGothicMPRO" panose="020F0600000000000000" pitchFamily="34" charset="-128"/>
                <a:ea typeface="HGMaruGothicMPRO" panose="020F0600000000000000" pitchFamily="34" charset="-128"/>
              </a:rPr>
              <a:t>重点メニュー・商品</a:t>
            </a:r>
            <a:endParaRPr lang="en-US" altLang="ja-JP" sz="1050" b="1">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クルミ、クルミみそ、クルミバター、クルミそば、五平餅、クルミの甘露煮・つくだ煮、カボチャサラダ、クルミ餅、クルミゆべし、クルミパイ、クルミパン</a:t>
            </a:r>
            <a:endParaRPr lang="en-US" altLang="ja-JP" sz="1050" b="1">
              <a:effectLst/>
              <a:latin typeface="HGMaruGothicMPRO" panose="020F0600000000000000" pitchFamily="34" charset="-128"/>
              <a:ea typeface="HGMaruGothicMPRO" panose="020F0600000000000000" pitchFamily="34" charset="-128"/>
            </a:endParaRPr>
          </a:p>
        </p:txBody>
      </p:sp>
      <p:pic>
        <p:nvPicPr>
          <p:cNvPr id="72" name="図 71">
            <a:extLst>
              <a:ext uri="{FF2B5EF4-FFF2-40B4-BE49-F238E27FC236}">
                <a16:creationId xmlns:a16="http://schemas.microsoft.com/office/drawing/2014/main" id="{CCFAFFF2-7C6C-25F7-8B78-ADD4B309EC5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613969" y="8657555"/>
            <a:ext cx="1561667" cy="1727042"/>
          </a:xfrm>
          <a:prstGeom prst="rect">
            <a:avLst/>
          </a:prstGeom>
        </p:spPr>
      </p:pic>
      <p:pic>
        <p:nvPicPr>
          <p:cNvPr id="76" name="図 75">
            <a:extLst>
              <a:ext uri="{FF2B5EF4-FFF2-40B4-BE49-F238E27FC236}">
                <a16:creationId xmlns:a16="http://schemas.microsoft.com/office/drawing/2014/main" id="{1B05613B-E394-5C2B-C3C8-ECCC8B443FA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554456" y="10627560"/>
            <a:ext cx="1561667" cy="1565633"/>
          </a:xfrm>
          <a:prstGeom prst="rect">
            <a:avLst/>
          </a:prstGeom>
        </p:spPr>
      </p:pic>
      <p:pic>
        <p:nvPicPr>
          <p:cNvPr id="6" name="図 5">
            <a:extLst>
              <a:ext uri="{FF2B5EF4-FFF2-40B4-BE49-F238E27FC236}">
                <a16:creationId xmlns:a16="http://schemas.microsoft.com/office/drawing/2014/main" id="{68C7555E-3711-7E2D-E6F2-DFACEFABFE04}"/>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t="58025"/>
          <a:stretch/>
        </p:blipFill>
        <p:spPr>
          <a:xfrm>
            <a:off x="10315974" y="11771210"/>
            <a:ext cx="10236808" cy="3040043"/>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2025-05-29T15:00:00+00:00</_x6295__x7a3f__x65e5__x6642_>
    <_x5009__x51fa__x3057__x53ef__x80fd__x65e5_ xmlns="082c5546-8353-48c8-b816-b659d31cb65e" xsi:nil="true"/>
    <_x88dc__x8db3__x8aac__x660e_ xmlns="082c5546-8353-48c8-b816-b659d31cb65e">【MDカレンダー_2025年9月】
●店内の雰囲気を秋モードにチェンジ！ 
　　〜気候の変化に素早く対応しよう！ 〜
●旬の食材が盛りだくさん！ 行事や記念日に絡めた販促活動を展開しましょう！
　　〜 新学期開始の情報収集も忘れずに 〜
</_x88dc__x8db3__x8aac__x660e_>
  </documentManagement>
</p:properties>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8C2DE767-3E31-4F03-BD92-AE23C74B5098}"/>
</file>

<file path=customXml/itemProps3.xml><?xml version="1.0" encoding="utf-8"?>
<ds:datastoreItem xmlns:ds="http://schemas.openxmlformats.org/officeDocument/2006/customXml" ds:itemID="{FD6C2245-EA20-4F67-80B2-67B6A8944EC1}">
  <ds:schemaRefs>
    <ds:schemaRef ds:uri="2c1d7b4b-498f-4cdf-bef6-03f27d6fb0f2"/>
    <ds:schemaRef ds:uri="6caf9721-af3c-4539-b79f-3040f3464592"/>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TotalTime>
  <Words>2722</Words>
  <Application>Microsoft Macintosh PowerPoint</Application>
  <PresentationFormat>ユーザー設定</PresentationFormat>
  <Paragraphs>357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　肇</dc:creator>
  <cp:lastModifiedBy>英昭 毛利</cp:lastModifiedBy>
  <cp:revision>3</cp:revision>
  <cp:lastPrinted>2021-09-17T00:08:02Z</cp:lastPrinted>
  <dcterms:created xsi:type="dcterms:W3CDTF">2019-06-14T00:16:28Z</dcterms:created>
  <dcterms:modified xsi:type="dcterms:W3CDTF">2025-05-29T21:36:10Z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