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C4100A-0A81-3B0B-D956-BCE27DAC62AF}" name="hosokawa hiroshi(細川 博司 TEC □ＲＳ本□ＲＳＳＳ□ＲＳＤＭ)" initials="hh" userId="S::Hiroshi3_Hosokawa@toshibatec.co.jp::16333bf4-240b-49f2-80b8-f419aff058dd" providerId="AD"/>
  <p188:author id="{8D0EC525-F066-12A3-3CA2-10F7B7EB3958}" name="英昭 毛利" initials="英毛" userId="a09ba7700a82b480" providerId="Windows Live"/>
  <p188:author id="{2650D02D-DB04-07A3-8B7B-44634DCD2AAE}" name="fujita kei(藤田 圭 TEC □ＲＳ本□ＲＳＳＳ□ＲＳＤＭ)" initials="kf" userId="S::Kei_Fujita@toshibatec.co.jp::4e2416aa-e8f0-4604-8a29-7738b4294d25" providerId="AD"/>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5"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08D6"/>
    <a:srgbClr val="FFE1E1"/>
    <a:srgbClr val="C60204"/>
    <a:srgbClr val="FF9CB4"/>
    <a:srgbClr val="E73200"/>
    <a:srgbClr val="ECA434"/>
    <a:srgbClr val="FFD400"/>
    <a:srgbClr val="FFDF91"/>
    <a:srgbClr val="FFE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97" autoAdjust="0"/>
    <p:restoredTop sz="86395" autoAdjust="0"/>
  </p:normalViewPr>
  <p:slideViewPr>
    <p:cSldViewPr snapToGrid="0">
      <p:cViewPr varScale="1">
        <p:scale>
          <a:sx n="80" d="100"/>
          <a:sy n="80" d="100"/>
        </p:scale>
        <p:origin x="2240" y="536"/>
      </p:cViewPr>
      <p:guideLst>
        <p:guide orient="horz" pos="4831"/>
        <p:guide pos="676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2025/9/19</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2025/9/19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2025/9/19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2025/9/19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dirty="0"/>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2025/9/19</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jpe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8.emf"/><Relationship Id="rId11" Type="http://schemas.openxmlformats.org/officeDocument/2006/relationships/image" Target="../media/image23.jpeg"/><Relationship Id="rId5" Type="http://schemas.openxmlformats.org/officeDocument/2006/relationships/image" Target="../media/image2.png"/><Relationship Id="rId15" Type="http://schemas.openxmlformats.org/officeDocument/2006/relationships/image" Target="../media/image27.png"/><Relationship Id="rId10" Type="http://schemas.openxmlformats.org/officeDocument/2006/relationships/image" Target="../media/image22.jpe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F0267CB-187C-C67F-1365-6D48632B6641}"/>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4" name="AutoShape 9">
            <a:extLst>
              <a:ext uri="{FF2B5EF4-FFF2-40B4-BE49-F238E27FC236}">
                <a16:creationId xmlns:a16="http://schemas.microsoft.com/office/drawing/2014/main" id="{A0713C0D-A99B-1727-10A9-45F98ABEBE4F}"/>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dirty="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5" name="AutoShape 9">
            <a:extLst>
              <a:ext uri="{FF2B5EF4-FFF2-40B4-BE49-F238E27FC236}">
                <a16:creationId xmlns:a16="http://schemas.microsoft.com/office/drawing/2014/main" id="{DCE224D0-0137-3DB2-942A-BBCB5F515D68}"/>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dirty="0">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7" name="AutoShape 9">
            <a:extLst>
              <a:ext uri="{FF2B5EF4-FFF2-40B4-BE49-F238E27FC236}">
                <a16:creationId xmlns:a16="http://schemas.microsoft.com/office/drawing/2014/main" id="{9AEA8680-6FF7-A0D1-3390-5C0FD5648CD5}"/>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dirty="0">
                <a:solidFill>
                  <a:schemeClr val="bg1"/>
                </a:solidFill>
                <a:latin typeface="HG丸ｺﾞｼｯｸM-PRO"/>
                <a:ea typeface="HG丸ｺﾞｼｯｸM-PRO"/>
              </a:rPr>
              <a:t>冬メニューの提案</a:t>
            </a:r>
          </a:p>
        </p:txBody>
      </p:sp>
      <p:sp>
        <p:nvSpPr>
          <p:cNvPr id="8" name="AutoShape 1">
            <a:extLst>
              <a:ext uri="{FF2B5EF4-FFF2-40B4-BE49-F238E27FC236}">
                <a16:creationId xmlns:a16="http://schemas.microsoft.com/office/drawing/2014/main" id="{8DC490B6-329A-91F1-A619-FDCAEC14ACAA}"/>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レーム 8">
            <a:extLst>
              <a:ext uri="{FF2B5EF4-FFF2-40B4-BE49-F238E27FC236}">
                <a16:creationId xmlns:a16="http://schemas.microsoft.com/office/drawing/2014/main" id="{08973668-66AC-EDC2-BCA8-6AF28FC30723}"/>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18" name="フレーム 17">
            <a:extLst>
              <a:ext uri="{FF2B5EF4-FFF2-40B4-BE49-F238E27FC236}">
                <a16:creationId xmlns:a16="http://schemas.microsoft.com/office/drawing/2014/main" id="{F4E3AB84-99A5-3420-CFA9-ABCA29FFDED9}"/>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0" name="フレーム 19">
            <a:extLst>
              <a:ext uri="{FF2B5EF4-FFF2-40B4-BE49-F238E27FC236}">
                <a16:creationId xmlns:a16="http://schemas.microsoft.com/office/drawing/2014/main" id="{0AA89385-64F3-C530-DC37-DF467E8230B9}"/>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AutoShape 1">
            <a:extLst>
              <a:ext uri="{FF2B5EF4-FFF2-40B4-BE49-F238E27FC236}">
                <a16:creationId xmlns:a16="http://schemas.microsoft.com/office/drawing/2014/main" id="{0E3219AC-6D80-8F51-3948-32F06CC62644}"/>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8BB10A35-EADC-370C-51BF-BFE07D4022F0}"/>
              </a:ext>
            </a:extLst>
          </p:cNvPr>
          <p:cNvPicPr>
            <a:picLocks noChangeAspect="1"/>
          </p:cNvPicPr>
          <p:nvPr/>
        </p:nvPicPr>
        <p:blipFill rotWithShape="1">
          <a:blip cstate="print">
            <a:extLst>
              <a:ext uri="{28A0092B-C50C-407E-A947-70E740481C1C}">
                <a14:useLocalDpi xmlns:a14="http://schemas.microsoft.com/office/drawing/2010/main"/>
              </a:ext>
            </a:extLst>
          </a:blip>
          <a:srcRect/>
          <a:stretch/>
        </p:blipFill>
        <p:spPr>
          <a:xfrm>
            <a:off x="18448650" y="14719880"/>
            <a:ext cx="2930244" cy="45719"/>
          </a:xfrm>
          <a:prstGeom prst="rect">
            <a:avLst/>
          </a:prstGeom>
        </p:spPr>
      </p:pic>
      <p:sp>
        <p:nvSpPr>
          <p:cNvPr id="24" name="AutoShape 1">
            <a:extLst>
              <a:ext uri="{FF2B5EF4-FFF2-40B4-BE49-F238E27FC236}">
                <a16:creationId xmlns:a16="http://schemas.microsoft.com/office/drawing/2014/main" id="{99ED8B05-E87A-AA95-43CC-265079E9512B}"/>
              </a:ext>
            </a:extLst>
          </p:cNvPr>
          <p:cNvSpPr>
            <a:spLocks noChangeArrowheads="1"/>
          </p:cNvSpPr>
          <p:nvPr/>
        </p:nvSpPr>
        <p:spPr bwMode="auto">
          <a:xfrm>
            <a:off x="-10462"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行楽需要</a:t>
            </a: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1049">
            <a:extLst>
              <a:ext uri="{FF2B5EF4-FFF2-40B4-BE49-F238E27FC236}">
                <a16:creationId xmlns:a16="http://schemas.microsoft.com/office/drawing/2014/main" id="{FB95EE17-46B0-768A-DF66-B21BE542FDB6}"/>
              </a:ext>
            </a:extLst>
          </p:cNvPr>
          <p:cNvSpPr txBox="1">
            <a:spLocks noChangeArrowheads="1"/>
          </p:cNvSpPr>
          <p:nvPr/>
        </p:nvSpPr>
        <p:spPr bwMode="auto">
          <a:xfrm>
            <a:off x="2806603" y="313282"/>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dirty="0">
                <a:solidFill>
                  <a:schemeClr val="accent4">
                    <a:lumMod val="75000"/>
                  </a:schemeClr>
                </a:solidFill>
                <a:latin typeface="HGS創英ﾌﾟﾚｾﾞﾝｽEB"/>
                <a:ea typeface="HGS創英ﾌﾟﾚｾﾞﾝｽEB"/>
                <a:cs typeface="Meiryo UI" panose="020B0604030504040204" pitchFamily="50" charset="-128"/>
              </a:rPr>
              <a:t>一年の始まりを気持ちよく迎えるフレンドリーな対応を</a:t>
            </a:r>
            <a:endParaRPr lang="en-US" altLang="ja-JP" sz="4000" b="1" dirty="0">
              <a:solidFill>
                <a:schemeClr val="accent4">
                  <a:lumMod val="75000"/>
                </a:schemeClr>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rgbClr val="C00000"/>
                </a:solidFill>
                <a:latin typeface="メイリオ"/>
                <a:ea typeface="メイリオ"/>
              </a:rPr>
              <a:t>〜</a:t>
            </a:r>
            <a:r>
              <a:rPr lang="ja-JP" altLang="en-US" sz="2400" b="1" dirty="0">
                <a:solidFill>
                  <a:srgbClr val="C00000"/>
                </a:solidFill>
                <a:latin typeface="メイリオ"/>
                <a:ea typeface="メイリオ"/>
              </a:rPr>
              <a:t>一年で最も寒くなる時期</a:t>
            </a:r>
            <a:r>
              <a:rPr lang="ja-JP" altLang="en-US" sz="2400" b="1" dirty="0">
                <a:solidFill>
                  <a:srgbClr val="FF0000"/>
                </a:solidFill>
                <a:latin typeface="メイリオ"/>
                <a:ea typeface="メイリオ"/>
              </a:rPr>
              <a:t>、</a:t>
            </a:r>
            <a:r>
              <a:rPr lang="ja-JP" altLang="en-US" sz="2400" b="1" dirty="0">
                <a:solidFill>
                  <a:srgbClr val="C00000"/>
                </a:solidFill>
                <a:latin typeface="メイリオ"/>
                <a:ea typeface="メイリオ"/>
              </a:rPr>
              <a:t>風邪・防寒対策、栄養価の高い商品を強化</a:t>
            </a:r>
            <a:r>
              <a:rPr lang="en-US" altLang="ja-JP" sz="2400" b="1" dirty="0">
                <a:solidFill>
                  <a:srgbClr val="C00000"/>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rgbClr val="C00000"/>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29" name="AutoShape 66">
            <a:extLst>
              <a:ext uri="{FF2B5EF4-FFF2-40B4-BE49-F238E27FC236}">
                <a16:creationId xmlns:a16="http://schemas.microsoft.com/office/drawing/2014/main" id="{1E72732A-7311-E461-374B-30472CE8FC62}"/>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dirty="0">
                <a:latin typeface="HG丸ｺﾞｼｯｸM-PRO"/>
                <a:ea typeface="HG丸ｺﾞｼｯｸM-PRO"/>
              </a:rPr>
              <a:t>●迎春、正月</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dirty="0">
                <a:latin typeface="HG丸ｺﾞｼｯｸM-PRO"/>
                <a:ea typeface="HG丸ｺﾞｼｯｸM-PRO"/>
              </a:rPr>
              <a:t>●七草がゆ</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dirty="0">
                <a:latin typeface="HG丸ｺﾞｼｯｸM-PRO"/>
                <a:ea typeface="HG丸ｺﾞｼｯｸM-PRO"/>
              </a:rPr>
              <a:t>●受験生応援</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dirty="0">
                <a:latin typeface="HG丸ｺﾞｼｯｸM-PRO"/>
                <a:ea typeface="HG丸ｺﾞｼｯｸM-PRO"/>
              </a:rPr>
              <a:t>●節分、恵方巻き</a:t>
            </a:r>
            <a:endParaRPr lang="en-US" altLang="ja-JP" sz="1400" dirty="0">
              <a:latin typeface="HG丸ｺﾞｼｯｸM-PRO"/>
              <a:ea typeface="HG丸ｺﾞｼｯｸM-PRO"/>
            </a:endParaRPr>
          </a:p>
        </p:txBody>
      </p:sp>
      <p:sp>
        <p:nvSpPr>
          <p:cNvPr id="32" name="AutoShape 66">
            <a:extLst>
              <a:ext uri="{FF2B5EF4-FFF2-40B4-BE49-F238E27FC236}">
                <a16:creationId xmlns:a16="http://schemas.microsoft.com/office/drawing/2014/main" id="{94CB5F21-4B16-3337-A54D-F6E8A630574D}"/>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甘エビのユッケ</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甘エビのトマトパスタ</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dirty="0">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白菜の八宝菜</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豚と白菜炒め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3" name="AutoShape 17">
            <a:extLst>
              <a:ext uri="{FF2B5EF4-FFF2-40B4-BE49-F238E27FC236}">
                <a16:creationId xmlns:a16="http://schemas.microsoft.com/office/drawing/2014/main" id="{09050B71-3AA0-3D6D-93EC-EB75B6D3FB7F}"/>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latin typeface="HG丸ｺﾞｼｯｸM-PRO" panose="020F0600000000000000" pitchFamily="50" charset="-128"/>
                <a:ea typeface="HG丸ｺﾞｼｯｸM-PRO" panose="020F0600000000000000" pitchFamily="50" charset="-128"/>
              </a:rPr>
              <a:t>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5" name="AutoShape 18">
            <a:extLst>
              <a:ext uri="{FF2B5EF4-FFF2-40B4-BE49-F238E27FC236}">
                <a16:creationId xmlns:a16="http://schemas.microsoft.com/office/drawing/2014/main" id="{691DCC7A-8F65-D2F0-8304-FEE6575EEDA6}"/>
              </a:ext>
            </a:extLst>
          </p:cNvPr>
          <p:cNvSpPr>
            <a:spLocks noChangeArrowheads="1"/>
          </p:cNvSpPr>
          <p:nvPr/>
        </p:nvSpPr>
        <p:spPr bwMode="auto">
          <a:xfrm>
            <a:off x="15973048" y="9205819"/>
            <a:ext cx="4716752"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en-US" altLang="ja-JP" sz="1400" dirty="0">
                <a:latin typeface="HG丸ｺﾞｼｯｸM-PRO"/>
                <a:ea typeface="HG丸ｺﾞｼｯｸM-PRO"/>
              </a:rPr>
              <a:t>1</a:t>
            </a:r>
            <a:r>
              <a:rPr lang="ja-JP" altLang="en-US" sz="1400" dirty="0">
                <a:latin typeface="HG丸ｺﾞｼｯｸM-PRO"/>
                <a:ea typeface="HG丸ｺﾞｼｯｸM-PRO"/>
              </a:rPr>
              <a:t>月は、甘エビ、白菜などの旬の食材メニューで売上拡大の提案を！</a:t>
            </a:r>
            <a:endParaRPr lang="en-US" altLang="ja-JP" sz="1400" dirty="0">
              <a:latin typeface="HG丸ｺﾞｼｯｸM-PRO"/>
              <a:ea typeface="HG丸ｺﾞｼｯｸM-PRO"/>
            </a:endParaRPr>
          </a:p>
        </p:txBody>
      </p:sp>
      <p:sp>
        <p:nvSpPr>
          <p:cNvPr id="37" name="AutoShape 18">
            <a:extLst>
              <a:ext uri="{FF2B5EF4-FFF2-40B4-BE49-F238E27FC236}">
                <a16:creationId xmlns:a16="http://schemas.microsoft.com/office/drawing/2014/main" id="{B282AB7D-6F96-29AB-AC71-99063D4A1358}"/>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latin typeface="HG丸ｺﾞｼｯｸM-PRO" panose="020F0600000000000000" pitchFamily="50" charset="-128"/>
                <a:ea typeface="HG丸ｺﾞｼｯｸM-PRO" panose="020F0600000000000000" pitchFamily="50" charset="-128"/>
              </a:rPr>
              <a:t>の旬の食材を活用し、販促提案をしよう</a:t>
            </a:r>
          </a:p>
        </p:txBody>
      </p:sp>
      <p:sp>
        <p:nvSpPr>
          <p:cNvPr id="39" name="AutoShape 18">
            <a:extLst>
              <a:ext uri="{FF2B5EF4-FFF2-40B4-BE49-F238E27FC236}">
                <a16:creationId xmlns:a16="http://schemas.microsoft.com/office/drawing/2014/main" id="{F815E51D-5EDF-5371-7032-754A9985FF6E}"/>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40" name="AutoShape 66">
            <a:extLst>
              <a:ext uri="{FF2B5EF4-FFF2-40B4-BE49-F238E27FC236}">
                <a16:creationId xmlns:a16="http://schemas.microsoft.com/office/drawing/2014/main" id="{AABBEE67-3330-078C-988D-5162AE625849}"/>
              </a:ext>
            </a:extLst>
          </p:cNvPr>
          <p:cNvSpPr>
            <a:spLocks noChangeArrowheads="1"/>
          </p:cNvSpPr>
          <p:nvPr/>
        </p:nvSpPr>
        <p:spPr bwMode="auto">
          <a:xfrm>
            <a:off x="6306247" y="9710483"/>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dirty="0">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a:latin typeface="HG丸ｺﾞｼｯｸM-PRO" pitchFamily="50" charset="-128"/>
                <a:ea typeface="HG丸ｺﾞｼｯｸM-PRO" pitchFamily="50" charset="-128"/>
              </a:rPr>
              <a:t>甘エビ、ホタテ</a:t>
            </a:r>
            <a:endParaRPr lang="en-US" altLang="ja-JP" sz="1400" i="0" strike="noStrike" dirty="0">
              <a:latin typeface="HG丸ｺﾞｼｯｸM-PRO" pitchFamily="50" charset="-128"/>
              <a:ea typeface="HG丸ｺﾞｼｯｸM-PRO" pitchFamily="50" charset="-128"/>
            </a:endParaRPr>
          </a:p>
          <a:p>
            <a:pPr rtl="1">
              <a:lnSpc>
                <a:spcPts val="1600"/>
              </a:lnSpc>
              <a:defRPr sz="1000"/>
            </a:pP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a:latin typeface="HG丸ｺﾞｼｯｸM-PRO" panose="020F0600000000000000" pitchFamily="50" charset="-128"/>
                <a:ea typeface="HG丸ｺﾞｼｯｸM-PRO" panose="020F0600000000000000" pitchFamily="50" charset="-128"/>
              </a:rPr>
              <a:t>野菜</a:t>
            </a:r>
            <a:r>
              <a:rPr lang="en-US" altLang="ja-JP" sz="1400" i="0" strike="noStrike" dirty="0">
                <a:solidFill>
                  <a:srgbClr val="000000"/>
                </a:solidFill>
                <a:latin typeface="HG丸ｺﾞｼｯｸM-PRO" pitchFamily="50" charset="-128"/>
                <a:ea typeface="HG丸ｺﾞｼｯｸM-PRO" pitchFamily="50" charset="-128"/>
              </a:rPr>
              <a:t>》</a:t>
            </a:r>
            <a:endParaRPr lang="en-US" altLang="ja-JP" sz="1400" i="0" strike="noStrike" dirty="0">
              <a:latin typeface="HG丸ｺﾞｼｯｸM-PRO" pitchFamily="50" charset="-128"/>
              <a:ea typeface="HG丸ｺﾞｼｯｸM-PRO" pitchFamily="50" charset="-128"/>
            </a:endParaRPr>
          </a:p>
          <a:p>
            <a:pPr algn="l" rtl="1">
              <a:lnSpc>
                <a:spcPts val="1600"/>
              </a:lnSpc>
              <a:defRPr sz="1000"/>
            </a:pPr>
            <a:r>
              <a:rPr lang="ja-JP" altLang="en-US" sz="1400">
                <a:latin typeface="HG丸ｺﾞｼｯｸM-PRO"/>
                <a:ea typeface="HG丸ｺﾞｼｯｸM-PRO"/>
              </a:rPr>
              <a:t>白菜、ゆりね</a:t>
            </a:r>
            <a:endParaRPr lang="en-US" altLang="ja-JP" sz="1400" i="0" strike="noStrike" dirty="0">
              <a:latin typeface="HG丸ｺﾞｼｯｸM-PRO"/>
              <a:ea typeface="HG丸ｺﾞｼｯｸM-PRO"/>
            </a:endParaRPr>
          </a:p>
        </p:txBody>
      </p:sp>
      <p:sp>
        <p:nvSpPr>
          <p:cNvPr id="41" name="AutoShape 66">
            <a:extLst>
              <a:ext uri="{FF2B5EF4-FFF2-40B4-BE49-F238E27FC236}">
                <a16:creationId xmlns:a16="http://schemas.microsoft.com/office/drawing/2014/main" id="{A255DE5D-ACEA-EEB2-3158-1B0729A415CD}"/>
              </a:ext>
            </a:extLst>
          </p:cNvPr>
          <p:cNvSpPr>
            <a:spLocks noChangeArrowheads="1"/>
          </p:cNvSpPr>
          <p:nvPr/>
        </p:nvSpPr>
        <p:spPr bwMode="auto">
          <a:xfrm>
            <a:off x="1415277" y="971048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dirty="0">
                <a:latin typeface="HG丸ｺﾞｼｯｸM-PRO"/>
                <a:ea typeface="HG丸ｺﾞｼｯｸM-PRO"/>
              </a:rPr>
              <a:t>●</a:t>
            </a:r>
            <a:r>
              <a:rPr lang="ja-JP" altLang="en-US" sz="1400" dirty="0">
                <a:latin typeface="HGMaruGothicMPRO" panose="020F0600000000000000" pitchFamily="34" charset="-128"/>
                <a:ea typeface="HGMaruGothicMPRO" panose="020F0600000000000000" pitchFamily="34" charset="-128"/>
              </a:rPr>
              <a:t>お正月レシピ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dirty="0">
                <a:latin typeface="HG丸ｺﾞｼｯｸM-PRO"/>
                <a:ea typeface="HG丸ｺﾞｼｯｸM-PRO"/>
              </a:rPr>
              <a:t>●七草がゆレシピ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dirty="0">
                <a:latin typeface="HG丸ｺﾞｼｯｸM-PRO"/>
                <a:ea typeface="HG丸ｺﾞｼｯｸM-PRO"/>
              </a:rPr>
              <a:t>●あったか鍋レシピ</a:t>
            </a:r>
            <a:endParaRPr lang="en-US" altLang="ja-JP" sz="1400" dirty="0">
              <a:latin typeface="HG丸ｺﾞｼｯｸM-PRO"/>
              <a:ea typeface="HG丸ｺﾞｼｯｸM-PRO"/>
            </a:endParaRPr>
          </a:p>
        </p:txBody>
      </p:sp>
      <p:sp>
        <p:nvSpPr>
          <p:cNvPr id="42" name="AutoShape 9">
            <a:extLst>
              <a:ext uri="{FF2B5EF4-FFF2-40B4-BE49-F238E27FC236}">
                <a16:creationId xmlns:a16="http://schemas.microsoft.com/office/drawing/2014/main" id="{BBBD23DA-0B8F-E8D4-9C5F-61DE7F1E5366}"/>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b="1" dirty="0">
                <a:solidFill>
                  <a:schemeClr val="bg1"/>
                </a:solidFill>
                <a:latin typeface="HG丸ｺﾞｼｯｸM-PRO"/>
                <a:ea typeface="HG丸ｺﾞｼｯｸM-PRO"/>
              </a:rPr>
              <a:t>1</a:t>
            </a:r>
            <a:r>
              <a:rPr lang="ja-JP" altLang="en-US" sz="2000" b="1">
                <a:solidFill>
                  <a:schemeClr val="bg1"/>
                </a:solidFill>
                <a:latin typeface="HG丸ｺﾞｼｯｸM-PRO"/>
                <a:ea typeface="HG丸ｺﾞｼｯｸM-PRO"/>
              </a:rPr>
              <a:t>月</a:t>
            </a:r>
            <a:r>
              <a:rPr lang="ja-JP" altLang="en-US" sz="2000" b="1" dirty="0">
                <a:solidFill>
                  <a:schemeClr val="bg1"/>
                </a:solidFill>
                <a:latin typeface="HG丸ｺﾞｼｯｸM-PRO"/>
                <a:ea typeface="HG丸ｺﾞｼｯｸM-PRO"/>
              </a:rPr>
              <a:t>の売れ筋商品</a:t>
            </a:r>
          </a:p>
        </p:txBody>
      </p:sp>
      <p:sp>
        <p:nvSpPr>
          <p:cNvPr id="43" name="Text Box 89">
            <a:extLst>
              <a:ext uri="{FF2B5EF4-FFF2-40B4-BE49-F238E27FC236}">
                <a16:creationId xmlns:a16="http://schemas.microsoft.com/office/drawing/2014/main" id="{59781315-C4A3-B0F9-3B31-6E001C32BCF4}"/>
              </a:ext>
            </a:extLst>
          </p:cNvPr>
          <p:cNvSpPr txBox="1">
            <a:spLocks noChangeArrowheads="1"/>
          </p:cNvSpPr>
          <p:nvPr/>
        </p:nvSpPr>
        <p:spPr bwMode="auto">
          <a:xfrm>
            <a:off x="16129625" y="825364"/>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〈2026</a:t>
            </a:r>
            <a:r>
              <a:rPr lang="ja-JP" altLang="en-US" sz="2800" b="1" i="0" strike="noStrike" cap="none" spc="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i="0" strike="noStrike" cap="none" spc="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800" b="1" i="0" strike="noStrike" cap="none" spc="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44" name="表 41">
            <a:extLst>
              <a:ext uri="{FF2B5EF4-FFF2-40B4-BE49-F238E27FC236}">
                <a16:creationId xmlns:a16="http://schemas.microsoft.com/office/drawing/2014/main" id="{6FD421A6-9C59-3739-6A71-41630CDCCF4F}"/>
              </a:ext>
            </a:extLst>
          </p:cNvPr>
          <p:cNvGraphicFramePr>
            <a:graphicFrameLocks noGrp="1"/>
          </p:cNvGraphicFramePr>
          <p:nvPr>
            <p:extLst>
              <p:ext uri="{D42A27DB-BD31-4B8C-83A1-F6EECF244321}">
                <p14:modId xmlns:p14="http://schemas.microsoft.com/office/powerpoint/2010/main" val="2560040750"/>
              </p:ext>
            </p:extLst>
          </p:nvPr>
        </p:nvGraphicFramePr>
        <p:xfrm>
          <a:off x="1303557" y="1721723"/>
          <a:ext cx="20028442" cy="6962933"/>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586879">
                  <a:extLst>
                    <a:ext uri="{9D8B030D-6E8A-4147-A177-3AD203B41FA5}">
                      <a16:colId xmlns:a16="http://schemas.microsoft.com/office/drawing/2014/main" val="4127264957"/>
                    </a:ext>
                  </a:extLst>
                </a:gridCol>
                <a:gridCol w="640080">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51963">
                  <a:extLst>
                    <a:ext uri="{9D8B030D-6E8A-4147-A177-3AD203B41FA5}">
                      <a16:colId xmlns:a16="http://schemas.microsoft.com/office/drawing/2014/main" val="926341448"/>
                    </a:ext>
                  </a:extLst>
                </a:gridCol>
                <a:gridCol w="594548">
                  <a:extLst>
                    <a:ext uri="{9D8B030D-6E8A-4147-A177-3AD203B41FA5}">
                      <a16:colId xmlns:a16="http://schemas.microsoft.com/office/drawing/2014/main" val="778210961"/>
                    </a:ext>
                  </a:extLst>
                </a:gridCol>
                <a:gridCol w="604765">
                  <a:extLst>
                    <a:ext uri="{9D8B030D-6E8A-4147-A177-3AD203B41FA5}">
                      <a16:colId xmlns:a16="http://schemas.microsoft.com/office/drawing/2014/main" val="690706407"/>
                    </a:ext>
                  </a:extLst>
                </a:gridCol>
                <a:gridCol w="586409">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640080">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75072">
                  <a:extLst>
                    <a:ext uri="{9D8B030D-6E8A-4147-A177-3AD203B41FA5}">
                      <a16:colId xmlns:a16="http://schemas.microsoft.com/office/drawing/2014/main" val="1555751302"/>
                    </a:ext>
                  </a:extLst>
                </a:gridCol>
                <a:gridCol w="586794">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2972">
                  <a:extLst>
                    <a:ext uri="{9D8B030D-6E8A-4147-A177-3AD203B41FA5}">
                      <a16:colId xmlns:a16="http://schemas.microsoft.com/office/drawing/2014/main" val="4189414689"/>
                    </a:ext>
                  </a:extLst>
                </a:gridCol>
                <a:gridCol w="584766">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0">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effectLst/>
                          <a:latin typeface="Meiryo UI"/>
                          <a:ea typeface="Meiryo UI"/>
                        </a:rPr>
                        <a:t>2</a:t>
                      </a:r>
                      <a:endParaRPr lang="en-US" altLang="ja-JP" sz="1100" b="0" i="0" u="none" strike="noStrike" dirty="0">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3</a:t>
                      </a:r>
                      <a:endParaRPr lang="en-US" altLang="ja-JP" sz="1100" b="0" i="0" u="none" strike="noStrike" dirty="0">
                        <a:solidFill>
                          <a:schemeClr val="tx1"/>
                        </a:solidFill>
                        <a:effectLst/>
                        <a:latin typeface="Meiryo UI"/>
                        <a:ea typeface="Meiryo UI"/>
                      </a:endParaRPr>
                    </a:p>
                  </a:txBody>
                  <a:tcPr marL="0" marR="0" marT="0" marB="0" anchor="ctr">
                    <a:solidFill>
                      <a:schemeClr val="accent5">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4</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10</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12</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17</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18</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24</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25</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31</a:t>
                      </a:r>
                    </a:p>
                  </a:txBody>
                  <a:tcPr marL="0" marR="0" marT="0" marB="0" anchor="ctr">
                    <a:solidFill>
                      <a:schemeClr val="accent1">
                        <a:lumMod val="20000"/>
                        <a:lumOff val="80000"/>
                      </a:schemeClr>
                    </a:solidFill>
                  </a:tcPr>
                </a:tc>
                <a:tc>
                  <a:txBody>
                    <a:bodyPr/>
                    <a:lstStyle/>
                    <a:p>
                      <a:pPr algn="ctr" fontAlgn="ctr"/>
                      <a:r>
                        <a:rPr lang="ja-JP" altLang="en-US" sz="1100" b="0" i="0" u="none" strike="noStrike" dirty="0">
                          <a:solidFill>
                            <a:schemeClr val="tx1"/>
                          </a:solidFill>
                          <a:effectLst/>
                          <a:latin typeface="Meiryo UI"/>
                          <a:ea typeface="Meiryo UI"/>
                        </a:rPr>
                        <a:t>２</a:t>
                      </a:r>
                      <a:r>
                        <a:rPr lang="en-US" altLang="ja-JP" sz="1100" b="0" i="0" u="none" strike="noStrike" dirty="0">
                          <a:solidFill>
                            <a:schemeClr val="tx1"/>
                          </a:solidFill>
                          <a:effectLst/>
                          <a:latin typeface="Meiryo UI"/>
                          <a:ea typeface="Meiryo UI"/>
                        </a:rPr>
                        <a:t>/1</a:t>
                      </a: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noFill/>
                  </a:tcPr>
                </a:tc>
                <a:extLst>
                  <a:ext uri="{0D108BD9-81ED-4DB2-BD59-A6C34878D82A}">
                    <a16:rowId xmlns:a16="http://schemas.microsoft.com/office/drawing/2014/main" val="3142837625"/>
                  </a:ext>
                </a:extLst>
              </a:tr>
              <a:tr h="230646">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5">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extLst>
                  <a:ext uri="{0D108BD9-81ED-4DB2-BD59-A6C34878D82A}">
                    <a16:rowId xmlns:a16="http://schemas.microsoft.com/office/drawing/2014/main" val="1963986706"/>
                  </a:ext>
                </a:extLst>
              </a:tr>
              <a:tr h="354783">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solidFill>
                      <a:schemeClr val="accent4">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5">
                        <a:lumMod val="20000"/>
                        <a:lumOff val="80000"/>
                      </a:schemeClr>
                    </a:solid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l" fontAlgn="b"/>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b">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extLst>
                  <a:ext uri="{0D108BD9-81ED-4DB2-BD59-A6C34878D82A}">
                    <a16:rowId xmlns:a16="http://schemas.microsoft.com/office/drawing/2014/main" val="970520599"/>
                  </a:ext>
                </a:extLst>
              </a:tr>
              <a:tr h="112638">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5">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extLst>
                  <a:ext uri="{0D108BD9-81ED-4DB2-BD59-A6C34878D82A}">
                    <a16:rowId xmlns:a16="http://schemas.microsoft.com/office/drawing/2014/main" val="3067050790"/>
                  </a:ext>
                </a:extLst>
              </a:tr>
              <a:tr h="2145832">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元日</a:t>
                      </a:r>
                      <a:endParaRPr lang="en-US" altLang="ja-JP" sz="110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algn="l" fontAlgn="auto"/>
                      <a:r>
                        <a:rPr lang="ja-JP" altLang="en-US" sz="1100" u="none" strike="noStrike" dirty="0">
                          <a:solidFill>
                            <a:schemeClr val="tx1"/>
                          </a:solidFill>
                          <a:effectLst/>
                          <a:latin typeface="Meiryo UI"/>
                          <a:ea typeface="Meiryo UI"/>
                        </a:rPr>
                        <a:t>初売り</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dirty="0">
                          <a:solidFill>
                            <a:schemeClr val="tx1"/>
                          </a:solidFill>
                          <a:effectLst/>
                          <a:latin typeface="Meiryo UI"/>
                          <a:ea typeface="Meiryo UI"/>
                        </a:rPr>
                        <a:t>正月三が日</a:t>
                      </a:r>
                      <a:endParaRPr lang="en-US" altLang="ja-JP" sz="1100" u="none" strike="noStrike" dirty="0">
                        <a:solidFill>
                          <a:schemeClr val="tx1"/>
                        </a:solidFill>
                        <a:effectLst/>
                        <a:latin typeface="Meiryo UI"/>
                        <a:ea typeface="Meiryo UI"/>
                      </a:endParaRPr>
                    </a:p>
                  </a:txBody>
                  <a:tcPr marL="45720" marR="45720" vert="eaVert" anchor="ctr">
                    <a:solidFill>
                      <a:schemeClr val="accent5">
                        <a:lumMod val="20000"/>
                        <a:lumOff val="80000"/>
                      </a:schemeClr>
                    </a:solidFill>
                  </a:tcPr>
                </a:tc>
                <a:tc>
                  <a:txBody>
                    <a:bodyPr/>
                    <a:lstStyle/>
                    <a:p>
                      <a:pPr algn="l" fontAlgn="auto"/>
                      <a:r>
                        <a:rPr lang="ja-JP" altLang="en-US" sz="1100" u="none" strike="noStrike">
                          <a:solidFill>
                            <a:schemeClr val="tx1"/>
                          </a:solidFill>
                          <a:effectLst/>
                          <a:latin typeface="Meiryo UI"/>
                          <a:ea typeface="Meiryo UI"/>
                        </a:rPr>
                        <a:t>みたらしだんごの日</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lvl="0" algn="l">
                        <a:buNone/>
                      </a:pPr>
                      <a:r>
                        <a:rPr kumimoji="1" lang="ja-JP" altLang="en-US" sz="1100" u="none" strike="noStrike" kern="1200">
                          <a:solidFill>
                            <a:schemeClr val="tx1"/>
                          </a:solidFill>
                          <a:effectLst/>
                          <a:latin typeface="Meiryo UI"/>
                          <a:ea typeface="Meiryo UI"/>
                          <a:cs typeface="+mn-cs"/>
                        </a:rPr>
                        <a:t>小寒（しょうかん）</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ケーキの日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kumimoji="1" lang="ja-JP" altLang="en-US" sz="1100" b="0" i="0" u="none" strike="noStrike" kern="1200" noProof="0" dirty="0">
                          <a:solidFill>
                            <a:schemeClr val="tx1"/>
                          </a:solidFill>
                          <a:effectLst/>
                          <a:latin typeface="Meiryo UI"/>
                          <a:ea typeface="Meiryo UI"/>
                          <a:cs typeface="+mn-cs"/>
                        </a:rPr>
                        <a:t>七草がゆ</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カレーパンの日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風邪の日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明太子の日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鏡開き</a:t>
                      </a:r>
                      <a:endParaRPr kumimoji="1" lang="en-US" altLang="ja-JP" sz="1100" u="none" strike="noStrike" kern="1200" dirty="0">
                        <a:solidFill>
                          <a:schemeClr val="tx1"/>
                        </a:solidFill>
                        <a:effectLst/>
                        <a:latin typeface="Meiryo UI"/>
                        <a:ea typeface="Meiryo UI"/>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成人の日</a:t>
                      </a: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一汁三菜の日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褒め言葉カードの日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上元（じょうげん）</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いい色髪の日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おむすびの日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lvl="0" algn="l">
                        <a:buNone/>
                      </a:pPr>
                      <a:r>
                        <a:rPr lang="ja-JP" altLang="en-US" sz="1100" b="0" i="0" u="none" strike="noStrike" kern="1200" noProof="0">
                          <a:solidFill>
                            <a:schemeClr val="tx1"/>
                          </a:solidFill>
                          <a:effectLst/>
                          <a:latin typeface="Meiryo UI"/>
                          <a:ea typeface="Meiryo UI"/>
                        </a:rPr>
                        <a:t>米食の日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家庭消火器点検の日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大寒（だいかん）</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漬物の日</a:t>
                      </a:r>
                      <a:endParaRPr kumimoji="1" lang="ja-JP" altLang="en-US"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カレーの日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アーモンドの日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血栓予防月間</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中華まんの日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コラーゲンの日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ツナの日</a:t>
                      </a:r>
                      <a:endParaRPr lang="en-US" altLang="ja-JP"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衣類乾燥機の日</a:t>
                      </a:r>
                      <a:endParaRPr lang="ja-JP" altLang="en-US"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肉の日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みその日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愛菜の日</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100" b="0" i="0" u="none" strike="noStrike">
                          <a:solidFill>
                            <a:schemeClr val="tx1"/>
                          </a:solidFill>
                          <a:effectLst/>
                          <a:latin typeface="Meiryo UI"/>
                          <a:ea typeface="Meiryo UI"/>
                        </a:rPr>
                        <a:t>ニオイの日</a:t>
                      </a:r>
                      <a:endParaRPr lang="ja-JP" altLang="ja-JP" sz="1100" dirty="0">
                        <a:solidFill>
                          <a:schemeClr val="tx1"/>
                        </a:solidFill>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夫婦の日</a:t>
                      </a:r>
                      <a:endParaRPr kumimoji="1" lang="ja-JP" altLang="en-US" sz="1100"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節分（せつぶん）</a:t>
                      </a:r>
                      <a:endParaRPr lang="en-US" altLang="ja-JP" sz="110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1410820137"/>
                  </a:ext>
                </a:extLst>
              </a:tr>
              <a:tr h="74490">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dirty="0">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5">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一年の計は元旦にあり。気持ちを新たに、笑顔で新年の挨拶をし、接客する。初詣客の多い立地では拡販のチャンス。</a:t>
                      </a:r>
                      <a:endParaRPr lang="en-US" altLang="ja-JP" sz="1200" b="0" i="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この日より、年始セールを行う店やオンラインショップも多い。正月商品や入れ替えたい冬季商品はこの機会に、初売りセールを行おう。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正月用品はこの日を過ぎると売れなくなる。年賀はがきなど一部を除き、店内に正月用品が残っている場合は、早めに売り切ること。</a:t>
                      </a:r>
                      <a:endParaRPr lang="en-US" altLang="ja-JP" sz="1200" b="0" i="0" u="none" strike="noStrike" dirty="0">
                        <a:solidFill>
                          <a:schemeClr val="tx1"/>
                        </a:solidFill>
                        <a:effectLst/>
                        <a:latin typeface="Meiryo UI"/>
                        <a:ea typeface="Meiryo UI"/>
                      </a:endParaRPr>
                    </a:p>
                  </a:txBody>
                  <a:tcPr marL="45720" marR="45720" vert="eaVert" anchor="ctr">
                    <a:solidFill>
                      <a:schemeClr val="accent5">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3</a:t>
                      </a:r>
                      <a:r>
                        <a:rPr lang="ja-JP" altLang="en-US" sz="1200" b="0" i="0" u="none" strike="noStrike" dirty="0">
                          <a:solidFill>
                            <a:schemeClr val="tx1"/>
                          </a:solidFill>
                          <a:effectLst/>
                          <a:latin typeface="Meiryo UI"/>
                          <a:ea typeface="Meiryo UI"/>
                        </a:rPr>
                        <a:t>日・</a:t>
                      </a:r>
                      <a:r>
                        <a:rPr lang="en-US" altLang="ja-JP" sz="1200" b="0" i="0" u="none" strike="noStrike" dirty="0">
                          <a:solidFill>
                            <a:schemeClr val="tx1"/>
                          </a:solidFill>
                          <a:effectLst/>
                          <a:latin typeface="Meiryo UI"/>
                          <a:ea typeface="Meiryo UI"/>
                        </a:rPr>
                        <a:t>4</a:t>
                      </a:r>
                      <a:r>
                        <a:rPr lang="ja-JP" altLang="en-US" sz="1200" b="0" i="0" u="none" strike="noStrike" dirty="0">
                          <a:solidFill>
                            <a:schemeClr val="tx1"/>
                          </a:solidFill>
                          <a:effectLst/>
                          <a:latin typeface="Meiryo UI"/>
                          <a:ea typeface="Meiryo UI"/>
                        </a:rPr>
                        <a:t>日・</a:t>
                      </a:r>
                      <a:r>
                        <a:rPr lang="en-US" altLang="ja-JP" sz="1200" b="0" i="0" u="none" strike="noStrike" dirty="0">
                          <a:solidFill>
                            <a:schemeClr val="tx1"/>
                          </a:solidFill>
                          <a:effectLst/>
                          <a:latin typeface="Meiryo UI"/>
                          <a:ea typeface="Meiryo UI"/>
                        </a:rPr>
                        <a:t>5</a:t>
                      </a:r>
                      <a:r>
                        <a:rPr lang="ja-JP" altLang="en-US" sz="1200" b="0" i="0" u="none" strike="noStrike" dirty="0">
                          <a:solidFill>
                            <a:schemeClr val="tx1"/>
                          </a:solidFill>
                          <a:effectLst/>
                          <a:latin typeface="Meiryo UI"/>
                          <a:ea typeface="Meiryo UI"/>
                        </a:rPr>
                        <a:t>日は</a:t>
                      </a:r>
                      <a:r>
                        <a:rPr lang="ja-JP" altLang="en-US" sz="1200" u="none" strike="noStrike" dirty="0">
                          <a:solidFill>
                            <a:schemeClr val="tx1"/>
                          </a:solidFill>
                          <a:effectLst/>
                          <a:latin typeface="Meiryo UI"/>
                          <a:ea typeface="Meiryo UI"/>
                        </a:rPr>
                        <a:t>みたらしだんごの日</a:t>
                      </a:r>
                      <a:r>
                        <a:rPr lang="ja-JP" altLang="en-US" sz="1200" b="0" i="0" u="none" strike="noStrike" dirty="0">
                          <a:solidFill>
                            <a:schemeClr val="tx1"/>
                          </a:solidFill>
                          <a:effectLst/>
                          <a:latin typeface="Meiryo UI"/>
                          <a:ea typeface="Meiryo UI"/>
                        </a:rPr>
                        <a:t>。この日にちなみ</a:t>
                      </a:r>
                      <a:r>
                        <a:rPr lang="ja-JP" altLang="en-US" sz="1200" b="0" i="0" u="none" strike="noStrike">
                          <a:solidFill>
                            <a:schemeClr val="tx1"/>
                          </a:solidFill>
                          <a:effectLst/>
                          <a:latin typeface="Meiryo UI"/>
                          <a:ea typeface="Meiryo UI"/>
                        </a:rPr>
                        <a:t>、和菓子の販促を強化</a:t>
                      </a:r>
                      <a:r>
                        <a:rPr lang="ja-JP" altLang="en-US" sz="1200" b="0" i="0" u="none" strike="noStrike" dirty="0">
                          <a:solidFill>
                            <a:schemeClr val="tx1"/>
                          </a:solidFill>
                          <a:effectLst/>
                          <a:latin typeface="Meiryo UI"/>
                          <a:ea typeface="Meiryo UI"/>
                        </a:rPr>
                        <a:t>しよう。</a:t>
                      </a:r>
                      <a:endParaRPr lang="en-US" altLang="ja-JP" sz="12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lvl="0" algn="l">
                        <a:buNone/>
                      </a:pPr>
                      <a:r>
                        <a:rPr kumimoji="1" lang="ja-JP" altLang="en-US" sz="1200" u="none" strike="noStrike" kern="1200" dirty="0">
                          <a:solidFill>
                            <a:schemeClr val="tx1"/>
                          </a:solidFill>
                          <a:effectLst/>
                          <a:latin typeface="Meiryo UI"/>
                          <a:ea typeface="Meiryo UI"/>
                          <a:cs typeface="+mn-cs"/>
                        </a:rPr>
                        <a:t>二十四節気の一つで、寒気が強くなる頃。１月中は常時、風邪・防寒・乾燥対策やホット商品の在庫を多めに持つこと。</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年末年始のプレミアム需要が徐々に落ちつつある。おせち料理に飽きた人向け</a:t>
                      </a:r>
                      <a:r>
                        <a:rPr lang="ja-JP" altLang="en-US" sz="1200" b="0" i="0" u="none" strike="noStrike">
                          <a:solidFill>
                            <a:schemeClr val="tx1"/>
                          </a:solidFill>
                          <a:effectLst/>
                          <a:latin typeface="Meiryo UI"/>
                          <a:ea typeface="Meiryo UI"/>
                        </a:rPr>
                        <a:t>に、フルーツやケーキ</a:t>
                      </a:r>
                      <a:r>
                        <a:rPr lang="ja-JP" altLang="en-US" sz="1200" b="0" i="0" u="none" strike="noStrike" dirty="0">
                          <a:solidFill>
                            <a:schemeClr val="tx1"/>
                          </a:solidFill>
                          <a:effectLst/>
                          <a:latin typeface="Meiryo UI"/>
                          <a:ea typeface="Meiryo UI"/>
                        </a:rPr>
                        <a:t>などのデザートをお薦めしよう。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年末年始の暴飲暴食から胃腸を休めるための風習。万病を防ぐおまじないという意味もあるので、ＰＯＰに</a:t>
                      </a:r>
                      <a:r>
                        <a:rPr lang="ja-JP" altLang="en-US" sz="1200" b="0" i="0" u="none" strike="noStrike">
                          <a:solidFill>
                            <a:schemeClr val="tx1"/>
                          </a:solidFill>
                          <a:effectLst/>
                          <a:latin typeface="Meiryo UI"/>
                          <a:ea typeface="Meiryo UI"/>
                        </a:rPr>
                        <a:t>いわれを書いて</a:t>
                      </a:r>
                      <a:r>
                        <a:rPr lang="ja-JP" altLang="en-US" sz="1200" b="0" i="0" u="none" strike="noStrike" dirty="0">
                          <a:solidFill>
                            <a:schemeClr val="tx1"/>
                          </a:solidFill>
                          <a:effectLst/>
                          <a:latin typeface="Meiryo UI"/>
                          <a:ea typeface="Meiryo UI"/>
                        </a:rPr>
                        <a:t>アピール。</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a:solidFill>
                            <a:schemeClr val="tx1"/>
                          </a:solidFill>
                          <a:effectLst/>
                          <a:latin typeface="Meiryo UI"/>
                          <a:ea typeface="Meiryo UI"/>
                        </a:rPr>
                        <a:t>毎月</a:t>
                      </a:r>
                      <a:r>
                        <a:rPr lang="en-US" altLang="ja-JP" sz="1200" b="0" i="0" u="none" strike="noStrike" kern="1200" noProof="0" dirty="0">
                          <a:solidFill>
                            <a:schemeClr val="tx1"/>
                          </a:solidFill>
                          <a:effectLst/>
                          <a:latin typeface="Meiryo UI"/>
                          <a:ea typeface="Meiryo UI"/>
                        </a:rPr>
                        <a:t>8</a:t>
                      </a:r>
                      <a:r>
                        <a:rPr lang="ja-JP" altLang="en-US" sz="1200" b="0" i="0" u="none" strike="noStrike" kern="1200" noProof="0">
                          <a:solidFill>
                            <a:schemeClr val="tx1"/>
                          </a:solidFill>
                          <a:effectLst/>
                          <a:latin typeface="Meiryo UI"/>
                          <a:ea typeface="Meiryo UI"/>
                        </a:rPr>
                        <a:t>日はカレーパンの日。会社、学校が始まり、朝食や、おやつの菓子パン需要が高まる。この時季はチーズ、クリームなどの濃厚な商品が売れる。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a:solidFill>
                            <a:schemeClr val="tx1"/>
                          </a:solidFill>
                          <a:effectLst/>
                          <a:latin typeface="Meiryo UI"/>
                          <a:ea typeface="Meiryo UI"/>
                        </a:rPr>
                        <a:t>風邪</a:t>
                      </a:r>
                      <a:r>
                        <a:rPr lang="ja-JP" altLang="en-US" sz="1200" b="0" i="0" u="none" strike="noStrike" kern="1200" noProof="0" dirty="0">
                          <a:solidFill>
                            <a:schemeClr val="tx1"/>
                          </a:solidFill>
                          <a:effectLst/>
                          <a:latin typeface="Meiryo UI"/>
                          <a:ea typeface="Meiryo UI"/>
                        </a:rPr>
                        <a:t>予防商品や健康訴求商品を展開。風邪に負けない体づくりをテーマに関連商品を売り込む。</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kern="1200" noProof="0" dirty="0">
                          <a:solidFill>
                            <a:schemeClr val="tx1"/>
                          </a:solidFill>
                          <a:effectLst/>
                          <a:latin typeface="Meiryo UI"/>
                          <a:ea typeface="Meiryo UI"/>
                        </a:rPr>
                        <a:t>明太子をはじめとしたピリ辛な珍味、香辛料を使った料理を提案。体を温める効果があり、冬</a:t>
                      </a:r>
                      <a:r>
                        <a:rPr lang="ja-JP" altLang="en-US" sz="1200" b="0" i="0" u="none" strike="noStrike" kern="1200" noProof="0">
                          <a:solidFill>
                            <a:schemeClr val="tx1"/>
                          </a:solidFill>
                          <a:effectLst/>
                          <a:latin typeface="Meiryo UI"/>
                          <a:ea typeface="Meiryo UI"/>
                        </a:rPr>
                        <a:t>におすすめ。</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鏡開きにちなみ、ぜんざい、小豆、きな粉、ゴマ、汁物など、餅に合う商品を提案。簡単なレシピを置くと、より効果的だ。</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成人式会場やホテルでは新成人客の利用が増える。酒の他、カイロなどの防寒用品、撮影記録媒体などを多めに持つ。</a:t>
                      </a:r>
                      <a:endParaRPr lang="en-US" altLang="ja-JP" sz="1200" b="0" i="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13</a:t>
                      </a:r>
                      <a:r>
                        <a:rPr lang="ja-JP" altLang="en-US" sz="1200" b="0" i="0" u="none" strike="noStrike" dirty="0">
                          <a:solidFill>
                            <a:schemeClr val="tx1"/>
                          </a:solidFill>
                          <a:effectLst/>
                          <a:latin typeface="Meiryo UI"/>
                          <a:ea typeface="Meiryo UI"/>
                        </a:rPr>
                        <a:t>日は一汁三菜の日。この日を機にバランスの良い和食や、健康的な食生活を提案しよう。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家族や職場の仲間を褒めて感謝を伝える日にすることを目的に制定。この日を機に職場のコミュニケーションを見直そう。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200" u="none" strike="noStrike" kern="1200" dirty="0">
                          <a:solidFill>
                            <a:schemeClr val="tx1"/>
                          </a:solidFill>
                          <a:effectLst/>
                          <a:latin typeface="Meiryo UI"/>
                          <a:ea typeface="Meiryo UI"/>
                          <a:cs typeface="+mn-cs"/>
                        </a:rPr>
                        <a:t>なじみが薄いが、この日</a:t>
                      </a:r>
                      <a:r>
                        <a:rPr kumimoji="1" lang="ja-JP" altLang="en-US" sz="1200" u="none" strike="noStrike" kern="1200">
                          <a:solidFill>
                            <a:schemeClr val="tx1"/>
                          </a:solidFill>
                          <a:effectLst/>
                          <a:latin typeface="Meiryo UI"/>
                          <a:ea typeface="Meiryo UI"/>
                          <a:cs typeface="+mn-cs"/>
                        </a:rPr>
                        <a:t>に小豆粥を</a:t>
                      </a:r>
                      <a:r>
                        <a:rPr kumimoji="1" lang="ja-JP" altLang="en-US" sz="1200" u="none" strike="noStrike" kern="1200" dirty="0">
                          <a:solidFill>
                            <a:schemeClr val="tx1"/>
                          </a:solidFill>
                          <a:effectLst/>
                          <a:latin typeface="Meiryo UI"/>
                          <a:ea typeface="Meiryo UI"/>
                          <a:cs typeface="+mn-cs"/>
                        </a:rPr>
                        <a:t>食べると一年中の疫病が避けられるといわれる。販促物でアピールし、</a:t>
                      </a:r>
                      <a:r>
                        <a:rPr kumimoji="1" lang="ja-JP" altLang="en-US" sz="1200" u="none" strike="noStrike" kern="1200">
                          <a:solidFill>
                            <a:schemeClr val="tx1"/>
                          </a:solidFill>
                          <a:effectLst/>
                          <a:latin typeface="Meiryo UI"/>
                          <a:ea typeface="Meiryo UI"/>
                          <a:cs typeface="+mn-cs"/>
                        </a:rPr>
                        <a:t>習慣を広めよう</a:t>
                      </a:r>
                      <a:r>
                        <a:rPr kumimoji="1" lang="ja-JP" altLang="en-US" sz="1200" u="none" strike="noStrike" kern="1200" dirty="0">
                          <a:solidFill>
                            <a:schemeClr val="tx1"/>
                          </a:solidFill>
                          <a:effectLst/>
                          <a:latin typeface="Meiryo UI"/>
                          <a:ea typeface="Meiryo UI"/>
                          <a:cs typeface="+mn-cs"/>
                        </a:rPr>
                        <a:t>。</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16</a:t>
                      </a:r>
                      <a:r>
                        <a:rPr lang="ja-JP" altLang="en-US" sz="1200" b="0" i="0" u="none" strike="noStrike" dirty="0">
                          <a:solidFill>
                            <a:schemeClr val="tx1"/>
                          </a:solidFill>
                          <a:effectLst/>
                          <a:latin typeface="Meiryo UI"/>
                          <a:ea typeface="Meiryo UI"/>
                        </a:rPr>
                        <a:t>日はいい色髪の日。ヘアカラーのダメージや色落ちを考慮したヘアケア商品を売り込もう。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b="0" i="0" u="none" strike="noStrike" kern="1200" noProof="0">
                          <a:solidFill>
                            <a:schemeClr val="tx1"/>
                          </a:solidFill>
                          <a:effectLst/>
                          <a:latin typeface="Meiryo UI"/>
                          <a:ea typeface="Meiryo UI"/>
                          <a:cs typeface="+mn-cs"/>
                        </a:rPr>
                        <a:t>この日にちなみ、おにぎり</a:t>
                      </a:r>
                      <a:r>
                        <a:rPr kumimoji="1" lang="ja-JP" altLang="en-US" sz="1200" b="0" i="0" u="none" strike="noStrike" kern="1200" noProof="0" dirty="0">
                          <a:solidFill>
                            <a:schemeClr val="tx1"/>
                          </a:solidFill>
                          <a:effectLst/>
                          <a:latin typeface="Meiryo UI"/>
                          <a:ea typeface="Meiryo UI"/>
                          <a:cs typeface="+mn-cs"/>
                        </a:rPr>
                        <a:t>キャンペーンを行う。汁物や飲料とのセット割引、</a:t>
                      </a:r>
                      <a:r>
                        <a:rPr kumimoji="1" lang="ja-JP" altLang="en-US" sz="1200" b="0" i="0" u="none" strike="noStrike" kern="1200" noProof="0">
                          <a:solidFill>
                            <a:schemeClr val="tx1"/>
                          </a:solidFill>
                          <a:effectLst/>
                          <a:latin typeface="Meiryo UI"/>
                          <a:ea typeface="Meiryo UI"/>
                          <a:cs typeface="+mn-cs"/>
                        </a:rPr>
                        <a:t>もしくは、おにぎり</a:t>
                      </a:r>
                      <a:r>
                        <a:rPr kumimoji="1" lang="ja-JP" altLang="en-US" sz="1200" b="0" i="0" u="none" strike="noStrike" kern="1200" noProof="0" dirty="0">
                          <a:solidFill>
                            <a:schemeClr val="tx1"/>
                          </a:solidFill>
                          <a:effectLst/>
                          <a:latin typeface="Meiryo UI"/>
                          <a:ea typeface="Meiryo UI"/>
                          <a:cs typeface="+mn-cs"/>
                        </a:rPr>
                        <a:t>複数購入の割引などを提案しよう。</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noProof="0" dirty="0">
                          <a:solidFill>
                            <a:schemeClr val="tx1"/>
                          </a:solidFill>
                          <a:effectLst/>
                          <a:latin typeface="Meiryo UI"/>
                          <a:ea typeface="Meiryo UI"/>
                          <a:cs typeface="+mn-cs"/>
                        </a:rPr>
                        <a:t>毎月</a:t>
                      </a:r>
                      <a:r>
                        <a:rPr kumimoji="1" lang="en-US" altLang="ja-JP" sz="1200" b="0" i="0" u="none" strike="noStrike" kern="1200" noProof="0" dirty="0">
                          <a:solidFill>
                            <a:schemeClr val="tx1"/>
                          </a:solidFill>
                          <a:effectLst/>
                          <a:latin typeface="Meiryo UI"/>
                          <a:ea typeface="Meiryo UI"/>
                          <a:cs typeface="+mn-cs"/>
                        </a:rPr>
                        <a:t>18</a:t>
                      </a:r>
                      <a:r>
                        <a:rPr kumimoji="1" lang="ja-JP" altLang="en-US" sz="1200" b="0" i="0" u="none" strike="noStrike" kern="1200" noProof="0" dirty="0">
                          <a:solidFill>
                            <a:schemeClr val="tx1"/>
                          </a:solidFill>
                          <a:effectLst/>
                          <a:latin typeface="Meiryo UI"/>
                          <a:ea typeface="Meiryo UI"/>
                          <a:cs typeface="+mn-cs"/>
                        </a:rPr>
                        <a:t>日は</a:t>
                      </a:r>
                      <a:r>
                        <a:rPr lang="ja-JP" altLang="en-US" sz="1200" b="0" i="0" u="none" strike="noStrike" kern="1200" noProof="0" dirty="0">
                          <a:solidFill>
                            <a:schemeClr val="tx1"/>
                          </a:solidFill>
                          <a:effectLst/>
                          <a:latin typeface="Meiryo UI"/>
                          <a:ea typeface="Meiryo UI"/>
                        </a:rPr>
                        <a:t>米食の日</a:t>
                      </a:r>
                      <a:r>
                        <a:rPr kumimoji="1" lang="ja-JP" altLang="en-US" sz="1200" b="0" i="0" u="none" strike="noStrike" kern="1200" noProof="0" dirty="0">
                          <a:solidFill>
                            <a:schemeClr val="tx1"/>
                          </a:solidFill>
                          <a:effectLst/>
                          <a:latin typeface="Meiryo UI"/>
                          <a:ea typeface="Meiryo UI"/>
                          <a:cs typeface="+mn-cs"/>
                        </a:rPr>
                        <a:t>。前日のおむすびの日と合わせてＰＲ。ご飯をたくさん食べて、風邪をひかない体づくりをアピール。</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solidFill>
                      <a:srgbClr val="FFE1E1"/>
                    </a:solidFill>
                  </a:tcPr>
                </a:tc>
                <a:tc>
                  <a:txBody>
                    <a:bodyPr/>
                    <a:lstStyle/>
                    <a:p>
                      <a:pPr algn="l" fontAlgn="auto"/>
                      <a:r>
                        <a:rPr lang="ja-JP" altLang="en-US" sz="1200" b="0" i="0" u="none" strike="noStrike">
                          <a:solidFill>
                            <a:schemeClr val="tx1"/>
                          </a:solidFill>
                          <a:effectLst/>
                          <a:latin typeface="Meiryo UI"/>
                          <a:ea typeface="Meiryo UI"/>
                        </a:rPr>
                        <a:t>防災</a:t>
                      </a:r>
                      <a:r>
                        <a:rPr lang="ja-JP" altLang="en-US" sz="1200" b="0" i="0" u="none" strike="noStrike" dirty="0">
                          <a:solidFill>
                            <a:schemeClr val="tx1"/>
                          </a:solidFill>
                          <a:effectLst/>
                          <a:latin typeface="Meiryo UI"/>
                          <a:ea typeface="Meiryo UI"/>
                        </a:rPr>
                        <a:t>用品の確認と点検を行う。スタッフ全員が消火器の取り扱いができるように指導しよう。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二十四節気の一つ</a:t>
                      </a:r>
                      <a:r>
                        <a:rPr lang="ja-JP" altLang="en-US" sz="1200" b="0" i="0" u="none" strike="noStrike">
                          <a:solidFill>
                            <a:schemeClr val="tx1"/>
                          </a:solidFill>
                          <a:effectLst/>
                          <a:latin typeface="Meiryo UI"/>
                          <a:ea typeface="Meiryo UI"/>
                        </a:rPr>
                        <a:t>で、一年で</a:t>
                      </a:r>
                      <a:r>
                        <a:rPr lang="ja-JP" altLang="en-US" sz="1200" b="0" i="0" u="none" strike="noStrike" dirty="0">
                          <a:solidFill>
                            <a:schemeClr val="tx1"/>
                          </a:solidFill>
                          <a:effectLst/>
                          <a:latin typeface="Meiryo UI"/>
                          <a:ea typeface="Meiryo UI"/>
                        </a:rPr>
                        <a:t>最も寒い頃。客足が鈍い日が続くため発注量に注意。降雪前は食料品の買い占めに注意する。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21</a:t>
                      </a:r>
                      <a:r>
                        <a:rPr lang="ja-JP" altLang="en-US" sz="1200" b="0" i="0" u="none" strike="noStrike" dirty="0">
                          <a:solidFill>
                            <a:schemeClr val="tx1"/>
                          </a:solidFill>
                          <a:effectLst/>
                          <a:latin typeface="Meiryo UI"/>
                          <a:ea typeface="Meiryo UI"/>
                        </a:rPr>
                        <a:t>日は漬物の日。乳酸菌を多く含む漬物（ぬか漬けなど）は、腸の働きを正常化させ、免疫力</a:t>
                      </a:r>
                      <a:r>
                        <a:rPr lang="ja-JP" altLang="en-US" sz="1200" b="0" i="0" u="none" strike="noStrike">
                          <a:solidFill>
                            <a:schemeClr val="tx1"/>
                          </a:solidFill>
                          <a:effectLst/>
                          <a:latin typeface="Meiryo UI"/>
                          <a:ea typeface="Meiryo UI"/>
                        </a:rPr>
                        <a:t>も高めるので、積極的</a:t>
                      </a:r>
                      <a:r>
                        <a:rPr lang="ja-JP" altLang="en-US" sz="1200" b="0" i="0" u="none" strike="noStrike" dirty="0">
                          <a:solidFill>
                            <a:schemeClr val="tx1"/>
                          </a:solidFill>
                          <a:effectLst/>
                          <a:latin typeface="Meiryo UI"/>
                          <a:ea typeface="Meiryo UI"/>
                        </a:rPr>
                        <a:t>に売り込もう。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カレーの</a:t>
                      </a:r>
                      <a:r>
                        <a:rPr kumimoji="1" lang="ja-JP" altLang="en-US" sz="1200" u="none" strike="noStrike" kern="1200" dirty="0">
                          <a:solidFill>
                            <a:schemeClr val="tx1"/>
                          </a:solidFill>
                          <a:effectLst/>
                          <a:latin typeface="Meiryo UI"/>
                          <a:ea typeface="Meiryo UI"/>
                          <a:cs typeface="+mn-cs"/>
                        </a:rPr>
                        <a:t>キャンペーンを展開しよう。ミニカレーやカレーパンは受験生の夜食としてもお薦めだ。</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Meiryo UI"/>
                          <a:ea typeface="Meiryo UI"/>
                        </a:rPr>
                        <a:t>健康食ブームからナッツの人気が高い。血液をサラサラにする効果があるといわれ、血栓予防にも良い。酒のつまみにお薦め。</a:t>
                      </a:r>
                      <a:endParaRPr kumimoji="1" lang="ja-JP" altLang="en-US" sz="12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１月</a:t>
                      </a:r>
                      <a:r>
                        <a:rPr kumimoji="1" lang="en-US" altLang="ja-JP" sz="1200" u="none" strike="noStrike" kern="1200" dirty="0">
                          <a:solidFill>
                            <a:schemeClr val="tx1"/>
                          </a:solidFill>
                          <a:effectLst/>
                          <a:latin typeface="Meiryo UI"/>
                          <a:ea typeface="Meiryo UI"/>
                          <a:cs typeface="+mn-cs"/>
                        </a:rPr>
                        <a:t>20</a:t>
                      </a:r>
                      <a:r>
                        <a:rPr kumimoji="1" lang="ja-JP" altLang="en-US" sz="1200" u="none" strike="noStrike" kern="1200" dirty="0">
                          <a:solidFill>
                            <a:schemeClr val="tx1"/>
                          </a:solidFill>
                          <a:effectLst/>
                          <a:latin typeface="Meiryo UI"/>
                          <a:ea typeface="Meiryo UI"/>
                          <a:cs typeface="+mn-cs"/>
                        </a:rPr>
                        <a:t>日から２月</a:t>
                      </a:r>
                      <a:r>
                        <a:rPr kumimoji="1" lang="en-US" altLang="ja-JP" sz="1200" u="none" strike="noStrike" kern="1200" dirty="0">
                          <a:solidFill>
                            <a:schemeClr val="tx1"/>
                          </a:solidFill>
                          <a:effectLst/>
                          <a:latin typeface="Meiryo UI"/>
                          <a:ea typeface="Meiryo UI"/>
                          <a:cs typeface="+mn-cs"/>
                        </a:rPr>
                        <a:t>19</a:t>
                      </a:r>
                      <a:r>
                        <a:rPr kumimoji="1" lang="ja-JP" altLang="en-US" sz="1200" u="none" strike="noStrike" kern="1200" dirty="0">
                          <a:solidFill>
                            <a:schemeClr val="tx1"/>
                          </a:solidFill>
                          <a:effectLst/>
                          <a:latin typeface="Meiryo UI"/>
                          <a:ea typeface="Meiryo UI"/>
                          <a:cs typeface="+mn-cs"/>
                        </a:rPr>
                        <a:t>日まで。前日のアーモンドの日同様、血液をサラサラにする効果のある商品をＰＲ。</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この日にちなみ、中華料理のキャンペーンを行う。気温の低い日は、香辛料の効いた商品をお薦めしよう。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乾燥しやすい季節は肌の老化が著しい。コラーゲンを含む、焼き鳥、牛スジおでん、ゼリー、サプリメント、栄養剤などを提案。</a:t>
                      </a: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27</a:t>
                      </a:r>
                      <a:r>
                        <a:rPr lang="ja-JP" altLang="en-US" sz="1200" b="0" i="0" u="none" strike="noStrike" dirty="0">
                          <a:solidFill>
                            <a:schemeClr val="tx1"/>
                          </a:solidFill>
                          <a:effectLst/>
                          <a:latin typeface="Meiryo UI"/>
                          <a:ea typeface="Meiryo UI"/>
                        </a:rPr>
                        <a:t>日はツナの日。サラダ、おにぎり、パスタ、サンドイッチなどツナを使った食品をＰＲ。</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積雪が多い時期は洗濯物が乾きにくいため、部屋干し洗剤の需要が高まる。また、長靴や傘</a:t>
                      </a:r>
                      <a:r>
                        <a:rPr lang="ja-JP" altLang="en-US" sz="1200" b="0" i="0" u="none" strike="noStrike">
                          <a:solidFill>
                            <a:schemeClr val="tx1"/>
                          </a:solidFill>
                          <a:effectLst/>
                          <a:latin typeface="Meiryo UI"/>
                          <a:ea typeface="Meiryo UI"/>
                        </a:rPr>
                        <a:t>、レインコートの欠品に注意しよう。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29</a:t>
                      </a:r>
                      <a:r>
                        <a:rPr lang="ja-JP" altLang="en-US" sz="1200" b="0" i="0" u="none" strike="noStrike" dirty="0">
                          <a:solidFill>
                            <a:schemeClr val="tx1"/>
                          </a:solidFill>
                          <a:effectLst/>
                          <a:latin typeface="Meiryo UI"/>
                          <a:ea typeface="Meiryo UI"/>
                        </a:rPr>
                        <a:t>日は肉の日。牛丼などのスタミナ食を食べて、風邪やウイルスに打ち勝つ提案をする。受験生にはカツ丼がお薦め。</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30</a:t>
                      </a:r>
                      <a:r>
                        <a:rPr lang="ja-JP" altLang="en-US" sz="1200" b="0" i="0" u="none" strike="noStrike" dirty="0">
                          <a:solidFill>
                            <a:schemeClr val="tx1"/>
                          </a:solidFill>
                          <a:effectLst/>
                          <a:latin typeface="Meiryo UI"/>
                          <a:ea typeface="Meiryo UI"/>
                        </a:rPr>
                        <a:t>日はみその日。みそは、この時期に多い脳卒中、心臓疾患、血栓症の発症を低下させ、血圧を下げるなどの効能がある。販促物でアピールをしよう。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クリスマスやお正月で野菜不足になりがちな時季。旬の野菜や、野菜たっぷりの惣菜をＰＲしよう。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洗濯物の室内干しが増えるので、部屋干し洗剤、物干しラックなど</a:t>
                      </a:r>
                      <a:r>
                        <a:rPr lang="ja-JP" altLang="en-US" sz="1200" b="0" i="0" u="none" strike="noStrike" dirty="0">
                          <a:solidFill>
                            <a:schemeClr val="tx1"/>
                          </a:solidFill>
                          <a:effectLst/>
                          <a:latin typeface="Meiryo UI"/>
                          <a:ea typeface="Meiryo UI"/>
                        </a:rPr>
                        <a:t>の用意をしておくこと。</a:t>
                      </a:r>
                      <a:endParaRPr lang="ja-JP" altLang="ja-JP" sz="1200" dirty="0">
                        <a:solidFill>
                          <a:schemeClr val="tx1"/>
                        </a:solidFill>
                      </a:endParaRPr>
                    </a:p>
                  </a:txBody>
                  <a:tcPr marL="45720" marR="45720" vert="eaVert" anchor="ctr">
                    <a:solidFill>
                      <a:srgbClr val="FFE1E1"/>
                    </a:solidFill>
                  </a:tcPr>
                </a:tc>
                <a:tc>
                  <a:txBody>
                    <a:bodyPr/>
                    <a:lstStyle/>
                    <a:p>
                      <a:pPr algn="l" fontAlgn="auto"/>
                      <a:r>
                        <a:rPr lang="ja-JP" altLang="en-US" sz="1200" b="0" i="0" u="none" strike="noStrike">
                          <a:solidFill>
                            <a:schemeClr val="tx1"/>
                          </a:solidFill>
                          <a:effectLst/>
                          <a:latin typeface="Meiryo UI"/>
                          <a:ea typeface="Meiryo UI"/>
                        </a:rPr>
                        <a:t>この日にちなみ、バレンタインデーの販促を強化。夫婦、恋人、同僚、友達、自己消費用と用途に応じた商品を用意。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恵方巻きは予約が増えているが</a:t>
                      </a:r>
                      <a:r>
                        <a:rPr lang="ja-JP" altLang="en-US" sz="1200" b="0" i="0" u="none" strike="noStrike">
                          <a:solidFill>
                            <a:schemeClr val="tx1"/>
                          </a:solidFill>
                          <a:effectLst/>
                          <a:latin typeface="Meiryo UI"/>
                          <a:ea typeface="Meiryo UI"/>
                        </a:rPr>
                        <a:t>、当日販売分も</a:t>
                      </a:r>
                      <a:r>
                        <a:rPr lang="ja-JP" altLang="en-US" sz="1200" b="0" i="0" u="none" strike="noStrike" dirty="0">
                          <a:solidFill>
                            <a:schemeClr val="tx1"/>
                          </a:solidFill>
                          <a:effectLst/>
                          <a:latin typeface="Meiryo UI"/>
                          <a:ea typeface="Meiryo UI"/>
                        </a:rPr>
                        <a:t>用意。子どもの多い立地では、福豆、豆まきセット、鬼の面を用意する。</a:t>
                      </a:r>
                      <a:endParaRPr lang="en-US" altLang="ja-JP" sz="1200" b="0" i="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3575630444"/>
                  </a:ext>
                </a:extLst>
              </a:tr>
              <a:tr h="77219">
                <a:tc>
                  <a:txBody>
                    <a:bodyPr/>
                    <a:lstStyle/>
                    <a:p>
                      <a:pPr algn="ctr" fontAlgn="auto"/>
                      <a:endParaRPr lang="ja-JP" altLang="en-US" sz="900" b="0" i="0" u="none" strike="noStrike" dirty="0">
                        <a:solidFill>
                          <a:schemeClr val="tx1"/>
                        </a:solidFill>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solidFill>
                      <a:schemeClr val="accent5">
                        <a:lumMod val="20000"/>
                        <a:lumOff val="80000"/>
                      </a:schemeClr>
                    </a:solid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endParaRPr lang="ja-JP" altLang="en-US" sz="900" b="0" i="0" u="none" strike="noStrike" dirty="0">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extLst>
                  <a:ext uri="{0D108BD9-81ED-4DB2-BD59-A6C34878D82A}">
                    <a16:rowId xmlns:a16="http://schemas.microsoft.com/office/drawing/2014/main" val="2801771382"/>
                  </a:ext>
                </a:extLst>
              </a:tr>
            </a:tbl>
          </a:graphicData>
        </a:graphic>
      </p:graphicFrame>
      <p:sp>
        <p:nvSpPr>
          <p:cNvPr id="50" name="角丸四角形 49">
            <a:extLst>
              <a:ext uri="{FF2B5EF4-FFF2-40B4-BE49-F238E27FC236}">
                <a16:creationId xmlns:a16="http://schemas.microsoft.com/office/drawing/2014/main" id="{893A84DF-5CAF-4AF6-31BA-02470CFFC863}"/>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a:t>天気予報は、ダイキン工業株式会社が公表している</a:t>
            </a:r>
            <a:endParaRPr kumimoji="1" lang="en-US" altLang="ja-JP" sz="800" dirty="0"/>
          </a:p>
          <a:p>
            <a:r>
              <a:rPr kumimoji="1" lang="ja-JP" altLang="en-US" sz="800" dirty="0"/>
              <a:t>　「ダイキン</a:t>
            </a:r>
            <a:r>
              <a:rPr kumimoji="1" lang="en-US" altLang="ja-JP" sz="800" dirty="0"/>
              <a:t>AIR</a:t>
            </a:r>
            <a:r>
              <a:rPr kumimoji="1" lang="ja-JP" altLang="en-US" sz="800" dirty="0"/>
              <a:t>カレンダー」を参照させて頂いております。　　　　　　　　　　　　　　　　　　　　　　</a:t>
            </a:r>
            <a:endParaRPr kumimoji="1" lang="en-US" altLang="ja-JP" sz="800" dirty="0"/>
          </a:p>
          <a:p>
            <a:r>
              <a:rPr kumimoji="1" lang="ja-JP" altLang="en-US" sz="800" dirty="0"/>
              <a:t>　　　　　　　</a:t>
            </a:r>
            <a:r>
              <a:rPr kumimoji="1" lang="en-US" altLang="ja-JP" sz="800" dirty="0"/>
              <a:t>https://www.daikin.co.jp/otenki/calendar_web</a:t>
            </a:r>
            <a:endParaRPr lang="ja-JP" altLang="ja-JP" sz="8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Text Box 14">
            <a:extLst>
              <a:ext uri="{FF2B5EF4-FFF2-40B4-BE49-F238E27FC236}">
                <a16:creationId xmlns:a16="http://schemas.microsoft.com/office/drawing/2014/main" id="{AE3213A1-72A4-4ACB-B6DD-EC99A5A402B8}"/>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Text Box 14">
            <a:extLst>
              <a:ext uri="{FF2B5EF4-FFF2-40B4-BE49-F238E27FC236}">
                <a16:creationId xmlns:a16="http://schemas.microsoft.com/office/drawing/2014/main" id="{32AF88EE-5451-437F-BF4B-D40FEFC4E7D6}"/>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dirty="0">
                <a:effectLst/>
                <a:latin typeface="+mn-lt"/>
                <a:ea typeface="+mn-ea"/>
                <a:cs typeface="+mn-cs"/>
              </a:rPr>
              <a:t>TEL</a:t>
            </a:r>
            <a:r>
              <a:rPr lang="ja-JP" altLang="en-US" sz="2400" b="1" i="0" baseline="0" dirty="0">
                <a:effectLst/>
                <a:latin typeface="+mn-lt"/>
                <a:ea typeface="+mn-ea"/>
                <a:cs typeface="+mn-cs"/>
              </a:rPr>
              <a:t>：</a:t>
            </a:r>
            <a:r>
              <a:rPr lang="ja-JP" altLang="ja-JP" sz="2400" b="1" i="0" baseline="0" dirty="0">
                <a:effectLst/>
                <a:latin typeface="+mn-lt"/>
                <a:ea typeface="+mn-ea"/>
                <a:cs typeface="+mn-cs"/>
              </a:rPr>
              <a:t> </a:t>
            </a:r>
            <a:endParaRPr lang="ja-JP" altLang="ja-JP" sz="4000" dirty="0">
              <a:effectLst/>
            </a:endParaRPr>
          </a:p>
        </p:txBody>
      </p:sp>
      <p:pic>
        <p:nvPicPr>
          <p:cNvPr id="3" name="図 2">
            <a:extLst>
              <a:ext uri="{FF2B5EF4-FFF2-40B4-BE49-F238E27FC236}">
                <a16:creationId xmlns:a16="http://schemas.microsoft.com/office/drawing/2014/main" id="{DC923650-EB29-BDD1-BFA5-2874FA6144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46617" y="13833826"/>
            <a:ext cx="1894435" cy="214500"/>
          </a:xfrm>
          <a:prstGeom prst="rect">
            <a:avLst/>
          </a:prstGeom>
        </p:spPr>
      </p:pic>
      <p:pic>
        <p:nvPicPr>
          <p:cNvPr id="6" name="図 5" descr="図形&#10;&#10;中程度の精度で自動的に生成された説明">
            <a:extLst>
              <a:ext uri="{FF2B5EF4-FFF2-40B4-BE49-F238E27FC236}">
                <a16:creationId xmlns:a16="http://schemas.microsoft.com/office/drawing/2014/main" id="{1C58474D-DB59-8DFF-4C60-903DF6CDBA4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pic>
        <p:nvPicPr>
          <p:cNvPr id="17" name="図 16">
            <a:extLst>
              <a:ext uri="{FF2B5EF4-FFF2-40B4-BE49-F238E27FC236}">
                <a16:creationId xmlns:a16="http://schemas.microsoft.com/office/drawing/2014/main" id="{9DFB0CE6-09D2-B96D-0760-3CBF253F592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05318" y="2354508"/>
            <a:ext cx="1051162" cy="989504"/>
          </a:xfrm>
          <a:prstGeom prst="rect">
            <a:avLst/>
          </a:prstGeom>
        </p:spPr>
      </p:pic>
      <p:pic>
        <p:nvPicPr>
          <p:cNvPr id="25" name="図 24">
            <a:extLst>
              <a:ext uri="{FF2B5EF4-FFF2-40B4-BE49-F238E27FC236}">
                <a16:creationId xmlns:a16="http://schemas.microsoft.com/office/drawing/2014/main" id="{E4EC3901-AFE7-D6FB-58D0-EE1C36E4EEE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59391" y="8861808"/>
            <a:ext cx="1003852" cy="1126870"/>
          </a:xfrm>
          <a:prstGeom prst="rect">
            <a:avLst/>
          </a:prstGeom>
        </p:spPr>
      </p:pic>
      <p:pic>
        <p:nvPicPr>
          <p:cNvPr id="26" name="図 25">
            <a:extLst>
              <a:ext uri="{FF2B5EF4-FFF2-40B4-BE49-F238E27FC236}">
                <a16:creationId xmlns:a16="http://schemas.microsoft.com/office/drawing/2014/main" id="{6458636E-605A-FF43-AEE9-B64DF18D18F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01084" y="12500088"/>
            <a:ext cx="1099359" cy="1191802"/>
          </a:xfrm>
          <a:prstGeom prst="rect">
            <a:avLst/>
          </a:prstGeom>
        </p:spPr>
      </p:pic>
      <p:pic>
        <p:nvPicPr>
          <p:cNvPr id="30" name="図 29">
            <a:extLst>
              <a:ext uri="{FF2B5EF4-FFF2-40B4-BE49-F238E27FC236}">
                <a16:creationId xmlns:a16="http://schemas.microsoft.com/office/drawing/2014/main" id="{68BF3AD1-3CA5-89C8-A309-D8789360EE4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511294" y="13941076"/>
            <a:ext cx="1099554" cy="1133906"/>
          </a:xfrm>
          <a:prstGeom prst="rect">
            <a:avLst/>
          </a:prstGeom>
        </p:spPr>
      </p:pic>
      <p:pic>
        <p:nvPicPr>
          <p:cNvPr id="34" name="図 33">
            <a:extLst>
              <a:ext uri="{FF2B5EF4-FFF2-40B4-BE49-F238E27FC236}">
                <a16:creationId xmlns:a16="http://schemas.microsoft.com/office/drawing/2014/main" id="{0A942617-D3B9-1C46-D2FE-027C978CD455}"/>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545482" y="12500088"/>
            <a:ext cx="1172816" cy="1049761"/>
          </a:xfrm>
          <a:prstGeom prst="rect">
            <a:avLst/>
          </a:prstGeom>
        </p:spPr>
      </p:pic>
      <p:pic>
        <p:nvPicPr>
          <p:cNvPr id="47" name="図 46">
            <a:extLst>
              <a:ext uri="{FF2B5EF4-FFF2-40B4-BE49-F238E27FC236}">
                <a16:creationId xmlns:a16="http://schemas.microsoft.com/office/drawing/2014/main" id="{04A0BF39-FB44-4C71-2D14-6D9CA524485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9448919" y="13970368"/>
            <a:ext cx="1059059" cy="1019888"/>
          </a:xfrm>
          <a:prstGeom prst="rect">
            <a:avLst/>
          </a:prstGeom>
        </p:spPr>
      </p:pic>
      <p:pic>
        <p:nvPicPr>
          <p:cNvPr id="60" name="図 59">
            <a:extLst>
              <a:ext uri="{FF2B5EF4-FFF2-40B4-BE49-F238E27FC236}">
                <a16:creationId xmlns:a16="http://schemas.microsoft.com/office/drawing/2014/main" id="{30778E4F-56CE-1EDD-9682-18EC51CF68D5}"/>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3428128" y="14833285"/>
            <a:ext cx="5366897" cy="517888"/>
          </a:xfrm>
          <a:prstGeom prst="rect">
            <a:avLst/>
          </a:prstGeom>
        </p:spPr>
      </p:pic>
      <p:pic>
        <p:nvPicPr>
          <p:cNvPr id="61" name="図 60">
            <a:extLst>
              <a:ext uri="{FF2B5EF4-FFF2-40B4-BE49-F238E27FC236}">
                <a16:creationId xmlns:a16="http://schemas.microsoft.com/office/drawing/2014/main" id="{BE094D1D-88E8-372D-D63D-B4D52F690577}"/>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l="-2"/>
          <a:stretch/>
        </p:blipFill>
        <p:spPr>
          <a:xfrm>
            <a:off x="18648551" y="14805136"/>
            <a:ext cx="2757106" cy="517888"/>
          </a:xfrm>
          <a:prstGeom prst="rect">
            <a:avLst/>
          </a:prstGeom>
        </p:spPr>
      </p:pic>
      <p:pic>
        <p:nvPicPr>
          <p:cNvPr id="66" name="図 65">
            <a:extLst>
              <a:ext uri="{FF2B5EF4-FFF2-40B4-BE49-F238E27FC236}">
                <a16:creationId xmlns:a16="http://schemas.microsoft.com/office/drawing/2014/main" id="{3D4B0710-0004-5D7B-D5A2-C6ABC4407857}"/>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9370238" y="250892"/>
            <a:ext cx="1219760" cy="1251810"/>
          </a:xfrm>
          <a:prstGeom prst="rect">
            <a:avLst/>
          </a:prstGeom>
        </p:spPr>
      </p:pic>
      <p:pic>
        <p:nvPicPr>
          <p:cNvPr id="68" name="図 67">
            <a:extLst>
              <a:ext uri="{FF2B5EF4-FFF2-40B4-BE49-F238E27FC236}">
                <a16:creationId xmlns:a16="http://schemas.microsoft.com/office/drawing/2014/main" id="{04EBCFEA-225C-C5FD-0AE6-E795EC983B82}"/>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r="-12696"/>
          <a:stretch/>
        </p:blipFill>
        <p:spPr>
          <a:xfrm>
            <a:off x="20187010" y="520971"/>
            <a:ext cx="1633036" cy="1118705"/>
          </a:xfrm>
          <a:prstGeom prst="rect">
            <a:avLst/>
          </a:prstGeom>
        </p:spPr>
      </p:pic>
      <p:pic>
        <p:nvPicPr>
          <p:cNvPr id="11" name="図 10">
            <a:extLst>
              <a:ext uri="{FF2B5EF4-FFF2-40B4-BE49-F238E27FC236}">
                <a16:creationId xmlns:a16="http://schemas.microsoft.com/office/drawing/2014/main" id="{A0DBA775-2E03-9CCE-789E-0D20279C0C63}"/>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351163" y="3344012"/>
            <a:ext cx="1294103" cy="1294103"/>
          </a:xfrm>
          <a:prstGeom prst="rect">
            <a:avLst/>
          </a:prstGeom>
        </p:spPr>
      </p:pic>
      <p:pic>
        <p:nvPicPr>
          <p:cNvPr id="13" name="図 12">
            <a:extLst>
              <a:ext uri="{FF2B5EF4-FFF2-40B4-BE49-F238E27FC236}">
                <a16:creationId xmlns:a16="http://schemas.microsoft.com/office/drawing/2014/main" id="{2A4D8A54-ECDC-A7F6-EB8A-CCFF3752E7D6}"/>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0012672" y="3366620"/>
            <a:ext cx="2089150" cy="1473818"/>
          </a:xfrm>
          <a:prstGeom prst="rect">
            <a:avLst/>
          </a:prstGeom>
        </p:spPr>
      </p:pic>
      <p:pic>
        <p:nvPicPr>
          <p:cNvPr id="16" name="図 15">
            <a:extLst>
              <a:ext uri="{FF2B5EF4-FFF2-40B4-BE49-F238E27FC236}">
                <a16:creationId xmlns:a16="http://schemas.microsoft.com/office/drawing/2014/main" id="{AC7E7B2C-8DB5-7437-CE1E-C76DC84A1401}"/>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8324300" y="3553300"/>
            <a:ext cx="881900" cy="971729"/>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483626D2-DCB8-457A-B4C7-7B1BEB29B99A}"/>
              </a:ext>
            </a:extLst>
          </p:cNvPr>
          <p:cNvSpPr/>
          <p:nvPr/>
        </p:nvSpPr>
        <p:spPr>
          <a:xfrm>
            <a:off x="304944" y="11910132"/>
            <a:ext cx="9583490" cy="3001439"/>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BC44271-EE58-21E9-2D6E-B78EA667084D}"/>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4" name="Oval 1">
            <a:extLst>
              <a:ext uri="{FF2B5EF4-FFF2-40B4-BE49-F238E27FC236}">
                <a16:creationId xmlns:a16="http://schemas.microsoft.com/office/drawing/2014/main" id="{52FCFEE5-DBA2-C7E8-B552-D45C6EDCFF2F}"/>
              </a:ext>
            </a:extLst>
          </p:cNvPr>
          <p:cNvSpPr>
            <a:spLocks noChangeArrowheads="1"/>
          </p:cNvSpPr>
          <p:nvPr/>
        </p:nvSpPr>
        <p:spPr bwMode="auto">
          <a:xfrm>
            <a:off x="190373" y="2101662"/>
            <a:ext cx="4500440" cy="464395"/>
          </a:xfrm>
          <a:prstGeom prst="roundRect">
            <a:avLst/>
          </a:prstGeom>
          <a:solidFill>
            <a:srgbClr val="FFE699"/>
          </a:solidFill>
          <a:ln w="28575">
            <a:solidFill>
              <a:srgbClr val="FF9900"/>
            </a:solidFill>
          </a:ln>
          <a:effectLst/>
        </p:spPr>
        <p:txBody>
          <a:bodyPr wrap="square" lIns="36576" tIns="22860" rIns="36576" bIns="22860" anchor="ctr" upright="1"/>
          <a:lstStyle/>
          <a:p>
            <a:pPr algn="ctr"/>
            <a:r>
              <a:rPr lang="ja-JP" altLang="en-US" b="1" dirty="0">
                <a:latin typeface="HG丸ｺﾞｼｯｸM-PRO" panose="020F0600000000000000" pitchFamily="50" charset="-128"/>
                <a:ea typeface="HG丸ｺﾞｼｯｸM-PRO" panose="020F0600000000000000" pitchFamily="50" charset="-128"/>
                <a:cs typeface="ヒラギノ角ゴ ProN W6"/>
              </a:rPr>
              <a:t>甘エビのユッケ</a:t>
            </a:r>
            <a:endParaRPr lang="en-US" altLang="ja-JP" b="1" dirty="0">
              <a:latin typeface="HG丸ｺﾞｼｯｸM-PRO" panose="020F0600000000000000" pitchFamily="50" charset="-128"/>
              <a:ea typeface="HG丸ｺﾞｼｯｸM-PRO" panose="020F0600000000000000" pitchFamily="50" charset="-128"/>
              <a:cs typeface="ヒラギノ角ゴ ProN W6"/>
            </a:endParaRPr>
          </a:p>
        </p:txBody>
      </p:sp>
      <p:sp>
        <p:nvSpPr>
          <p:cNvPr id="11" name="AutoShape 2">
            <a:extLst>
              <a:ext uri="{FF2B5EF4-FFF2-40B4-BE49-F238E27FC236}">
                <a16:creationId xmlns:a16="http://schemas.microsoft.com/office/drawing/2014/main" id="{74C2CD55-D5F9-D4FB-9C3B-7D0A0D215C97}"/>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プリプリ濃厚ユッケ</a:t>
            </a:r>
            <a:endParaRPr lang="en-US" altLang="ja-JP" sz="1400" b="1" dirty="0">
              <a:latin typeface="HG丸ｺﾞｼｯｸM-PRO"/>
              <a:ea typeface="HG丸ｺﾞｼｯｸM-PRO"/>
              <a:cs typeface="HG丸ｺﾞｼｯｸM-PRO"/>
            </a:endParaRPr>
          </a:p>
        </p:txBody>
      </p:sp>
      <p:sp>
        <p:nvSpPr>
          <p:cNvPr id="14" name="Oval 5">
            <a:extLst>
              <a:ext uri="{FF2B5EF4-FFF2-40B4-BE49-F238E27FC236}">
                <a16:creationId xmlns:a16="http://schemas.microsoft.com/office/drawing/2014/main" id="{1968A3F6-AE4F-7464-8EE2-243271C89414}"/>
              </a:ext>
            </a:extLst>
          </p:cNvPr>
          <p:cNvSpPr>
            <a:spLocks noChangeArrowheads="1"/>
          </p:cNvSpPr>
          <p:nvPr/>
        </p:nvSpPr>
        <p:spPr bwMode="auto">
          <a:xfrm>
            <a:off x="4860863" y="2099974"/>
            <a:ext cx="4909448" cy="469992"/>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dirty="0">
                <a:latin typeface="HG丸ｺﾞｼｯｸM-PRO" panose="020F0600000000000000" pitchFamily="50" charset="-128"/>
                <a:ea typeface="HG丸ｺﾞｼｯｸM-PRO" panose="020F0600000000000000" pitchFamily="50" charset="-128"/>
              </a:rPr>
              <a:t>豚と白菜炒め</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8" name="AutoShape 2">
            <a:extLst>
              <a:ext uri="{FF2B5EF4-FFF2-40B4-BE49-F238E27FC236}">
                <a16:creationId xmlns:a16="http://schemas.microsoft.com/office/drawing/2014/main" id="{C1985058-248D-6E76-DB39-3CFABD208357}"/>
              </a:ext>
            </a:extLst>
          </p:cNvPr>
          <p:cNvSpPr>
            <a:spLocks noChangeArrowheads="1"/>
          </p:cNvSpPr>
          <p:nvPr/>
        </p:nvSpPr>
        <p:spPr bwMode="auto">
          <a:xfrm>
            <a:off x="4874704" y="2531089"/>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MaruGothicMPRO"/>
                <a:ea typeface="HGMaruGothicMPRO"/>
                <a:cs typeface="HG丸ｺﾞｼｯｸM-PRO"/>
              </a:rPr>
              <a:t>食べ応え抜群！</a:t>
            </a:r>
            <a:endParaRPr lang="ja-JP" altLang="en-US" sz="1400" b="1" dirty="0">
              <a:latin typeface="HGMaruGothicMPRO"/>
              <a:ea typeface="HGMaruGothicMPRO"/>
              <a:cs typeface="HG丸ｺﾞｼｯｸM-PRO"/>
            </a:endParaRPr>
          </a:p>
        </p:txBody>
      </p:sp>
      <p:sp>
        <p:nvSpPr>
          <p:cNvPr id="21" name="AutoShape 9">
            <a:extLst>
              <a:ext uri="{FF2B5EF4-FFF2-40B4-BE49-F238E27FC236}">
                <a16:creationId xmlns:a16="http://schemas.microsoft.com/office/drawing/2014/main" id="{972B9D14-233B-733C-790E-3EEAF2E8E926}"/>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１：</a:t>
            </a:r>
            <a:r>
              <a:rPr lang="ja-JP" altLang="en-US" sz="1050" dirty="0">
                <a:latin typeface="HG丸ｺﾞｼｯｸM-PRO" panose="020F0600000000000000" pitchFamily="50" charset="-128"/>
                <a:ea typeface="HG丸ｺﾞｼｯｸM-PRO" panose="020F0600000000000000" pitchFamily="50" charset="-128"/>
              </a:rPr>
              <a:t>白菜</a:t>
            </a:r>
            <a:r>
              <a:rPr lang="ja-JP" altLang="en-US" sz="1050" dirty="0">
                <a:latin typeface="HGMaruGothicMPRO" panose="020F0600000000000000" pitchFamily="34" charset="-128"/>
                <a:ea typeface="HGMaruGothicMPRO" panose="020F0600000000000000" pitchFamily="34" charset="-128"/>
                <a:cs typeface="HG丸ｺﾞｼｯｸM-PRO"/>
              </a:rPr>
              <a:t>は一口大に切る。豚バラ肉は３～４</a:t>
            </a:r>
            <a:r>
              <a:rPr lang="en-US" altLang="ja-JP" sz="1050" dirty="0">
                <a:latin typeface="HGMaruGothicMPRO" panose="020F0600000000000000" pitchFamily="34" charset="-128"/>
                <a:ea typeface="HGMaruGothicMPRO" panose="020F0600000000000000" pitchFamily="34" charset="-128"/>
                <a:cs typeface="HG丸ｺﾞｼｯｸM-PRO"/>
              </a:rPr>
              <a:t>cm</a:t>
            </a:r>
            <a:r>
              <a:rPr lang="ja-JP" altLang="en-US" sz="1050" dirty="0">
                <a:latin typeface="HGMaruGothicMPRO" panose="020F0600000000000000" pitchFamily="34" charset="-128"/>
                <a:ea typeface="HGMaruGothicMPRO" panose="020F0600000000000000" pitchFamily="34" charset="-128"/>
                <a:cs typeface="HG丸ｺﾞｼｯｸM-PRO"/>
              </a:rPr>
              <a:t>幅に切る。</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長ネギは斜め薄切りにする。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a:t>
            </a:r>
            <a:endParaRPr lang="en-US" altLang="ja-JP" sz="1050" b="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２：フライパンにごま油を熱し、豚バラ肉を中火で炒める。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３：肉の色が変わったら、</a:t>
            </a:r>
            <a:r>
              <a:rPr lang="ja-JP" altLang="en-US" sz="1050" dirty="0">
                <a:latin typeface="HG丸ｺﾞｼｯｸM-PRO" panose="020F0600000000000000" pitchFamily="50" charset="-128"/>
                <a:ea typeface="HG丸ｺﾞｼｯｸM-PRO" panose="020F0600000000000000" pitchFamily="50" charset="-128"/>
              </a:rPr>
              <a:t>白菜</a:t>
            </a:r>
            <a:r>
              <a:rPr lang="ja-JP" altLang="en-US" sz="1050" dirty="0">
                <a:latin typeface="HGMaruGothicMPRO" panose="020F0600000000000000" pitchFamily="34" charset="-128"/>
                <a:ea typeface="HGMaruGothicMPRO" panose="020F0600000000000000" pitchFamily="34" charset="-128"/>
                <a:cs typeface="HG丸ｺﾞｼｯｸM-PRO"/>
              </a:rPr>
              <a:t>の芯とおろししょうがを加えて</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さっと炒める。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４：豚肉全てに火が通ったら、白菜の葉の部分と長ネギを加え炒める。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５：</a:t>
            </a:r>
            <a:r>
              <a:rPr lang="en-US" altLang="ja-JP" sz="1050" dirty="0">
                <a:latin typeface="HGMaruGothicMPRO"/>
                <a:ea typeface="HGMaruGothicMPRO"/>
              </a:rPr>
              <a:t>【A】</a:t>
            </a:r>
            <a:r>
              <a:rPr lang="ja-JP" altLang="en-US" sz="1050" dirty="0">
                <a:latin typeface="HGMaruGothicMPRO"/>
                <a:ea typeface="HGMaruGothicMPRO"/>
              </a:rPr>
              <a:t>を</a:t>
            </a:r>
            <a:r>
              <a:rPr lang="ja-JP" altLang="en-US" sz="1050" dirty="0">
                <a:latin typeface="HGMaruGothicMPRO" panose="020F0600000000000000" pitchFamily="34" charset="-128"/>
                <a:ea typeface="HGMaruGothicMPRO" panose="020F0600000000000000" pitchFamily="34" charset="-128"/>
                <a:cs typeface="HG丸ｺﾞｼｯｸM-PRO"/>
              </a:rPr>
              <a:t>入れて、炒め合わせる。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６：器に盛り付ける。</a:t>
            </a:r>
            <a:endParaRPr lang="en-US" altLang="ja-JP" sz="1050" dirty="0">
              <a:latin typeface="HGMaruGothicMPRO" panose="020F0600000000000000" pitchFamily="34" charset="-128"/>
              <a:ea typeface="HGMaruGothicMPRO" panose="020F0600000000000000" pitchFamily="34" charset="-128"/>
              <a:cs typeface="HG丸ｺﾞｼｯｸM-PRO"/>
            </a:endParaRPr>
          </a:p>
        </p:txBody>
      </p:sp>
      <p:sp>
        <p:nvSpPr>
          <p:cNvPr id="24" name="AutoShape 6">
            <a:extLst>
              <a:ext uri="{FF2B5EF4-FFF2-40B4-BE49-F238E27FC236}">
                <a16:creationId xmlns:a16="http://schemas.microsoft.com/office/drawing/2014/main" id="{85B317C2-7BCB-BA26-E5A7-1862D10F3F1F}"/>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MaruGothicMPRO" panose="020F0600000000000000" pitchFamily="34" charset="-128"/>
                <a:ea typeface="HGMaruGothicMPRO" panose="020F0600000000000000" pitchFamily="34" charset="-128"/>
                <a:cs typeface="ヒラギノ角ゴ ProN W6"/>
              </a:rPr>
              <a:t>甘エビ</a:t>
            </a:r>
          </a:p>
        </p:txBody>
      </p:sp>
      <p:sp>
        <p:nvSpPr>
          <p:cNvPr id="27" name="AutoShape 4">
            <a:extLst>
              <a:ext uri="{FF2B5EF4-FFF2-40B4-BE49-F238E27FC236}">
                <a16:creationId xmlns:a16="http://schemas.microsoft.com/office/drawing/2014/main" id="{830C5B20-3A4A-3B58-B618-4294F17E3B92}"/>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１：</a:t>
            </a:r>
            <a:r>
              <a:rPr lang="ja-JP" altLang="en-US" sz="1050">
                <a:latin typeface="HGMaruGothicMPRO"/>
                <a:ea typeface="HGMaruGothicMPRO"/>
                <a:cs typeface="HG丸ｺﾞｼｯｸM-PRO"/>
              </a:rPr>
              <a:t>甘エビの殻をむく。</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２：小ネギは小口切りにする。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a:latin typeface="HGMaruGothicMPRO" panose="020F0600000000000000" pitchFamily="34" charset="-128"/>
                <a:ea typeface="HGMaruGothicMPRO" panose="020F0600000000000000" pitchFamily="34" charset="-128"/>
                <a:cs typeface="HG丸ｺﾞｼｯｸM-PRO"/>
              </a:rPr>
              <a:t>３：</a:t>
            </a:r>
            <a:r>
              <a:rPr lang="ja-JP" altLang="en-US" sz="1050">
                <a:latin typeface="HGMaruGothicMPRO"/>
                <a:ea typeface="HGMaruGothicMPRO"/>
                <a:cs typeface="HG丸ｺﾞｼｯｸM-PRO"/>
              </a:rPr>
              <a:t>ボウルに</a:t>
            </a:r>
            <a:r>
              <a:rPr lang="en-US" altLang="ja-JP" sz="1050" dirty="0">
                <a:latin typeface="HGMaruGothicMPRO"/>
                <a:ea typeface="HGMaruGothicMPRO"/>
                <a:cs typeface="HG丸ｺﾞｼｯｸM-PRO"/>
              </a:rPr>
              <a:t>【A】</a:t>
            </a:r>
            <a:r>
              <a:rPr lang="ja-JP" altLang="en-US" sz="1050">
                <a:latin typeface="HGMaruGothicMPRO"/>
                <a:ea typeface="HGMaruGothicMPRO"/>
                <a:cs typeface="HG丸ｺﾞｼｯｸM-PRO"/>
              </a:rPr>
              <a:t>を入れ、よく混ぜ合わせる。</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４</a:t>
            </a:r>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：（３）に甘エビ、小ネギを加え、よく和える。</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endParaRPr lang="en-US" altLang="ja-JP" sz="1050" i="0" dirty="0">
              <a:effectLst/>
              <a:latin typeface="HGMaruGothicMPRO" panose="020F0600000000000000" pitchFamily="34" charset="-128"/>
              <a:ea typeface="HGMaruGothicMPRO" panose="020F0600000000000000" pitchFamily="34" charset="-128"/>
              <a:sym typeface="Wingdings" panose="05000000000000000000" pitchFamily="2" charset="2"/>
            </a:endParaRPr>
          </a:p>
          <a:p>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５：器</a:t>
            </a:r>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に盛り付け、卵黄をのせる。</a:t>
            </a:r>
            <a:endParaRPr lang="en-US" altLang="ja-JP" sz="1050" i="0" dirty="0">
              <a:effectLst/>
              <a:latin typeface="HGMaruGothicMPRO"/>
              <a:ea typeface="HGMaruGothicMPRO"/>
            </a:endParaRPr>
          </a:p>
        </p:txBody>
      </p:sp>
      <p:sp>
        <p:nvSpPr>
          <p:cNvPr id="30" name="AutoShape 10">
            <a:extLst>
              <a:ext uri="{FF2B5EF4-FFF2-40B4-BE49-F238E27FC236}">
                <a16:creationId xmlns:a16="http://schemas.microsoft.com/office/drawing/2014/main" id="{391914A3-37E9-E1F9-528A-69BB48BEB727}"/>
              </a:ext>
            </a:extLst>
          </p:cNvPr>
          <p:cNvSpPr>
            <a:spLocks noChangeArrowheads="1"/>
          </p:cNvSpPr>
          <p:nvPr/>
        </p:nvSpPr>
        <p:spPr bwMode="auto">
          <a:xfrm>
            <a:off x="4841994" y="3014987"/>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a:t>
            </a:r>
            <a:r>
              <a:rPr lang="ja-JP" altLang="en-US" sz="1200" b="1" i="0" strike="noStrike" dirty="0">
                <a:latin typeface="HGMaruGothicMPRO"/>
                <a:ea typeface="HGMaruGothicMPRO"/>
                <a:cs typeface="HG丸ｺﾞｼｯｸM-PRO"/>
              </a:rPr>
              <a:t>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a:ea typeface="HGMaruGothicMPRO"/>
                <a:cs typeface="HG丸ｺﾞｼｯｸM-PRO"/>
              </a:rPr>
              <a:t>白菜　</a:t>
            </a:r>
            <a:r>
              <a:rPr lang="en-US" altLang="ja-JP" sz="1050" dirty="0">
                <a:latin typeface="HGMaruGothicMPRO"/>
                <a:ea typeface="HGMaruGothicMPRO"/>
                <a:cs typeface="HG丸ｺﾞｼｯｸM-PRO"/>
              </a:rPr>
              <a:t>1/4</a:t>
            </a:r>
            <a:r>
              <a:rPr lang="ja-JP" altLang="en-US" sz="1050" dirty="0">
                <a:latin typeface="HGMaruGothicMPRO"/>
                <a:ea typeface="HGMaruGothicMPRO"/>
                <a:cs typeface="HG丸ｺﾞｼｯｸM-PRO"/>
              </a:rPr>
              <a:t>個</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豚バラ肉（薄切り）　</a:t>
            </a:r>
            <a:r>
              <a:rPr lang="en-US" altLang="ja-JP" sz="1050" dirty="0">
                <a:latin typeface="HGMaruGothicMPRO"/>
                <a:ea typeface="HGMaruGothicMPRO"/>
                <a:cs typeface="HG丸ｺﾞｼｯｸM-PRO"/>
              </a:rPr>
              <a:t>160</a:t>
            </a:r>
            <a:r>
              <a:rPr lang="ja-JP" altLang="en" sz="1050" dirty="0">
                <a:latin typeface="HGMaruGothicMPRO"/>
                <a:ea typeface="HGMaruGothicMPRO"/>
                <a:cs typeface="HG丸ｺﾞｼｯｸM-PRO"/>
              </a:rPr>
              <a:t>ｇ</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長ネギ　</a:t>
            </a:r>
            <a:r>
              <a:rPr lang="en-US" altLang="ja-JP" sz="1050" dirty="0">
                <a:latin typeface="HGMaruGothicMPRO"/>
                <a:ea typeface="HGMaruGothicMPRO"/>
                <a:cs typeface="HG丸ｺﾞｼｯｸM-PRO"/>
              </a:rPr>
              <a:t>1/2</a:t>
            </a:r>
            <a:r>
              <a:rPr lang="ja-JP" altLang="en-US" sz="1050" dirty="0">
                <a:latin typeface="HGMaruGothicMPRO"/>
                <a:ea typeface="HGMaruGothicMPRO"/>
                <a:cs typeface="HG丸ｺﾞｼｯｸM-PRO"/>
              </a:rPr>
              <a:t>本　　おろししょうが　小さじ１</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ごま油　小さじ２　　</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　</a:t>
            </a:r>
            <a:endParaRPr lang="en-US" altLang="ja-JP" sz="1050" dirty="0">
              <a:latin typeface="HGMaruGothicMPRO"/>
              <a:ea typeface="HGMaruGothicMPRO"/>
            </a:endParaRPr>
          </a:p>
          <a:p>
            <a:pPr rtl="1">
              <a:lnSpc>
                <a:spcPts val="1600"/>
              </a:lnSpc>
              <a:defRPr sz="1000"/>
            </a:pPr>
            <a:r>
              <a:rPr lang="en-US" altLang="ja-JP" sz="1050" dirty="0">
                <a:latin typeface="HGMaruGothicMPRO"/>
                <a:ea typeface="HGMaruGothicMPRO"/>
              </a:rPr>
              <a:t>【A】</a:t>
            </a:r>
            <a:r>
              <a:rPr lang="ja-JP" altLang="en-US" sz="1050" dirty="0">
                <a:latin typeface="HGMaruGothicMPRO"/>
                <a:ea typeface="HGMaruGothicMPRO"/>
              </a:rPr>
              <a:t>　</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cs typeface="HG丸ｺﾞｼｯｸM-PRO"/>
              </a:rPr>
              <a:t>しょうゆ　大さじ</a:t>
            </a:r>
            <a:r>
              <a:rPr lang="en-US" altLang="ja-JP" sz="1050" dirty="0">
                <a:latin typeface="HGMaruGothicMPRO"/>
                <a:ea typeface="HGMaruGothicMPRO"/>
                <a:cs typeface="HG丸ｺﾞｼｯｸM-PRO"/>
              </a:rPr>
              <a:t>1</a:t>
            </a:r>
            <a:r>
              <a:rPr lang="ja-JP" altLang="en-US" sz="1050" dirty="0">
                <a:latin typeface="HGMaruGothicMPRO"/>
                <a:ea typeface="HGMaruGothicMPRO"/>
                <a:cs typeface="HG丸ｺﾞｼｯｸM-PRO"/>
              </a:rPr>
              <a:t>と</a:t>
            </a:r>
            <a:r>
              <a:rPr lang="en-US" altLang="ja-JP" sz="1050" dirty="0">
                <a:latin typeface="HGMaruGothicMPRO"/>
                <a:ea typeface="HGMaruGothicMPRO"/>
                <a:cs typeface="HG丸ｺﾞｼｯｸM-PRO"/>
              </a:rPr>
              <a:t>1/2</a:t>
            </a:r>
          </a:p>
          <a:p>
            <a:pPr rtl="1">
              <a:lnSpc>
                <a:spcPts val="1600"/>
              </a:lnSpc>
              <a:defRPr sz="1000"/>
            </a:pPr>
            <a:r>
              <a:rPr lang="ja-JP" altLang="en-US" sz="1050" dirty="0">
                <a:latin typeface="HGMaruGothicMPRO"/>
                <a:ea typeface="HGMaruGothicMPRO"/>
                <a:cs typeface="HG丸ｺﾞｼｯｸM-PRO"/>
              </a:rPr>
              <a:t>酒　小さじ</a:t>
            </a:r>
            <a:r>
              <a:rPr lang="en-US" altLang="ja-JP" sz="1050" dirty="0">
                <a:latin typeface="HGMaruGothicMPRO"/>
                <a:ea typeface="HGMaruGothicMPRO"/>
                <a:cs typeface="HG丸ｺﾞｼｯｸM-PRO"/>
              </a:rPr>
              <a:t>1</a:t>
            </a:r>
            <a:r>
              <a:rPr lang="ja-JP" altLang="en-US" sz="1050" dirty="0">
                <a:latin typeface="HGMaruGothicMPRO"/>
                <a:ea typeface="HGMaruGothicMPRO"/>
                <a:cs typeface="HG丸ｺﾞｼｯｸM-PRO"/>
              </a:rPr>
              <a:t>と</a:t>
            </a:r>
            <a:r>
              <a:rPr lang="en-US" altLang="ja-JP" sz="1050" dirty="0">
                <a:latin typeface="HGMaruGothicMPRO"/>
                <a:ea typeface="HGMaruGothicMPRO"/>
                <a:cs typeface="HG丸ｺﾞｼｯｸM-PRO"/>
              </a:rPr>
              <a:t>1/2</a:t>
            </a:r>
          </a:p>
          <a:p>
            <a:pPr rtl="1">
              <a:lnSpc>
                <a:spcPts val="1600"/>
              </a:lnSpc>
              <a:defRPr sz="1000"/>
            </a:pPr>
            <a:r>
              <a:rPr lang="ja-JP" altLang="en-US" sz="1050" dirty="0">
                <a:latin typeface="HGMaruGothicMPRO"/>
                <a:ea typeface="HGMaruGothicMPRO"/>
              </a:rPr>
              <a:t>胡椒　適量　</a:t>
            </a:r>
            <a:endParaRPr lang="en-US" altLang="ja-JP" sz="1050" dirty="0">
              <a:latin typeface="HGMaruGothicMPRO"/>
              <a:ea typeface="HGMaruGothicMPRO"/>
              <a:cs typeface="HG丸ｺﾞｼｯｸM-PRO"/>
            </a:endParaRPr>
          </a:p>
        </p:txBody>
      </p:sp>
      <p:sp>
        <p:nvSpPr>
          <p:cNvPr id="33" name="Text Box 89">
            <a:extLst>
              <a:ext uri="{FF2B5EF4-FFF2-40B4-BE49-F238E27FC236}">
                <a16:creationId xmlns:a16="http://schemas.microsoft.com/office/drawing/2014/main" id="{EA2DF071-13C1-1008-9DAC-33FCC3CA2B96}"/>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rgbClr val="C00000"/>
                </a:solidFill>
                <a:latin typeface="メイリオ" panose="020B0604030504040204" pitchFamily="50" charset="-128"/>
                <a:ea typeface="メイリオ" panose="020B0604030504040204" pitchFamily="50" charset="-128"/>
              </a:rPr>
              <a:t>〈2026</a:t>
            </a:r>
            <a:r>
              <a:rPr lang="ja-JP" altLang="en-US" sz="2400" b="1" i="0" strike="noStrike">
                <a:solidFill>
                  <a:srgbClr val="C00000"/>
                </a:solidFill>
                <a:latin typeface="メイリオ" panose="020B0604030504040204" pitchFamily="50" charset="-128"/>
                <a:ea typeface="メイリオ" panose="020B0604030504040204" pitchFamily="50" charset="-128"/>
              </a:rPr>
              <a:t>年</a:t>
            </a:r>
            <a:r>
              <a:rPr lang="en-US" altLang="ja-JP" sz="2400" b="1" i="0" strike="noStrike" dirty="0">
                <a:solidFill>
                  <a:srgbClr val="C00000"/>
                </a:solidFill>
                <a:latin typeface="メイリオ" panose="020B0604030504040204" pitchFamily="50" charset="-128"/>
                <a:ea typeface="メイリオ" panose="020B0604030504040204" pitchFamily="50" charset="-128"/>
              </a:rPr>
              <a:t>1</a:t>
            </a:r>
            <a:r>
              <a:rPr lang="ja-JP" altLang="en-US" sz="2400" b="1" i="0" strike="noStrike">
                <a:solidFill>
                  <a:srgbClr val="C00000"/>
                </a:solidFill>
                <a:latin typeface="メイリオ" panose="020B0604030504040204" pitchFamily="50" charset="-128"/>
                <a:ea typeface="メイリオ" panose="020B0604030504040204" pitchFamily="50" charset="-128"/>
              </a:rPr>
              <a:t>月版</a:t>
            </a:r>
            <a:r>
              <a:rPr lang="en-US" altLang="ja-JP" sz="2400" b="1" i="0" strike="noStrike" dirty="0">
                <a:solidFill>
                  <a:srgbClr val="C00000"/>
                </a:solidFill>
                <a:latin typeface="メイリオ" panose="020B0604030504040204" pitchFamily="50" charset="-128"/>
                <a:ea typeface="メイリオ" panose="020B0604030504040204" pitchFamily="50" charset="-128"/>
              </a:rPr>
              <a:t>〉</a:t>
            </a:r>
          </a:p>
        </p:txBody>
      </p:sp>
      <p:sp>
        <p:nvSpPr>
          <p:cNvPr id="35" name="Text Box 1833">
            <a:extLst>
              <a:ext uri="{FF2B5EF4-FFF2-40B4-BE49-F238E27FC236}">
                <a16:creationId xmlns:a16="http://schemas.microsoft.com/office/drawing/2014/main" id="{096E4CA7-0947-4D38-A086-FDCD1DD37DAB}"/>
              </a:ext>
            </a:extLst>
          </p:cNvPr>
          <p:cNvSpPr txBox="1">
            <a:spLocks noChangeArrowheads="1"/>
          </p:cNvSpPr>
          <p:nvPr/>
        </p:nvSpPr>
        <p:spPr bwMode="auto">
          <a:xfrm>
            <a:off x="10489226" y="2774165"/>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dirty="0">
                <a:effectLst/>
                <a:latin typeface="HGMaruGothicMPRO"/>
                <a:ea typeface="HGMaruGothicMPRO"/>
              </a:rPr>
              <a:t>　甘エビには、たんぱく質、ビタミン</a:t>
            </a:r>
            <a:r>
              <a:rPr lang="en-US" altLang="ja-JP" sz="1050" b="0" i="0" dirty="0">
                <a:effectLst/>
                <a:latin typeface="HGMaruGothicMPRO"/>
                <a:ea typeface="HGMaruGothicMPRO"/>
              </a:rPr>
              <a:t>E</a:t>
            </a:r>
            <a:r>
              <a:rPr lang="ja-JP" altLang="en-US" sz="1050" b="0" i="0" dirty="0">
                <a:effectLst/>
                <a:latin typeface="HGMaruGothicMPRO"/>
                <a:ea typeface="HGMaruGothicMPRO"/>
              </a:rPr>
              <a:t>、ビタミン</a:t>
            </a:r>
            <a:r>
              <a:rPr lang="en" altLang="ja-JP" sz="1050" b="0" i="0" dirty="0">
                <a:effectLst/>
                <a:latin typeface="HGMaruGothicMPRO"/>
                <a:ea typeface="HGMaruGothicMPRO"/>
              </a:rPr>
              <a:t>B</a:t>
            </a:r>
            <a:r>
              <a:rPr lang="en-US" altLang="ja-JP" sz="1050" b="0" i="0" dirty="0">
                <a:effectLst/>
                <a:latin typeface="HGMaruGothicMPRO"/>
                <a:ea typeface="HGMaruGothicMPRO"/>
              </a:rPr>
              <a:t>12</a:t>
            </a:r>
            <a:r>
              <a:rPr lang="ja-JP" altLang="en-US" sz="1050" b="0" i="0" dirty="0">
                <a:effectLst/>
                <a:latin typeface="HGMaruGothicMPRO"/>
                <a:ea typeface="HGMaruGothicMPRO"/>
              </a:rPr>
              <a:t>、タウリン</a:t>
            </a:r>
            <a:r>
              <a:rPr lang="ja-JP" altLang="en-US" sz="1050" dirty="0">
                <a:latin typeface="HGMaruGothicMPRO"/>
                <a:ea typeface="HGMaruGothicMPRO"/>
              </a:rPr>
              <a:t>、</a:t>
            </a:r>
            <a:r>
              <a:rPr lang="ja-JP" altLang="en-US" sz="1050" b="0" i="0" dirty="0">
                <a:effectLst/>
                <a:latin typeface="HGMaruGothicMPRO"/>
                <a:ea typeface="HGMaruGothicMPRO"/>
              </a:rPr>
              <a:t>アスタキサンチンなどの栄養素が豊富に含まれている。</a:t>
            </a:r>
            <a:endParaRPr lang="en-US" altLang="ja-JP" sz="1050" b="0" i="0" dirty="0">
              <a:effectLst/>
              <a:latin typeface="HGMaruGothicMPRO"/>
              <a:ea typeface="HGMaruGothicMPRO"/>
            </a:endParaRPr>
          </a:p>
          <a:p>
            <a:r>
              <a:rPr lang="ja-JP" altLang="en-US" sz="1050" b="0" i="0" dirty="0">
                <a:effectLst/>
                <a:latin typeface="HGMaruGothicMPRO"/>
                <a:ea typeface="HGMaruGothicMPRO"/>
              </a:rPr>
              <a:t>　アスタキサンチンは、エビ・カニ・サケなど魚介類に多く含まれる赤色の天然色素</a:t>
            </a:r>
            <a:r>
              <a:rPr lang="ja-JP" altLang="en-US" sz="1050" dirty="0">
                <a:latin typeface="HGMaruGothicMPRO"/>
                <a:ea typeface="HGMaruGothicMPRO"/>
              </a:rPr>
              <a:t>だ</a:t>
            </a:r>
            <a:r>
              <a:rPr lang="ja-JP" altLang="en-US" sz="1050" b="0" i="0" dirty="0">
                <a:effectLst/>
                <a:latin typeface="HGMaruGothicMPRO"/>
                <a:ea typeface="HGMaruGothicMPRO"/>
              </a:rPr>
              <a:t>。活性酸素を除去する抗酸化力が非常に強く、アンチエイジングや生活習慣病予防の効果が期待できる。ビタミン</a:t>
            </a:r>
            <a:r>
              <a:rPr lang="en" altLang="ja-JP" sz="1050" b="0" i="0" dirty="0">
                <a:effectLst/>
                <a:latin typeface="HGMaruGothicMPRO"/>
                <a:ea typeface="HGMaruGothicMPRO"/>
              </a:rPr>
              <a:t>E</a:t>
            </a:r>
            <a:r>
              <a:rPr lang="ja-JP" altLang="en-US" sz="1050" b="0" i="0" dirty="0">
                <a:effectLst/>
                <a:latin typeface="HGMaruGothicMPRO"/>
                <a:ea typeface="HGMaruGothicMPRO"/>
              </a:rPr>
              <a:t>も高い抗酸化作用を持ち、体をストレスから守り、老化を抑える効果がある。シミやしわの増加を予防したり、悪玉コレステロールの酸化を抑制して動脈硬化を予防するなどの効果が期待できる。</a:t>
            </a:r>
            <a:endParaRPr lang="en-US" altLang="ja-JP" sz="1050" dirty="0">
              <a:latin typeface="HGMaruGothicMPRO"/>
              <a:ea typeface="HGMaruGothicMPRO"/>
            </a:endParaRPr>
          </a:p>
        </p:txBody>
      </p:sp>
      <p:pic>
        <p:nvPicPr>
          <p:cNvPr id="37" name="図 36">
            <a:extLst>
              <a:ext uri="{FF2B5EF4-FFF2-40B4-BE49-F238E27FC236}">
                <a16:creationId xmlns:a16="http://schemas.microsoft.com/office/drawing/2014/main" id="{F6C3CB4F-7708-D397-2BF2-2F2ABBF5D70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41" name="図 40">
            <a:extLst>
              <a:ext uri="{FF2B5EF4-FFF2-40B4-BE49-F238E27FC236}">
                <a16:creationId xmlns:a16="http://schemas.microsoft.com/office/drawing/2014/main" id="{FF3BFA18-17AF-1CB7-FAB5-7BA1C195173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42" name="テキスト ボックス 175">
            <a:extLst>
              <a:ext uri="{FF2B5EF4-FFF2-40B4-BE49-F238E27FC236}">
                <a16:creationId xmlns:a16="http://schemas.microsoft.com/office/drawing/2014/main" id="{A7753349-BD84-7C4A-BBD3-FE644031C150}"/>
              </a:ext>
            </a:extLst>
          </p:cNvPr>
          <p:cNvSpPr txBox="1"/>
          <p:nvPr/>
        </p:nvSpPr>
        <p:spPr bwMode="auto">
          <a:xfrm>
            <a:off x="10738886" y="9258145"/>
            <a:ext cx="9815260" cy="369793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effectLst/>
                <a:latin typeface="HGMaruGothicMPRO" panose="020F0600000000000000" pitchFamily="34" charset="-128"/>
                <a:ea typeface="HGMaruGothicMPRO" panose="020F0600000000000000" pitchFamily="34" charset="-128"/>
                <a:cs typeface="Helvetica"/>
              </a:rPr>
              <a:t>　</a:t>
            </a:r>
            <a:r>
              <a:rPr lang="ja-JP" altLang="en-US" dirty="0">
                <a:effectLst/>
                <a:latin typeface="HGMaruGothicMPRO" panose="020F0600000000000000" pitchFamily="34" charset="-128"/>
                <a:ea typeface="HGMaruGothicMPRO" panose="020F0600000000000000" pitchFamily="34" charset="-128"/>
              </a:rPr>
              <a:t>年が明けて気分も一新。一年の始まりを気持ちよく迎えられるよう、感じの良い接客と店内のクレンリネスを徹底しよう。正月の売場づくりは、毎日重点商品が変わるため柔軟な売場変更が必要。大みそか、元日、初詣、正月戻り、仕事始め、短縮授業、３連休、入試など人の動きが活発なため、関連立地は売場づくりや商品展開を積極的に行おう。後半は、気温低下に対応した売場に切り替え</a:t>
            </a:r>
            <a:r>
              <a:rPr lang="ja-JP" altLang="en-US" dirty="0">
                <a:latin typeface="HGMaruGothicMPRO" panose="020F0600000000000000" pitchFamily="34" charset="-128"/>
                <a:ea typeface="HGMaruGothicMPRO" panose="020F0600000000000000" pitchFamily="34" charset="-128"/>
              </a:rPr>
              <a:t>る</a:t>
            </a:r>
            <a:r>
              <a:rPr lang="ja-JP" altLang="en-US" dirty="0">
                <a:effectLst/>
                <a:latin typeface="HGMaruGothicMPRO" panose="020F0600000000000000" pitchFamily="34" charset="-128"/>
                <a:ea typeface="HGMaruGothicMPRO" panose="020F0600000000000000" pitchFamily="34" charset="-128"/>
              </a:rPr>
              <a:t>。また、できるだけ早く節分の売り込みを始める。節分が終わったらすぐにバレンタインの販促を強化しよう。</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◆防寒用品</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成人式の関連立地はもちろん、遅めのお参り、ウインタースポーツなど人の動きが活発になるため、それぞれの立地に合わせた商品をそろえよう。共通して需要が高いのは防寒用品。特に個包装の使い切りカイロは品切れに注意が必要。他にも、手袋やマフラーなどを用意しよう。</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◆乾燥対策</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気温の低下で唇や手の乾燥が気になる時季。冬場は感染症の予防のため、小まめに手を洗うことが増えるので、手が荒れやすい。持ち忘れて緊急需要が高いのが、リップクリームとハンドクリーム。ハンドクリームは男女ともに使えるような無</a:t>
            </a:r>
            <a:r>
              <a:rPr lang="ja-JP" altLang="en-US" dirty="0">
                <a:latin typeface="HGMaruGothicMPRO" panose="020F0600000000000000" pitchFamily="34" charset="-128"/>
                <a:ea typeface="HGMaruGothicMPRO" panose="020F0600000000000000" pitchFamily="34" charset="-128"/>
              </a:rPr>
              <a:t>香料</a:t>
            </a:r>
            <a:r>
              <a:rPr lang="ja-JP" altLang="en-US" dirty="0">
                <a:effectLst/>
                <a:latin typeface="HGMaruGothicMPRO" panose="020F0600000000000000" pitchFamily="34" charset="-128"/>
                <a:ea typeface="HGMaruGothicMPRO" panose="020F0600000000000000" pitchFamily="34" charset="-128"/>
              </a:rPr>
              <a:t>や薬用の商品をそろえよう。</a:t>
            </a:r>
            <a:endParaRPr lang="ja-JP" altLang="en-US" dirty="0">
              <a:latin typeface="HGMaruGothicMPRO" panose="020F0600000000000000" pitchFamily="34" charset="-128"/>
              <a:ea typeface="HGMaruGothicMPRO" panose="020F0600000000000000" pitchFamily="34" charset="-128"/>
            </a:endParaRPr>
          </a:p>
        </p:txBody>
      </p:sp>
      <p:sp>
        <p:nvSpPr>
          <p:cNvPr id="44" name="テキスト ボックス 177">
            <a:extLst>
              <a:ext uri="{FF2B5EF4-FFF2-40B4-BE49-F238E27FC236}">
                <a16:creationId xmlns:a16="http://schemas.microsoft.com/office/drawing/2014/main" id="{23C0544A-B008-F90D-9F80-5CCCEFBB8E72}"/>
              </a:ext>
            </a:extLst>
          </p:cNvPr>
          <p:cNvSpPr txBox="1"/>
          <p:nvPr/>
        </p:nvSpPr>
        <p:spPr bwMode="auto">
          <a:xfrm>
            <a:off x="10912483" y="8493066"/>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１月</a:t>
            </a:r>
            <a:r>
              <a:rPr lang="ja-JP" altLang="en-US" sz="3200" dirty="0">
                <a:solidFill>
                  <a:schemeClr val="tx1"/>
                </a:solidFill>
                <a:latin typeface="HG創英角ｺﾞｼｯｸUB"/>
                <a:ea typeface="HG創英角ｺﾞｼｯｸUB"/>
                <a:cs typeface="HG創英角ｺﾞｼｯｸUB"/>
              </a:rPr>
              <a:t>の販促ポイント</a:t>
            </a:r>
          </a:p>
        </p:txBody>
      </p:sp>
      <p:sp>
        <p:nvSpPr>
          <p:cNvPr id="48" name="AutoShape 6">
            <a:extLst>
              <a:ext uri="{FF2B5EF4-FFF2-40B4-BE49-F238E27FC236}">
                <a16:creationId xmlns:a16="http://schemas.microsoft.com/office/drawing/2014/main" id="{6B742487-2185-A556-1A9A-6F1A6C2922FC}"/>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dirty="0">
                <a:latin typeface="HG丸ｺﾞｼｯｸM-PRO" panose="020F0600000000000000" pitchFamily="50" charset="-128"/>
                <a:ea typeface="HG丸ｺﾞｼｯｸM-PRO" panose="020F0600000000000000" pitchFamily="50" charset="-128"/>
                <a:cs typeface="ヒラギノ角ゴ ProN W6"/>
              </a:rPr>
              <a:t>白菜</a:t>
            </a:r>
          </a:p>
        </p:txBody>
      </p:sp>
      <p:sp>
        <p:nvSpPr>
          <p:cNvPr id="49" name="AutoShape 10">
            <a:extLst>
              <a:ext uri="{FF2B5EF4-FFF2-40B4-BE49-F238E27FC236}">
                <a16:creationId xmlns:a16="http://schemas.microsoft.com/office/drawing/2014/main" id="{C281C280-D764-81A0-95FF-1E82EDDCB70C}"/>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甘エビ　</a:t>
            </a:r>
            <a:r>
              <a:rPr lang="en-US" altLang="ja-JP" sz="1050" dirty="0">
                <a:latin typeface="HGMaruGothicMPRO"/>
                <a:ea typeface="HGMaruGothicMPRO"/>
              </a:rPr>
              <a:t>150g</a:t>
            </a:r>
          </a:p>
          <a:p>
            <a:pPr rtl="1">
              <a:lnSpc>
                <a:spcPts val="1600"/>
              </a:lnSpc>
              <a:defRPr sz="1000"/>
            </a:pPr>
            <a:r>
              <a:rPr lang="ja-JP" altLang="en-US" sz="1050" dirty="0">
                <a:latin typeface="HGMaruGothicMPRO"/>
                <a:ea typeface="HGMaruGothicMPRO"/>
              </a:rPr>
              <a:t>小ネギ　</a:t>
            </a:r>
            <a:r>
              <a:rPr lang="en-US" altLang="ja-JP" sz="1050" dirty="0">
                <a:latin typeface="HGMaruGothicMPRO"/>
                <a:ea typeface="HGMaruGothicMPRO"/>
              </a:rPr>
              <a:t>5g</a:t>
            </a:r>
            <a:r>
              <a:rPr lang="ja-JP" altLang="en-US" sz="1050" dirty="0">
                <a:latin typeface="HGMaruGothicMPRO"/>
                <a:ea typeface="HGMaruGothicMPRO"/>
              </a:rPr>
              <a:t>　　</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卵黄　</a:t>
            </a:r>
            <a:r>
              <a:rPr lang="en-US" altLang="ja-JP" sz="1050" dirty="0">
                <a:latin typeface="HGMaruGothicMPRO"/>
                <a:ea typeface="HGMaruGothicMPRO"/>
              </a:rPr>
              <a:t>1</a:t>
            </a:r>
            <a:r>
              <a:rPr lang="ja-JP" altLang="en-US" sz="1050" dirty="0">
                <a:latin typeface="HGMaruGothicMPRO"/>
                <a:ea typeface="HGMaruGothicMPRO"/>
              </a:rPr>
              <a:t>個</a:t>
            </a:r>
            <a:endParaRPr lang="en-US" altLang="ja-JP" sz="1050" dirty="0">
              <a:latin typeface="HGMaruGothicMPRO"/>
              <a:ea typeface="HGMaruGothicMPRO"/>
            </a:endParaRPr>
          </a:p>
          <a:p>
            <a:pPr rtl="1">
              <a:lnSpc>
                <a:spcPts val="1600"/>
              </a:lnSpc>
              <a:defRPr sz="1000"/>
            </a:pPr>
            <a:endParaRPr lang="en-US" altLang="ja-JP" sz="1050" dirty="0">
              <a:latin typeface="HGMaruGothicMPRO"/>
              <a:ea typeface="HGMaruGothicMPRO"/>
            </a:endParaRPr>
          </a:p>
          <a:p>
            <a:pPr rtl="1">
              <a:lnSpc>
                <a:spcPts val="1600"/>
              </a:lnSpc>
              <a:defRPr sz="1000"/>
            </a:pPr>
            <a:r>
              <a:rPr lang="en-US" altLang="ja-JP" sz="1050" dirty="0">
                <a:latin typeface="HGMaruGothicMPRO"/>
                <a:ea typeface="HGMaruGothicMPRO"/>
              </a:rPr>
              <a:t>【A】</a:t>
            </a:r>
            <a:r>
              <a:rPr lang="ja-JP" altLang="en-US" sz="1050" dirty="0">
                <a:latin typeface="HGMaruGothicMPRO"/>
                <a:ea typeface="HGMaruGothicMPRO"/>
              </a:rPr>
              <a:t>　　</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ごま油　小さじ１</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cs typeface="HG丸ｺﾞｼｯｸM-PRO"/>
              </a:rPr>
              <a:t>コチュジャン　小さじ</a:t>
            </a:r>
            <a:r>
              <a:rPr lang="en-US" altLang="ja-JP" sz="1050" dirty="0">
                <a:latin typeface="HGMaruGothicMPRO"/>
                <a:ea typeface="HGMaruGothicMPRO"/>
                <a:cs typeface="HG丸ｺﾞｼｯｸM-PRO"/>
              </a:rPr>
              <a:t>1/2</a:t>
            </a:r>
          </a:p>
          <a:p>
            <a:pPr rtl="1">
              <a:lnSpc>
                <a:spcPts val="1600"/>
              </a:lnSpc>
              <a:defRPr sz="1000"/>
            </a:pPr>
            <a:r>
              <a:rPr lang="ja-JP" altLang="en-US" sz="1050" dirty="0">
                <a:latin typeface="HGMaruGothicMPRO"/>
                <a:ea typeface="HGMaruGothicMPRO"/>
                <a:cs typeface="HG丸ｺﾞｼｯｸM-PRO"/>
              </a:rPr>
              <a:t>しょうゆ　大さじ１</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すりおろしニンニク　小さじ</a:t>
            </a:r>
            <a:r>
              <a:rPr lang="en-US" altLang="ja-JP" sz="1050" dirty="0">
                <a:latin typeface="HGMaruGothicMPRO"/>
                <a:ea typeface="HGMaruGothicMPRO"/>
                <a:cs typeface="HG丸ｺﾞｼｯｸM-PRO"/>
              </a:rPr>
              <a:t>1/2</a:t>
            </a:r>
          </a:p>
        </p:txBody>
      </p:sp>
      <p:sp>
        <p:nvSpPr>
          <p:cNvPr id="50" name="AutoShape 16">
            <a:extLst>
              <a:ext uri="{FF2B5EF4-FFF2-40B4-BE49-F238E27FC236}">
                <a16:creationId xmlns:a16="http://schemas.microsoft.com/office/drawing/2014/main" id="{3D72067A-F8DB-A8FE-57AA-924D61CCA397}"/>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54" name="図 53">
            <a:extLst>
              <a:ext uri="{FF2B5EF4-FFF2-40B4-BE49-F238E27FC236}">
                <a16:creationId xmlns:a16="http://schemas.microsoft.com/office/drawing/2014/main" id="{43B73EF4-29A7-035F-37E0-DF878946012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55" name="AutoShape 17">
            <a:extLst>
              <a:ext uri="{FF2B5EF4-FFF2-40B4-BE49-F238E27FC236}">
                <a16:creationId xmlns:a16="http://schemas.microsoft.com/office/drawing/2014/main" id="{00B4B627-926A-D006-B06B-9268F2E83BDE}"/>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56" name="図 55">
            <a:extLst>
              <a:ext uri="{FF2B5EF4-FFF2-40B4-BE49-F238E27FC236}">
                <a16:creationId xmlns:a16="http://schemas.microsoft.com/office/drawing/2014/main" id="{A48D8C4E-E486-F37E-4A04-CDA77965713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16916" y="1066068"/>
            <a:ext cx="6300568" cy="714779"/>
          </a:xfrm>
          <a:prstGeom prst="rect">
            <a:avLst/>
          </a:prstGeom>
          <a:effectLst/>
        </p:spPr>
      </p:pic>
      <p:sp>
        <p:nvSpPr>
          <p:cNvPr id="57" name="Text Box 1833">
            <a:extLst>
              <a:ext uri="{FF2B5EF4-FFF2-40B4-BE49-F238E27FC236}">
                <a16:creationId xmlns:a16="http://schemas.microsoft.com/office/drawing/2014/main" id="{198D671C-1C76-1A5B-5AAE-1280CF2C1B25}"/>
              </a:ext>
            </a:extLst>
          </p:cNvPr>
          <p:cNvSpPr txBox="1">
            <a:spLocks noChangeArrowheads="1"/>
          </p:cNvSpPr>
          <p:nvPr/>
        </p:nvSpPr>
        <p:spPr bwMode="auto">
          <a:xfrm>
            <a:off x="15682351" y="2774165"/>
            <a:ext cx="4812727"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i="0" dirty="0">
                <a:effectLst/>
                <a:latin typeface="HGMaruGothicMPRO" panose="020F0600000000000000" pitchFamily="34" charset="-128"/>
                <a:ea typeface="HGMaruGothicMPRO" panose="020F0600000000000000" pitchFamily="34" charset="-128"/>
              </a:rPr>
              <a:t>　</a:t>
            </a:r>
            <a:r>
              <a:rPr lang="ja-JP" altLang="en-US" sz="1050" dirty="0">
                <a:latin typeface="HG丸ｺﾞｼｯｸM-PRO" panose="020F0600000000000000" pitchFamily="50" charset="-128"/>
                <a:ea typeface="HG丸ｺﾞｼｯｸM-PRO" panose="020F0600000000000000" pitchFamily="50" charset="-128"/>
              </a:rPr>
              <a:t>白菜</a:t>
            </a:r>
            <a:r>
              <a:rPr lang="ja-JP" altLang="en-US" sz="1050" i="0" dirty="0">
                <a:effectLst/>
                <a:latin typeface="HGMaruGothicMPRO" panose="020F0600000000000000" pitchFamily="34" charset="-128"/>
                <a:ea typeface="HGMaruGothicMPRO" panose="020F0600000000000000" pitchFamily="34" charset="-128"/>
              </a:rPr>
              <a:t>は、カリウム、ビタミン</a:t>
            </a:r>
            <a:r>
              <a:rPr lang="en" altLang="ja-JP" sz="1050" i="0" dirty="0">
                <a:effectLst/>
                <a:latin typeface="HGMaruGothicMPRO" panose="020F0600000000000000" pitchFamily="34" charset="-128"/>
                <a:ea typeface="HGMaruGothicMPRO" panose="020F0600000000000000" pitchFamily="34" charset="-128"/>
              </a:rPr>
              <a:t>C</a:t>
            </a:r>
            <a:r>
              <a:rPr lang="ja-JP" altLang="en" sz="1050" i="0" dirty="0">
                <a:effectLst/>
                <a:latin typeface="HGMaruGothicMPRO" panose="020F0600000000000000" pitchFamily="34" charset="-128"/>
                <a:ea typeface="HGMaruGothicMPRO" panose="020F0600000000000000" pitchFamily="34" charset="-128"/>
              </a:rPr>
              <a:t>、</a:t>
            </a:r>
            <a:r>
              <a:rPr lang="ja-JP" altLang="en-US" sz="1050" i="0" dirty="0">
                <a:effectLst/>
                <a:latin typeface="HGMaruGothicMPRO" panose="020F0600000000000000" pitchFamily="34" charset="-128"/>
                <a:ea typeface="HGMaruGothicMPRO" panose="020F0600000000000000" pitchFamily="34" charset="-128"/>
              </a:rPr>
              <a:t>ビタミン</a:t>
            </a:r>
            <a:r>
              <a:rPr lang="en" altLang="ja-JP" sz="1050" i="0" dirty="0">
                <a:effectLst/>
                <a:latin typeface="HGMaruGothicMPRO" panose="020F0600000000000000" pitchFamily="34" charset="-128"/>
                <a:ea typeface="HGMaruGothicMPRO" panose="020F0600000000000000" pitchFamily="34" charset="-128"/>
              </a:rPr>
              <a:t>K</a:t>
            </a:r>
            <a:r>
              <a:rPr lang="ja-JP" altLang="en" sz="1050" i="0" dirty="0">
                <a:effectLst/>
                <a:latin typeface="HGMaruGothicMPRO" panose="020F0600000000000000" pitchFamily="34" charset="-128"/>
                <a:ea typeface="HGMaruGothicMPRO" panose="020F0600000000000000" pitchFamily="34" charset="-128"/>
              </a:rPr>
              <a:t>、</a:t>
            </a:r>
            <a:r>
              <a:rPr lang="ja-JP" altLang="en-US" sz="1050" i="0" dirty="0">
                <a:effectLst/>
                <a:latin typeface="HGMaruGothicMPRO" panose="020F0600000000000000" pitchFamily="34" charset="-128"/>
                <a:ea typeface="HGMaruGothicMPRO" panose="020F0600000000000000" pitchFamily="34" charset="-128"/>
              </a:rPr>
              <a:t>葉酸、食物繊維を多く含む。</a:t>
            </a:r>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rPr>
              <a:t>　カリウムには体内のナトリウムを尿とともに排出する働きがあり、むくみの解消に役立つ。ナトリウムが過剰になると高血圧の原因になるが、カリウムはナトリウムを排出し血圧を下げる働きがあるため、高血圧を起因とする生活習慣病の予防にもつながる。また、ビタミン</a:t>
            </a:r>
            <a:r>
              <a:rPr lang="en" altLang="ja-JP" sz="1050" dirty="0">
                <a:latin typeface="HGMaruGothicMPRO" panose="020F0600000000000000" pitchFamily="34" charset="-128"/>
                <a:ea typeface="HGMaruGothicMPRO" panose="020F0600000000000000" pitchFamily="34" charset="-128"/>
              </a:rPr>
              <a:t>C</a:t>
            </a:r>
            <a:r>
              <a:rPr lang="ja-JP" altLang="en-US" sz="1050" dirty="0">
                <a:latin typeface="HGMaruGothicMPRO" panose="020F0600000000000000" pitchFamily="34" charset="-128"/>
                <a:ea typeface="HGMaruGothicMPRO" panose="020F0600000000000000" pitchFamily="34" charset="-128"/>
              </a:rPr>
              <a:t>はストレスから体を守る働きをし、風邪予防や免疫力を高める効果、美容効果が期待できる。ビタミン</a:t>
            </a:r>
            <a:r>
              <a:rPr lang="en" altLang="ja-JP" sz="1050" dirty="0">
                <a:latin typeface="HGMaruGothicMPRO" panose="020F0600000000000000" pitchFamily="34" charset="-128"/>
                <a:ea typeface="HGMaruGothicMPRO" panose="020F0600000000000000" pitchFamily="34" charset="-128"/>
              </a:rPr>
              <a:t>C</a:t>
            </a:r>
            <a:r>
              <a:rPr lang="ja-JP" altLang="en-US" sz="1050" dirty="0">
                <a:latin typeface="HGMaruGothicMPRO" panose="020F0600000000000000" pitchFamily="34" charset="-128"/>
                <a:ea typeface="HGMaruGothicMPRO" panose="020F0600000000000000" pitchFamily="34" charset="-128"/>
              </a:rPr>
              <a:t>は水溶性のビタミンで熱に弱いため、生で食べるとより効果的に摂取できる。</a:t>
            </a:r>
            <a:endParaRPr lang="en-US" altLang="ja-JP" sz="105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p:txBody>
      </p:sp>
      <p:sp>
        <p:nvSpPr>
          <p:cNvPr id="58" name="Text Box 1833">
            <a:extLst>
              <a:ext uri="{FF2B5EF4-FFF2-40B4-BE49-F238E27FC236}">
                <a16:creationId xmlns:a16="http://schemas.microsoft.com/office/drawing/2014/main" id="{98657918-AFA0-E6DE-DFD7-A574B51CE04B}"/>
              </a:ext>
            </a:extLst>
          </p:cNvPr>
          <p:cNvSpPr txBox="1">
            <a:spLocks noChangeArrowheads="1"/>
          </p:cNvSpPr>
          <p:nvPr/>
        </p:nvSpPr>
        <p:spPr bwMode="auto">
          <a:xfrm>
            <a:off x="10489225" y="4426118"/>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頭が付いていると傷みが早くなるため、冷蔵で保存する場合は、頭を落とし、背ワタを取り除いた上で保存する。（保存期間：</a:t>
            </a:r>
            <a:r>
              <a:rPr lang="en-US" altLang="ja-JP" sz="1050" dirty="0">
                <a:latin typeface="HGMaruGothicMPRO"/>
                <a:ea typeface="HGMaruGothicMPRO"/>
              </a:rPr>
              <a:t>1</a:t>
            </a:r>
            <a:r>
              <a:rPr lang="ja-JP" altLang="en-US" sz="1050" dirty="0">
                <a:latin typeface="HGMaruGothicMPRO"/>
                <a:ea typeface="HGMaruGothicMPRO"/>
              </a:rPr>
              <a:t>～</a:t>
            </a:r>
            <a:r>
              <a:rPr lang="en-US" altLang="ja-JP" sz="1050" dirty="0">
                <a:latin typeface="HGMaruGothicMPRO"/>
                <a:ea typeface="HGMaruGothicMPRO"/>
              </a:rPr>
              <a:t>2</a:t>
            </a:r>
            <a:r>
              <a:rPr lang="ja-JP" altLang="en-US" sz="1050" dirty="0">
                <a:latin typeface="HGMaruGothicMPRO"/>
                <a:ea typeface="HGMaruGothicMPRO"/>
              </a:rPr>
              <a:t>日）</a:t>
            </a:r>
            <a:endParaRPr lang="en-US" altLang="ja-JP" sz="1050" dirty="0">
              <a:latin typeface="HGMaruGothicMPRO"/>
              <a:ea typeface="HGMaruGothicMPRO"/>
            </a:endParaRPr>
          </a:p>
          <a:p>
            <a:r>
              <a:rPr lang="ja-JP" altLang="en-US" sz="1050" dirty="0">
                <a:latin typeface="HGMaruGothicMPRO"/>
                <a:ea typeface="HGMaruGothicMPRO"/>
              </a:rPr>
              <a:t>　冷凍する場合、頭と背ワタを取り除き、殻付きのまま冷凍用保存袋に入れて冷凍する。（保存期間：</a:t>
            </a:r>
            <a:r>
              <a:rPr lang="en-US" altLang="ja-JP" sz="1050" dirty="0">
                <a:latin typeface="HGMaruGothicMPRO"/>
                <a:ea typeface="HGMaruGothicMPRO"/>
              </a:rPr>
              <a:t>2</a:t>
            </a:r>
            <a:r>
              <a:rPr lang="ja-JP" altLang="en-US" sz="1050" dirty="0">
                <a:latin typeface="HGMaruGothicMPRO"/>
                <a:ea typeface="HGMaruGothicMPRO"/>
              </a:rPr>
              <a:t>週間～</a:t>
            </a:r>
            <a:r>
              <a:rPr lang="en-US" altLang="ja-JP" sz="1050" dirty="0">
                <a:latin typeface="HGMaruGothicMPRO"/>
                <a:ea typeface="HGMaruGothicMPRO"/>
              </a:rPr>
              <a:t>3</a:t>
            </a:r>
            <a:r>
              <a:rPr lang="ja-JP" altLang="en-US" sz="1050" dirty="0">
                <a:latin typeface="HGMaruGothicMPRO"/>
                <a:ea typeface="HGMaruGothicMPRO"/>
              </a:rPr>
              <a:t>週間）</a:t>
            </a:r>
            <a:endParaRPr lang="en-US" altLang="ja-JP" sz="1050" dirty="0">
              <a:latin typeface="HGMaruGothicMPRO"/>
              <a:ea typeface="HGMaruGothicMPRO"/>
            </a:endParaRPr>
          </a:p>
        </p:txBody>
      </p:sp>
      <p:sp>
        <p:nvSpPr>
          <p:cNvPr id="59" name="Text Box 1833">
            <a:extLst>
              <a:ext uri="{FF2B5EF4-FFF2-40B4-BE49-F238E27FC236}">
                <a16:creationId xmlns:a16="http://schemas.microsoft.com/office/drawing/2014/main" id="{2A7E2E71-E075-5E9D-BE6B-439A83F6D453}"/>
              </a:ext>
            </a:extLst>
          </p:cNvPr>
          <p:cNvSpPr txBox="1">
            <a:spLocks noChangeArrowheads="1"/>
          </p:cNvSpPr>
          <p:nvPr/>
        </p:nvSpPr>
        <p:spPr bwMode="auto">
          <a:xfrm>
            <a:off x="12267392" y="4045904"/>
            <a:ext cx="1967399"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solidFill>
                  <a:schemeClr val="accent2"/>
                </a:solidFill>
                <a:latin typeface="HGPSoeiKakugothicUB"/>
                <a:ea typeface="HGPSoeiKakugothicUB"/>
              </a:rPr>
              <a:t>甘エビの保存方法</a:t>
            </a:r>
            <a:endParaRPr lang="en-US" altLang="ja-JP" sz="1400" dirty="0">
              <a:solidFill>
                <a:schemeClr val="accent2"/>
              </a:solidFill>
              <a:latin typeface="HGPSoeiKakugothicUB"/>
              <a:ea typeface="HGPSoeiKakugothicUB"/>
            </a:endParaRPr>
          </a:p>
        </p:txBody>
      </p:sp>
      <p:sp>
        <p:nvSpPr>
          <p:cNvPr id="60" name="Text Box 1833">
            <a:extLst>
              <a:ext uri="{FF2B5EF4-FFF2-40B4-BE49-F238E27FC236}">
                <a16:creationId xmlns:a16="http://schemas.microsoft.com/office/drawing/2014/main" id="{60C42B4F-AD94-EDDD-9B89-C32E4FBF5E36}"/>
              </a:ext>
            </a:extLst>
          </p:cNvPr>
          <p:cNvSpPr txBox="1">
            <a:spLocks noChangeArrowheads="1"/>
          </p:cNvSpPr>
          <p:nvPr/>
        </p:nvSpPr>
        <p:spPr bwMode="auto">
          <a:xfrm>
            <a:off x="17521763" y="4103758"/>
            <a:ext cx="1853614" cy="158749"/>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solidFill>
                  <a:schemeClr val="accent2"/>
                </a:solidFill>
                <a:latin typeface="HGPSoeiKakugothicUB"/>
                <a:ea typeface="HGPSoeiKakugothicUB"/>
              </a:rPr>
              <a:t>白菜の保存方法</a:t>
            </a:r>
          </a:p>
        </p:txBody>
      </p:sp>
      <p:sp>
        <p:nvSpPr>
          <p:cNvPr id="61" name="Text Box 1833">
            <a:extLst>
              <a:ext uri="{FF2B5EF4-FFF2-40B4-BE49-F238E27FC236}">
                <a16:creationId xmlns:a16="http://schemas.microsoft.com/office/drawing/2014/main" id="{C742DF7D-5D52-66ED-4309-72CB256819AF}"/>
              </a:ext>
            </a:extLst>
          </p:cNvPr>
          <p:cNvSpPr txBox="1">
            <a:spLocks noChangeArrowheads="1"/>
          </p:cNvSpPr>
          <p:nvPr/>
        </p:nvSpPr>
        <p:spPr bwMode="auto">
          <a:xfrm>
            <a:off x="15682351" y="4473969"/>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a:t>
            </a:r>
            <a:r>
              <a:rPr lang="ja-JP" altLang="en-US" sz="1050" dirty="0">
                <a:latin typeface="HG丸ｺﾞｼｯｸM-PRO" panose="020F0600000000000000" pitchFamily="50" charset="-128"/>
                <a:ea typeface="HG丸ｺﾞｼｯｸM-PRO" panose="020F0600000000000000" pitchFamily="50" charset="-128"/>
              </a:rPr>
              <a:t>白菜</a:t>
            </a:r>
            <a:r>
              <a:rPr lang="ja-JP" altLang="en-US" sz="1050" dirty="0">
                <a:latin typeface="HGMaruGothicMPRO"/>
                <a:ea typeface="HGMaruGothicMPRO"/>
              </a:rPr>
              <a:t>は保存性に優れているため、秋冬期は新聞紙にくるみ冷暗所で立てて保存すれば半月は持つ。カットしたものは冷蔵庫に入れて早めに使い切るようにする。</a:t>
            </a:r>
            <a:endParaRPr lang="en-US" altLang="ja-JP" sz="1050" dirty="0">
              <a:latin typeface="HGMaruGothicMPRO"/>
              <a:ea typeface="HGMaruGothicMPRO"/>
            </a:endParaRPr>
          </a:p>
        </p:txBody>
      </p:sp>
      <p:sp>
        <p:nvSpPr>
          <p:cNvPr id="62" name="テキスト ボックス 178">
            <a:extLst>
              <a:ext uri="{FF2B5EF4-FFF2-40B4-BE49-F238E27FC236}">
                <a16:creationId xmlns:a16="http://schemas.microsoft.com/office/drawing/2014/main" id="{9A79FE2A-4CD3-963D-71E7-C155B89773D8}"/>
              </a:ext>
            </a:extLst>
          </p:cNvPr>
          <p:cNvSpPr txBox="1"/>
          <p:nvPr/>
        </p:nvSpPr>
        <p:spPr bwMode="auto">
          <a:xfrm>
            <a:off x="507317" y="10255627"/>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000" dirty="0">
                <a:latin typeface="HG創英角ｺﾞｼｯｸUB"/>
                <a:ea typeface="HG創英角ｺﾞｼｯｸUB"/>
                <a:cs typeface="HG創英角ｺﾞｼｯｸUB"/>
              </a:rPr>
              <a:t>コラーゲンの日（１</a:t>
            </a:r>
            <a:r>
              <a:rPr lang="en-US" altLang="ja-JP" sz="2000" dirty="0">
                <a:latin typeface="HG創英角ｺﾞｼｯｸUB"/>
                <a:ea typeface="HG創英角ｺﾞｼｯｸUB"/>
                <a:cs typeface="HG創英角ｺﾞｼｯｸUB"/>
              </a:rPr>
              <a:t>/</a:t>
            </a:r>
            <a:r>
              <a:rPr lang="ja-JP" altLang="en-US" sz="2000" dirty="0">
                <a:latin typeface="HG創英角ｺﾞｼｯｸUB"/>
                <a:ea typeface="HG創英角ｺﾞｼｯｸUB"/>
                <a:cs typeface="HG創英角ｺﾞｼｯｸUB"/>
              </a:rPr>
              <a:t>２６）</a:t>
            </a:r>
            <a:endParaRPr lang="en-US" altLang="ja-JP" sz="2000" dirty="0">
              <a:latin typeface="HG創英角ｺﾞｼｯｸUB"/>
              <a:ea typeface="HG創英角ｺﾞｼｯｸUB"/>
              <a:cs typeface="HG創英角ｺﾞｼｯｸUB"/>
            </a:endParaRPr>
          </a:p>
        </p:txBody>
      </p:sp>
      <p:sp>
        <p:nvSpPr>
          <p:cNvPr id="63" name="テキスト ボックス 171">
            <a:extLst>
              <a:ext uri="{FF2B5EF4-FFF2-40B4-BE49-F238E27FC236}">
                <a16:creationId xmlns:a16="http://schemas.microsoft.com/office/drawing/2014/main" id="{E583DCD7-4EDF-4B5F-F73A-C002DB2F1876}"/>
              </a:ext>
            </a:extLst>
          </p:cNvPr>
          <p:cNvSpPr txBox="1"/>
          <p:nvPr/>
        </p:nvSpPr>
        <p:spPr bwMode="auto">
          <a:xfrm>
            <a:off x="507317" y="10793602"/>
            <a:ext cx="6616407" cy="905745"/>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a:t>
            </a:r>
            <a:r>
              <a:rPr lang="en-US" altLang="ja-JP" sz="1050" dirty="0">
                <a:effectLst/>
                <a:latin typeface="HGMaruGothicMPRO" panose="020F0600000000000000" pitchFamily="34" charset="-128"/>
                <a:ea typeface="HGMaruGothicMPRO" panose="020F0600000000000000" pitchFamily="34" charset="-128"/>
              </a:rPr>
              <a:t>1960</a:t>
            </a:r>
            <a:r>
              <a:rPr lang="ja-JP" altLang="en-US" sz="1050" dirty="0">
                <a:effectLst/>
                <a:latin typeface="HGMaruGothicMPRO" panose="020F0600000000000000" pitchFamily="34" charset="-128"/>
                <a:ea typeface="HGMaruGothicMPRO" panose="020F0600000000000000" pitchFamily="34" charset="-128"/>
              </a:rPr>
              <a:t>年のこの日、日本皮革研究所（現在の株式会社ニッピのバイオマトリックス研究所）の西原富雄博士がコラーゲンに関する技術を発明し、特許出願したことに由来</a:t>
            </a:r>
            <a:r>
              <a:rPr lang="ja-JP" altLang="en-US" sz="1050">
                <a:effectLst/>
                <a:latin typeface="HGMaruGothicMPRO" panose="020F0600000000000000" pitchFamily="34" charset="-128"/>
                <a:ea typeface="HGMaruGothicMPRO" panose="020F0600000000000000" pitchFamily="34" charset="-128"/>
              </a:rPr>
              <a:t>する。</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a:latin typeface="HGMaruGothicMPRO" panose="020F0600000000000000" pitchFamily="34" charset="-128"/>
                <a:ea typeface="HGMaruGothicMPRO" panose="020F0600000000000000" pitchFamily="34" charset="-128"/>
              </a:rPr>
              <a:t>　</a:t>
            </a:r>
            <a:r>
              <a:rPr lang="ja-JP" altLang="en-US" sz="1050">
                <a:effectLst/>
                <a:latin typeface="HGMaruGothicMPRO" panose="020F0600000000000000" pitchFamily="34" charset="-128"/>
                <a:ea typeface="HGMaruGothicMPRO" panose="020F0600000000000000" pitchFamily="34" charset="-128"/>
              </a:rPr>
              <a:t>コラーゲン</a:t>
            </a:r>
            <a:r>
              <a:rPr lang="ja-JP" altLang="en-US" sz="1050" dirty="0">
                <a:effectLst/>
                <a:latin typeface="HGMaruGothicMPRO" panose="020F0600000000000000" pitchFamily="34" charset="-128"/>
                <a:ea typeface="HGMaruGothicMPRO" panose="020F0600000000000000" pitchFamily="34" charset="-128"/>
              </a:rPr>
              <a:t>は体を構成するタンパク質の約</a:t>
            </a:r>
            <a:r>
              <a:rPr lang="en-US" altLang="ja-JP" sz="1050" dirty="0">
                <a:effectLst/>
                <a:latin typeface="HGMaruGothicMPRO" panose="020F0600000000000000" pitchFamily="34" charset="-128"/>
                <a:ea typeface="HGMaruGothicMPRO" panose="020F0600000000000000" pitchFamily="34" charset="-128"/>
              </a:rPr>
              <a:t>30</a:t>
            </a:r>
            <a:r>
              <a:rPr lang="ja-JP" altLang="en-US" sz="1050" dirty="0">
                <a:effectLst/>
                <a:latin typeface="HGMaruGothicMPRO" panose="020F0600000000000000" pitchFamily="34" charset="-128"/>
                <a:ea typeface="HGMaruGothicMPRO" panose="020F0600000000000000" pitchFamily="34" charset="-128"/>
              </a:rPr>
              <a:t>％を占め、皮膚、骨、軟骨、血管、内臓など全身に分布し、主にビタミン</a:t>
            </a:r>
            <a:r>
              <a:rPr lang="en" altLang="ja-JP" sz="1050" dirty="0">
                <a:effectLst/>
                <a:latin typeface="HGMaruGothicMPRO" panose="020F0600000000000000" pitchFamily="34" charset="-128"/>
                <a:ea typeface="HGMaruGothicMPRO" panose="020F0600000000000000" pitchFamily="34" charset="-128"/>
              </a:rPr>
              <a:t>C</a:t>
            </a:r>
            <a:r>
              <a:rPr lang="ja-JP" altLang="en-US" sz="1050" dirty="0">
                <a:effectLst/>
                <a:latin typeface="HGMaruGothicMPRO" panose="020F0600000000000000" pitchFamily="34" charset="-128"/>
                <a:ea typeface="HGMaruGothicMPRO" panose="020F0600000000000000" pitchFamily="34" charset="-128"/>
              </a:rPr>
              <a:t>が不足すると体内でコラーゲンが合成できなくなってしまう。この日にちなみ、ヘルシー志向の女性やシニアを中心に、コラーゲンや健康商品を訴求する。</a:t>
            </a:r>
            <a:endParaRPr lang="en-US" altLang="ja-JP" sz="1050" dirty="0">
              <a:effectLst/>
              <a:latin typeface="HGMaruGothicMPRO" panose="020F0600000000000000" pitchFamily="34" charset="-128"/>
              <a:ea typeface="HGMaruGothicMPRO" panose="020F0600000000000000" pitchFamily="34" charset="-128"/>
            </a:endParaRPr>
          </a:p>
        </p:txBody>
      </p:sp>
      <p:sp>
        <p:nvSpPr>
          <p:cNvPr id="68" name="Text Box 1049">
            <a:extLst>
              <a:ext uri="{FF2B5EF4-FFF2-40B4-BE49-F238E27FC236}">
                <a16:creationId xmlns:a16="http://schemas.microsoft.com/office/drawing/2014/main" id="{F0B63D08-3435-8359-7CC9-725C906CB89A}"/>
              </a:ext>
            </a:extLst>
          </p:cNvPr>
          <p:cNvSpPr txBox="1">
            <a:spLocks noChangeArrowheads="1"/>
          </p:cNvSpPr>
          <p:nvPr/>
        </p:nvSpPr>
        <p:spPr bwMode="auto">
          <a:xfrm>
            <a:off x="3474981" y="49158"/>
            <a:ext cx="14561782" cy="103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en-US" altLang="ja-JP" sz="2300" b="1" dirty="0">
                <a:solidFill>
                  <a:schemeClr val="accent4">
                    <a:lumMod val="75000"/>
                  </a:schemeClr>
                </a:solidFill>
                <a:latin typeface="メイリオ"/>
                <a:ea typeface="メイリオ"/>
              </a:rPr>
              <a:t>1</a:t>
            </a:r>
            <a:r>
              <a:rPr lang="ja-JP" altLang="en-US" sz="2300" b="1" dirty="0">
                <a:solidFill>
                  <a:schemeClr val="accent4">
                    <a:lumMod val="75000"/>
                  </a:schemeClr>
                </a:solidFill>
                <a:latin typeface="メイリオ"/>
                <a:ea typeface="メイリオ"/>
              </a:rPr>
              <a:t>月</a:t>
            </a:r>
            <a:r>
              <a:rPr lang="ja-JP" altLang="en-US" sz="2300" b="1" i="0" u="none" strike="noStrike" baseline="0" dirty="0">
                <a:solidFill>
                  <a:schemeClr val="accent4">
                    <a:lumMod val="75000"/>
                  </a:schemeClr>
                </a:solidFill>
                <a:latin typeface="メイリオ"/>
                <a:ea typeface="メイリオ"/>
              </a:rPr>
              <a:t>･</a:t>
            </a:r>
            <a:r>
              <a:rPr lang="ja-JP" altLang="en-US" sz="2300" b="1" dirty="0">
                <a:solidFill>
                  <a:schemeClr val="accent4">
                    <a:lumMod val="75000"/>
                  </a:schemeClr>
                </a:solidFill>
                <a:latin typeface="メイリオ"/>
                <a:ea typeface="メイリオ"/>
              </a:rPr>
              <a:t>･･旬の</a:t>
            </a:r>
            <a:r>
              <a:rPr lang="ja-JP" altLang="en-US" sz="2300" b="1" i="0" u="none" strike="noStrike" baseline="0" dirty="0">
                <a:solidFill>
                  <a:schemeClr val="accent4">
                    <a:lumMod val="75000"/>
                  </a:schemeClr>
                </a:solidFill>
                <a:latin typeface="メイリオ"/>
                <a:ea typeface="メイリオ"/>
              </a:rPr>
              <a:t>食材が盛りだくさん！ 行事や記念日に絡めた販促活動を展開しましょう！</a:t>
            </a:r>
          </a:p>
          <a:p>
            <a:pPr algn="ctr">
              <a:lnSpc>
                <a:spcPts val="3400"/>
              </a:lnSpc>
              <a:defRPr sz="1000"/>
            </a:pPr>
            <a:r>
              <a:rPr lang="en-US" altLang="ja-JP" sz="2300" b="1" i="0" u="none" strike="noStrike" baseline="0" dirty="0">
                <a:solidFill>
                  <a:srgbClr val="C00000"/>
                </a:solidFill>
                <a:latin typeface="メイリオ"/>
                <a:ea typeface="メイリオ"/>
              </a:rPr>
              <a:t>〜</a:t>
            </a:r>
            <a:r>
              <a:rPr lang="ja-JP" altLang="en-US" sz="2300" b="1" i="0" u="none" strike="noStrike" baseline="0">
                <a:solidFill>
                  <a:srgbClr val="C00000"/>
                </a:solidFill>
                <a:latin typeface="メイリオ"/>
                <a:ea typeface="メイリオ"/>
              </a:rPr>
              <a:t>正月</a:t>
            </a:r>
            <a:r>
              <a:rPr lang="ja-JP" altLang="en-US" sz="2300" b="1" i="0" u="none" strike="noStrike" baseline="0" dirty="0">
                <a:solidFill>
                  <a:srgbClr val="C00000"/>
                </a:solidFill>
                <a:latin typeface="メイリオ"/>
                <a:ea typeface="メイリオ"/>
              </a:rPr>
              <a:t>モードから通常モードへの切り替えはスムーズ</a:t>
            </a:r>
            <a:r>
              <a:rPr lang="ja-JP" altLang="en-US" sz="2300" b="1" i="0" u="none" strike="noStrike" baseline="0">
                <a:solidFill>
                  <a:srgbClr val="C00000"/>
                </a:solidFill>
                <a:latin typeface="メイリオ"/>
                <a:ea typeface="メイリオ"/>
              </a:rPr>
              <a:t>に行おう</a:t>
            </a:r>
            <a:r>
              <a:rPr lang="en-US" altLang="ja-JP" sz="2300" b="1" i="0" u="none" strike="noStrike" baseline="0" dirty="0">
                <a:solidFill>
                  <a:srgbClr val="C00000"/>
                </a:solidFill>
                <a:latin typeface="メイリオ"/>
                <a:ea typeface="メイリオ"/>
              </a:rPr>
              <a:t>〜</a:t>
            </a:r>
            <a:endParaRPr lang="ja-JP" altLang="en-US" sz="2300" b="1" i="0" u="none" strike="noStrike" baseline="0" dirty="0">
              <a:solidFill>
                <a:srgbClr val="C00000"/>
              </a:solidFill>
              <a:latin typeface="メイリオ"/>
              <a:ea typeface="メイリオ"/>
            </a:endParaRPr>
          </a:p>
        </p:txBody>
      </p:sp>
      <p:pic>
        <p:nvPicPr>
          <p:cNvPr id="69" name="図 68" descr="図形&#10;&#10;中程度の精度で自動的に生成された説明">
            <a:extLst>
              <a:ext uri="{FF2B5EF4-FFF2-40B4-BE49-F238E27FC236}">
                <a16:creationId xmlns:a16="http://schemas.microsoft.com/office/drawing/2014/main" id="{FF44163D-70D5-72F2-5DFF-F5621ED875F0}"/>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sp>
        <p:nvSpPr>
          <p:cNvPr id="47" name="テキスト ボックス 178">
            <a:extLst>
              <a:ext uri="{FF2B5EF4-FFF2-40B4-BE49-F238E27FC236}">
                <a16:creationId xmlns:a16="http://schemas.microsoft.com/office/drawing/2014/main" id="{AAE1E9BB-A841-D481-6DA5-54B1196F8109}"/>
              </a:ext>
            </a:extLst>
          </p:cNvPr>
          <p:cNvSpPr txBox="1"/>
          <p:nvPr/>
        </p:nvSpPr>
        <p:spPr bwMode="auto">
          <a:xfrm>
            <a:off x="917268" y="12204498"/>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風邪の日（１</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９）</a:t>
            </a:r>
            <a:endParaRPr lang="en-US" altLang="ja-JP" sz="2800" dirty="0">
              <a:latin typeface="HG創英角ｺﾞｼｯｸUB"/>
              <a:ea typeface="HG創英角ｺﾞｼｯｸUB"/>
              <a:cs typeface="HG創英角ｺﾞｼｯｸUB"/>
            </a:endParaRPr>
          </a:p>
        </p:txBody>
      </p:sp>
      <p:sp>
        <p:nvSpPr>
          <p:cNvPr id="51" name="テキスト ボックス 171">
            <a:extLst>
              <a:ext uri="{FF2B5EF4-FFF2-40B4-BE49-F238E27FC236}">
                <a16:creationId xmlns:a16="http://schemas.microsoft.com/office/drawing/2014/main" id="{272F5A60-6673-34D8-276C-CD23CF130A6C}"/>
              </a:ext>
            </a:extLst>
          </p:cNvPr>
          <p:cNvSpPr txBox="1"/>
          <p:nvPr/>
        </p:nvSpPr>
        <p:spPr bwMode="auto">
          <a:xfrm>
            <a:off x="890027" y="13003153"/>
            <a:ext cx="5967703"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a:t>
            </a:r>
            <a:r>
              <a:rPr lang="en-US" altLang="ja-JP" sz="1050" dirty="0">
                <a:effectLst/>
                <a:latin typeface="HGMaruGothicMPRO" panose="020F0600000000000000" pitchFamily="34" charset="-128"/>
                <a:ea typeface="HGMaruGothicMPRO" panose="020F0600000000000000" pitchFamily="34" charset="-128"/>
              </a:rPr>
              <a:t>1</a:t>
            </a:r>
            <a:r>
              <a:rPr lang="ja-JP" altLang="en-US" sz="1050" dirty="0">
                <a:effectLst/>
                <a:latin typeface="HGMaruGothicMPRO" panose="020F0600000000000000" pitchFamily="34" charset="-128"/>
                <a:ea typeface="HGMaruGothicMPRO" panose="020F0600000000000000" pitchFamily="34" charset="-128"/>
              </a:rPr>
              <a:t>月は二十四節気の「小寒」から「大寒」へと続き、寒さが厳しくなると同時に、空気が乾燥して風邪が流行しやすくなる。風邪</a:t>
            </a:r>
            <a:r>
              <a:rPr lang="ja-JP" altLang="en-US" sz="1050" dirty="0">
                <a:latin typeface="HGMaruGothicMPRO" panose="020F0600000000000000" pitchFamily="34" charset="-128"/>
                <a:ea typeface="HGMaruGothicMPRO" panose="020F0600000000000000" pitchFamily="34" charset="-128"/>
              </a:rPr>
              <a:t>の</a:t>
            </a:r>
            <a:r>
              <a:rPr lang="ja-JP" altLang="en-US" sz="1050" dirty="0">
                <a:effectLst/>
                <a:latin typeface="HGMaruGothicMPRO" panose="020F0600000000000000" pitchFamily="34" charset="-128"/>
                <a:ea typeface="HGMaruGothicMPRO" panose="020F0600000000000000" pitchFamily="34" charset="-128"/>
              </a:rPr>
              <a:t>予防には、休養、睡眠の他、</a:t>
            </a:r>
            <a:r>
              <a:rPr lang="ja-JP" altLang="en-US" sz="1050">
                <a:effectLst/>
                <a:latin typeface="HGMaruGothicMPRO" panose="020F0600000000000000" pitchFamily="34" charset="-128"/>
                <a:ea typeface="HGMaruGothicMPRO" panose="020F0600000000000000" pitchFamily="34" charset="-128"/>
              </a:rPr>
              <a:t>バランスの</a:t>
            </a:r>
            <a:r>
              <a:rPr lang="ja-JP" altLang="en-US" sz="1050">
                <a:latin typeface="HGMaruGothicMPRO" panose="020F0600000000000000" pitchFamily="34" charset="-128"/>
                <a:ea typeface="HGMaruGothicMPRO" panose="020F0600000000000000" pitchFamily="34" charset="-128"/>
              </a:rPr>
              <a:t>とれた</a:t>
            </a:r>
            <a:r>
              <a:rPr lang="ja-JP" altLang="en-US" sz="1050">
                <a:effectLst/>
                <a:latin typeface="HGMaruGothicMPRO" panose="020F0600000000000000" pitchFamily="34" charset="-128"/>
                <a:ea typeface="HGMaruGothicMPRO" panose="020F0600000000000000" pitchFamily="34" charset="-128"/>
              </a:rPr>
              <a:t>栄養</a:t>
            </a:r>
            <a:r>
              <a:rPr lang="ja-JP" altLang="en-US" sz="1050" dirty="0">
                <a:effectLst/>
                <a:latin typeface="HGMaruGothicMPRO" panose="020F0600000000000000" pitchFamily="34" charset="-128"/>
                <a:ea typeface="HGMaruGothicMPRO" panose="020F0600000000000000" pitchFamily="34" charset="-128"/>
              </a:rPr>
              <a:t>摂取が重要であるとして、免疫力アップや体が温かくなるメニューを訴求する。</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販促のポイント</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鍋物材料（牛肉、豚肉、鶏肉、カキ、カニ、ネギ、白菜、シイタケ、キクラゲ、ニンジン、大根、豆腐、しらたき、麩、うどん）、ショウガ茶、喉あめ</a:t>
            </a:r>
            <a:endParaRPr lang="en-US" altLang="ja-JP" sz="1050" dirty="0">
              <a:effectLst/>
              <a:latin typeface="HGMaruGothicMPRO" panose="020F0600000000000000" pitchFamily="34" charset="-128"/>
              <a:ea typeface="HGMaruGothicMPRO" panose="020F0600000000000000" pitchFamily="34" charset="-128"/>
            </a:endParaRPr>
          </a:p>
        </p:txBody>
      </p:sp>
      <p:pic>
        <p:nvPicPr>
          <p:cNvPr id="6" name="図 5">
            <a:extLst>
              <a:ext uri="{FF2B5EF4-FFF2-40B4-BE49-F238E27FC236}">
                <a16:creationId xmlns:a16="http://schemas.microsoft.com/office/drawing/2014/main" id="{9DD27170-C054-A3B1-463F-F396DB8FB7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4811" y="3444701"/>
            <a:ext cx="1534443" cy="1437531"/>
          </a:xfrm>
          <a:prstGeom prst="rect">
            <a:avLst/>
          </a:prstGeom>
        </p:spPr>
      </p:pic>
      <p:pic>
        <p:nvPicPr>
          <p:cNvPr id="10" name="図 9">
            <a:extLst>
              <a:ext uri="{FF2B5EF4-FFF2-40B4-BE49-F238E27FC236}">
                <a16:creationId xmlns:a16="http://schemas.microsoft.com/office/drawing/2014/main" id="{D89D54CB-C077-CB93-82AD-E36779F4418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213727" y="1780847"/>
            <a:ext cx="963177" cy="963177"/>
          </a:xfrm>
          <a:prstGeom prst="rect">
            <a:avLst/>
          </a:prstGeom>
        </p:spPr>
      </p:pic>
      <p:pic>
        <p:nvPicPr>
          <p:cNvPr id="16" name="図 15">
            <a:extLst>
              <a:ext uri="{FF2B5EF4-FFF2-40B4-BE49-F238E27FC236}">
                <a16:creationId xmlns:a16="http://schemas.microsoft.com/office/drawing/2014/main" id="{4CF83A79-2000-4033-A6DA-F80ACC1D3B1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55692" y="3131533"/>
            <a:ext cx="1198002" cy="1693310"/>
          </a:xfrm>
          <a:prstGeom prst="rect">
            <a:avLst/>
          </a:prstGeom>
        </p:spPr>
      </p:pic>
      <p:pic>
        <p:nvPicPr>
          <p:cNvPr id="20" name="図 19">
            <a:extLst>
              <a:ext uri="{FF2B5EF4-FFF2-40B4-BE49-F238E27FC236}">
                <a16:creationId xmlns:a16="http://schemas.microsoft.com/office/drawing/2014/main" id="{807372D4-6ACF-E278-0E8F-F7342185109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8954178" y="1787302"/>
            <a:ext cx="1050925" cy="856619"/>
          </a:xfrm>
          <a:prstGeom prst="rect">
            <a:avLst/>
          </a:prstGeom>
        </p:spPr>
      </p:pic>
      <p:pic>
        <p:nvPicPr>
          <p:cNvPr id="26" name="図 25">
            <a:extLst>
              <a:ext uri="{FF2B5EF4-FFF2-40B4-BE49-F238E27FC236}">
                <a16:creationId xmlns:a16="http://schemas.microsoft.com/office/drawing/2014/main" id="{86449429-41BA-3DC6-FE97-5E897475DED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5914684" y="5372375"/>
            <a:ext cx="2122080" cy="2858329"/>
          </a:xfrm>
          <a:prstGeom prst="rect">
            <a:avLst/>
          </a:prstGeom>
        </p:spPr>
      </p:pic>
      <p:pic>
        <p:nvPicPr>
          <p:cNvPr id="36" name="図 35">
            <a:extLst>
              <a:ext uri="{FF2B5EF4-FFF2-40B4-BE49-F238E27FC236}">
                <a16:creationId xmlns:a16="http://schemas.microsoft.com/office/drawing/2014/main" id="{6D40FF34-DB8D-F805-B489-9DB9D9B0C79E}"/>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8314337" y="5372375"/>
            <a:ext cx="2122080" cy="2856516"/>
          </a:xfrm>
          <a:prstGeom prst="rect">
            <a:avLst/>
          </a:prstGeom>
        </p:spPr>
      </p:pic>
      <p:pic>
        <p:nvPicPr>
          <p:cNvPr id="40" name="図 39">
            <a:extLst>
              <a:ext uri="{FF2B5EF4-FFF2-40B4-BE49-F238E27FC236}">
                <a16:creationId xmlns:a16="http://schemas.microsoft.com/office/drawing/2014/main" id="{E766D6EF-BA40-F002-366E-D7A0448B9DF7}"/>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0525826" y="5415659"/>
            <a:ext cx="2340717" cy="2787539"/>
          </a:xfrm>
          <a:prstGeom prst="rect">
            <a:avLst/>
          </a:prstGeom>
        </p:spPr>
      </p:pic>
      <p:pic>
        <p:nvPicPr>
          <p:cNvPr id="45" name="図 44">
            <a:extLst>
              <a:ext uri="{FF2B5EF4-FFF2-40B4-BE49-F238E27FC236}">
                <a16:creationId xmlns:a16="http://schemas.microsoft.com/office/drawing/2014/main" id="{8DEA55AF-4554-447D-4FE0-F0F747DB89DA}"/>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3144116" y="5390629"/>
            <a:ext cx="2256027" cy="2856577"/>
          </a:xfrm>
          <a:prstGeom prst="rect">
            <a:avLst/>
          </a:prstGeom>
        </p:spPr>
      </p:pic>
      <p:pic>
        <p:nvPicPr>
          <p:cNvPr id="53" name="図 52">
            <a:extLst>
              <a:ext uri="{FF2B5EF4-FFF2-40B4-BE49-F238E27FC236}">
                <a16:creationId xmlns:a16="http://schemas.microsoft.com/office/drawing/2014/main" id="{C80B023F-EC7A-8EAB-9B19-D7CDEDCF4BBB}"/>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10453509" y="11480666"/>
            <a:ext cx="10527574" cy="3502241"/>
          </a:xfrm>
          <a:prstGeom prst="rect">
            <a:avLst/>
          </a:prstGeom>
        </p:spPr>
      </p:pic>
      <p:sp>
        <p:nvSpPr>
          <p:cNvPr id="64" name="テキスト ボックス 178">
            <a:extLst>
              <a:ext uri="{FF2B5EF4-FFF2-40B4-BE49-F238E27FC236}">
                <a16:creationId xmlns:a16="http://schemas.microsoft.com/office/drawing/2014/main" id="{510EA881-AB91-F37F-00B3-FA33BA6F3E25}"/>
              </a:ext>
            </a:extLst>
          </p:cNvPr>
          <p:cNvSpPr txBox="1"/>
          <p:nvPr/>
        </p:nvSpPr>
        <p:spPr bwMode="auto">
          <a:xfrm>
            <a:off x="507317" y="8666750"/>
            <a:ext cx="7038424" cy="433538"/>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000">
                <a:latin typeface="HG創英角ｺﾞｼｯｸUB"/>
                <a:ea typeface="HG創英角ｺﾞｼｯｸUB"/>
                <a:cs typeface="HG創英角ｺﾞｼｯｸUB"/>
              </a:rPr>
              <a:t>成人の日（１</a:t>
            </a:r>
            <a:r>
              <a:rPr lang="en-US" altLang="ja-JP" sz="2000" dirty="0">
                <a:latin typeface="HG創英角ｺﾞｼｯｸUB"/>
                <a:ea typeface="HG創英角ｺﾞｼｯｸUB"/>
                <a:cs typeface="HG創英角ｺﾞｼｯｸUB"/>
              </a:rPr>
              <a:t>/</a:t>
            </a:r>
            <a:r>
              <a:rPr lang="ja-JP" altLang="en-US" sz="2000">
                <a:latin typeface="HG創英角ｺﾞｼｯｸUB"/>
                <a:ea typeface="HG創英角ｺﾞｼｯｸUB"/>
                <a:cs typeface="HG創英角ｺﾞｼｯｸUB"/>
              </a:rPr>
              <a:t>１２）</a:t>
            </a:r>
            <a:endParaRPr lang="en-US" altLang="ja-JP" sz="2000" dirty="0">
              <a:latin typeface="HG創英角ｺﾞｼｯｸUB"/>
              <a:ea typeface="HG創英角ｺﾞｼｯｸUB"/>
              <a:cs typeface="HG創英角ｺﾞｼｯｸUB"/>
            </a:endParaRPr>
          </a:p>
        </p:txBody>
      </p:sp>
      <p:sp>
        <p:nvSpPr>
          <p:cNvPr id="65" name="テキスト ボックス 171">
            <a:extLst>
              <a:ext uri="{FF2B5EF4-FFF2-40B4-BE49-F238E27FC236}">
                <a16:creationId xmlns:a16="http://schemas.microsoft.com/office/drawing/2014/main" id="{83B64192-12B0-7CC7-5B49-5A8BA72E7E72}"/>
              </a:ext>
            </a:extLst>
          </p:cNvPr>
          <p:cNvSpPr txBox="1"/>
          <p:nvPr/>
        </p:nvSpPr>
        <p:spPr bwMode="auto">
          <a:xfrm>
            <a:off x="507317" y="9204726"/>
            <a:ext cx="6616407"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家庭、職場、友人同士のパーティを想定し、お祝いメニューをそろえる。惣菜部門のオードブル予約をはじめ、オードブル用の食材、パーティ用菓子類、日配とグロサリーの飲料関連を重点訴求する。ワイン類は必須アイテム。さらに、食後のデザートのカットフルーツ類、アイスクリーム類も、ハレの日商材として同時展開したい。売り込みは１２日より前から展開し、１２日をピークとする。</a:t>
            </a:r>
            <a:endParaRPr lang="en-US" altLang="ja-JP" sz="1050" dirty="0">
              <a:latin typeface="HGMaruGothicMPRO" panose="020F0600000000000000" pitchFamily="34" charset="-128"/>
              <a:ea typeface="HGMaruGothicMPRO" panose="020F0600000000000000" pitchFamily="34" charset="-128"/>
            </a:endParaRPr>
          </a:p>
        </p:txBody>
      </p:sp>
      <p:pic>
        <p:nvPicPr>
          <p:cNvPr id="72" name="図 71">
            <a:extLst>
              <a:ext uri="{FF2B5EF4-FFF2-40B4-BE49-F238E27FC236}">
                <a16:creationId xmlns:a16="http://schemas.microsoft.com/office/drawing/2014/main" id="{C21E8B21-63D8-39AF-40E8-C2517FE8A3CF}"/>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671948" y="8194478"/>
            <a:ext cx="2112204" cy="2112204"/>
          </a:xfrm>
          <a:prstGeom prst="rect">
            <a:avLst/>
          </a:prstGeom>
        </p:spPr>
      </p:pic>
      <p:pic>
        <p:nvPicPr>
          <p:cNvPr id="76" name="図 75">
            <a:extLst>
              <a:ext uri="{FF2B5EF4-FFF2-40B4-BE49-F238E27FC236}">
                <a16:creationId xmlns:a16="http://schemas.microsoft.com/office/drawing/2014/main" id="{45B4190F-BB52-E7B2-92FF-5D3DF5188E7A}"/>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490476" y="10302165"/>
            <a:ext cx="2338067" cy="1753550"/>
          </a:xfrm>
          <a:prstGeom prst="rect">
            <a:avLst/>
          </a:prstGeom>
        </p:spPr>
      </p:pic>
      <p:pic>
        <p:nvPicPr>
          <p:cNvPr id="78" name="図 77">
            <a:extLst>
              <a:ext uri="{FF2B5EF4-FFF2-40B4-BE49-F238E27FC236}">
                <a16:creationId xmlns:a16="http://schemas.microsoft.com/office/drawing/2014/main" id="{0A6DC62D-597E-6A31-D3CB-F0E28B34EA35}"/>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6901026" y="12462962"/>
            <a:ext cx="2680085" cy="2010063"/>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2025-09-18T15:00:00+00:00</_x6295__x7a3f__x65e5__x6642_>
    <_x5009__x51fa__x3057__x53ef__x80fd__x65e5_ xmlns="082c5546-8353-48c8-b816-b659d31cb65e" xsi:nil="true"/>
    <_x88dc__x8db3__x8aac__x660e_ xmlns="082c5546-8353-48c8-b816-b659d31cb65e">【MDカレンダー_2026年1月】
●一年の始まりを気持ちよく迎えるフレンドリーな対応を
〜一年で最も寒くなる時期、風邪・防寒対策、栄養価の高い商品を強化〜
●旬の食材が盛りだくさん！ 行事や記念日に絡めた販促活動を展開しましょう！
　　〜正月モードから通常モードへの切り替えはスムーズに行おう〜
</_x88dc__x8db3__x8aac__x660e_>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1a8910b86df3a3accc7f796ea284e993">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65f83219f54c5e3304eb7c18923697bc"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enumeration value="ポスター"/>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6C2245-EA20-4F67-80B2-67B6A8944EC1}">
  <ds:schemaRefs>
    <ds:schemaRef ds:uri="http://schemas.microsoft.com/office/2006/documentManagement/types"/>
    <ds:schemaRef ds:uri="2c1d7b4b-498f-4cdf-bef6-03f27d6fb0f2"/>
    <ds:schemaRef ds:uri="http://schemas.microsoft.com/office/2006/metadata/properties"/>
    <ds:schemaRef ds:uri="6caf9721-af3c-4539-b79f-3040f3464592"/>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http://purl.org/dc/terms/"/>
    <ds:schemaRef ds:uri="a854727d-76ad-4a0b-9938-dee9e4be598e"/>
    <ds:schemaRef ds:uri="97bf2701-4b91-43ab-bb32-c47ccb016379"/>
  </ds:schemaRefs>
</ds:datastoreItem>
</file>

<file path=customXml/itemProps2.xml><?xml version="1.0" encoding="utf-8"?>
<ds:datastoreItem xmlns:ds="http://schemas.openxmlformats.org/officeDocument/2006/customXml" ds:itemID="{940A32F7-7227-4FF5-9585-562BAFC06C59}"/>
</file>

<file path=customXml/itemProps3.xml><?xml version="1.0" encoding="utf-8"?>
<ds:datastoreItem xmlns:ds="http://schemas.openxmlformats.org/officeDocument/2006/customXml" ds:itemID="{F2198C16-9E39-473F-834A-972AC308BD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65642</TotalTime>
  <Words>2788</Words>
  <Application>Microsoft Macintosh PowerPoint</Application>
  <PresentationFormat>ユーザー設定</PresentationFormat>
  <Paragraphs>360</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HGPSoeiKakugothicUB</vt:lpstr>
      <vt:lpstr>HGP創英角ﾎﾟｯﾌﾟ体</vt:lpstr>
      <vt:lpstr>HGS創英ﾌﾟﾚｾﾞﾝｽEB</vt:lpstr>
      <vt:lpstr>HGS創英角ﾎﾟｯﾌﾟ体</vt:lpstr>
      <vt:lpstr>HGMaruGothicMPRO</vt:lpstr>
      <vt:lpstr>HGMaruGothicMPRO</vt:lpstr>
      <vt:lpstr>HG創英角ｺﾞｼｯｸUB</vt:lpstr>
      <vt:lpstr>Meiryo UI</vt:lpstr>
      <vt:lpstr>メイリオ</vt:lpstr>
      <vt:lpstr>游ゴシック</vt:lpstr>
      <vt:lpstr>Arial</vt:lpstr>
      <vt:lpstr>Calibri</vt:lpstr>
      <vt:lpstr>Calibri Light</vt:lpstr>
      <vt:lpstr>Freestyle Script</vt: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MDカレンダー2026年1月</dc:title>
  <dc:creator>畠　肇</dc:creator>
  <cp:lastModifiedBy>英昭 毛利</cp:lastModifiedBy>
  <cp:revision>784</cp:revision>
  <cp:lastPrinted>2021-09-17T00:08:02Z</cp:lastPrinted>
  <dcterms:created xsi:type="dcterms:W3CDTF">2019-06-14T00:16:28Z</dcterms:created>
  <dcterms:modified xsi:type="dcterms:W3CDTF">2025-09-19T06:19:47Z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y fmtid="{D5CDD505-2E9C-101B-9397-08002B2CF9AE}" pid="3" name="MediaServiceImageTags">
    <vt:lpwstr/>
  </property>
</Properties>
</file>