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
  </p:notesMasterIdLst>
  <p:sldIdLst>
    <p:sldId id="259" r:id="rId5"/>
    <p:sldId id="260" r:id="rId6"/>
  </p:sldIdLst>
  <p:sldSz cx="21488400" cy="1534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1">
          <p15:clr>
            <a:srgbClr val="A4A3A4"/>
          </p15:clr>
        </p15:guide>
        <p15:guide id="2" pos="6768">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C4100A-0A81-3B0B-D956-BCE27DAC62AF}" name="hosokawa hiroshi(細川 博司 TEC □ＲＳ本□ＲＳＳＳ□ＲＳＡＣ推進)" initials="hh" userId="S::Hiroshi3_Hosokawa@toshibatec.co.jp::16333bf4-240b-49f2-80b8-f419aff058dd" providerId="AD"/>
  <p188:author id="{2650D02D-DB04-07A3-8B7B-44634DCD2AAE}" name="fujita kei(藤田 圭 TEC □ＲＳ本□ＲＳＳＳ□ＲＳＡＣ推進)" initials="kf" userId="S::Kei_Fujita@toshibatec.co.jp::4e2416aa-e8f0-4604-8a29-7738b4294d25" providerId="AD"/>
  <p188:author id="{6CBCF976-70EC-00BA-28C1-123585D6E5CE}" name="英昭 毛利" initials="英毛" userId="S::mohri@mohri.onmicrosoft.com::ad122898-f3a3-4c69-a25d-72db446d28a4" providerId="AD"/>
  <p188:author id="{193D4083-F41A-7A19-A94E-32D9B7033DE0}" name="牧之内 明子" initials="牧明" userId="34b43fc35738fa0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牧之内 明子" initials="牧之内" lastIdx="61" clrIdx="0">
    <p:extLst>
      <p:ext uri="{19B8F6BF-5375-455C-9EA6-DF929625EA0E}">
        <p15:presenceInfo xmlns:p15="http://schemas.microsoft.com/office/powerpoint/2012/main" userId="34b43fc35738fa0b" providerId="Windows Live"/>
      </p:ext>
    </p:extLst>
  </p:cmAuthor>
  <p:cmAuthor id="2" name="ちえみ 植木" initials="ち植" lastIdx="5" clrIdx="1">
    <p:extLst>
      <p:ext uri="{19B8F6BF-5375-455C-9EA6-DF929625EA0E}">
        <p15:presenceInfo xmlns:p15="http://schemas.microsoft.com/office/powerpoint/2012/main" userId="ebc760a91e063f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200"/>
    <a:srgbClr val="FF9CB4"/>
    <a:srgbClr val="FFE1E1"/>
    <a:srgbClr val="F208D6"/>
    <a:srgbClr val="C60204"/>
    <a:srgbClr val="ECA434"/>
    <a:srgbClr val="FFD400"/>
    <a:srgbClr val="FFDF91"/>
    <a:srgbClr val="FFE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CDE7C1-3440-43D3-A2C2-98F0243E9463}" v="1" dt="2025-11-14T05:58:51.69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47" autoAdjust="0"/>
    <p:restoredTop sz="96293" autoAdjust="0"/>
  </p:normalViewPr>
  <p:slideViewPr>
    <p:cSldViewPr snapToGrid="0">
      <p:cViewPr varScale="1">
        <p:scale>
          <a:sx n="85" d="100"/>
          <a:sy n="85" d="100"/>
        </p:scale>
        <p:origin x="1744" y="176"/>
      </p:cViewPr>
      <p:guideLst>
        <p:guide orient="horz" pos="4831"/>
        <p:guide pos="6768"/>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141" d="100"/>
          <a:sy n="141" d="100"/>
        </p:scale>
        <p:origin x="4272"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jita kei(藤田 圭 TEC □ＲＳ本□ＲＳＳＳ□ＲＳＡＣ推進)" userId="4e2416aa-e8f0-4604-8a29-7738b4294d25" providerId="ADAL" clId="{F482B1D1-C8F9-44FA-AFA0-8D6EAC292B7D}"/>
    <pc:docChg chg="undo custSel modSld">
      <pc:chgData name="fujita kei(藤田 圭 TEC □ＲＳ本□ＲＳＳＳ□ＲＳＡＣ推進)" userId="4e2416aa-e8f0-4604-8a29-7738b4294d25" providerId="ADAL" clId="{F482B1D1-C8F9-44FA-AFA0-8D6EAC292B7D}" dt="2025-11-14T05:58:55.748" v="19" actId="1076"/>
      <pc:docMkLst>
        <pc:docMk/>
      </pc:docMkLst>
      <pc:sldChg chg="modSp mod">
        <pc:chgData name="fujita kei(藤田 圭 TEC □ＲＳ本□ＲＳＳＳ□ＲＳＡＣ推進)" userId="4e2416aa-e8f0-4604-8a29-7738b4294d25" providerId="ADAL" clId="{F482B1D1-C8F9-44FA-AFA0-8D6EAC292B7D}" dt="2025-11-14T05:24:38.777" v="11" actId="20577"/>
        <pc:sldMkLst>
          <pc:docMk/>
          <pc:sldMk cId="2790154070" sldId="259"/>
        </pc:sldMkLst>
        <pc:graphicFrameChg chg="modGraphic">
          <ac:chgData name="fujita kei(藤田 圭 TEC □ＲＳ本□ＲＳＳＳ□ＲＳＡＣ推進)" userId="4e2416aa-e8f0-4604-8a29-7738b4294d25" providerId="ADAL" clId="{F482B1D1-C8F9-44FA-AFA0-8D6EAC292B7D}" dt="2025-11-14T05:24:38.777" v="11" actId="20577"/>
          <ac:graphicFrameMkLst>
            <pc:docMk/>
            <pc:sldMk cId="2790154070" sldId="259"/>
            <ac:graphicFrameMk id="44" creationId="{6FD421A6-9C59-3739-6A71-41630CDCCF4F}"/>
          </ac:graphicFrameMkLst>
        </pc:graphicFrameChg>
      </pc:sldChg>
      <pc:sldChg chg="addSp modSp mod">
        <pc:chgData name="fujita kei(藤田 圭 TEC □ＲＳ本□ＲＳＳＳ□ＲＳＡＣ推進)" userId="4e2416aa-e8f0-4604-8a29-7738b4294d25" providerId="ADAL" clId="{F482B1D1-C8F9-44FA-AFA0-8D6EAC292B7D}" dt="2025-11-14T05:58:55.748" v="19" actId="1076"/>
        <pc:sldMkLst>
          <pc:docMk/>
          <pc:sldMk cId="2067675967" sldId="260"/>
        </pc:sldMkLst>
        <pc:spChg chg="add mod">
          <ac:chgData name="fujita kei(藤田 圭 TEC □ＲＳ本□ＲＳＳＳ□ＲＳＡＣ推進)" userId="4e2416aa-e8f0-4604-8a29-7738b4294d25" providerId="ADAL" clId="{F482B1D1-C8F9-44FA-AFA0-8D6EAC292B7D}" dt="2025-11-14T05:58:34.074" v="17" actId="14100"/>
          <ac:spMkLst>
            <pc:docMk/>
            <pc:sldMk cId="2067675967" sldId="260"/>
            <ac:spMk id="5" creationId="{0FB3B433-34B2-E906-B835-54A74E986016}"/>
          </ac:spMkLst>
        </pc:spChg>
        <pc:spChg chg="add mod">
          <ac:chgData name="fujita kei(藤田 圭 TEC □ＲＳ本□ＲＳＳＳ□ＲＳＡＣ推進)" userId="4e2416aa-e8f0-4604-8a29-7738b4294d25" providerId="ADAL" clId="{F482B1D1-C8F9-44FA-AFA0-8D6EAC292B7D}" dt="2025-11-14T05:58:55.748" v="19" actId="1076"/>
          <ac:spMkLst>
            <pc:docMk/>
            <pc:sldMk cId="2067675967" sldId="260"/>
            <ac:spMk id="6" creationId="{FD81C5E7-E309-7AB3-DC21-FEE5C3006806}"/>
          </ac:spMkLst>
        </pc:spChg>
        <pc:spChg chg="mod">
          <ac:chgData name="fujita kei(藤田 圭 TEC □ＲＳ本□ＲＳＳＳ□ＲＳＡＣ推進)" userId="4e2416aa-e8f0-4604-8a29-7738b4294d25" providerId="ADAL" clId="{F482B1D1-C8F9-44FA-AFA0-8D6EAC292B7D}" dt="2025-11-14T05:57:54.385" v="15" actId="207"/>
          <ac:spMkLst>
            <pc:docMk/>
            <pc:sldMk cId="2067675967" sldId="260"/>
            <ac:spMk id="21" creationId="{972B9D14-233B-733C-790E-3EEAF2E8E92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256-2C51-6B42-AC7F-09CEB8305796}" type="datetimeFigureOut">
              <a:rPr kumimoji="1" lang="ja-JP" altLang="en-US" smtClean="0"/>
              <a:t>2025/12/3</a:t>
            </a:fld>
            <a:endParaRPr kumimoji="1" lang="ja-JP" altLang="en-US"/>
          </a:p>
        </p:txBody>
      </p:sp>
      <p:sp>
        <p:nvSpPr>
          <p:cNvPr id="4" name="スライド イメージ プレースホルダー 3"/>
          <p:cNvSpPr>
            <a:spLocks noGrp="1" noRot="1" noChangeAspect="1"/>
          </p:cNvSpPr>
          <p:nvPr>
            <p:ph type="sldImg" idx="2"/>
          </p:nvPr>
        </p:nvSpPr>
        <p:spPr>
          <a:xfrm>
            <a:off x="1266825" y="1143000"/>
            <a:ext cx="43243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4F73-AC43-794E-97E5-22403D9AF17C}" type="slidenum">
              <a:rPr kumimoji="1" lang="ja-JP" altLang="en-US" smtClean="0"/>
              <a:t>‹#›</a:t>
            </a:fld>
            <a:endParaRPr kumimoji="1" lang="ja-JP" altLang="en-US"/>
          </a:p>
        </p:txBody>
      </p:sp>
    </p:spTree>
    <p:extLst>
      <p:ext uri="{BB962C8B-B14F-4D97-AF65-F5344CB8AC3E}">
        <p14:creationId xmlns:p14="http://schemas.microsoft.com/office/powerpoint/2010/main" val="839523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1</a:t>
            </a:fld>
            <a:endParaRPr kumimoji="1" lang="ja-JP" altLang="en-US"/>
          </a:p>
        </p:txBody>
      </p:sp>
    </p:spTree>
    <p:extLst>
      <p:ext uri="{BB962C8B-B14F-4D97-AF65-F5344CB8AC3E}">
        <p14:creationId xmlns:p14="http://schemas.microsoft.com/office/powerpoint/2010/main" val="24382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2</a:t>
            </a:fld>
            <a:endParaRPr kumimoji="1" lang="ja-JP" altLang="en-US"/>
          </a:p>
        </p:txBody>
      </p:sp>
    </p:spTree>
    <p:extLst>
      <p:ext uri="{BB962C8B-B14F-4D97-AF65-F5344CB8AC3E}">
        <p14:creationId xmlns:p14="http://schemas.microsoft.com/office/powerpoint/2010/main" val="161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2510508"/>
            <a:ext cx="18265140" cy="5340597"/>
          </a:xfrm>
        </p:spPr>
        <p:txBody>
          <a:bodyPr anchor="b"/>
          <a:lstStyle>
            <a:lvl1pPr algn="ctr">
              <a:defRPr sz="13421"/>
            </a:lvl1pPr>
          </a:lstStyle>
          <a:p>
            <a:r>
              <a:rPr lang="ja-JP" altLang="en-US"/>
              <a:t>マスター タイトルの書式設定</a:t>
            </a:r>
            <a:endParaRPr lang="en-US"/>
          </a:p>
        </p:txBody>
      </p:sp>
      <p:sp>
        <p:nvSpPr>
          <p:cNvPr id="3" name="Subtitle 2"/>
          <p:cNvSpPr>
            <a:spLocks noGrp="1"/>
          </p:cNvSpPr>
          <p:nvPr>
            <p:ph type="subTitle" idx="1"/>
          </p:nvPr>
        </p:nvSpPr>
        <p:spPr>
          <a:xfrm>
            <a:off x="2686050" y="8057059"/>
            <a:ext cx="16116300" cy="3703618"/>
          </a:xfrm>
        </p:spPr>
        <p:txBody>
          <a:bodyPr/>
          <a:lstStyle>
            <a:lvl1pPr marL="0" indent="0" algn="ctr">
              <a:buNone/>
              <a:defRPr sz="5368"/>
            </a:lvl1pPr>
            <a:lvl2pPr marL="1022665" indent="0" algn="ctr">
              <a:buNone/>
              <a:defRPr sz="4474"/>
            </a:lvl2pPr>
            <a:lvl3pPr marL="2045330" indent="0" algn="ctr">
              <a:buNone/>
              <a:defRPr sz="4026"/>
            </a:lvl3pPr>
            <a:lvl4pPr marL="3067995" indent="0" algn="ctr">
              <a:buNone/>
              <a:defRPr sz="3579"/>
            </a:lvl4pPr>
            <a:lvl5pPr marL="4090660" indent="0" algn="ctr">
              <a:buNone/>
              <a:defRPr sz="3579"/>
            </a:lvl5pPr>
            <a:lvl6pPr marL="5113325" indent="0" algn="ctr">
              <a:buNone/>
              <a:defRPr sz="3579"/>
            </a:lvl6pPr>
            <a:lvl7pPr marL="6135990" indent="0" algn="ctr">
              <a:buNone/>
              <a:defRPr sz="3579"/>
            </a:lvl7pPr>
            <a:lvl8pPr marL="7158655" indent="0" algn="ctr">
              <a:buNone/>
              <a:defRPr sz="3579"/>
            </a:lvl8pPr>
            <a:lvl9pPr marL="8181320" indent="0" algn="ctr">
              <a:buNone/>
              <a:defRPr sz="35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9968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262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816714"/>
            <a:ext cx="4633436" cy="1299995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77329" y="816714"/>
            <a:ext cx="13631704" cy="1299995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052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68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66137" y="3824355"/>
            <a:ext cx="18533745" cy="6381018"/>
          </a:xfrm>
        </p:spPr>
        <p:txBody>
          <a:bodyPr anchor="b"/>
          <a:lstStyle>
            <a:lvl1pPr>
              <a:defRPr sz="13421"/>
            </a:lvl1pPr>
          </a:lstStyle>
          <a:p>
            <a:r>
              <a:rPr lang="ja-JP" altLang="en-US"/>
              <a:t>マスター タイトルの書式設定</a:t>
            </a:r>
            <a:endParaRPr lang="en-US"/>
          </a:p>
        </p:txBody>
      </p:sp>
      <p:sp>
        <p:nvSpPr>
          <p:cNvPr id="3" name="Text Placeholder 2"/>
          <p:cNvSpPr>
            <a:spLocks noGrp="1"/>
          </p:cNvSpPr>
          <p:nvPr>
            <p:ph type="body" idx="1"/>
          </p:nvPr>
        </p:nvSpPr>
        <p:spPr>
          <a:xfrm>
            <a:off x="1466137" y="10265740"/>
            <a:ext cx="18533745" cy="3355627"/>
          </a:xfrm>
        </p:spPr>
        <p:txBody>
          <a:bodyPr/>
          <a:lstStyle>
            <a:lvl1pPr marL="0" indent="0">
              <a:buNone/>
              <a:defRPr sz="5368">
                <a:solidFill>
                  <a:schemeClr val="tx1"/>
                </a:solidFill>
              </a:defRPr>
            </a:lvl1pPr>
            <a:lvl2pPr marL="1022665" indent="0">
              <a:buNone/>
              <a:defRPr sz="4474">
                <a:solidFill>
                  <a:schemeClr val="tx1">
                    <a:tint val="75000"/>
                  </a:schemeClr>
                </a:solidFill>
              </a:defRPr>
            </a:lvl2pPr>
            <a:lvl3pPr marL="2045330" indent="0">
              <a:buNone/>
              <a:defRPr sz="4026">
                <a:solidFill>
                  <a:schemeClr val="tx1">
                    <a:tint val="75000"/>
                  </a:schemeClr>
                </a:solidFill>
              </a:defRPr>
            </a:lvl3pPr>
            <a:lvl4pPr marL="3067995" indent="0">
              <a:buNone/>
              <a:defRPr sz="3579">
                <a:solidFill>
                  <a:schemeClr val="tx1">
                    <a:tint val="75000"/>
                  </a:schemeClr>
                </a:solidFill>
              </a:defRPr>
            </a:lvl4pPr>
            <a:lvl5pPr marL="4090660" indent="0">
              <a:buNone/>
              <a:defRPr sz="3579">
                <a:solidFill>
                  <a:schemeClr val="tx1">
                    <a:tint val="75000"/>
                  </a:schemeClr>
                </a:solidFill>
              </a:defRPr>
            </a:lvl5pPr>
            <a:lvl6pPr marL="5113325" indent="0">
              <a:buNone/>
              <a:defRPr sz="3579">
                <a:solidFill>
                  <a:schemeClr val="tx1">
                    <a:tint val="75000"/>
                  </a:schemeClr>
                </a:solidFill>
              </a:defRPr>
            </a:lvl6pPr>
            <a:lvl7pPr marL="6135990" indent="0">
              <a:buNone/>
              <a:defRPr sz="3579">
                <a:solidFill>
                  <a:schemeClr val="tx1">
                    <a:tint val="75000"/>
                  </a:schemeClr>
                </a:solidFill>
              </a:defRPr>
            </a:lvl7pPr>
            <a:lvl8pPr marL="7158655" indent="0">
              <a:buNone/>
              <a:defRPr sz="3579">
                <a:solidFill>
                  <a:schemeClr val="tx1">
                    <a:tint val="75000"/>
                  </a:schemeClr>
                </a:solidFill>
              </a:defRPr>
            </a:lvl8pPr>
            <a:lvl9pPr marL="8181320" indent="0">
              <a:buNone/>
              <a:defRPr sz="35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33842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77328"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0878503"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4312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80126" y="816717"/>
            <a:ext cx="18533745" cy="296502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80129" y="3760435"/>
            <a:ext cx="909059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4" name="Content Placeholder 3"/>
          <p:cNvSpPr>
            <a:spLocks noGrp="1"/>
          </p:cNvSpPr>
          <p:nvPr>
            <p:ph sz="half" idx="2"/>
          </p:nvPr>
        </p:nvSpPr>
        <p:spPr>
          <a:xfrm>
            <a:off x="1480129" y="5603366"/>
            <a:ext cx="909059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0878504" y="3760435"/>
            <a:ext cx="913536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6" name="Content Placeholder 5"/>
          <p:cNvSpPr>
            <a:spLocks noGrp="1"/>
          </p:cNvSpPr>
          <p:nvPr>
            <p:ph sz="quarter" idx="4"/>
          </p:nvPr>
        </p:nvSpPr>
        <p:spPr>
          <a:xfrm>
            <a:off x="10878504" y="5603366"/>
            <a:ext cx="913536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FB4A8E-92B7-4EB4-993C-90C9B7081BE2}" type="datetimeFigureOut">
              <a:rPr kumimoji="1" lang="ja-JP" altLang="en-US" smtClean="0"/>
              <a:t>2025/12/3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970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FB4A8E-92B7-4EB4-993C-90C9B7081BE2}" type="datetimeFigureOut">
              <a:rPr kumimoji="1" lang="ja-JP" altLang="en-US" smtClean="0"/>
              <a:t>2025/12/3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9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4A8E-92B7-4EB4-993C-90C9B7081BE2}" type="datetimeFigureOut">
              <a:rPr kumimoji="1" lang="ja-JP" altLang="en-US" smtClean="0"/>
              <a:t>2025/12/3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59823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Content Placeholder 2"/>
          <p:cNvSpPr>
            <a:spLocks noGrp="1"/>
          </p:cNvSpPr>
          <p:nvPr>
            <p:ph idx="1"/>
          </p:nvPr>
        </p:nvSpPr>
        <p:spPr>
          <a:xfrm>
            <a:off x="9135369" y="2208681"/>
            <a:ext cx="10878503" cy="10901352"/>
          </a:xfrm>
        </p:spPr>
        <p:txBody>
          <a:bodyPr/>
          <a:lstStyle>
            <a:lvl1pPr>
              <a:defRPr sz="7158"/>
            </a:lvl1pPr>
            <a:lvl2pPr>
              <a:defRPr sz="6263"/>
            </a:lvl2pPr>
            <a:lvl3pPr>
              <a:defRPr sz="5368"/>
            </a:lvl3pPr>
            <a:lvl4pPr>
              <a:defRPr sz="4474"/>
            </a:lvl4pPr>
            <a:lvl5pPr>
              <a:defRPr sz="4474"/>
            </a:lvl5pPr>
            <a:lvl6pPr>
              <a:defRPr sz="4474"/>
            </a:lvl6pPr>
            <a:lvl7pPr>
              <a:defRPr sz="4474"/>
            </a:lvl7pPr>
            <a:lvl8pPr>
              <a:defRPr sz="4474"/>
            </a:lvl8pPr>
            <a:lvl9pPr>
              <a:defRPr sz="447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8033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9135369" y="2208681"/>
            <a:ext cx="10878503" cy="10901352"/>
          </a:xfrm>
        </p:spPr>
        <p:txBody>
          <a:bodyPr anchor="t"/>
          <a:lstStyle>
            <a:lvl1pPr marL="0" indent="0">
              <a:buNone/>
              <a:defRPr sz="7158"/>
            </a:lvl1pPr>
            <a:lvl2pPr marL="1022665" indent="0">
              <a:buNone/>
              <a:defRPr sz="6263"/>
            </a:lvl2pPr>
            <a:lvl3pPr marL="2045330" indent="0">
              <a:buNone/>
              <a:defRPr sz="5368"/>
            </a:lvl3pPr>
            <a:lvl4pPr marL="3067995" indent="0">
              <a:buNone/>
              <a:defRPr sz="4474"/>
            </a:lvl4pPr>
            <a:lvl5pPr marL="4090660" indent="0">
              <a:buNone/>
              <a:defRPr sz="4474"/>
            </a:lvl5pPr>
            <a:lvl6pPr marL="5113325" indent="0">
              <a:buNone/>
              <a:defRPr sz="4474"/>
            </a:lvl6pPr>
            <a:lvl7pPr marL="6135990" indent="0">
              <a:buNone/>
              <a:defRPr sz="4474"/>
            </a:lvl7pPr>
            <a:lvl8pPr marL="7158655" indent="0">
              <a:buNone/>
              <a:defRPr sz="4474"/>
            </a:lvl8pPr>
            <a:lvl9pPr marL="8181320" indent="0">
              <a:buNone/>
              <a:defRPr sz="4474"/>
            </a:lvl9pPr>
          </a:lstStyle>
          <a:p>
            <a:r>
              <a:rPr lang="ja-JP" altLang="en-US"/>
              <a:t>図を追加</a:t>
            </a:r>
            <a:endParaRPr lang="en-US" dirty="0"/>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1803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816717"/>
            <a:ext cx="18533745" cy="296502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77328" y="4083568"/>
            <a:ext cx="18533745" cy="97330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477328" y="14217923"/>
            <a:ext cx="4834890" cy="816714"/>
          </a:xfrm>
          <a:prstGeom prst="rect">
            <a:avLst/>
          </a:prstGeom>
        </p:spPr>
        <p:txBody>
          <a:bodyPr vert="horz" lIns="91440" tIns="45720" rIns="91440" bIns="45720" rtlCol="0" anchor="ctr"/>
          <a:lstStyle>
            <a:lvl1pPr algn="l">
              <a:defRPr sz="2684">
                <a:solidFill>
                  <a:schemeClr val="tx1">
                    <a:tint val="75000"/>
                  </a:schemeClr>
                </a:solidFill>
              </a:defRPr>
            </a:lvl1pPr>
          </a:lstStyle>
          <a:p>
            <a:fld id="{EDFB4A8E-92B7-4EB4-993C-90C9B7081BE2}" type="datetimeFigureOut">
              <a:rPr kumimoji="1" lang="ja-JP" altLang="en-US" smtClean="0"/>
              <a:t>2025/12/3</a:t>
            </a:fld>
            <a:endParaRPr kumimoji="1" lang="ja-JP" altLang="en-US"/>
          </a:p>
        </p:txBody>
      </p:sp>
      <p:sp>
        <p:nvSpPr>
          <p:cNvPr id="5" name="Footer Placeholder 4"/>
          <p:cNvSpPr>
            <a:spLocks noGrp="1"/>
          </p:cNvSpPr>
          <p:nvPr>
            <p:ph type="ftr" sz="quarter" idx="3"/>
          </p:nvPr>
        </p:nvSpPr>
        <p:spPr>
          <a:xfrm>
            <a:off x="7118033" y="14217923"/>
            <a:ext cx="7252335" cy="816714"/>
          </a:xfrm>
          <a:prstGeom prst="rect">
            <a:avLst/>
          </a:prstGeom>
        </p:spPr>
        <p:txBody>
          <a:bodyPr vert="horz" lIns="91440" tIns="45720" rIns="91440" bIns="45720" rtlCol="0" anchor="ctr"/>
          <a:lstStyle>
            <a:lvl1pPr algn="ctr">
              <a:defRPr sz="268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76183" y="14217923"/>
            <a:ext cx="4834890" cy="816714"/>
          </a:xfrm>
          <a:prstGeom prst="rect">
            <a:avLst/>
          </a:prstGeom>
        </p:spPr>
        <p:txBody>
          <a:bodyPr vert="horz" lIns="91440" tIns="45720" rIns="91440" bIns="45720" rtlCol="0" anchor="ctr"/>
          <a:lstStyle>
            <a:lvl1pPr algn="r">
              <a:defRPr sz="2684">
                <a:solidFill>
                  <a:schemeClr val="tx1">
                    <a:tint val="75000"/>
                  </a:schemeClr>
                </a:solidFill>
              </a:defRPr>
            </a:lvl1p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85003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45330" rtl="0" eaLnBrk="1" latinLnBrk="0" hangingPunct="1">
        <a:lnSpc>
          <a:spcPct val="90000"/>
        </a:lnSpc>
        <a:spcBef>
          <a:spcPct val="0"/>
        </a:spcBef>
        <a:buNone/>
        <a:defRPr kumimoji="1" sz="9842" kern="1200">
          <a:solidFill>
            <a:schemeClr val="tx1"/>
          </a:solidFill>
          <a:latin typeface="+mj-lt"/>
          <a:ea typeface="+mj-ea"/>
          <a:cs typeface="+mj-cs"/>
        </a:defRPr>
      </a:lvl1pPr>
    </p:titleStyle>
    <p:bodyStyle>
      <a:lvl1pPr marL="511332" indent="-511332" algn="l" defTabSz="2045330" rtl="0" eaLnBrk="1" latinLnBrk="0" hangingPunct="1">
        <a:lnSpc>
          <a:spcPct val="90000"/>
        </a:lnSpc>
        <a:spcBef>
          <a:spcPts val="2237"/>
        </a:spcBef>
        <a:buFont typeface="Arial" panose="020B0604020202020204" pitchFamily="34" charset="0"/>
        <a:buChar char="•"/>
        <a:defRPr kumimoji="1" sz="6263" kern="1200">
          <a:solidFill>
            <a:schemeClr val="tx1"/>
          </a:solidFill>
          <a:latin typeface="+mn-lt"/>
          <a:ea typeface="+mn-ea"/>
          <a:cs typeface="+mn-cs"/>
        </a:defRPr>
      </a:lvl1pPr>
      <a:lvl2pPr marL="1533997" indent="-511332" algn="l" defTabSz="2045330" rtl="0" eaLnBrk="1" latinLnBrk="0" hangingPunct="1">
        <a:lnSpc>
          <a:spcPct val="90000"/>
        </a:lnSpc>
        <a:spcBef>
          <a:spcPts val="1118"/>
        </a:spcBef>
        <a:buFont typeface="Arial" panose="020B0604020202020204" pitchFamily="34" charset="0"/>
        <a:buChar char="•"/>
        <a:defRPr kumimoji="1" sz="5368" kern="1200">
          <a:solidFill>
            <a:schemeClr val="tx1"/>
          </a:solidFill>
          <a:latin typeface="+mn-lt"/>
          <a:ea typeface="+mn-ea"/>
          <a:cs typeface="+mn-cs"/>
        </a:defRPr>
      </a:lvl2pPr>
      <a:lvl3pPr marL="2556662" indent="-511332" algn="l" defTabSz="2045330" rtl="0" eaLnBrk="1" latinLnBrk="0" hangingPunct="1">
        <a:lnSpc>
          <a:spcPct val="90000"/>
        </a:lnSpc>
        <a:spcBef>
          <a:spcPts val="1118"/>
        </a:spcBef>
        <a:buFont typeface="Arial" panose="020B0604020202020204" pitchFamily="34" charset="0"/>
        <a:buChar char="•"/>
        <a:defRPr kumimoji="1" sz="4474" kern="1200">
          <a:solidFill>
            <a:schemeClr val="tx1"/>
          </a:solidFill>
          <a:latin typeface="+mn-lt"/>
          <a:ea typeface="+mn-ea"/>
          <a:cs typeface="+mn-cs"/>
        </a:defRPr>
      </a:lvl3pPr>
      <a:lvl4pPr marL="357932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4pPr>
      <a:lvl5pPr marL="460199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5pPr>
      <a:lvl6pPr marL="562465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6pPr>
      <a:lvl7pPr marL="664732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7pPr>
      <a:lvl8pPr marL="766998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8pPr>
      <a:lvl9pPr marL="869265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9pPr>
    </p:bodyStyle>
    <p:otherStyle>
      <a:defPPr>
        <a:defRPr lang="en-US"/>
      </a:defPPr>
      <a:lvl1pPr marL="0" algn="l" defTabSz="2045330" rtl="0" eaLnBrk="1" latinLnBrk="0" hangingPunct="1">
        <a:defRPr kumimoji="1" sz="4026" kern="1200">
          <a:solidFill>
            <a:schemeClr val="tx1"/>
          </a:solidFill>
          <a:latin typeface="+mn-lt"/>
          <a:ea typeface="+mn-ea"/>
          <a:cs typeface="+mn-cs"/>
        </a:defRPr>
      </a:lvl1pPr>
      <a:lvl2pPr marL="1022665" algn="l" defTabSz="2045330" rtl="0" eaLnBrk="1" latinLnBrk="0" hangingPunct="1">
        <a:defRPr kumimoji="1" sz="4026" kern="1200">
          <a:solidFill>
            <a:schemeClr val="tx1"/>
          </a:solidFill>
          <a:latin typeface="+mn-lt"/>
          <a:ea typeface="+mn-ea"/>
          <a:cs typeface="+mn-cs"/>
        </a:defRPr>
      </a:lvl2pPr>
      <a:lvl3pPr marL="2045330" algn="l" defTabSz="2045330" rtl="0" eaLnBrk="1" latinLnBrk="0" hangingPunct="1">
        <a:defRPr kumimoji="1" sz="4026" kern="1200">
          <a:solidFill>
            <a:schemeClr val="tx1"/>
          </a:solidFill>
          <a:latin typeface="+mn-lt"/>
          <a:ea typeface="+mn-ea"/>
          <a:cs typeface="+mn-cs"/>
        </a:defRPr>
      </a:lvl3pPr>
      <a:lvl4pPr marL="3067995" algn="l" defTabSz="2045330" rtl="0" eaLnBrk="1" latinLnBrk="0" hangingPunct="1">
        <a:defRPr kumimoji="1" sz="4026" kern="1200">
          <a:solidFill>
            <a:schemeClr val="tx1"/>
          </a:solidFill>
          <a:latin typeface="+mn-lt"/>
          <a:ea typeface="+mn-ea"/>
          <a:cs typeface="+mn-cs"/>
        </a:defRPr>
      </a:lvl4pPr>
      <a:lvl5pPr marL="4090660" algn="l" defTabSz="2045330" rtl="0" eaLnBrk="1" latinLnBrk="0" hangingPunct="1">
        <a:defRPr kumimoji="1" sz="4026" kern="1200">
          <a:solidFill>
            <a:schemeClr val="tx1"/>
          </a:solidFill>
          <a:latin typeface="+mn-lt"/>
          <a:ea typeface="+mn-ea"/>
          <a:cs typeface="+mn-cs"/>
        </a:defRPr>
      </a:lvl5pPr>
      <a:lvl6pPr marL="5113325" algn="l" defTabSz="2045330" rtl="0" eaLnBrk="1" latinLnBrk="0" hangingPunct="1">
        <a:defRPr kumimoji="1" sz="4026" kern="1200">
          <a:solidFill>
            <a:schemeClr val="tx1"/>
          </a:solidFill>
          <a:latin typeface="+mn-lt"/>
          <a:ea typeface="+mn-ea"/>
          <a:cs typeface="+mn-cs"/>
        </a:defRPr>
      </a:lvl6pPr>
      <a:lvl7pPr marL="6135990" algn="l" defTabSz="2045330" rtl="0" eaLnBrk="1" latinLnBrk="0" hangingPunct="1">
        <a:defRPr kumimoji="1" sz="4026" kern="1200">
          <a:solidFill>
            <a:schemeClr val="tx1"/>
          </a:solidFill>
          <a:latin typeface="+mn-lt"/>
          <a:ea typeface="+mn-ea"/>
          <a:cs typeface="+mn-cs"/>
        </a:defRPr>
      </a:lvl7pPr>
      <a:lvl8pPr marL="7158655" algn="l" defTabSz="2045330" rtl="0" eaLnBrk="1" latinLnBrk="0" hangingPunct="1">
        <a:defRPr kumimoji="1" sz="4026" kern="1200">
          <a:solidFill>
            <a:schemeClr val="tx1"/>
          </a:solidFill>
          <a:latin typeface="+mn-lt"/>
          <a:ea typeface="+mn-ea"/>
          <a:cs typeface="+mn-cs"/>
        </a:defRPr>
      </a:lvl8pPr>
      <a:lvl9pPr marL="8181320" algn="l" defTabSz="2045330" rtl="0" eaLnBrk="1" latinLnBrk="0" hangingPunct="1">
        <a:defRPr kumimoji="1" sz="40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4.png"/><Relationship Id="rId7" Type="http://schemas.openxmlformats.org/officeDocument/2006/relationships/image" Target="../media/image17.emf"/><Relationship Id="rId12" Type="http://schemas.openxmlformats.org/officeDocument/2006/relationships/image" Target="../media/image22.emf"/><Relationship Id="rId2" Type="http://schemas.openxmlformats.org/officeDocument/2006/relationships/notesSlide" Target="../notesSlides/notesSlide2.xml"/><Relationship Id="rId16"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2.png"/><Relationship Id="rId15" Type="http://schemas.openxmlformats.org/officeDocument/2006/relationships/image" Target="../media/image25.jpe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F0267CB-187C-C67F-1365-6D48632B6641}"/>
              </a:ext>
            </a:extLst>
          </p:cNvPr>
          <p:cNvSpPr/>
          <p:nvPr/>
        </p:nvSpPr>
        <p:spPr>
          <a:xfrm>
            <a:off x="13346617" y="12433531"/>
            <a:ext cx="7245317" cy="1292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FFFF"/>
              </a:solidFill>
            </a:endParaRPr>
          </a:p>
        </p:txBody>
      </p:sp>
      <p:sp>
        <p:nvSpPr>
          <p:cNvPr id="4" name="AutoShape 9">
            <a:extLst>
              <a:ext uri="{FF2B5EF4-FFF2-40B4-BE49-F238E27FC236}">
                <a16:creationId xmlns:a16="http://schemas.microsoft.com/office/drawing/2014/main" id="{A0713C0D-A99B-1727-10A9-45F98ABEBE4F}"/>
              </a:ext>
            </a:extLst>
          </p:cNvPr>
          <p:cNvSpPr>
            <a:spLocks noChangeArrowheads="1"/>
          </p:cNvSpPr>
          <p:nvPr/>
        </p:nvSpPr>
        <p:spPr bwMode="auto">
          <a:xfrm>
            <a:off x="1415277" y="8776049"/>
            <a:ext cx="4767675" cy="355636"/>
          </a:xfrm>
          <a:prstGeom prst="flowChartAlternateProcess">
            <a:avLst/>
          </a:prstGeom>
          <a:solidFill>
            <a:schemeClr val="accent4">
              <a:lumMod val="60000"/>
              <a:lumOff val="40000"/>
            </a:schemeClr>
          </a:solidFill>
          <a:ln>
            <a:noFill/>
          </a:ln>
          <a:effectLst/>
        </p:spPr>
        <p:style>
          <a:lnRef idx="1">
            <a:schemeClr val="accent5"/>
          </a:lnRef>
          <a:fillRef idx="2">
            <a:schemeClr val="accent5"/>
          </a:fillRef>
          <a:effectRef idx="1">
            <a:schemeClr val="accent5"/>
          </a:effectRef>
          <a:fontRef idx="minor">
            <a:schemeClr val="dk1"/>
          </a:fontRef>
        </p:style>
        <p:txBody>
          <a:bodyPr wrap="square"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cap="none" spc="0">
                <a:ln w="0"/>
                <a:solidFill>
                  <a:schemeClr val="bg1"/>
                </a:solidFill>
                <a:effectLst/>
                <a:latin typeface="HG丸ｺﾞｼｯｸM-PRO" panose="020F0600000000000000" pitchFamily="50" charset="-128"/>
                <a:ea typeface="HG丸ｺﾞｼｯｸM-PRO" panose="020F0600000000000000" pitchFamily="50" charset="-128"/>
              </a:rPr>
              <a:t>食の販促ポイント</a:t>
            </a:r>
            <a:endParaRPr lang="en-US" altLang="ja-JP" sz="2000" b="1" cap="none" spc="0" dirty="0">
              <a:ln w="0"/>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5" name="AutoShape 9">
            <a:extLst>
              <a:ext uri="{FF2B5EF4-FFF2-40B4-BE49-F238E27FC236}">
                <a16:creationId xmlns:a16="http://schemas.microsoft.com/office/drawing/2014/main" id="{DCE224D0-0137-3DB2-942A-BBCB5F515D68}"/>
              </a:ext>
            </a:extLst>
          </p:cNvPr>
          <p:cNvSpPr>
            <a:spLocks noChangeArrowheads="1"/>
          </p:cNvSpPr>
          <p:nvPr/>
        </p:nvSpPr>
        <p:spPr bwMode="auto">
          <a:xfrm>
            <a:off x="6282341" y="8770460"/>
            <a:ext cx="4755445" cy="366815"/>
          </a:xfrm>
          <a:prstGeom prst="roundRect">
            <a:avLst/>
          </a:prstGeom>
          <a:solidFill>
            <a:schemeClr val="accent2">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ln>
                  <a:noFill/>
                </a:ln>
                <a:solidFill>
                  <a:schemeClr val="bg1"/>
                </a:solidFill>
                <a:effectLst/>
                <a:latin typeface="HG丸ｺﾞｼｯｸM-PRO" panose="020F0600000000000000" pitchFamily="50" charset="-128"/>
                <a:ea typeface="HG丸ｺﾞｼｯｸM-PRO" panose="020F0600000000000000" pitchFamily="50" charset="-128"/>
              </a:rPr>
              <a:t>旬の食材</a:t>
            </a:r>
            <a:endParaRPr lang="en-US" altLang="ja-JP" sz="2000" b="1" dirty="0">
              <a:ln>
                <a:noFill/>
              </a:ln>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7" name="AutoShape 9">
            <a:extLst>
              <a:ext uri="{FF2B5EF4-FFF2-40B4-BE49-F238E27FC236}">
                <a16:creationId xmlns:a16="http://schemas.microsoft.com/office/drawing/2014/main" id="{9AEA8680-6FF7-A0D1-3390-5C0FD5648CD5}"/>
              </a:ext>
            </a:extLst>
          </p:cNvPr>
          <p:cNvSpPr>
            <a:spLocks noChangeArrowheads="1"/>
          </p:cNvSpPr>
          <p:nvPr/>
        </p:nvSpPr>
        <p:spPr bwMode="auto">
          <a:xfrm>
            <a:off x="15973048" y="8783963"/>
            <a:ext cx="4723861" cy="339809"/>
          </a:xfrm>
          <a:prstGeom prst="flowChartAlternateProcess">
            <a:avLst/>
          </a:prstGeom>
          <a:solidFill>
            <a:schemeClr val="accent1"/>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dirty="0">
                <a:solidFill>
                  <a:schemeClr val="bg1"/>
                </a:solidFill>
                <a:latin typeface="HG丸ｺﾞｼｯｸM-PRO"/>
                <a:ea typeface="HG丸ｺﾞｼｯｸM-PRO"/>
              </a:rPr>
              <a:t>春メニューの提案</a:t>
            </a:r>
          </a:p>
        </p:txBody>
      </p:sp>
      <p:sp>
        <p:nvSpPr>
          <p:cNvPr id="8" name="AutoShape 1">
            <a:extLst>
              <a:ext uri="{FF2B5EF4-FFF2-40B4-BE49-F238E27FC236}">
                <a16:creationId xmlns:a16="http://schemas.microsoft.com/office/drawing/2014/main" id="{8DC490B6-329A-91F1-A619-FDCAEC14ACAA}"/>
              </a:ext>
            </a:extLst>
          </p:cNvPr>
          <p:cNvSpPr>
            <a:spLocks noChangeArrowheads="1"/>
          </p:cNvSpPr>
          <p:nvPr/>
        </p:nvSpPr>
        <p:spPr bwMode="auto">
          <a:xfrm>
            <a:off x="324517" y="13691890"/>
            <a:ext cx="853844" cy="356436"/>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8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フレーム 8">
            <a:extLst>
              <a:ext uri="{FF2B5EF4-FFF2-40B4-BE49-F238E27FC236}">
                <a16:creationId xmlns:a16="http://schemas.microsoft.com/office/drawing/2014/main" id="{08973668-66AC-EDC2-BCA8-6AF28FC30723}"/>
              </a:ext>
            </a:extLst>
          </p:cNvPr>
          <p:cNvSpPr/>
          <p:nvPr/>
        </p:nvSpPr>
        <p:spPr>
          <a:xfrm>
            <a:off x="1422526" y="12433531"/>
            <a:ext cx="3795735" cy="2739374"/>
          </a:xfrm>
          <a:prstGeom prst="frame">
            <a:avLst>
              <a:gd name="adj1" fmla="val 3082"/>
            </a:avLst>
          </a:prstGeom>
          <a:solidFill>
            <a:srgbClr val="C5E0B4"/>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18" name="フレーム 17">
            <a:extLst>
              <a:ext uri="{FF2B5EF4-FFF2-40B4-BE49-F238E27FC236}">
                <a16:creationId xmlns:a16="http://schemas.microsoft.com/office/drawing/2014/main" id="{F4E3AB84-99A5-3420-CFA9-ABCA29FFDED9}"/>
              </a:ext>
            </a:extLst>
          </p:cNvPr>
          <p:cNvSpPr/>
          <p:nvPr/>
        </p:nvSpPr>
        <p:spPr>
          <a:xfrm>
            <a:off x="5427146" y="12433531"/>
            <a:ext cx="3795735" cy="2751310"/>
          </a:xfrm>
          <a:prstGeom prst="frame">
            <a:avLst>
              <a:gd name="adj1" fmla="val 3534"/>
            </a:avLst>
          </a:prstGeom>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0" name="フレーム 19">
            <a:extLst>
              <a:ext uri="{FF2B5EF4-FFF2-40B4-BE49-F238E27FC236}">
                <a16:creationId xmlns:a16="http://schemas.microsoft.com/office/drawing/2014/main" id="{0AA89385-64F3-C530-DC37-DF467E8230B9}"/>
              </a:ext>
            </a:extLst>
          </p:cNvPr>
          <p:cNvSpPr/>
          <p:nvPr/>
        </p:nvSpPr>
        <p:spPr>
          <a:xfrm>
            <a:off x="9372083" y="12433531"/>
            <a:ext cx="3795735" cy="2751310"/>
          </a:xfrm>
          <a:prstGeom prst="frame">
            <a:avLst>
              <a:gd name="adj1" fmla="val 3971"/>
            </a:avLst>
          </a:prstGeom>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AutoShape 1">
            <a:extLst>
              <a:ext uri="{FF2B5EF4-FFF2-40B4-BE49-F238E27FC236}">
                <a16:creationId xmlns:a16="http://schemas.microsoft.com/office/drawing/2014/main" id="{0E3219AC-6D80-8F51-3948-32F06CC62644}"/>
              </a:ext>
            </a:extLst>
          </p:cNvPr>
          <p:cNvSpPr>
            <a:spLocks noChangeArrowheads="1"/>
          </p:cNvSpPr>
          <p:nvPr/>
        </p:nvSpPr>
        <p:spPr bwMode="auto">
          <a:xfrm>
            <a:off x="120042" y="9840206"/>
            <a:ext cx="1154233" cy="539805"/>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売場テーマ</a:t>
            </a:r>
            <a:endParaRPr lang="en-US" altLang="ja-JP" sz="16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a:extLst>
              <a:ext uri="{FF2B5EF4-FFF2-40B4-BE49-F238E27FC236}">
                <a16:creationId xmlns:a16="http://schemas.microsoft.com/office/drawing/2014/main" id="{8BB10A35-EADC-370C-51BF-BFE07D4022F0}"/>
              </a:ext>
            </a:extLst>
          </p:cNvPr>
          <p:cNvPicPr>
            <a:picLocks noChangeAspect="1"/>
          </p:cNvPicPr>
          <p:nvPr/>
        </p:nvPicPr>
        <p:blipFill rotWithShape="1">
          <a:blip cstate="print">
            <a:extLst>
              <a:ext uri="{28A0092B-C50C-407E-A947-70E740481C1C}">
                <a14:useLocalDpi xmlns:a14="http://schemas.microsoft.com/office/drawing/2010/main"/>
              </a:ext>
            </a:extLst>
          </a:blip>
          <a:srcRect/>
          <a:stretch/>
        </p:blipFill>
        <p:spPr>
          <a:xfrm>
            <a:off x="18448650" y="14719880"/>
            <a:ext cx="2930244" cy="45719"/>
          </a:xfrm>
          <a:prstGeom prst="rect">
            <a:avLst/>
          </a:prstGeom>
        </p:spPr>
      </p:pic>
      <p:sp>
        <p:nvSpPr>
          <p:cNvPr id="24" name="AutoShape 1">
            <a:extLst>
              <a:ext uri="{FF2B5EF4-FFF2-40B4-BE49-F238E27FC236}">
                <a16:creationId xmlns:a16="http://schemas.microsoft.com/office/drawing/2014/main" id="{99ED8B05-E87A-AA95-43CC-265079E9512B}"/>
              </a:ext>
            </a:extLst>
          </p:cNvPr>
          <p:cNvSpPr>
            <a:spLocks noChangeArrowheads="1"/>
          </p:cNvSpPr>
          <p:nvPr/>
        </p:nvSpPr>
        <p:spPr bwMode="auto">
          <a:xfrm>
            <a:off x="-94131" y="3332668"/>
            <a:ext cx="1402454" cy="1412994"/>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a:solidFill>
                  <a:schemeClr val="tx1"/>
                </a:solidFill>
                <a:latin typeface="Meiryo UI" panose="020B0604030504040204" pitchFamily="50" charset="-128"/>
                <a:ea typeface="Meiryo UI" panose="020B0604030504040204" pitchFamily="50" charset="-128"/>
                <a:cs typeface="Meiryo UI" panose="020B0604030504040204" pitchFamily="50" charset="-128"/>
              </a:rPr>
              <a:t>行楽需要</a:t>
            </a: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」に合わせた</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販促計画</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&amp;</a:t>
            </a:r>
          </a:p>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Text Box 1049">
            <a:extLst>
              <a:ext uri="{FF2B5EF4-FFF2-40B4-BE49-F238E27FC236}">
                <a16:creationId xmlns:a16="http://schemas.microsoft.com/office/drawing/2014/main" id="{FB95EE17-46B0-768A-DF66-B21BE542FDB6}"/>
              </a:ext>
            </a:extLst>
          </p:cNvPr>
          <p:cNvSpPr txBox="1">
            <a:spLocks noChangeArrowheads="1"/>
          </p:cNvSpPr>
          <p:nvPr/>
        </p:nvSpPr>
        <p:spPr bwMode="auto">
          <a:xfrm>
            <a:off x="2806603" y="313282"/>
            <a:ext cx="14802412" cy="1127031"/>
          </a:xfrm>
          <a:prstGeom prst="rect">
            <a:avLst/>
          </a:prstGeom>
          <a:noFill/>
          <a:ln>
            <a:noFill/>
          </a:ln>
        </p:spPr>
        <p:txBody>
          <a:bodyPr wrap="square" lIns="73152" tIns="36576"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4000" b="1" dirty="0">
                <a:solidFill>
                  <a:srgbClr val="FF9CB4"/>
                </a:solidFill>
                <a:latin typeface="HGS創英ﾌﾟﾚｾﾞﾝｽEB"/>
                <a:ea typeface="HGS創英ﾌﾟﾚｾﾞﾝｽEB"/>
                <a:cs typeface="Meiryo UI" panose="020B0604030504040204" pitchFamily="50" charset="-128"/>
              </a:rPr>
              <a:t>催事に絡めて春の旬を華やかに演出</a:t>
            </a:r>
            <a:endParaRPr lang="en-US" altLang="ja-JP" sz="4000" b="1" dirty="0">
              <a:solidFill>
                <a:srgbClr val="FF9CB4"/>
              </a:solidFill>
              <a:latin typeface="HGS創英ﾌﾟﾚｾﾞﾝｽEB"/>
              <a:ea typeface="HGS創英ﾌﾟﾚｾﾞﾝｽEB"/>
              <a:cs typeface="Meiryo UI" panose="020B0604030504040204" pitchFamily="50" charset="-128"/>
            </a:endParaRPr>
          </a:p>
          <a:p>
            <a:pPr algn="ctr">
              <a:lnSpc>
                <a:spcPts val="3500"/>
              </a:lnSpc>
              <a:defRPr sz="1000"/>
            </a:pPr>
            <a:r>
              <a:rPr lang="en-US" altLang="ja-JP" sz="2400" b="1" dirty="0">
                <a:solidFill>
                  <a:schemeClr val="accent6">
                    <a:lumMod val="60000"/>
                    <a:lumOff val="40000"/>
                  </a:schemeClr>
                </a:solidFill>
                <a:latin typeface="メイリオ"/>
                <a:ea typeface="メイリオ"/>
              </a:rPr>
              <a:t>〜</a:t>
            </a:r>
            <a:r>
              <a:rPr lang="ja-JP" altLang="en-US" sz="2400" b="1" dirty="0">
                <a:solidFill>
                  <a:schemeClr val="accent6">
                    <a:lumMod val="60000"/>
                    <a:lumOff val="40000"/>
                  </a:schemeClr>
                </a:solidFill>
                <a:latin typeface="メイリオ"/>
                <a:ea typeface="メイリオ"/>
              </a:rPr>
              <a:t>気温の変化と人の</a:t>
            </a:r>
            <a:r>
              <a:rPr lang="ja-JP" altLang="en-US" sz="2400" b="1">
                <a:solidFill>
                  <a:schemeClr val="accent6">
                    <a:lumMod val="60000"/>
                    <a:lumOff val="40000"/>
                  </a:schemeClr>
                </a:solidFill>
                <a:latin typeface="メイリオ"/>
                <a:ea typeface="メイリオ"/>
              </a:rPr>
              <a:t>動きに注意</a:t>
            </a:r>
            <a:r>
              <a:rPr lang="ja-JP" altLang="en-US" sz="2400" b="1" dirty="0">
                <a:solidFill>
                  <a:schemeClr val="accent6">
                    <a:lumMod val="60000"/>
                    <a:lumOff val="40000"/>
                  </a:schemeClr>
                </a:solidFill>
                <a:latin typeface="メイリオ"/>
                <a:ea typeface="メイリオ"/>
              </a:rPr>
              <a:t>！</a:t>
            </a:r>
            <a:r>
              <a:rPr lang="en-US" altLang="ja-JP" sz="2400" b="1" dirty="0">
                <a:solidFill>
                  <a:schemeClr val="accent6">
                    <a:lumMod val="60000"/>
                    <a:lumOff val="40000"/>
                  </a:schemeClr>
                </a:solidFill>
                <a:latin typeface="HGP創英角ﾎﾟｯﾌﾟ体"/>
                <a:ea typeface="HGP創英角ﾎﾟｯﾌﾟ体" panose="040B0A00000000000000" pitchFamily="50" charset="-128"/>
                <a:cs typeface="Meiryo UI" panose="020B0604030504040204" pitchFamily="50" charset="-128"/>
              </a:rPr>
              <a:t>〜</a:t>
            </a:r>
            <a:endParaRPr lang="en-US" altLang="ja-JP" sz="2400" b="1" i="0" u="none" strike="noStrike" cap="none" spc="0" baseline="0" dirty="0">
              <a:ln>
                <a:noFill/>
              </a:ln>
              <a:solidFill>
                <a:schemeClr val="accent6">
                  <a:lumMod val="60000"/>
                  <a:lumOff val="40000"/>
                </a:schemeClr>
              </a:solidFill>
              <a:effectLst/>
              <a:latin typeface="HGP創英角ﾎﾟｯﾌﾟ体"/>
              <a:ea typeface="HGP創英角ﾎﾟｯﾌﾟ体" panose="040B0A00000000000000" pitchFamily="50" charset="-128"/>
              <a:cs typeface="Meiryo UI" panose="020B0604030504040204" pitchFamily="50" charset="-128"/>
            </a:endParaRPr>
          </a:p>
        </p:txBody>
      </p:sp>
      <p:sp>
        <p:nvSpPr>
          <p:cNvPr id="29" name="AutoShape 66">
            <a:extLst>
              <a:ext uri="{FF2B5EF4-FFF2-40B4-BE49-F238E27FC236}">
                <a16:creationId xmlns:a16="http://schemas.microsoft.com/office/drawing/2014/main" id="{1E72732A-7311-E461-374B-30472CE8FC62}"/>
              </a:ext>
            </a:extLst>
          </p:cNvPr>
          <p:cNvSpPr>
            <a:spLocks noChangeArrowheads="1"/>
          </p:cNvSpPr>
          <p:nvPr/>
        </p:nvSpPr>
        <p:spPr bwMode="auto">
          <a:xfrm>
            <a:off x="11135960" y="9710484"/>
            <a:ext cx="4727345" cy="2638563"/>
          </a:xfrm>
          <a:prstGeom prst="flowChartAlternateProcess">
            <a:avLst/>
          </a:prstGeom>
          <a:solidFill>
            <a:srgbClr val="D0EBB3"/>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600"/>
              </a:lnSpc>
              <a:defRPr sz="1000"/>
            </a:pPr>
            <a:r>
              <a:rPr lang="ja-JP" altLang="en-US" sz="1400">
                <a:latin typeface="HG丸ｺﾞｼｯｸM-PRO"/>
                <a:ea typeface="HG丸ｺﾞｼｯｸM-PRO"/>
              </a:rPr>
              <a:t>●ひな祭り</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a:latin typeface="HG丸ｺﾞｼｯｸM-PRO"/>
                <a:ea typeface="HG丸ｺﾞｼｯｸM-PRO"/>
              </a:rPr>
              <a:t>●ホワイトデー</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a:latin typeface="HG丸ｺﾞｼｯｸM-PRO"/>
                <a:ea typeface="HG丸ｺﾞｼｯｸM-PRO"/>
              </a:rPr>
              <a:t>●お花見</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a:latin typeface="HG丸ｺﾞｼｯｸM-PRO"/>
                <a:ea typeface="HG丸ｺﾞｼｯｸM-PRO"/>
              </a:rPr>
              <a:t>●春のお彼岸</a:t>
            </a:r>
            <a:endParaRPr lang="en-US" altLang="ja-JP" sz="1400" dirty="0">
              <a:latin typeface="HG丸ｺﾞｼｯｸM-PRO"/>
              <a:ea typeface="HG丸ｺﾞｼｯｸM-PRO"/>
            </a:endParaRPr>
          </a:p>
        </p:txBody>
      </p:sp>
      <p:sp>
        <p:nvSpPr>
          <p:cNvPr id="32" name="AutoShape 66">
            <a:extLst>
              <a:ext uri="{FF2B5EF4-FFF2-40B4-BE49-F238E27FC236}">
                <a16:creationId xmlns:a16="http://schemas.microsoft.com/office/drawing/2014/main" id="{94CB5F21-4B16-3337-A54D-F6E8A630574D}"/>
              </a:ext>
            </a:extLst>
          </p:cNvPr>
          <p:cNvSpPr>
            <a:spLocks noChangeArrowheads="1"/>
          </p:cNvSpPr>
          <p:nvPr/>
        </p:nvSpPr>
        <p:spPr bwMode="auto">
          <a:xfrm>
            <a:off x="15965924" y="9732587"/>
            <a:ext cx="4716752" cy="2638563"/>
          </a:xfrm>
          <a:prstGeom prst="flowChartAlternateProcess">
            <a:avLst/>
          </a:prstGeom>
          <a:solidFill>
            <a:schemeClr val="accent1">
              <a:lumMod val="20000"/>
              <a:lumOff val="80000"/>
            </a:schemeClr>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r>
              <a:rPr lang="ja-JP" altLang="en-US" sz="1400" dirty="0">
                <a:solidFill>
                  <a:srgbClr val="000000"/>
                </a:solidFill>
                <a:latin typeface="HG丸ｺﾞｼｯｸM-PRO" panose="020F0600000000000000" pitchFamily="50" charset="-128"/>
                <a:ea typeface="HG丸ｺﾞｼｯｸM-PRO" panose="020F0600000000000000" pitchFamily="50" charset="-128"/>
              </a:rPr>
              <a:t>水産物</a:t>
            </a: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タイのアクアパッツァ</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タイのムニエル</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en-US" altLang="ja-JP" sz="1400" i="0" strike="noStrike" dirty="0">
                <a:latin typeface="HG丸ｺﾞｼｯｸM-PRO" panose="020F0600000000000000" pitchFamily="50" charset="-128"/>
                <a:ea typeface="HG丸ｺﾞｼｯｸM-PRO" panose="020F0600000000000000" pitchFamily="50" charset="-128"/>
              </a:rPr>
              <a:t>《</a:t>
            </a:r>
            <a:r>
              <a:rPr lang="ja-JP" altLang="en-US" sz="1400" i="0" strike="noStrike" dirty="0">
                <a:latin typeface="HG丸ｺﾞｼｯｸM-PRO" panose="020F0600000000000000" pitchFamily="50" charset="-128"/>
                <a:ea typeface="HG丸ｺﾞｼｯｸM-PRO" panose="020F0600000000000000" pitchFamily="50" charset="-128"/>
              </a:rPr>
              <a:t>野菜</a:t>
            </a:r>
            <a:r>
              <a:rPr lang="en-US" altLang="ja-JP" sz="1400" i="0" strike="noStrike" dirty="0">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タケノコご飯</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チンジャオロース</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3" name="AutoShape 17">
            <a:extLst>
              <a:ext uri="{FF2B5EF4-FFF2-40B4-BE49-F238E27FC236}">
                <a16:creationId xmlns:a16="http://schemas.microsoft.com/office/drawing/2014/main" id="{09050B71-3AA0-3D6D-93EC-EB75B6D3FB7F}"/>
              </a:ext>
            </a:extLst>
          </p:cNvPr>
          <p:cNvSpPr>
            <a:spLocks noChangeArrowheads="1"/>
          </p:cNvSpPr>
          <p:nvPr/>
        </p:nvSpPr>
        <p:spPr bwMode="auto">
          <a:xfrm>
            <a:off x="11135960" y="9201862"/>
            <a:ext cx="4751000"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3</a:t>
            </a:r>
            <a:r>
              <a:rPr lang="ja-JP" altLang="en-US" sz="1400">
                <a:latin typeface="HG丸ｺﾞｼｯｸM-PRO" panose="020F0600000000000000" pitchFamily="50" charset="-128"/>
                <a:ea typeface="HG丸ｺﾞｼｯｸM-PRO" panose="020F0600000000000000" pitchFamily="50" charset="-128"/>
              </a:rPr>
              <a:t>月の行事・行楽の季節商品</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5" name="AutoShape 18">
            <a:extLst>
              <a:ext uri="{FF2B5EF4-FFF2-40B4-BE49-F238E27FC236}">
                <a16:creationId xmlns:a16="http://schemas.microsoft.com/office/drawing/2014/main" id="{691DCC7A-8F65-D2F0-8304-FEE6575EEDA6}"/>
              </a:ext>
            </a:extLst>
          </p:cNvPr>
          <p:cNvSpPr>
            <a:spLocks noChangeArrowheads="1"/>
          </p:cNvSpPr>
          <p:nvPr/>
        </p:nvSpPr>
        <p:spPr bwMode="auto">
          <a:xfrm>
            <a:off x="15973048" y="9205819"/>
            <a:ext cx="4879950" cy="430532"/>
          </a:xfrm>
          <a:prstGeom prst="flowChartAlternateProcess">
            <a:avLst/>
          </a:prstGeom>
          <a:solidFill>
            <a:schemeClr val="bg1"/>
          </a:solidFill>
          <a:ln>
            <a:noFill/>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80"/>
              </a:lnSpc>
            </a:pPr>
            <a:r>
              <a:rPr lang="en-US" altLang="ja-JP" sz="1400" dirty="0">
                <a:latin typeface="HG丸ｺﾞｼｯｸM-PRO"/>
                <a:ea typeface="HG丸ｺﾞｼｯｸM-PRO"/>
              </a:rPr>
              <a:t>3</a:t>
            </a:r>
            <a:r>
              <a:rPr lang="ja-JP" altLang="en-US" sz="1400" dirty="0">
                <a:latin typeface="HG丸ｺﾞｼｯｸM-PRO"/>
                <a:ea typeface="HG丸ｺﾞｼｯｸM-PRO"/>
              </a:rPr>
              <a:t>月は、タイ、タケノコなどの旬の食材メニューで</a:t>
            </a:r>
            <a:endParaRPr lang="en-US" altLang="ja-JP" sz="1400" dirty="0">
              <a:latin typeface="HG丸ｺﾞｼｯｸM-PRO"/>
              <a:ea typeface="HG丸ｺﾞｼｯｸM-PRO"/>
            </a:endParaRPr>
          </a:p>
          <a:p>
            <a:pPr>
              <a:lnSpc>
                <a:spcPts val="1680"/>
              </a:lnSpc>
            </a:pPr>
            <a:r>
              <a:rPr lang="ja-JP" altLang="en-US" sz="1400" dirty="0">
                <a:latin typeface="HG丸ｺﾞｼｯｸM-PRO"/>
                <a:ea typeface="HG丸ｺﾞｼｯｸM-PRO"/>
              </a:rPr>
              <a:t>売上拡大の提案を！</a:t>
            </a:r>
            <a:endParaRPr lang="en-US" altLang="ja-JP" sz="1400" dirty="0">
              <a:latin typeface="HG丸ｺﾞｼｯｸM-PRO"/>
              <a:ea typeface="HG丸ｺﾞｼｯｸM-PRO"/>
            </a:endParaRPr>
          </a:p>
        </p:txBody>
      </p:sp>
      <p:sp>
        <p:nvSpPr>
          <p:cNvPr id="37" name="AutoShape 18">
            <a:extLst>
              <a:ext uri="{FF2B5EF4-FFF2-40B4-BE49-F238E27FC236}">
                <a16:creationId xmlns:a16="http://schemas.microsoft.com/office/drawing/2014/main" id="{B282AB7D-6F96-29AB-AC71-99063D4A1358}"/>
              </a:ext>
            </a:extLst>
          </p:cNvPr>
          <p:cNvSpPr>
            <a:spLocks noChangeArrowheads="1"/>
          </p:cNvSpPr>
          <p:nvPr/>
        </p:nvSpPr>
        <p:spPr bwMode="auto">
          <a:xfrm>
            <a:off x="6282341" y="9208614"/>
            <a:ext cx="4741889"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3</a:t>
            </a:r>
            <a:r>
              <a:rPr lang="ja-JP" altLang="en-US" sz="1400">
                <a:latin typeface="HG丸ｺﾞｼｯｸM-PRO" panose="020F0600000000000000" pitchFamily="50" charset="-128"/>
                <a:ea typeface="HG丸ｺﾞｼｯｸM-PRO" panose="020F0600000000000000" pitchFamily="50" charset="-128"/>
              </a:rPr>
              <a:t>月の旬の食材を活用し、販促提案をしよう</a:t>
            </a:r>
          </a:p>
        </p:txBody>
      </p:sp>
      <p:sp>
        <p:nvSpPr>
          <p:cNvPr id="39" name="AutoShape 18">
            <a:extLst>
              <a:ext uri="{FF2B5EF4-FFF2-40B4-BE49-F238E27FC236}">
                <a16:creationId xmlns:a16="http://schemas.microsoft.com/office/drawing/2014/main" id="{F815E51D-5EDF-5371-7032-754A9985FF6E}"/>
              </a:ext>
            </a:extLst>
          </p:cNvPr>
          <p:cNvSpPr>
            <a:spLocks noChangeArrowheads="1"/>
          </p:cNvSpPr>
          <p:nvPr/>
        </p:nvSpPr>
        <p:spPr bwMode="auto">
          <a:xfrm>
            <a:off x="1415277" y="9205818"/>
            <a:ext cx="4754645"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3</a:t>
            </a:r>
            <a:r>
              <a:rPr lang="ja-JP" altLang="en-US" sz="1400">
                <a:latin typeface="HG丸ｺﾞｼｯｸM-PRO" panose="020F0600000000000000" pitchFamily="50" charset="-128"/>
                <a:ea typeface="HG丸ｺﾞｼｯｸM-PRO" panose="020F0600000000000000" pitchFamily="50" charset="-128"/>
              </a:rPr>
              <a:t>月</a:t>
            </a:r>
            <a:r>
              <a:rPr lang="ja-JP" altLang="en-US" sz="1400">
                <a:solidFill>
                  <a:sysClr val="windowText" lastClr="000000"/>
                </a:solidFill>
                <a:latin typeface="Freestyle Script" panose="030804020302050B0404" pitchFamily="66" charset="0"/>
                <a:ea typeface="HG丸ｺﾞｼｯｸM-PRO" panose="020F0600000000000000" pitchFamily="50" charset="-128"/>
              </a:rPr>
              <a:t>の催事メニューの提案</a:t>
            </a:r>
            <a:endParaRPr lang="en-US" altLang="ja-JP" sz="1400" dirty="0">
              <a:solidFill>
                <a:sysClr val="windowText" lastClr="000000"/>
              </a:solidFill>
              <a:latin typeface="Freestyle Script" panose="030804020302050B0404" pitchFamily="66" charset="0"/>
              <a:ea typeface="HG丸ｺﾞｼｯｸM-PRO" panose="020F0600000000000000" pitchFamily="50" charset="-128"/>
            </a:endParaRPr>
          </a:p>
        </p:txBody>
      </p:sp>
      <p:sp>
        <p:nvSpPr>
          <p:cNvPr id="40" name="AutoShape 66">
            <a:extLst>
              <a:ext uri="{FF2B5EF4-FFF2-40B4-BE49-F238E27FC236}">
                <a16:creationId xmlns:a16="http://schemas.microsoft.com/office/drawing/2014/main" id="{AABBEE67-3330-078C-988D-5162AE625849}"/>
              </a:ext>
            </a:extLst>
          </p:cNvPr>
          <p:cNvSpPr>
            <a:spLocks noChangeArrowheads="1"/>
          </p:cNvSpPr>
          <p:nvPr/>
        </p:nvSpPr>
        <p:spPr bwMode="auto">
          <a:xfrm>
            <a:off x="6306247" y="9710483"/>
            <a:ext cx="4751000" cy="2638563"/>
          </a:xfrm>
          <a:prstGeom prst="flowChartAlternateProcess">
            <a:avLst/>
          </a:prstGeom>
          <a:solidFill>
            <a:schemeClr val="accent2">
              <a:lumMod val="40000"/>
              <a:lumOff val="60000"/>
            </a:schemeClr>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a:ea typeface="HG丸ｺﾞｼｯｸM-PRO"/>
              </a:rPr>
              <a:t>《</a:t>
            </a:r>
            <a:r>
              <a:rPr lang="ja-JP" altLang="en-US" sz="1400" i="0" strike="noStrike" dirty="0">
                <a:solidFill>
                  <a:srgbClr val="000000"/>
                </a:solidFill>
                <a:latin typeface="HG丸ｺﾞｼｯｸM-PRO"/>
                <a:ea typeface="HG丸ｺﾞｼｯｸM-PRO"/>
              </a:rPr>
              <a:t>水産物</a:t>
            </a:r>
            <a:r>
              <a:rPr lang="en-US" altLang="ja-JP" sz="1400" i="0" strike="noStrike" dirty="0">
                <a:solidFill>
                  <a:srgbClr val="000000"/>
                </a:solidFill>
                <a:latin typeface="HG丸ｺﾞｼｯｸM-PRO"/>
                <a:ea typeface="HG丸ｺﾞｼｯｸM-PRO"/>
              </a:rPr>
              <a:t>》</a:t>
            </a:r>
          </a:p>
          <a:p>
            <a:pPr rtl="1">
              <a:lnSpc>
                <a:spcPts val="1600"/>
              </a:lnSpc>
              <a:defRPr sz="1000"/>
            </a:pPr>
            <a:r>
              <a:rPr lang="ja-JP" altLang="en-US" sz="1400" dirty="0">
                <a:latin typeface="HG丸ｺﾞｼｯｸM-PRO" pitchFamily="50" charset="-128"/>
                <a:ea typeface="HG丸ｺﾞｼｯｸM-PRO" pitchFamily="50" charset="-128"/>
              </a:rPr>
              <a:t>タイ、ニシン</a:t>
            </a:r>
            <a:endParaRPr lang="en-US" altLang="ja-JP" sz="1400" i="0" strike="noStrike" dirty="0">
              <a:latin typeface="HG丸ｺﾞｼｯｸM-PRO" pitchFamily="50" charset="-128"/>
              <a:ea typeface="HG丸ｺﾞｼｯｸM-PRO" pitchFamily="50" charset="-128"/>
            </a:endParaRPr>
          </a:p>
          <a:p>
            <a:pPr rtl="1">
              <a:lnSpc>
                <a:spcPts val="1600"/>
              </a:lnSpc>
              <a:defRPr sz="1000"/>
            </a:pP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r>
              <a:rPr lang="en-US" altLang="ja-JP" sz="1400" i="0" strike="noStrike" dirty="0">
                <a:solidFill>
                  <a:srgbClr val="000000"/>
                </a:solidFill>
                <a:latin typeface="HG丸ｺﾞｼｯｸM-PRO" pitchFamily="50" charset="-128"/>
                <a:ea typeface="HG丸ｺﾞｼｯｸM-PRO" pitchFamily="50" charset="-128"/>
              </a:rPr>
              <a:t>《</a:t>
            </a:r>
            <a:r>
              <a:rPr lang="ja-JP" altLang="en-US" sz="1400" i="0" strike="noStrike" dirty="0">
                <a:latin typeface="HG丸ｺﾞｼｯｸM-PRO" panose="020F0600000000000000" pitchFamily="50" charset="-128"/>
                <a:ea typeface="HG丸ｺﾞｼｯｸM-PRO" panose="020F0600000000000000" pitchFamily="50" charset="-128"/>
              </a:rPr>
              <a:t>野菜</a:t>
            </a:r>
            <a:r>
              <a:rPr lang="en-US" altLang="ja-JP" sz="1400" i="0" strike="noStrike" dirty="0">
                <a:solidFill>
                  <a:srgbClr val="000000"/>
                </a:solidFill>
                <a:latin typeface="HG丸ｺﾞｼｯｸM-PRO" pitchFamily="50" charset="-128"/>
                <a:ea typeface="HG丸ｺﾞｼｯｸM-PRO" pitchFamily="50" charset="-128"/>
              </a:rPr>
              <a:t>》</a:t>
            </a:r>
            <a:endParaRPr lang="en-US" altLang="ja-JP" sz="1400" i="0" strike="noStrike" dirty="0">
              <a:latin typeface="HG丸ｺﾞｼｯｸM-PRO" pitchFamily="50" charset="-128"/>
              <a:ea typeface="HG丸ｺﾞｼｯｸM-PRO" pitchFamily="50" charset="-128"/>
            </a:endParaRPr>
          </a:p>
          <a:p>
            <a:pPr algn="l" rtl="1">
              <a:lnSpc>
                <a:spcPts val="1600"/>
              </a:lnSpc>
              <a:defRPr sz="1000"/>
            </a:pPr>
            <a:r>
              <a:rPr lang="ja-JP" altLang="en-US" sz="1400" dirty="0">
                <a:latin typeface="HG丸ｺﾞｼｯｸM-PRO"/>
                <a:ea typeface="HG丸ｺﾞｼｯｸM-PRO"/>
              </a:rPr>
              <a:t>タケノコ、パセリ</a:t>
            </a:r>
            <a:endParaRPr lang="en-US" altLang="ja-JP" sz="1400" i="0" strike="noStrike" dirty="0">
              <a:latin typeface="HG丸ｺﾞｼｯｸM-PRO"/>
              <a:ea typeface="HG丸ｺﾞｼｯｸM-PRO"/>
            </a:endParaRPr>
          </a:p>
        </p:txBody>
      </p:sp>
      <p:sp>
        <p:nvSpPr>
          <p:cNvPr id="41" name="AutoShape 66">
            <a:extLst>
              <a:ext uri="{FF2B5EF4-FFF2-40B4-BE49-F238E27FC236}">
                <a16:creationId xmlns:a16="http://schemas.microsoft.com/office/drawing/2014/main" id="{A255DE5D-ACEA-EEB2-3158-1B0729A415CD}"/>
              </a:ext>
            </a:extLst>
          </p:cNvPr>
          <p:cNvSpPr>
            <a:spLocks noChangeArrowheads="1"/>
          </p:cNvSpPr>
          <p:nvPr/>
        </p:nvSpPr>
        <p:spPr bwMode="auto">
          <a:xfrm>
            <a:off x="1415277" y="9710484"/>
            <a:ext cx="4767675" cy="2638563"/>
          </a:xfrm>
          <a:prstGeom prst="flowChartAlternateProcess">
            <a:avLst/>
          </a:prstGeom>
          <a:solidFill>
            <a:srgbClr val="FFFFC9"/>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300"/>
              </a:lnSpc>
              <a:defRPr sz="1000"/>
            </a:pPr>
            <a:r>
              <a:rPr lang="ja-JP" altLang="en-US" sz="1400">
                <a:latin typeface="HG丸ｺﾞｼｯｸM-PRO"/>
                <a:ea typeface="HG丸ｺﾞｼｯｸM-PRO"/>
              </a:rPr>
              <a:t>●</a:t>
            </a:r>
            <a:r>
              <a:rPr lang="ja-JP" altLang="en-US" sz="1400">
                <a:latin typeface="HGMaruGothicMPRO" panose="020F0600000000000000" pitchFamily="34" charset="-128"/>
                <a:ea typeface="HGMaruGothicMPRO" panose="020F0600000000000000" pitchFamily="34" charset="-128"/>
              </a:rPr>
              <a:t>ひな祭りレシピ</a:t>
            </a: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r>
              <a:rPr lang="ja-JP" altLang="en-US" sz="1400">
                <a:latin typeface="HG丸ｺﾞｼｯｸM-PRO"/>
                <a:ea typeface="HG丸ｺﾞｼｯｸM-PRO"/>
              </a:rPr>
              <a:t>●ホワイトデーレシピ</a:t>
            </a:r>
            <a:endParaRPr lang="en-US" altLang="ja-JP" sz="1400" dirty="0">
              <a:latin typeface="HG丸ｺﾞｼｯｸM-PRO"/>
              <a:ea typeface="HG丸ｺﾞｼｯｸM-PRO"/>
            </a:endParaRPr>
          </a:p>
          <a:p>
            <a:pPr rtl="1">
              <a:lnSpc>
                <a:spcPts val="1300"/>
              </a:lnSpc>
              <a:defRPr sz="1000"/>
            </a:pPr>
            <a:endParaRPr lang="en-US" altLang="ja-JP" sz="1400" dirty="0">
              <a:latin typeface="HG丸ｺﾞｼｯｸM-PRO"/>
              <a:ea typeface="HG丸ｺﾞｼｯｸM-PRO"/>
            </a:endParaRPr>
          </a:p>
          <a:p>
            <a:pPr rtl="1">
              <a:lnSpc>
                <a:spcPts val="1300"/>
              </a:lnSpc>
              <a:defRPr sz="1000"/>
            </a:pPr>
            <a:endParaRPr lang="en-US" altLang="ja-JP" sz="1400" dirty="0">
              <a:latin typeface="HG丸ｺﾞｼｯｸM-PRO"/>
              <a:ea typeface="HG丸ｺﾞｼｯｸM-PRO"/>
            </a:endParaRPr>
          </a:p>
          <a:p>
            <a:pPr rtl="1">
              <a:lnSpc>
                <a:spcPts val="1300"/>
              </a:lnSpc>
              <a:defRPr sz="1000"/>
            </a:pPr>
            <a:r>
              <a:rPr lang="ja-JP" altLang="en-US" sz="1400">
                <a:latin typeface="HG丸ｺﾞｼｯｸM-PRO"/>
                <a:ea typeface="HG丸ｺﾞｼｯｸM-PRO"/>
              </a:rPr>
              <a:t>●お花見レシピ</a:t>
            </a:r>
            <a:endParaRPr lang="en-US" altLang="ja-JP" sz="1400" dirty="0">
              <a:latin typeface="HG丸ｺﾞｼｯｸM-PRO"/>
              <a:ea typeface="HG丸ｺﾞｼｯｸM-PRO"/>
            </a:endParaRPr>
          </a:p>
        </p:txBody>
      </p:sp>
      <p:sp>
        <p:nvSpPr>
          <p:cNvPr id="42" name="AutoShape 9">
            <a:extLst>
              <a:ext uri="{FF2B5EF4-FFF2-40B4-BE49-F238E27FC236}">
                <a16:creationId xmlns:a16="http://schemas.microsoft.com/office/drawing/2014/main" id="{BBBD23DA-0B8F-E8D4-9C5F-61DE7F1E5366}"/>
              </a:ext>
            </a:extLst>
          </p:cNvPr>
          <p:cNvSpPr>
            <a:spLocks noChangeArrowheads="1"/>
          </p:cNvSpPr>
          <p:nvPr/>
        </p:nvSpPr>
        <p:spPr bwMode="auto">
          <a:xfrm>
            <a:off x="11135960" y="8783963"/>
            <a:ext cx="4738914" cy="339809"/>
          </a:xfrm>
          <a:prstGeom prst="flowChartAlternateProcess">
            <a:avLst/>
          </a:prstGeom>
          <a:solidFill>
            <a:schemeClr val="accent6">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000" b="1" dirty="0">
                <a:solidFill>
                  <a:schemeClr val="bg1"/>
                </a:solidFill>
                <a:latin typeface="HG丸ｺﾞｼｯｸM-PRO"/>
                <a:ea typeface="HG丸ｺﾞｼｯｸM-PRO"/>
              </a:rPr>
              <a:t>3</a:t>
            </a:r>
            <a:r>
              <a:rPr lang="ja-JP" altLang="en-US" sz="2000" b="1">
                <a:solidFill>
                  <a:schemeClr val="bg1"/>
                </a:solidFill>
                <a:latin typeface="HG丸ｺﾞｼｯｸM-PRO"/>
                <a:ea typeface="HG丸ｺﾞｼｯｸM-PRO"/>
              </a:rPr>
              <a:t>月の売れ筋商品</a:t>
            </a:r>
          </a:p>
        </p:txBody>
      </p:sp>
      <p:sp>
        <p:nvSpPr>
          <p:cNvPr id="43" name="Text Box 89">
            <a:extLst>
              <a:ext uri="{FF2B5EF4-FFF2-40B4-BE49-F238E27FC236}">
                <a16:creationId xmlns:a16="http://schemas.microsoft.com/office/drawing/2014/main" id="{59781315-C4A3-B0F9-3B31-6E001C32BCF4}"/>
              </a:ext>
            </a:extLst>
          </p:cNvPr>
          <p:cNvSpPr txBox="1">
            <a:spLocks noChangeArrowheads="1"/>
          </p:cNvSpPr>
          <p:nvPr/>
        </p:nvSpPr>
        <p:spPr bwMode="auto">
          <a:xfrm>
            <a:off x="16162479" y="954975"/>
            <a:ext cx="3112680" cy="597643"/>
          </a:xfrm>
          <a:prstGeom prst="rect">
            <a:avLst/>
          </a:prstGeom>
          <a:noFill/>
          <a:ln>
            <a:noFill/>
          </a:ln>
        </p:spPr>
        <p:txBody>
          <a:bodyPr wrap="square" lIns="54864" tIns="27432" rIns="54864" bIns="27432" anchor="ctr">
            <a:scene3d>
              <a:camera prst="orthographicFront"/>
              <a:lightRig rig="soft" dir="t">
                <a:rot lat="0" lon="0" rev="15600000"/>
              </a:lightRig>
            </a:scene3d>
            <a:sp3d extrusionH="57150" prstMaterial="softEdge">
              <a:bevelT w="25400" h="3810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800" b="1" i="0" strike="noStrike" cap="none" spc="0" dirty="0">
                <a:ln>
                  <a:noFill/>
                </a:ln>
                <a:solidFill>
                  <a:srgbClr val="FF9CB4"/>
                </a:solidFill>
                <a:effectLst/>
                <a:latin typeface="Meiryo UI" panose="020B0604030504040204" pitchFamily="50" charset="-128"/>
                <a:ea typeface="Meiryo UI" panose="020B0604030504040204" pitchFamily="50" charset="-128"/>
                <a:cs typeface="Meiryo UI" panose="020B0604030504040204" pitchFamily="50" charset="-128"/>
              </a:rPr>
              <a:t>〈2026</a:t>
            </a:r>
            <a:r>
              <a:rPr lang="ja-JP" altLang="en-US" sz="2800" b="1" i="0" strike="noStrike" cap="none" spc="0">
                <a:ln>
                  <a:noFill/>
                </a:ln>
                <a:solidFill>
                  <a:srgbClr val="FF9CB4"/>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2800" b="1" i="0" strike="noStrike" cap="none" spc="0" dirty="0">
                <a:ln>
                  <a:noFill/>
                </a:ln>
                <a:solidFill>
                  <a:srgbClr val="FF9CB4"/>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800" b="1" i="0" strike="noStrike" cap="none" spc="0">
                <a:ln>
                  <a:noFill/>
                </a:ln>
                <a:solidFill>
                  <a:srgbClr val="FF9CB4"/>
                </a:solidFill>
                <a:effectLst/>
                <a:latin typeface="Meiryo UI" panose="020B0604030504040204" pitchFamily="50" charset="-128"/>
                <a:ea typeface="Meiryo UI" panose="020B0604030504040204" pitchFamily="50" charset="-128"/>
                <a:cs typeface="Meiryo UI" panose="020B0604030504040204" pitchFamily="50" charset="-128"/>
              </a:rPr>
              <a:t>月版</a:t>
            </a:r>
            <a:r>
              <a:rPr lang="en-US" altLang="ja-JP" sz="2800" b="1" i="0" strike="noStrike" cap="none" spc="0" dirty="0">
                <a:ln>
                  <a:noFill/>
                </a:ln>
                <a:solidFill>
                  <a:srgbClr val="FF9CB4"/>
                </a:solidFill>
                <a:effectLst/>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44" name="表 41">
            <a:extLst>
              <a:ext uri="{FF2B5EF4-FFF2-40B4-BE49-F238E27FC236}">
                <a16:creationId xmlns:a16="http://schemas.microsoft.com/office/drawing/2014/main" id="{6FD421A6-9C59-3739-6A71-41630CDCCF4F}"/>
              </a:ext>
            </a:extLst>
          </p:cNvPr>
          <p:cNvGraphicFramePr>
            <a:graphicFrameLocks noGrp="1"/>
          </p:cNvGraphicFramePr>
          <p:nvPr>
            <p:extLst>
              <p:ext uri="{D42A27DB-BD31-4B8C-83A1-F6EECF244321}">
                <p14:modId xmlns:p14="http://schemas.microsoft.com/office/powerpoint/2010/main" val="894731093"/>
              </p:ext>
            </p:extLst>
          </p:nvPr>
        </p:nvGraphicFramePr>
        <p:xfrm>
          <a:off x="1274275" y="1607280"/>
          <a:ext cx="20028442" cy="7006165"/>
        </p:xfrm>
        <a:graphic>
          <a:graphicData uri="http://schemas.openxmlformats.org/drawingml/2006/table">
            <a:tbl>
              <a:tblPr>
                <a:tableStyleId>{616DA210-FB5B-4158-B5E0-FEB733F419BA}</a:tableStyleId>
              </a:tblPr>
              <a:tblGrid>
                <a:gridCol w="586775">
                  <a:extLst>
                    <a:ext uri="{9D8B030D-6E8A-4147-A177-3AD203B41FA5}">
                      <a16:colId xmlns:a16="http://schemas.microsoft.com/office/drawing/2014/main" val="2097309616"/>
                    </a:ext>
                  </a:extLst>
                </a:gridCol>
                <a:gridCol w="632735">
                  <a:extLst>
                    <a:ext uri="{9D8B030D-6E8A-4147-A177-3AD203B41FA5}">
                      <a16:colId xmlns:a16="http://schemas.microsoft.com/office/drawing/2014/main" val="1897950987"/>
                    </a:ext>
                  </a:extLst>
                </a:gridCol>
                <a:gridCol w="591472">
                  <a:extLst>
                    <a:ext uri="{9D8B030D-6E8A-4147-A177-3AD203B41FA5}">
                      <a16:colId xmlns:a16="http://schemas.microsoft.com/office/drawing/2014/main" val="25817168"/>
                    </a:ext>
                  </a:extLst>
                </a:gridCol>
                <a:gridCol w="581215">
                  <a:extLst>
                    <a:ext uri="{9D8B030D-6E8A-4147-A177-3AD203B41FA5}">
                      <a16:colId xmlns:a16="http://schemas.microsoft.com/office/drawing/2014/main" val="2660179775"/>
                    </a:ext>
                  </a:extLst>
                </a:gridCol>
                <a:gridCol w="586879">
                  <a:extLst>
                    <a:ext uri="{9D8B030D-6E8A-4147-A177-3AD203B41FA5}">
                      <a16:colId xmlns:a16="http://schemas.microsoft.com/office/drawing/2014/main" val="4127264957"/>
                    </a:ext>
                  </a:extLst>
                </a:gridCol>
                <a:gridCol w="640080">
                  <a:extLst>
                    <a:ext uri="{9D8B030D-6E8A-4147-A177-3AD203B41FA5}">
                      <a16:colId xmlns:a16="http://schemas.microsoft.com/office/drawing/2014/main" val="269297634"/>
                    </a:ext>
                  </a:extLst>
                </a:gridCol>
                <a:gridCol w="581215">
                  <a:extLst>
                    <a:ext uri="{9D8B030D-6E8A-4147-A177-3AD203B41FA5}">
                      <a16:colId xmlns:a16="http://schemas.microsoft.com/office/drawing/2014/main" val="270345305"/>
                    </a:ext>
                  </a:extLst>
                </a:gridCol>
                <a:gridCol w="581215">
                  <a:extLst>
                    <a:ext uri="{9D8B030D-6E8A-4147-A177-3AD203B41FA5}">
                      <a16:colId xmlns:a16="http://schemas.microsoft.com/office/drawing/2014/main" val="2880180914"/>
                    </a:ext>
                  </a:extLst>
                </a:gridCol>
                <a:gridCol w="551963">
                  <a:extLst>
                    <a:ext uri="{9D8B030D-6E8A-4147-A177-3AD203B41FA5}">
                      <a16:colId xmlns:a16="http://schemas.microsoft.com/office/drawing/2014/main" val="926341448"/>
                    </a:ext>
                  </a:extLst>
                </a:gridCol>
                <a:gridCol w="594548">
                  <a:extLst>
                    <a:ext uri="{9D8B030D-6E8A-4147-A177-3AD203B41FA5}">
                      <a16:colId xmlns:a16="http://schemas.microsoft.com/office/drawing/2014/main" val="778210961"/>
                    </a:ext>
                  </a:extLst>
                </a:gridCol>
                <a:gridCol w="604765">
                  <a:extLst>
                    <a:ext uri="{9D8B030D-6E8A-4147-A177-3AD203B41FA5}">
                      <a16:colId xmlns:a16="http://schemas.microsoft.com/office/drawing/2014/main" val="690706407"/>
                    </a:ext>
                  </a:extLst>
                </a:gridCol>
                <a:gridCol w="586409">
                  <a:extLst>
                    <a:ext uri="{9D8B030D-6E8A-4147-A177-3AD203B41FA5}">
                      <a16:colId xmlns:a16="http://schemas.microsoft.com/office/drawing/2014/main" val="4219718161"/>
                    </a:ext>
                  </a:extLst>
                </a:gridCol>
                <a:gridCol w="627254">
                  <a:extLst>
                    <a:ext uri="{9D8B030D-6E8A-4147-A177-3AD203B41FA5}">
                      <a16:colId xmlns:a16="http://schemas.microsoft.com/office/drawing/2014/main" val="3084027291"/>
                    </a:ext>
                  </a:extLst>
                </a:gridCol>
                <a:gridCol w="581215">
                  <a:extLst>
                    <a:ext uri="{9D8B030D-6E8A-4147-A177-3AD203B41FA5}">
                      <a16:colId xmlns:a16="http://schemas.microsoft.com/office/drawing/2014/main" val="2534703214"/>
                    </a:ext>
                  </a:extLst>
                </a:gridCol>
                <a:gridCol w="640080">
                  <a:extLst>
                    <a:ext uri="{9D8B030D-6E8A-4147-A177-3AD203B41FA5}">
                      <a16:colId xmlns:a16="http://schemas.microsoft.com/office/drawing/2014/main" val="4084205509"/>
                    </a:ext>
                  </a:extLst>
                </a:gridCol>
                <a:gridCol w="598752">
                  <a:extLst>
                    <a:ext uri="{9D8B030D-6E8A-4147-A177-3AD203B41FA5}">
                      <a16:colId xmlns:a16="http://schemas.microsoft.com/office/drawing/2014/main" val="3541549423"/>
                    </a:ext>
                  </a:extLst>
                </a:gridCol>
                <a:gridCol w="581215">
                  <a:extLst>
                    <a:ext uri="{9D8B030D-6E8A-4147-A177-3AD203B41FA5}">
                      <a16:colId xmlns:a16="http://schemas.microsoft.com/office/drawing/2014/main" val="3103460086"/>
                    </a:ext>
                  </a:extLst>
                </a:gridCol>
                <a:gridCol w="575072">
                  <a:extLst>
                    <a:ext uri="{9D8B030D-6E8A-4147-A177-3AD203B41FA5}">
                      <a16:colId xmlns:a16="http://schemas.microsoft.com/office/drawing/2014/main" val="1555751302"/>
                    </a:ext>
                  </a:extLst>
                </a:gridCol>
                <a:gridCol w="586794">
                  <a:extLst>
                    <a:ext uri="{9D8B030D-6E8A-4147-A177-3AD203B41FA5}">
                      <a16:colId xmlns:a16="http://schemas.microsoft.com/office/drawing/2014/main" val="336539328"/>
                    </a:ext>
                  </a:extLst>
                </a:gridCol>
                <a:gridCol w="581779">
                  <a:extLst>
                    <a:ext uri="{9D8B030D-6E8A-4147-A177-3AD203B41FA5}">
                      <a16:colId xmlns:a16="http://schemas.microsoft.com/office/drawing/2014/main" val="2449665052"/>
                    </a:ext>
                  </a:extLst>
                </a:gridCol>
                <a:gridCol w="581215">
                  <a:extLst>
                    <a:ext uri="{9D8B030D-6E8A-4147-A177-3AD203B41FA5}">
                      <a16:colId xmlns:a16="http://schemas.microsoft.com/office/drawing/2014/main" val="1110444334"/>
                    </a:ext>
                  </a:extLst>
                </a:gridCol>
                <a:gridCol w="581215">
                  <a:extLst>
                    <a:ext uri="{9D8B030D-6E8A-4147-A177-3AD203B41FA5}">
                      <a16:colId xmlns:a16="http://schemas.microsoft.com/office/drawing/2014/main" val="2415962396"/>
                    </a:ext>
                  </a:extLst>
                </a:gridCol>
                <a:gridCol w="581215">
                  <a:extLst>
                    <a:ext uri="{9D8B030D-6E8A-4147-A177-3AD203B41FA5}">
                      <a16:colId xmlns:a16="http://schemas.microsoft.com/office/drawing/2014/main" val="4032219248"/>
                    </a:ext>
                  </a:extLst>
                </a:gridCol>
                <a:gridCol w="585907">
                  <a:extLst>
                    <a:ext uri="{9D8B030D-6E8A-4147-A177-3AD203B41FA5}">
                      <a16:colId xmlns:a16="http://schemas.microsoft.com/office/drawing/2014/main" val="2850807119"/>
                    </a:ext>
                  </a:extLst>
                </a:gridCol>
                <a:gridCol w="572972">
                  <a:extLst>
                    <a:ext uri="{9D8B030D-6E8A-4147-A177-3AD203B41FA5}">
                      <a16:colId xmlns:a16="http://schemas.microsoft.com/office/drawing/2014/main" val="4189414689"/>
                    </a:ext>
                  </a:extLst>
                </a:gridCol>
                <a:gridCol w="584766">
                  <a:extLst>
                    <a:ext uri="{9D8B030D-6E8A-4147-A177-3AD203B41FA5}">
                      <a16:colId xmlns:a16="http://schemas.microsoft.com/office/drawing/2014/main" val="4076722313"/>
                    </a:ext>
                  </a:extLst>
                </a:gridCol>
                <a:gridCol w="573400">
                  <a:extLst>
                    <a:ext uri="{9D8B030D-6E8A-4147-A177-3AD203B41FA5}">
                      <a16:colId xmlns:a16="http://schemas.microsoft.com/office/drawing/2014/main" val="3854105985"/>
                    </a:ext>
                  </a:extLst>
                </a:gridCol>
                <a:gridCol w="589030">
                  <a:extLst>
                    <a:ext uri="{9D8B030D-6E8A-4147-A177-3AD203B41FA5}">
                      <a16:colId xmlns:a16="http://schemas.microsoft.com/office/drawing/2014/main" val="225721337"/>
                    </a:ext>
                  </a:extLst>
                </a:gridCol>
                <a:gridCol w="581215">
                  <a:extLst>
                    <a:ext uri="{9D8B030D-6E8A-4147-A177-3AD203B41FA5}">
                      <a16:colId xmlns:a16="http://schemas.microsoft.com/office/drawing/2014/main" val="1174727248"/>
                    </a:ext>
                  </a:extLst>
                </a:gridCol>
                <a:gridCol w="581215">
                  <a:extLst>
                    <a:ext uri="{9D8B030D-6E8A-4147-A177-3AD203B41FA5}">
                      <a16:colId xmlns:a16="http://schemas.microsoft.com/office/drawing/2014/main" val="1990923585"/>
                    </a:ext>
                  </a:extLst>
                </a:gridCol>
                <a:gridCol w="581215">
                  <a:extLst>
                    <a:ext uri="{9D8B030D-6E8A-4147-A177-3AD203B41FA5}">
                      <a16:colId xmlns:a16="http://schemas.microsoft.com/office/drawing/2014/main" val="633047365"/>
                    </a:ext>
                  </a:extLst>
                </a:gridCol>
                <a:gridCol w="581215">
                  <a:extLst>
                    <a:ext uri="{9D8B030D-6E8A-4147-A177-3AD203B41FA5}">
                      <a16:colId xmlns:a16="http://schemas.microsoft.com/office/drawing/2014/main" val="156759183"/>
                    </a:ext>
                  </a:extLst>
                </a:gridCol>
                <a:gridCol w="581215">
                  <a:extLst>
                    <a:ext uri="{9D8B030D-6E8A-4147-A177-3AD203B41FA5}">
                      <a16:colId xmlns:a16="http://schemas.microsoft.com/office/drawing/2014/main" val="2729118047"/>
                    </a:ext>
                  </a:extLst>
                </a:gridCol>
                <a:gridCol w="581215">
                  <a:extLst>
                    <a:ext uri="{9D8B030D-6E8A-4147-A177-3AD203B41FA5}">
                      <a16:colId xmlns:a16="http://schemas.microsoft.com/office/drawing/2014/main" val="2161064494"/>
                    </a:ext>
                  </a:extLst>
                </a:gridCol>
              </a:tblGrid>
              <a:tr h="164032">
                <a:tc>
                  <a:txBody>
                    <a:bodyPr/>
                    <a:lstStyle/>
                    <a:p>
                      <a:pPr algn="ctr" fontAlgn="ctr"/>
                      <a:r>
                        <a:rPr lang="en-US" altLang="ja-JP" sz="1100" u="none" strike="noStrike" dirty="0">
                          <a:solidFill>
                            <a:schemeClr val="tx1"/>
                          </a:solidFill>
                          <a:effectLst/>
                          <a:latin typeface="Meiryo UI"/>
                          <a:ea typeface="Meiryo UI"/>
                        </a:rPr>
                        <a:t>3/1</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effectLst/>
                          <a:latin typeface="Meiryo UI"/>
                          <a:ea typeface="Meiryo UI"/>
                        </a:rPr>
                        <a:t>2</a:t>
                      </a:r>
                      <a:endParaRPr lang="en-US" altLang="ja-JP" sz="1100" b="0" i="0" u="none" strike="noStrike" dirty="0">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7</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8</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12</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14</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15</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20</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21</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22</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23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28</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b="0" i="0" u="none" strike="noStrike" dirty="0">
                          <a:solidFill>
                            <a:schemeClr val="tx1"/>
                          </a:solidFill>
                          <a:effectLst/>
                          <a:latin typeface="Meiryo UI"/>
                          <a:ea typeface="Meiryo UI"/>
                        </a:rPr>
                        <a:t>29</a:t>
                      </a:r>
                    </a:p>
                  </a:txBody>
                  <a:tcPr marL="0" marR="0" marT="0" marB="0" anchor="ctr">
                    <a:solidFill>
                      <a:srgbClr val="FFE1E1"/>
                    </a:solidFill>
                  </a:tcPr>
                </a:tc>
                <a:tc>
                  <a:txBody>
                    <a:bodyPr/>
                    <a:lstStyle/>
                    <a:p>
                      <a:pPr algn="ctr" fontAlgn="ctr"/>
                      <a:r>
                        <a:rPr lang="en-US" altLang="ja-JP" sz="1100" b="0" i="0" u="none" strike="noStrike" dirty="0">
                          <a:solidFill>
                            <a:schemeClr val="tx1"/>
                          </a:solidFill>
                          <a:effectLst/>
                          <a:latin typeface="Meiryo UI"/>
                          <a:ea typeface="Meiryo UI"/>
                        </a:rPr>
                        <a:t>30</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31</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4/1</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a:t>
                      </a:r>
                    </a:p>
                  </a:txBody>
                  <a:tcPr marL="0" marR="0" marT="0" marB="0" anchor="ctr">
                    <a:noFill/>
                  </a:tcPr>
                </a:tc>
                <a:extLst>
                  <a:ext uri="{0D108BD9-81ED-4DB2-BD59-A6C34878D82A}">
                    <a16:rowId xmlns:a16="http://schemas.microsoft.com/office/drawing/2014/main" val="3142837625"/>
                  </a:ext>
                </a:extLst>
              </a:tr>
              <a:tr h="230646">
                <a:tc>
                  <a:txBody>
                    <a:bodyPr/>
                    <a:lstStyle/>
                    <a:p>
                      <a:pPr algn="ctr" fontAlgn="ctr"/>
                      <a:r>
                        <a:rPr lang="ja-JP" altLang="en-US" sz="900" b="0" i="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solidFill>
                      <a:schemeClr val="accent4">
                        <a:lumMod val="20000"/>
                        <a:lumOff val="80000"/>
                      </a:schemeClr>
                    </a:solid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extLst>
                  <a:ext uri="{0D108BD9-81ED-4DB2-BD59-A6C34878D82A}">
                    <a16:rowId xmlns:a16="http://schemas.microsoft.com/office/drawing/2014/main" val="1963986706"/>
                  </a:ext>
                </a:extLst>
              </a:tr>
              <a:tr h="356634">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extLst>
                  <a:ext uri="{0D108BD9-81ED-4DB2-BD59-A6C34878D82A}">
                    <a16:rowId xmlns:a16="http://schemas.microsoft.com/office/drawing/2014/main" val="970520599"/>
                  </a:ext>
                </a:extLst>
              </a:tr>
              <a:tr h="43809">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先勝</a:t>
                      </a:r>
                    </a:p>
                  </a:txBody>
                  <a:tcPr marL="0" marR="0" marT="0" marB="0" anchor="ctr">
                    <a:solidFill>
                      <a:srgbClr val="FFE1E1"/>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extLst>
                  <a:ext uri="{0D108BD9-81ED-4DB2-BD59-A6C34878D82A}">
                    <a16:rowId xmlns:a16="http://schemas.microsoft.com/office/drawing/2014/main" val="3067050790"/>
                  </a:ext>
                </a:extLst>
              </a:tr>
              <a:tr h="2145832">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防災用品点検の日</a:t>
                      </a:r>
                      <a:endParaRPr lang="en-US" altLang="ja-JP" sz="11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100" u="none" strike="noStrike">
                          <a:solidFill>
                            <a:schemeClr val="tx1"/>
                          </a:solidFill>
                          <a:effectLst/>
                          <a:latin typeface="Meiryo UI"/>
                          <a:ea typeface="Meiryo UI"/>
                        </a:rPr>
                        <a:t>ミニの日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ひな祭り</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バウムクーヘンの日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u="none" strike="noStrike" kern="1200">
                          <a:solidFill>
                            <a:schemeClr val="tx1"/>
                          </a:solidFill>
                          <a:effectLst/>
                          <a:latin typeface="Meiryo UI"/>
                          <a:ea typeface="Meiryo UI"/>
                          <a:cs typeface="+mn-cs"/>
                        </a:rPr>
                        <a:t>啓蟄（けいちつ）</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スポーツ新聞の日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メンチカツの日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ビールサーバーの日</a:t>
                      </a: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感謝の日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ミントの日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防災意識を育てる日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スイーツの日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サンドイッチデー</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ホワイトデー</a:t>
                      </a: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いちごの日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いい色髪の日</a:t>
                      </a:r>
                      <a:endParaRPr kumimoji="1" lang="en-US" altLang="ja-JP" sz="1100" u="none" strike="noStrike" kern="1200"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春の彼岸入り</a:t>
                      </a:r>
                      <a:endParaRPr kumimoji="1" lang="ja-JP" altLang="en-US" sz="1100" u="none" strike="noStrike" kern="120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春の睡眠の日</a:t>
                      </a:r>
                      <a:endParaRPr kumimoji="1" lang="ja-JP" altLang="en-US" sz="1100" u="none" strike="noStrike" kern="120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カメラ発明記念日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春分の日</a:t>
                      </a:r>
                    </a:p>
                  </a:txBody>
                  <a:tcPr marL="45720" marR="45720" vert="eaVert" anchor="ctr">
                    <a:solidFill>
                      <a:schemeClr val="accent4">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ランドセルの日</a:t>
                      </a: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ショートケーキの日</a:t>
                      </a: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世界気象デー</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ホスピタリティ・デー</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散歩にゴーの日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風呂の日</a:t>
                      </a: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さくらの日</a:t>
                      </a:r>
                      <a:endParaRPr lang="en-US" altLang="ja-JP"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米の日</a:t>
                      </a:r>
                    </a:p>
                  </a:txBody>
                  <a:tcPr marL="45720" marR="45720" vert="eaVert" anchor="ctr">
                    <a:solidFill>
                      <a:schemeClr val="accent1">
                        <a:lumMod val="20000"/>
                        <a:lumOff val="80000"/>
                      </a:schemeClr>
                    </a:solidFill>
                  </a:tcPr>
                </a:tc>
                <a:tc>
                  <a:txBody>
                    <a:bodyPr/>
                    <a:lstStyle/>
                    <a:p>
                      <a:pPr algn="l" fontAlgn="auto"/>
                      <a:r>
                        <a:rPr lang="ja-JP" altLang="en-US" sz="1100" u="none" strike="noStrike">
                          <a:solidFill>
                            <a:schemeClr val="tx1"/>
                          </a:solidFill>
                          <a:effectLst/>
                          <a:latin typeface="Meiryo UI"/>
                          <a:ea typeface="Meiryo UI"/>
                        </a:rPr>
                        <a:t>クレープの日</a:t>
                      </a:r>
                      <a:endParaRPr lang="en-US" altLang="ja-JP" sz="11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100" u="none" strike="noStrike">
                          <a:solidFill>
                            <a:schemeClr val="tx1"/>
                          </a:solidFill>
                          <a:effectLst/>
                          <a:latin typeface="Meiryo UI"/>
                          <a:ea typeface="Meiryo UI"/>
                        </a:rPr>
                        <a:t>スポーツ栄養の日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年度末</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新年度</a:t>
                      </a:r>
                      <a:endParaRPr lang="ja-JP" altLang="ja-JP" sz="1100">
                        <a:solidFill>
                          <a:schemeClr val="tx1"/>
                        </a:solidFill>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歯列矯正の日</a:t>
                      </a:r>
                      <a:endParaRPr lang="en-US" altLang="ja-JP" sz="1100"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シミ対策の日</a:t>
                      </a:r>
                      <a:endParaRPr lang="en-US" altLang="ja-JP" sz="110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1410820137"/>
                  </a:ext>
                </a:extLst>
              </a:tr>
              <a:tr h="74490">
                <a:tc>
                  <a:txBody>
                    <a:bodyPr/>
                    <a:lstStyle/>
                    <a:p>
                      <a:pPr algn="l" fontAlgn="b"/>
                      <a:r>
                        <a:rPr lang="ja-JP" altLang="en-US" sz="1100" u="none" strike="noStrike">
                          <a:solidFill>
                            <a:schemeClr val="tx1"/>
                          </a:solidFill>
                          <a:effectLst/>
                          <a:latin typeface="Meiryo UI"/>
                          <a:ea typeface="Meiryo UI"/>
                        </a:rPr>
                        <a:t>　</a:t>
                      </a:r>
                      <a:endParaRPr lang="en-US" altLang="ja-JP" sz="1100" u="none" strike="noStrike" dirty="0">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4">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rgbClr val="FFE1E1"/>
                    </a:solidFill>
                  </a:tcPr>
                </a:tc>
                <a:tc>
                  <a:txBody>
                    <a:bodyPr/>
                    <a:lstStyle/>
                    <a:p>
                      <a:pPr algn="l"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a:t>
                      </a: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extLst>
                  <a:ext uri="{0D108BD9-81ED-4DB2-BD59-A6C34878D82A}">
                    <a16:rowId xmlns:a16="http://schemas.microsoft.com/office/drawing/2014/main" val="3052100706"/>
                  </a:ext>
                </a:extLst>
              </a:tr>
              <a:tr h="3775163">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防災用品の点検を促す日。防災用品チェック表を張り出し、欠品や賞味・消費期限切れアイテムの買い換えを訴求する。</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この日にちなみ、ミニ丼やミニカレーなどの少量サイズの商品をアピールしよう。受験生や短縮授業の際の間食、夜食にお薦め。</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ひな祭りは女児のお祝いだけでなく、女子会パーティや卒業お祝いパーティとしても提案できる。販促物で訴求を高めよう。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この日にちなみ、菓子類などのホワイトデーの訴求を高める。販促物を使い、積極的なＰＲを。</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u="none" strike="noStrike" kern="1200" dirty="0">
                          <a:solidFill>
                            <a:schemeClr val="tx1"/>
                          </a:solidFill>
                          <a:effectLst/>
                          <a:latin typeface="Meiryo UI"/>
                          <a:ea typeface="Meiryo UI"/>
                          <a:cs typeface="+mn-cs"/>
                        </a:rPr>
                        <a:t>二十四節気の一つで、冬眠していた虫が這い出る頃。気温上昇時は春季商品を売り込み、冬季商品は徐々に改廃すること。</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気温が上昇し、スポーツや野外の行楽をする人が少しずつ増え始める。暖かい日は、スポーツ用品、野外行楽の関連商品を売り込むチャンス。</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メンチカツやコロッケ、唐揚げをＰＲ。行楽需要が徐々に高まるため、フライ商品の販売も伸長する。</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dirty="0">
                          <a:solidFill>
                            <a:schemeClr val="tx1"/>
                          </a:solidFill>
                          <a:effectLst/>
                          <a:latin typeface="Meiryo UI"/>
                          <a:ea typeface="Meiryo UI"/>
                        </a:rPr>
                        <a:t>前日より気温が上昇した日は体感温度も上がるので、ビールを売り込むチャンス。春限定ビールの売り込みも強化していこう。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dirty="0">
                          <a:solidFill>
                            <a:schemeClr val="tx1"/>
                          </a:solidFill>
                          <a:effectLst/>
                          <a:latin typeface="Meiryo UI"/>
                          <a:ea typeface="Meiryo UI"/>
                        </a:rPr>
                        <a:t>年度末から新年度にかけて、新規客が訪れる機会が多い。感謝の気持ちを込めて接客をすることで、リピート客</a:t>
                      </a:r>
                      <a:r>
                        <a:rPr lang="ja-JP" altLang="en-US" sz="1200" b="0" i="0" u="none" strike="noStrike" kern="1200" noProof="0">
                          <a:solidFill>
                            <a:schemeClr val="tx1"/>
                          </a:solidFill>
                          <a:effectLst/>
                          <a:latin typeface="Meiryo UI"/>
                          <a:ea typeface="Meiryo UI"/>
                        </a:rPr>
                        <a:t>につなげよう。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kern="1200" noProof="0" dirty="0">
                          <a:solidFill>
                            <a:schemeClr val="tx1"/>
                          </a:solidFill>
                          <a:effectLst/>
                          <a:latin typeface="Meiryo UI"/>
                          <a:ea typeface="Meiryo UI"/>
                        </a:rPr>
                        <a:t>気温が上昇すると嗜好が変化し、さっぱりとした爽やかな商品が好まれる。ミントや爽やかなフレーバーの商品を提案しよう。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防災用品、飲料水、缶詰、カップ麺、衛生用品など、防災や災害時に役立つ商品をエンドで展開しよう。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人気の春季限定スイーツフェアを展開する。</a:t>
                      </a:r>
                      <a:r>
                        <a:rPr lang="en-US" altLang="ja-JP" sz="1200" b="0" i="0" u="none" strike="noStrike" dirty="0">
                          <a:solidFill>
                            <a:schemeClr val="tx1"/>
                          </a:solidFill>
                          <a:effectLst/>
                          <a:latin typeface="Meiryo UI"/>
                          <a:ea typeface="Meiryo UI"/>
                        </a:rPr>
                        <a:t>14</a:t>
                      </a:r>
                      <a:r>
                        <a:rPr lang="ja-JP" altLang="en-US" sz="1200" b="0" i="0" u="none" strike="noStrike" dirty="0">
                          <a:solidFill>
                            <a:schemeClr val="tx1"/>
                          </a:solidFill>
                          <a:effectLst/>
                          <a:latin typeface="Meiryo UI"/>
                          <a:ea typeface="Meiryo UI"/>
                        </a:rPr>
                        <a:t>日のホワイトデーも目前。併せて盛り上げよう。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３月に伸長する商品の一つが、手軽に食べられるサンドイッチ。牛乳やコーヒー、紅茶、お茶などの飲料と併せ買いを促そう。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ホワイトデーは当日販売の売上も大きい。忘れている人もいる</a:t>
                      </a:r>
                      <a:r>
                        <a:rPr lang="ja-JP" altLang="en-US" sz="1200" b="0" i="0" u="none" strike="noStrike">
                          <a:solidFill>
                            <a:schemeClr val="tx1"/>
                          </a:solidFill>
                          <a:effectLst/>
                          <a:latin typeface="Meiryo UI"/>
                          <a:ea typeface="Meiryo UI"/>
                        </a:rPr>
                        <a:t>ため、お客様へ</a:t>
                      </a:r>
                      <a:r>
                        <a:rPr lang="ja-JP" altLang="en-US" sz="1200" b="0" i="0" u="none" strike="noStrike" dirty="0">
                          <a:solidFill>
                            <a:schemeClr val="tx1"/>
                          </a:solidFill>
                          <a:effectLst/>
                          <a:latin typeface="Meiryo UI"/>
                          <a:ea typeface="Meiryo UI"/>
                        </a:rPr>
                        <a:t>の声掛けや、販促物や見本の表示でＰＲする。</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200" u="none" strike="noStrike" kern="1200" dirty="0">
                          <a:solidFill>
                            <a:schemeClr val="tx1"/>
                          </a:solidFill>
                          <a:effectLst/>
                          <a:latin typeface="Meiryo UI"/>
                          <a:ea typeface="Meiryo UI"/>
                          <a:cs typeface="+mn-cs"/>
                        </a:rPr>
                        <a:t>春はイチゴを使ったスイーツや飲料、酒などが発売される。イチゴフェアを開催することで、春らしい売場づくりを演出できる。</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16</a:t>
                      </a:r>
                      <a:r>
                        <a:rPr lang="ja-JP" altLang="en-US" sz="1200" b="0" i="0" u="none" strike="noStrike" dirty="0">
                          <a:solidFill>
                            <a:schemeClr val="tx1"/>
                          </a:solidFill>
                          <a:effectLst/>
                          <a:latin typeface="Meiryo UI"/>
                          <a:ea typeface="Meiryo UI"/>
                        </a:rPr>
                        <a:t>日はいい髪色の日。この日にちなみ、ヘアケア商品をアピールしよう。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b="0" i="0" u="none" strike="noStrike" kern="1200" noProof="0" dirty="0">
                          <a:solidFill>
                            <a:schemeClr val="tx1"/>
                          </a:solidFill>
                          <a:effectLst/>
                          <a:latin typeface="Meiryo UI"/>
                          <a:ea typeface="Meiryo UI"/>
                          <a:cs typeface="+mn-cs"/>
                        </a:rPr>
                        <a:t>墓地・霊園近隣では、春の彼岸商品をまとめて展開する。ぼた餅、線香、ろうそく、生花など、関連商品を多めに持つこと。</a:t>
                      </a:r>
                      <a:endParaRPr kumimoji="1" lang="en-US" altLang="ja-JP" sz="1200" b="0" i="0" u="none" strike="noStrike" kern="1200" noProof="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noProof="0" dirty="0">
                          <a:solidFill>
                            <a:schemeClr val="tx1"/>
                          </a:solidFill>
                          <a:effectLst/>
                          <a:latin typeface="Meiryo UI"/>
                          <a:ea typeface="Meiryo UI"/>
                          <a:cs typeface="+mn-cs"/>
                        </a:rPr>
                        <a:t>春は眠気を誘う時期。ミントタブレットやガムなど眠気を覚ます商品や、快眠に良いハーブティーなどを展開。</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卒業式、入学式、春休み行楽などで、撮影関連商品の需要が高い。スマホの充電器などの欠品に注意する。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前日を休んで４連休にする人も。天気が良ければ行楽やスポーツなど野外活動が増える。人の動きに注意しよう。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b="0" i="0" u="none" strike="noStrike" dirty="0">
                          <a:solidFill>
                            <a:schemeClr val="tx1"/>
                          </a:solidFill>
                          <a:effectLst/>
                          <a:latin typeface="Meiryo UI"/>
                          <a:ea typeface="Meiryo UI"/>
                        </a:rPr>
                        <a:t>春休み期間だが新学期に備えて、ノート、鉛筆、ペン、消しゴム、ネームペンなどの文具、雑巾、上履きの在庫をチェック。</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毎月</a:t>
                      </a:r>
                      <a:r>
                        <a:rPr kumimoji="1" lang="en-US" altLang="ja-JP" sz="1200" u="none" strike="noStrike" kern="1200" dirty="0">
                          <a:solidFill>
                            <a:schemeClr val="tx1"/>
                          </a:solidFill>
                          <a:effectLst/>
                          <a:latin typeface="Meiryo UI"/>
                          <a:ea typeface="Meiryo UI"/>
                          <a:cs typeface="+mn-cs"/>
                        </a:rPr>
                        <a:t>22</a:t>
                      </a:r>
                      <a:r>
                        <a:rPr kumimoji="1" lang="ja-JP" altLang="en-US" sz="1200" u="none" strike="noStrike" kern="1200" dirty="0">
                          <a:solidFill>
                            <a:schemeClr val="tx1"/>
                          </a:solidFill>
                          <a:effectLst/>
                          <a:latin typeface="Meiryo UI"/>
                          <a:ea typeface="Meiryo UI"/>
                          <a:cs typeface="+mn-cs"/>
                        </a:rPr>
                        <a:t>日はショートケーキの日。この日にちなみ、スイーツの販売を強化する。この時季に人気が高いのは、口当たりの冷たくないケーキやパフェなど。</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Meiryo UI"/>
                          <a:ea typeface="Meiryo UI"/>
                        </a:rPr>
                        <a:t>彼岸を過ぎると春らしい気候に。とはいえ、春の長雨や嵐など春は天候が不安定。天気予報を小まめに確認し、廃棄ロスを減らそう。</a:t>
                      </a:r>
                      <a:endParaRPr kumimoji="1" lang="ja-JP" altLang="en-US" sz="12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ホスピタリティとは「心からのおもてなし」の意味。新年度はスタッフやお客の動きがある時期。基本の接客サービスを提供できるように心掛ける。</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散歩やジョギング、花見、遠足、行楽と外出機会が一気に高まる頃。春の強風など、天候が不安定なときは野外行楽商品が売れないので注意。</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26</a:t>
                      </a:r>
                      <a:r>
                        <a:rPr lang="ja-JP" altLang="en-US" sz="1200" b="0" i="0" u="none" strike="noStrike" dirty="0">
                          <a:solidFill>
                            <a:schemeClr val="tx1"/>
                          </a:solidFill>
                          <a:effectLst/>
                          <a:latin typeface="Meiryo UI"/>
                          <a:ea typeface="Meiryo UI"/>
                        </a:rPr>
                        <a:t>日は風呂の日。引っ越しシーズンは、台所、風呂、トイレなど水回りの掃除用品を緊急的に購入する人が多い。欠品は大きなロスになる。</a:t>
                      </a: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例年だと、この頃に東京では桜が開花。１週間ほどで満開になる。満開時に合わせて、花見関連商品の販売が伸長するので注意。</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毎月８の付く日は米の日。新年度に入ると、朝食需要が高まる。この時期に販促物やお試し購入をアピールすることで、</a:t>
                      </a:r>
                      <a:r>
                        <a:rPr lang="en-US" altLang="ja-JP" sz="1200" b="0" i="0" u="none" strike="noStrike" dirty="0">
                          <a:solidFill>
                            <a:schemeClr val="tx1"/>
                          </a:solidFill>
                          <a:effectLst/>
                          <a:latin typeface="Meiryo UI"/>
                          <a:ea typeface="Meiryo UI"/>
                        </a:rPr>
                        <a:t>4</a:t>
                      </a:r>
                      <a:r>
                        <a:rPr lang="ja-JP" altLang="en-US" sz="1200" b="0" i="0" u="none" strike="noStrike" dirty="0">
                          <a:solidFill>
                            <a:schemeClr val="tx1"/>
                          </a:solidFill>
                          <a:effectLst/>
                          <a:latin typeface="Meiryo UI"/>
                          <a:ea typeface="Meiryo UI"/>
                        </a:rPr>
                        <a:t>月からの購入に期待ができる。</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毎月９の付く日はクレープの日。春の行楽が盛んな時期。歩きながら食べられるクレープ、ワッフル、ドーナツなどのハンドタイプの商品が人気。</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健康な体づくりに欠かせないバランスの取れた食事の重要性を広く知ってもらうことが目的で制定された。健康的な食生活を提案しよう。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年度末は人の動きが多い。入学式、卒業式、引っ越しなどで新規客も多く訪れる。接客の基本である挨拶から見直そう。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オフィス街立地では、新入社員や転勤で新規客が増える。新規客がリピートしてくれるよう、フレンドリーな接客を心掛ける。</a:t>
                      </a:r>
                      <a:endParaRPr lang="ja-JP" altLang="ja-JP" sz="1200">
                        <a:solidFill>
                          <a:schemeClr val="tx1"/>
                        </a:solidFill>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デンタルケア商品をコーナー展開しよう。新生活を始める人など、この時期はケア商品を新たに購入する人も多い。</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知らない人も多いが、４月は８月と同じくらいの紫外線量。この日にちなみ、販促物を使って関連商品をアピールしよう。</a:t>
                      </a:r>
                      <a:endParaRPr lang="en-US" altLang="ja-JP" sz="1200" b="0" i="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3575630444"/>
                  </a:ext>
                </a:extLst>
              </a:tr>
              <a:tr h="118600">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extLst>
                  <a:ext uri="{0D108BD9-81ED-4DB2-BD59-A6C34878D82A}">
                    <a16:rowId xmlns:a16="http://schemas.microsoft.com/office/drawing/2014/main" val="2801771382"/>
                  </a:ext>
                </a:extLst>
              </a:tr>
            </a:tbl>
          </a:graphicData>
        </a:graphic>
      </p:graphicFrame>
      <p:sp>
        <p:nvSpPr>
          <p:cNvPr id="50" name="角丸四角形 49">
            <a:extLst>
              <a:ext uri="{FF2B5EF4-FFF2-40B4-BE49-F238E27FC236}">
                <a16:creationId xmlns:a16="http://schemas.microsoft.com/office/drawing/2014/main" id="{893A84DF-5CAF-4AF6-31BA-02470CFFC863}"/>
              </a:ext>
            </a:extLst>
          </p:cNvPr>
          <p:cNvSpPr/>
          <p:nvPr/>
        </p:nvSpPr>
        <p:spPr bwMode="auto">
          <a:xfrm>
            <a:off x="18448650" y="13967733"/>
            <a:ext cx="2930244" cy="68446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22860" rIns="0" bIns="2286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b="0" i="0" baseline="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a:t>天気予報は、ダイキン工業株式会社が公表している</a:t>
            </a:r>
            <a:endParaRPr kumimoji="1" lang="en-US" altLang="ja-JP" sz="800" dirty="0"/>
          </a:p>
          <a:p>
            <a:r>
              <a:rPr kumimoji="1" lang="ja-JP" altLang="en-US" sz="800"/>
              <a:t>　「ダイキン</a:t>
            </a:r>
            <a:r>
              <a:rPr kumimoji="1" lang="en-US" altLang="ja-JP" sz="800" dirty="0"/>
              <a:t>AIR</a:t>
            </a:r>
            <a:r>
              <a:rPr kumimoji="1" lang="ja-JP" altLang="en-US" sz="800"/>
              <a:t>カレンダー」を参照させて頂いております。　　　　　　　　　　　　　　　　　　　　　　</a:t>
            </a:r>
            <a:endParaRPr kumimoji="1" lang="en-US" altLang="ja-JP" sz="800" dirty="0"/>
          </a:p>
          <a:p>
            <a:r>
              <a:rPr kumimoji="1" lang="ja-JP" altLang="en-US" sz="800"/>
              <a:t>　　　　　　　</a:t>
            </a:r>
            <a:r>
              <a:rPr kumimoji="1" lang="en-US" altLang="ja-JP" sz="800" dirty="0"/>
              <a:t>https://www.daikin.co.jp/otenki/calendar_web</a:t>
            </a:r>
            <a:endParaRPr lang="ja-JP" altLang="ja-JP" sz="80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Text Box 14">
            <a:extLst>
              <a:ext uri="{FF2B5EF4-FFF2-40B4-BE49-F238E27FC236}">
                <a16:creationId xmlns:a16="http://schemas.microsoft.com/office/drawing/2014/main" id="{AE3213A1-72A4-4ACB-B6DD-EC99A5A402B8}"/>
              </a:ext>
            </a:extLst>
          </p:cNvPr>
          <p:cNvSpPr txBox="1">
            <a:spLocks noChangeArrowheads="1"/>
          </p:cNvSpPr>
          <p:nvPr/>
        </p:nvSpPr>
        <p:spPr bwMode="auto">
          <a:xfrm>
            <a:off x="13410282" y="14082310"/>
            <a:ext cx="5504395" cy="388792"/>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2000" b="1"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     　支社　　　　営業部　　　　 担当：</a:t>
            </a:r>
            <a:endParaRPr lang="ja-JP" altLang="en-US" sz="105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Text Box 14">
            <a:extLst>
              <a:ext uri="{FF2B5EF4-FFF2-40B4-BE49-F238E27FC236}">
                <a16:creationId xmlns:a16="http://schemas.microsoft.com/office/drawing/2014/main" id="{32AF88EE-5451-437F-BF4B-D40FEFC4E7D6}"/>
              </a:ext>
            </a:extLst>
          </p:cNvPr>
          <p:cNvSpPr txBox="1">
            <a:spLocks noChangeArrowheads="1"/>
          </p:cNvSpPr>
          <p:nvPr/>
        </p:nvSpPr>
        <p:spPr bwMode="auto">
          <a:xfrm>
            <a:off x="13548328" y="14435036"/>
            <a:ext cx="4590896" cy="488534"/>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altLang="ja-JP" sz="2400" b="1" i="0" baseline="0" dirty="0">
                <a:effectLst/>
                <a:latin typeface="+mn-lt"/>
                <a:ea typeface="+mn-ea"/>
                <a:cs typeface="+mn-cs"/>
              </a:rPr>
              <a:t>TEL</a:t>
            </a:r>
            <a:r>
              <a:rPr lang="ja-JP" altLang="en-US" sz="2400" b="1" i="0" baseline="0">
                <a:effectLst/>
                <a:latin typeface="+mn-lt"/>
                <a:ea typeface="+mn-ea"/>
                <a:cs typeface="+mn-cs"/>
              </a:rPr>
              <a:t>：</a:t>
            </a:r>
            <a:r>
              <a:rPr lang="ja-JP" altLang="ja-JP" sz="2400" b="1" i="0" baseline="0">
                <a:effectLst/>
                <a:latin typeface="+mn-lt"/>
                <a:ea typeface="+mn-ea"/>
                <a:cs typeface="+mn-cs"/>
              </a:rPr>
              <a:t> </a:t>
            </a:r>
            <a:endParaRPr lang="ja-JP" altLang="ja-JP" sz="4000">
              <a:effectLst/>
            </a:endParaRPr>
          </a:p>
        </p:txBody>
      </p:sp>
      <p:pic>
        <p:nvPicPr>
          <p:cNvPr id="3" name="図 2">
            <a:extLst>
              <a:ext uri="{FF2B5EF4-FFF2-40B4-BE49-F238E27FC236}">
                <a16:creationId xmlns:a16="http://schemas.microsoft.com/office/drawing/2014/main" id="{DC923650-EB29-BDD1-BFA5-2874FA6144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46617" y="13833826"/>
            <a:ext cx="1894435" cy="214500"/>
          </a:xfrm>
          <a:prstGeom prst="rect">
            <a:avLst/>
          </a:prstGeom>
        </p:spPr>
      </p:pic>
      <p:pic>
        <p:nvPicPr>
          <p:cNvPr id="6" name="図 5" descr="図形&#10;&#10;中程度の精度で自動的に生成された説明">
            <a:extLst>
              <a:ext uri="{FF2B5EF4-FFF2-40B4-BE49-F238E27FC236}">
                <a16:creationId xmlns:a16="http://schemas.microsoft.com/office/drawing/2014/main" id="{1C58474D-DB59-8DFF-4C60-903DF6CDBA4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pic>
        <p:nvPicPr>
          <p:cNvPr id="11" name="図 10">
            <a:extLst>
              <a:ext uri="{FF2B5EF4-FFF2-40B4-BE49-F238E27FC236}">
                <a16:creationId xmlns:a16="http://schemas.microsoft.com/office/drawing/2014/main" id="{7B4BE9F9-2879-4D6F-80C3-DFEDEF8403A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221479" y="182722"/>
            <a:ext cx="2033391" cy="1303912"/>
          </a:xfrm>
          <a:prstGeom prst="rect">
            <a:avLst/>
          </a:prstGeom>
        </p:spPr>
      </p:pic>
      <p:pic>
        <p:nvPicPr>
          <p:cNvPr id="13" name="図 12">
            <a:extLst>
              <a:ext uri="{FF2B5EF4-FFF2-40B4-BE49-F238E27FC236}">
                <a16:creationId xmlns:a16="http://schemas.microsoft.com/office/drawing/2014/main" id="{B1CA1045-ECBA-73E4-A631-5560DFA67FF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20042" y="2239828"/>
            <a:ext cx="1092840" cy="1092840"/>
          </a:xfrm>
          <a:prstGeom prst="rect">
            <a:avLst/>
          </a:prstGeom>
        </p:spPr>
      </p:pic>
      <p:pic>
        <p:nvPicPr>
          <p:cNvPr id="16" name="図 15">
            <a:extLst>
              <a:ext uri="{FF2B5EF4-FFF2-40B4-BE49-F238E27FC236}">
                <a16:creationId xmlns:a16="http://schemas.microsoft.com/office/drawing/2014/main" id="{6B991DEC-7220-7575-324B-DDF499E5A941}"/>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10463" y="8684655"/>
            <a:ext cx="1586905" cy="1412995"/>
          </a:xfrm>
          <a:prstGeom prst="rect">
            <a:avLst/>
          </a:prstGeom>
        </p:spPr>
      </p:pic>
      <p:pic>
        <p:nvPicPr>
          <p:cNvPr id="17" name="図 16">
            <a:extLst>
              <a:ext uri="{FF2B5EF4-FFF2-40B4-BE49-F238E27FC236}">
                <a16:creationId xmlns:a16="http://schemas.microsoft.com/office/drawing/2014/main" id="{21C17626-6F5C-7905-64A9-66D0D3ED896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92366" y="12211687"/>
            <a:ext cx="1230160" cy="1292911"/>
          </a:xfrm>
          <a:prstGeom prst="rect">
            <a:avLst/>
          </a:prstGeom>
        </p:spPr>
      </p:pic>
      <p:pic>
        <p:nvPicPr>
          <p:cNvPr id="25" name="図 24">
            <a:extLst>
              <a:ext uri="{FF2B5EF4-FFF2-40B4-BE49-F238E27FC236}">
                <a16:creationId xmlns:a16="http://schemas.microsoft.com/office/drawing/2014/main" id="{0D4E6A23-7459-50FD-03B4-17EDA923963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627089" y="13926135"/>
            <a:ext cx="1184917" cy="1022384"/>
          </a:xfrm>
          <a:prstGeom prst="rect">
            <a:avLst/>
          </a:prstGeom>
        </p:spPr>
      </p:pic>
      <p:pic>
        <p:nvPicPr>
          <p:cNvPr id="28" name="図 27">
            <a:extLst>
              <a:ext uri="{FF2B5EF4-FFF2-40B4-BE49-F238E27FC236}">
                <a16:creationId xmlns:a16="http://schemas.microsoft.com/office/drawing/2014/main" id="{338AD92B-61B7-45AA-09EE-839549E59475}"/>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5367463" y="12371150"/>
            <a:ext cx="1556390" cy="1014076"/>
          </a:xfrm>
          <a:prstGeom prst="rect">
            <a:avLst/>
          </a:prstGeom>
        </p:spPr>
      </p:pic>
      <p:pic>
        <p:nvPicPr>
          <p:cNvPr id="34" name="図 33">
            <a:extLst>
              <a:ext uri="{FF2B5EF4-FFF2-40B4-BE49-F238E27FC236}">
                <a16:creationId xmlns:a16="http://schemas.microsoft.com/office/drawing/2014/main" id="{9D0B70FF-3105-BB8F-CB99-8AA9E13C8251}"/>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9431766" y="13833826"/>
            <a:ext cx="1514299" cy="1192905"/>
          </a:xfrm>
          <a:prstGeom prst="rect">
            <a:avLst/>
          </a:prstGeom>
        </p:spPr>
      </p:pic>
      <p:pic>
        <p:nvPicPr>
          <p:cNvPr id="45" name="図 44">
            <a:extLst>
              <a:ext uri="{FF2B5EF4-FFF2-40B4-BE49-F238E27FC236}">
                <a16:creationId xmlns:a16="http://schemas.microsoft.com/office/drawing/2014/main" id="{71686B13-0610-ABAB-25E3-6D0C45D090F7}"/>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13355950" y="14818909"/>
            <a:ext cx="5092700" cy="521104"/>
          </a:xfrm>
          <a:prstGeom prst="rect">
            <a:avLst/>
          </a:prstGeom>
        </p:spPr>
      </p:pic>
      <p:pic>
        <p:nvPicPr>
          <p:cNvPr id="47" name="図 46">
            <a:extLst>
              <a:ext uri="{FF2B5EF4-FFF2-40B4-BE49-F238E27FC236}">
                <a16:creationId xmlns:a16="http://schemas.microsoft.com/office/drawing/2014/main" id="{A0F9C13B-E5D8-2F35-4E40-D6CA44EB3EC6}"/>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42462" b="20416"/>
          <a:stretch/>
        </p:blipFill>
        <p:spPr>
          <a:xfrm>
            <a:off x="18448650" y="14826971"/>
            <a:ext cx="2930244" cy="414714"/>
          </a:xfrm>
          <a:prstGeom prst="rect">
            <a:avLst/>
          </a:prstGeom>
        </p:spPr>
      </p:pic>
      <p:pic>
        <p:nvPicPr>
          <p:cNvPr id="51" name="図 50">
            <a:extLst>
              <a:ext uri="{FF2B5EF4-FFF2-40B4-BE49-F238E27FC236}">
                <a16:creationId xmlns:a16="http://schemas.microsoft.com/office/drawing/2014/main" id="{D5A1D621-C942-D232-2D2D-AC3D9B2BF15B}"/>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327282" y="3556000"/>
            <a:ext cx="1193142" cy="894857"/>
          </a:xfrm>
          <a:prstGeom prst="rect">
            <a:avLst/>
          </a:prstGeom>
        </p:spPr>
      </p:pic>
      <p:pic>
        <p:nvPicPr>
          <p:cNvPr id="58" name="図 57">
            <a:extLst>
              <a:ext uri="{FF2B5EF4-FFF2-40B4-BE49-F238E27FC236}">
                <a16:creationId xmlns:a16="http://schemas.microsoft.com/office/drawing/2014/main" id="{C0C85807-1999-72AF-537F-CBBB537785AC}"/>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2709055" y="3638057"/>
            <a:ext cx="1402454" cy="1051841"/>
          </a:xfrm>
          <a:prstGeom prst="rect">
            <a:avLst/>
          </a:prstGeom>
        </p:spPr>
      </p:pic>
      <p:pic>
        <p:nvPicPr>
          <p:cNvPr id="61" name="図 60">
            <a:extLst>
              <a:ext uri="{FF2B5EF4-FFF2-40B4-BE49-F238E27FC236}">
                <a16:creationId xmlns:a16="http://schemas.microsoft.com/office/drawing/2014/main" id="{B6244262-0CF2-A4C8-27A4-4F7CFD9717AC}"/>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7719523" y="3638057"/>
            <a:ext cx="729127" cy="896468"/>
          </a:xfrm>
          <a:prstGeom prst="rect">
            <a:avLst/>
          </a:prstGeom>
        </p:spPr>
      </p:pic>
    </p:spTree>
    <p:extLst>
      <p:ext uri="{BB962C8B-B14F-4D97-AF65-F5344CB8AC3E}">
        <p14:creationId xmlns:p14="http://schemas.microsoft.com/office/powerpoint/2010/main" val="27901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483626D2-DCB8-457A-B4C7-7B1BEB29B99A}"/>
              </a:ext>
            </a:extLst>
          </p:cNvPr>
          <p:cNvSpPr/>
          <p:nvPr/>
        </p:nvSpPr>
        <p:spPr>
          <a:xfrm>
            <a:off x="304944" y="11541482"/>
            <a:ext cx="9583490" cy="3370089"/>
          </a:xfrm>
          <a:prstGeom prst="roundRect">
            <a:avLst>
              <a:gd name="adj" fmla="val 6604"/>
            </a:avLst>
          </a:prstGeom>
          <a:solidFill>
            <a:srgbClr val="FFE1E1"/>
          </a:solidFill>
          <a:ln w="57150">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BC44271-EE58-21E9-2D6E-B78EA667084D}"/>
              </a:ext>
            </a:extLst>
          </p:cNvPr>
          <p:cNvSpPr/>
          <p:nvPr/>
        </p:nvSpPr>
        <p:spPr bwMode="auto">
          <a:xfrm>
            <a:off x="186822" y="8584774"/>
            <a:ext cx="6777361" cy="4459764"/>
          </a:xfrm>
          <a:prstGeom prst="rect">
            <a:avLst/>
          </a:prstGeom>
          <a:noFill/>
          <a:ln>
            <a:noFill/>
          </a:ln>
          <a:effectLst>
            <a:outerShdw dist="107763" dir="2700000" algn="ctr" rotWithShape="0">
              <a:srgbClr val="808080"/>
            </a:outerShdw>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4" name="Oval 1">
            <a:extLst>
              <a:ext uri="{FF2B5EF4-FFF2-40B4-BE49-F238E27FC236}">
                <a16:creationId xmlns:a16="http://schemas.microsoft.com/office/drawing/2014/main" id="{52FCFEE5-DBA2-C7E8-B552-D45C6EDCFF2F}"/>
              </a:ext>
            </a:extLst>
          </p:cNvPr>
          <p:cNvSpPr>
            <a:spLocks noChangeArrowheads="1"/>
          </p:cNvSpPr>
          <p:nvPr/>
        </p:nvSpPr>
        <p:spPr bwMode="auto">
          <a:xfrm>
            <a:off x="190373" y="1982866"/>
            <a:ext cx="4500440" cy="583191"/>
          </a:xfrm>
          <a:prstGeom prst="roundRect">
            <a:avLst/>
          </a:prstGeom>
          <a:solidFill>
            <a:srgbClr val="FFE699"/>
          </a:solidFill>
          <a:ln w="28575">
            <a:solidFill>
              <a:srgbClr val="FF9900"/>
            </a:solidFill>
          </a:ln>
          <a:effectLst/>
        </p:spPr>
        <p:txBody>
          <a:bodyPr wrap="square" lIns="36576" tIns="22860" rIns="36576" bIns="22860" anchor="ctr" upright="1"/>
          <a:lstStyle/>
          <a:p>
            <a:pPr algn="ctr" rtl="1">
              <a:lnSpc>
                <a:spcPts val="1600"/>
              </a:lnSpc>
              <a:defRPr sz="1000"/>
            </a:pPr>
            <a:r>
              <a:rPr lang="ja-JP" altLang="en-US" sz="1800" b="1">
                <a:latin typeface="HG丸ｺﾞｼｯｸM-PRO" panose="020F0600000000000000" pitchFamily="50" charset="-128"/>
                <a:ea typeface="HG丸ｺﾞｼｯｸM-PRO" panose="020F0600000000000000" pitchFamily="50" charset="-128"/>
              </a:rPr>
              <a:t>タイのアクアパッツァ</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1" name="AutoShape 2">
            <a:extLst>
              <a:ext uri="{FF2B5EF4-FFF2-40B4-BE49-F238E27FC236}">
                <a16:creationId xmlns:a16="http://schemas.microsoft.com/office/drawing/2014/main" id="{74C2CD55-D5F9-D4FB-9C3B-7D0A0D215C97}"/>
              </a:ext>
            </a:extLst>
          </p:cNvPr>
          <p:cNvSpPr>
            <a:spLocks noChangeArrowheads="1"/>
          </p:cNvSpPr>
          <p:nvPr/>
        </p:nvSpPr>
        <p:spPr bwMode="auto">
          <a:xfrm>
            <a:off x="186820" y="2605209"/>
            <a:ext cx="4503991" cy="370626"/>
          </a:xfrm>
          <a:prstGeom prst="flowChartAlternateProcess">
            <a:avLst/>
          </a:prstGeom>
          <a:noFill/>
          <a:ln w="38100" algn="ctr">
            <a:noFill/>
            <a:miter lim="800000"/>
            <a:headEnd/>
            <a:tailEnd/>
          </a:ln>
          <a:effectLst/>
        </p:spPr>
        <p:txBody>
          <a:bodyPr wrap="square" lIns="36576" tIns="18288"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丸ｺﾞｼｯｸM-PRO"/>
                <a:ea typeface="HG丸ｺﾞｼｯｸM-PRO"/>
                <a:cs typeface="HG丸ｺﾞｼｯｸM-PRO"/>
              </a:rPr>
              <a:t>魚介のうま味とトマトの酸味が溶け込む１品</a:t>
            </a:r>
            <a:endParaRPr lang="en-US" altLang="ja-JP" sz="1400" b="1" dirty="0">
              <a:latin typeface="HG丸ｺﾞｼｯｸM-PRO"/>
              <a:ea typeface="HG丸ｺﾞｼｯｸM-PRO"/>
              <a:cs typeface="HG丸ｺﾞｼｯｸM-PRO"/>
            </a:endParaRPr>
          </a:p>
        </p:txBody>
      </p:sp>
      <p:sp>
        <p:nvSpPr>
          <p:cNvPr id="14" name="Oval 5">
            <a:extLst>
              <a:ext uri="{FF2B5EF4-FFF2-40B4-BE49-F238E27FC236}">
                <a16:creationId xmlns:a16="http://schemas.microsoft.com/office/drawing/2014/main" id="{1968A3F6-AE4F-7464-8EE2-243271C89414}"/>
              </a:ext>
            </a:extLst>
          </p:cNvPr>
          <p:cNvSpPr>
            <a:spLocks noChangeArrowheads="1"/>
          </p:cNvSpPr>
          <p:nvPr/>
        </p:nvSpPr>
        <p:spPr bwMode="auto">
          <a:xfrm>
            <a:off x="4907554" y="1948102"/>
            <a:ext cx="4909448" cy="587100"/>
          </a:xfrm>
          <a:prstGeom prst="roundRect">
            <a:avLst/>
          </a:prstGeom>
          <a:solidFill>
            <a:srgbClr val="FFE699"/>
          </a:solidFill>
          <a:ln w="28575">
            <a:solidFill>
              <a:srgbClr val="FF9900"/>
            </a:solidFill>
          </a:ln>
          <a:effec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ja-JP" altLang="en-US" sz="1800" b="1">
                <a:latin typeface="HG丸ｺﾞｼｯｸM-PRO" panose="020F0600000000000000" pitchFamily="50" charset="-128"/>
                <a:ea typeface="HG丸ｺﾞｼｯｸM-PRO" panose="020F0600000000000000" pitchFamily="50" charset="-128"/>
              </a:rPr>
              <a:t>チンジャオロース</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8" name="AutoShape 2">
            <a:extLst>
              <a:ext uri="{FF2B5EF4-FFF2-40B4-BE49-F238E27FC236}">
                <a16:creationId xmlns:a16="http://schemas.microsoft.com/office/drawing/2014/main" id="{C1985058-248D-6E76-DB39-3CFABD208357}"/>
              </a:ext>
            </a:extLst>
          </p:cNvPr>
          <p:cNvSpPr>
            <a:spLocks noChangeArrowheads="1"/>
          </p:cNvSpPr>
          <p:nvPr/>
        </p:nvSpPr>
        <p:spPr bwMode="auto">
          <a:xfrm>
            <a:off x="4732458" y="2583809"/>
            <a:ext cx="4909448" cy="380712"/>
          </a:xfrm>
          <a:prstGeom prst="flowChartAlternateProcess">
            <a:avLst/>
          </a:prstGeom>
          <a:noFill/>
          <a:ln w="38100" algn="ctr">
            <a:noFill/>
            <a:miter lim="800000"/>
            <a:headEnd/>
            <a:tailEnd/>
          </a:ln>
          <a:effectLst/>
        </p:spPr>
        <p:txBody>
          <a:bodyPr wrap="square" lIns="36576" tIns="1828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丸ｺﾞｼｯｸM-PRO"/>
                <a:ea typeface="HG丸ｺﾞｼｯｸM-PRO"/>
                <a:cs typeface="HG丸ｺﾞｼｯｸM-PRO"/>
              </a:rPr>
              <a:t>ご飯が進む、手軽な中華</a:t>
            </a:r>
            <a:endParaRPr lang="en-US" altLang="ja-JP" sz="1400" b="1" dirty="0">
              <a:latin typeface="HG丸ｺﾞｼｯｸM-PRO"/>
              <a:ea typeface="HG丸ｺﾞｼｯｸM-PRO"/>
              <a:cs typeface="HG丸ｺﾞｼｯｸM-PRO"/>
            </a:endParaRPr>
          </a:p>
        </p:txBody>
      </p:sp>
      <p:sp>
        <p:nvSpPr>
          <p:cNvPr id="21" name="AutoShape 9">
            <a:extLst>
              <a:ext uri="{FF2B5EF4-FFF2-40B4-BE49-F238E27FC236}">
                <a16:creationId xmlns:a16="http://schemas.microsoft.com/office/drawing/2014/main" id="{972B9D14-233B-733C-790E-3EEAF2E8E926}"/>
              </a:ext>
            </a:extLst>
          </p:cNvPr>
          <p:cNvSpPr>
            <a:spLocks noChangeArrowheads="1"/>
          </p:cNvSpPr>
          <p:nvPr/>
        </p:nvSpPr>
        <p:spPr bwMode="auto">
          <a:xfrm>
            <a:off x="4860861" y="5245767"/>
            <a:ext cx="4909449" cy="3001439"/>
          </a:xfrm>
          <a:prstGeom prst="foldedCorner">
            <a:avLst>
              <a:gd name="adj" fmla="val 12500"/>
            </a:avLst>
          </a:prstGeom>
          <a:solidFill>
            <a:srgbClr val="FFFF99"/>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500"/>
              </a:lnSpc>
              <a:defRPr sz="1000"/>
            </a:pPr>
            <a:r>
              <a:rPr lang="en-US" sz="1200" b="1" i="0" dirty="0">
                <a:latin typeface="HG丸ｺﾞｼｯｸM-PRO"/>
                <a:ea typeface="HG丸ｺﾞｼｯｸM-PRO"/>
              </a:rPr>
              <a:t>《</a:t>
            </a:r>
            <a:r>
              <a:rPr lang="ja-JP" altLang="en-US" sz="1200" b="1" i="0" dirty="0">
                <a:latin typeface="HG丸ｺﾞｼｯｸM-PRO"/>
                <a:ea typeface="HG丸ｺﾞｼｯｸM-PRO"/>
              </a:rPr>
              <a:t>作り方</a:t>
            </a:r>
            <a:r>
              <a:rPr lang="en-US" sz="1200" b="1" i="0" dirty="0">
                <a:latin typeface="HG丸ｺﾞｼｯｸM-PRO"/>
                <a:ea typeface="HG丸ｺﾞｼｯｸM-PRO"/>
              </a:rPr>
              <a:t>》</a:t>
            </a:r>
            <a:endParaRPr lang="en-US" sz="1050" b="1" i="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ja-JP" altLang="en-US" sz="1050">
                <a:latin typeface="HGMaruGothicMPRO" panose="020F0600000000000000" pitchFamily="34" charset="-128"/>
                <a:ea typeface="HGMaruGothicMPRO" panose="020F0600000000000000" pitchFamily="34" charset="-128"/>
                <a:cs typeface="HG丸ｺﾞｼｯｸM-PRO"/>
              </a:rPr>
              <a:t>１：</a:t>
            </a:r>
            <a:r>
              <a:rPr lang="ja-JP" altLang="en-US" sz="1050">
                <a:latin typeface="HG丸ｺﾞｼｯｸM-PRO" panose="020F0600000000000000" pitchFamily="50" charset="-128"/>
                <a:ea typeface="HG丸ｺﾞｼｯｸM-PRO" panose="020F0600000000000000" pitchFamily="50" charset="-128"/>
              </a:rPr>
              <a:t>牛肉</a:t>
            </a:r>
            <a:r>
              <a:rPr lang="ja-JP" altLang="en-US" sz="1050" dirty="0">
                <a:latin typeface="HG丸ｺﾞｼｯｸM-PRO" panose="020F0600000000000000" pitchFamily="50" charset="-128"/>
                <a:ea typeface="HG丸ｺﾞｼｯｸM-PRO" panose="020F0600000000000000" pitchFamily="50" charset="-128"/>
              </a:rPr>
              <a:t>は</a:t>
            </a:r>
            <a:r>
              <a:rPr lang="en-US" altLang="ja-JP" sz="1050" dirty="0">
                <a:latin typeface="HG丸ｺﾞｼｯｸM-PRO" panose="020F0600000000000000" pitchFamily="50" charset="-128"/>
                <a:ea typeface="HG丸ｺﾞｼｯｸM-PRO" panose="020F0600000000000000" pitchFamily="50" charset="-128"/>
              </a:rPr>
              <a:t>5</a:t>
            </a:r>
            <a:r>
              <a:rPr lang="en" altLang="ja-JP" sz="1050" dirty="0">
                <a:latin typeface="HG丸ｺﾞｼｯｸM-PRO" panose="020F0600000000000000" pitchFamily="50" charset="-128"/>
                <a:ea typeface="HG丸ｺﾞｼｯｸM-PRO" panose="020F0600000000000000" pitchFamily="50" charset="-128"/>
              </a:rPr>
              <a:t>mm</a:t>
            </a:r>
            <a:r>
              <a:rPr lang="ja-JP" altLang="en-US" sz="1050" dirty="0">
                <a:latin typeface="HG丸ｺﾞｼｯｸM-PRO" panose="020F0600000000000000" pitchFamily="50" charset="-128"/>
                <a:ea typeface="HG丸ｺﾞｼｯｸM-PRO" panose="020F0600000000000000" pitchFamily="50" charset="-128"/>
              </a:rPr>
              <a:t>幅に切り、（</a:t>
            </a:r>
            <a:r>
              <a:rPr lang="en" altLang="ja-JP" sz="1050" dirty="0">
                <a:latin typeface="HG丸ｺﾞｼｯｸM-PRO" panose="020F0600000000000000" pitchFamily="50" charset="-128"/>
                <a:ea typeface="HG丸ｺﾞｼｯｸM-PRO" panose="020F0600000000000000" pitchFamily="50" charset="-128"/>
              </a:rPr>
              <a:t>A</a:t>
            </a:r>
            <a:r>
              <a:rPr lang="ja-JP" altLang="en-US" sz="1050" dirty="0">
                <a:latin typeface="HG丸ｺﾞｼｯｸM-PRO" panose="020F0600000000000000" pitchFamily="50" charset="-128"/>
                <a:ea typeface="HG丸ｺﾞｼｯｸM-PRO" panose="020F0600000000000000" pitchFamily="50" charset="-128"/>
              </a:rPr>
              <a:t>）を絡めておく。</a:t>
            </a:r>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r>
              <a:rPr lang="ja-JP" altLang="en-US" sz="1050">
                <a:latin typeface="HGMaruGothicMPRO" panose="020F0600000000000000" pitchFamily="34" charset="-128"/>
                <a:ea typeface="HGMaruGothicMPRO" panose="020F0600000000000000" pitchFamily="34" charset="-128"/>
                <a:cs typeface="HG丸ｺﾞｼｯｸM-PRO"/>
              </a:rPr>
              <a:t>２：</a:t>
            </a:r>
            <a:r>
              <a:rPr lang="ja-JP" altLang="en-US" sz="1050" dirty="0">
                <a:latin typeface="HGMaruGothicMPRO" panose="020F0600000000000000" pitchFamily="34" charset="-128"/>
                <a:ea typeface="HGMaruGothicMPRO" panose="020F0600000000000000" pitchFamily="34" charset="-128"/>
                <a:cs typeface="HG丸ｺﾞｼｯｸM-PRO"/>
              </a:rPr>
              <a:t>タケノコ、ピーマンは千切り、ニンニクはみじん切りにする</a:t>
            </a:r>
            <a:r>
              <a:rPr lang="ja-JP" altLang="en-US" sz="1050" dirty="0">
                <a:latin typeface="HG丸ｺﾞｼｯｸM-PRO" panose="020F0600000000000000" pitchFamily="50" charset="-128"/>
                <a:ea typeface="HG丸ｺﾞｼｯｸM-PRO" panose="020F0600000000000000" pitchFamily="50" charset="-128"/>
              </a:rPr>
              <a:t>。</a:t>
            </a:r>
            <a:endParaRPr lang="en-US" altLang="ja-JP" sz="1050" dirty="0">
              <a:latin typeface="HG丸ｺﾞｼｯｸM-PRO" panose="020F0600000000000000" pitchFamily="50" charset="-128"/>
              <a:ea typeface="HG丸ｺﾞｼｯｸM-PRO" panose="020F0600000000000000" pitchFamily="50"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　　</a:t>
            </a:r>
            <a:endParaRPr lang="en-US" altLang="ja-JP" sz="1050" b="0" i="0" dirty="0">
              <a:effectLst/>
              <a:latin typeface="HGMaruGothicMPRO" panose="020F0600000000000000" pitchFamily="34" charset="-128"/>
              <a:ea typeface="HGMaruGothicMPRO" panose="020F0600000000000000" pitchFamily="34" charset="-128"/>
            </a:endParaRPr>
          </a:p>
          <a:p>
            <a:r>
              <a:rPr lang="ja-JP" altLang="en-US" sz="1050">
                <a:latin typeface="HGMaruGothicMPRO" panose="020F0600000000000000" pitchFamily="34" charset="-128"/>
                <a:ea typeface="HGMaruGothicMPRO" panose="020F0600000000000000" pitchFamily="34" charset="-128"/>
                <a:cs typeface="HG丸ｺﾞｼｯｸM-PRO"/>
              </a:rPr>
              <a:t>３：</a:t>
            </a:r>
            <a:r>
              <a:rPr lang="ja-JP" altLang="en-US" sz="1050" dirty="0">
                <a:latin typeface="HGMaruGothicMPRO" panose="020F0600000000000000" pitchFamily="34" charset="-128"/>
                <a:ea typeface="HGMaruGothicMPRO" panose="020F0600000000000000" pitchFamily="34" charset="-128"/>
                <a:cs typeface="HG丸ｺﾞｼｯｸM-PRO"/>
              </a:rPr>
              <a:t>フライパンにサラダ油を入れて熱し、ニンニクを炒める。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４：</a:t>
            </a:r>
            <a:r>
              <a:rPr lang="ja-JP" altLang="en-US" sz="1050" dirty="0">
                <a:latin typeface="HGMaruGothicMPRO" panose="020F0600000000000000" pitchFamily="34" charset="-128"/>
                <a:ea typeface="HGMaruGothicMPRO" panose="020F0600000000000000" pitchFamily="34" charset="-128"/>
                <a:cs typeface="HG丸ｺﾞｼｯｸM-PRO"/>
              </a:rPr>
              <a:t>牛肉を炒めて色が変わったら、ピーマン、タケノコを加えて炒める。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５：</a:t>
            </a:r>
            <a:r>
              <a:rPr lang="ja-JP" altLang="en-US" sz="1050" dirty="0">
                <a:latin typeface="HGMaruGothicMPRO" panose="020F0600000000000000" pitchFamily="34" charset="-128"/>
                <a:ea typeface="HGMaruGothicMPRO" panose="020F0600000000000000" pitchFamily="34" charset="-128"/>
                <a:cs typeface="HG丸ｺﾞｼｯｸM-PRO"/>
              </a:rPr>
              <a:t>（</a:t>
            </a:r>
            <a:r>
              <a:rPr lang="en" altLang="ja-JP" sz="1050" dirty="0">
                <a:latin typeface="HGMaruGothicMPRO" panose="020F0600000000000000" pitchFamily="34" charset="-128"/>
                <a:ea typeface="HGMaruGothicMPRO" panose="020F0600000000000000" pitchFamily="34" charset="-128"/>
                <a:cs typeface="HG丸ｺﾞｼｯｸM-PRO"/>
              </a:rPr>
              <a:t>B</a:t>
            </a:r>
            <a:r>
              <a:rPr lang="ja-JP" altLang="en-US" sz="1050" dirty="0">
                <a:latin typeface="HGMaruGothicMPRO" panose="020F0600000000000000" pitchFamily="34" charset="-128"/>
                <a:ea typeface="HGMaruGothicMPRO" panose="020F0600000000000000" pitchFamily="34" charset="-128"/>
                <a:cs typeface="HG丸ｺﾞｼｯｸM-PRO"/>
              </a:rPr>
              <a:t>）を入れて全体的に絡めながら手早く炒め、ごま油を回しかける。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６：</a:t>
            </a:r>
            <a:r>
              <a:rPr lang="ja-JP" altLang="en-US" sz="1050" dirty="0">
                <a:latin typeface="HGMaruGothicMPRO"/>
                <a:ea typeface="HGMaruGothicMPRO"/>
              </a:rPr>
              <a:t>器に盛り付ける。</a:t>
            </a:r>
            <a:endParaRPr lang="en-US" altLang="ja-JP" sz="1050" dirty="0">
              <a:latin typeface="HGMaruGothicMPRO" panose="020F0600000000000000" pitchFamily="34" charset="-128"/>
              <a:ea typeface="HGMaruGothicMPRO" panose="020F0600000000000000" pitchFamily="34" charset="-128"/>
              <a:cs typeface="HG丸ｺﾞｼｯｸM-PRO"/>
            </a:endParaRPr>
          </a:p>
        </p:txBody>
      </p:sp>
      <p:sp>
        <p:nvSpPr>
          <p:cNvPr id="24" name="AutoShape 6">
            <a:extLst>
              <a:ext uri="{FF2B5EF4-FFF2-40B4-BE49-F238E27FC236}">
                <a16:creationId xmlns:a16="http://schemas.microsoft.com/office/drawing/2014/main" id="{85B317C2-7BCB-BA26-E5A7-1862D10F3F1F}"/>
              </a:ext>
            </a:extLst>
          </p:cNvPr>
          <p:cNvSpPr>
            <a:spLocks noChangeArrowheads="1"/>
          </p:cNvSpPr>
          <p:nvPr/>
        </p:nvSpPr>
        <p:spPr bwMode="auto">
          <a:xfrm>
            <a:off x="10489226" y="2062724"/>
            <a:ext cx="5055841"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MaruGothicMPRO" panose="020F0600000000000000" pitchFamily="34" charset="-128"/>
                <a:ea typeface="HGMaruGothicMPRO" panose="020F0600000000000000" pitchFamily="34" charset="-128"/>
                <a:cs typeface="ヒラギノ角ゴ ProN W6"/>
              </a:rPr>
              <a:t>タイ</a:t>
            </a:r>
          </a:p>
        </p:txBody>
      </p:sp>
      <p:sp>
        <p:nvSpPr>
          <p:cNvPr id="27" name="AutoShape 4">
            <a:extLst>
              <a:ext uri="{FF2B5EF4-FFF2-40B4-BE49-F238E27FC236}">
                <a16:creationId xmlns:a16="http://schemas.microsoft.com/office/drawing/2014/main" id="{830C5B20-3A4A-3B58-B618-4294F17E3B92}"/>
              </a:ext>
            </a:extLst>
          </p:cNvPr>
          <p:cNvSpPr>
            <a:spLocks noChangeArrowheads="1"/>
          </p:cNvSpPr>
          <p:nvPr/>
        </p:nvSpPr>
        <p:spPr bwMode="auto">
          <a:xfrm>
            <a:off x="166556" y="5237961"/>
            <a:ext cx="4503990" cy="2972710"/>
          </a:xfrm>
          <a:prstGeom prst="foldedCorner">
            <a:avLst>
              <a:gd name="adj" fmla="val 12500"/>
            </a:avLst>
          </a:prstGeom>
          <a:solidFill>
            <a:srgbClr val="FFFF99"/>
          </a:solidFill>
          <a:ln>
            <a:noFill/>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en-US" altLang="ja-JP" sz="1050" b="1" i="0" strike="noStrike" dirty="0">
                <a:solidFill>
                  <a:srgbClr val="000000"/>
                </a:solidFill>
                <a:latin typeface="HGMaruGothicMPRO"/>
                <a:ea typeface="HGMaruGothicMPRO"/>
              </a:rPr>
              <a:t>《</a:t>
            </a:r>
            <a:r>
              <a:rPr lang="ja-JP" altLang="en-US" sz="1050" b="1" i="0" strike="noStrike" dirty="0">
                <a:solidFill>
                  <a:srgbClr val="000000"/>
                </a:solidFill>
                <a:latin typeface="HGMaruGothicMPRO"/>
                <a:ea typeface="HGMaruGothicMPRO"/>
              </a:rPr>
              <a:t>作り方</a:t>
            </a:r>
            <a:r>
              <a:rPr lang="en-US" altLang="ja-JP" sz="1050" b="1" i="0" strike="noStrike" dirty="0">
                <a:solidFill>
                  <a:srgbClr val="000000"/>
                </a:solidFill>
                <a:latin typeface="HGMaruGothicMPRO"/>
                <a:ea typeface="HGMaruGothicMPRO"/>
              </a:rPr>
              <a:t>》</a:t>
            </a:r>
            <a:endParaRPr lang="en-US" altLang="ja-JP" sz="1050" b="1" i="0" strike="noStrike"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１：</a:t>
            </a:r>
            <a:r>
              <a:rPr lang="ja-JP" altLang="en-US" sz="1050" dirty="0">
                <a:latin typeface="HGMaruGothicMPRO"/>
                <a:ea typeface="HGMaruGothicMPRO"/>
                <a:cs typeface="HG丸ｺﾞｼｯｸM-PRO"/>
              </a:rPr>
              <a:t>アサリは砂抜きする。</a:t>
            </a:r>
            <a:endParaRPr lang="en-US" altLang="ja-JP" sz="1050" dirty="0">
              <a:latin typeface="HGMaruGothicMPRO"/>
              <a:ea typeface="HGMaruGothicMPRO"/>
              <a:cs typeface="HG丸ｺﾞｼｯｸM-PRO"/>
            </a:endParaRPr>
          </a:p>
          <a:p>
            <a:endParaRPr lang="en-US" altLang="ja-JP" sz="1050" dirty="0">
              <a:latin typeface="HGMaruGothicMPRO"/>
              <a:ea typeface="HGMaruGothicMPRO"/>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２：ミニトマトはへたを取り除き、ニンニクはみじん切りにする。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３：</a:t>
            </a:r>
            <a:r>
              <a:rPr lang="ja-JP" altLang="en-US" sz="1050" dirty="0">
                <a:latin typeface="HGMaruGothicMPRO"/>
                <a:ea typeface="HGMaruGothicMPRO"/>
                <a:cs typeface="HG丸ｺﾞｼｯｸM-PRO"/>
              </a:rPr>
              <a:t>フライパンに、ニンニク、オリーブ油を入れ、弱火で炒める。</a:t>
            </a:r>
            <a:endParaRPr lang="en-US" altLang="ja-JP" sz="1050" dirty="0">
              <a:latin typeface="HGMaruGothicMPRO"/>
              <a:ea typeface="HGMaruGothicMPRO"/>
              <a:cs typeface="HG丸ｺﾞｼｯｸM-PRO"/>
            </a:endParaRPr>
          </a:p>
          <a:p>
            <a:endParaRPr lang="en-US" altLang="ja-JP" sz="1050" dirty="0">
              <a:latin typeface="HGMaruGothicMPRO"/>
              <a:ea typeface="HGMaruGothicMPRO"/>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４</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：タイに塩・こしょうを振り、皮目から焼く。</a:t>
            </a:r>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endParaRPr lang="en-US" altLang="ja-JP" sz="1050" i="0" dirty="0">
              <a:effectLst/>
              <a:latin typeface="HGMaruGothicMPRO" panose="020F0600000000000000" pitchFamily="34" charset="-128"/>
              <a:ea typeface="HGMaruGothicMPRO" panose="020F0600000000000000" pitchFamily="34" charset="-128"/>
              <a:sym typeface="Wingdings" panose="05000000000000000000" pitchFamily="2" charset="2"/>
            </a:endParaRPr>
          </a:p>
          <a:p>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５：うっすらと焼き色がついたら、白ワインを加えてアルコールを</a:t>
            </a:r>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　　飛ばし、水、ミニトマト、アンチョビを加えさらによく</a:t>
            </a:r>
            <a:r>
              <a:rPr lang="ja-JP" altLang="en-US"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炒める。</a:t>
            </a:r>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endParaRPr lang="en-US" altLang="ja-JP" sz="1050" dirty="0">
              <a:latin typeface="HGMaruGothicMPRO" panose="020F0600000000000000" pitchFamily="34" charset="-128"/>
              <a:ea typeface="HGMaruGothicMPRO" panose="020F0600000000000000" pitchFamily="34" charset="-128"/>
              <a:sym typeface="Wingdings" panose="05000000000000000000" pitchFamily="2" charset="2"/>
            </a:endParaRPr>
          </a:p>
          <a:p>
            <a:r>
              <a:rPr lang="ja-JP" altLang="en-US" sz="1050">
                <a:latin typeface="HGMaruGothicMPRO" panose="020F0600000000000000" pitchFamily="34" charset="-128"/>
                <a:ea typeface="HGMaruGothicMPRO" panose="020F0600000000000000" pitchFamily="34" charset="-128"/>
                <a:sym typeface="Wingdings" panose="05000000000000000000" pitchFamily="2" charset="2"/>
              </a:rPr>
              <a:t>６：アサリ</a:t>
            </a:r>
            <a:r>
              <a:rPr lang="ja-JP" altLang="en-US" sz="1050" dirty="0">
                <a:latin typeface="HGMaruGothicMPRO" panose="020F0600000000000000" pitchFamily="34" charset="-128"/>
                <a:ea typeface="HGMaruGothicMPRO" panose="020F0600000000000000" pitchFamily="34" charset="-128"/>
                <a:sym typeface="Wingdings" panose="05000000000000000000" pitchFamily="2" charset="2"/>
              </a:rPr>
              <a:t>を加え、弱火で約</a:t>
            </a:r>
            <a:r>
              <a:rPr lang="en-US" altLang="ja-JP" sz="1050" dirty="0">
                <a:latin typeface="HGMaruGothicMPRO" panose="020F0600000000000000" pitchFamily="34" charset="-128"/>
                <a:ea typeface="HGMaruGothicMPRO" panose="020F0600000000000000" pitchFamily="34" charset="-128"/>
                <a:sym typeface="Wingdings" panose="05000000000000000000" pitchFamily="2" charset="2"/>
              </a:rPr>
              <a:t>10</a:t>
            </a:r>
            <a:r>
              <a:rPr lang="ja-JP" altLang="en-US" sz="1050" dirty="0">
                <a:latin typeface="HGMaruGothicMPRO" panose="020F0600000000000000" pitchFamily="34" charset="-128"/>
                <a:ea typeface="HGMaruGothicMPRO" panose="020F0600000000000000" pitchFamily="34" charset="-128"/>
                <a:sym typeface="Wingdings" panose="05000000000000000000" pitchFamily="2" charset="2"/>
              </a:rPr>
              <a:t>分蒸し焼きにして、器に</a:t>
            </a:r>
            <a:r>
              <a:rPr lang="ja-JP" altLang="en-US" sz="1050">
                <a:latin typeface="HGMaruGothicMPRO" panose="020F0600000000000000" pitchFamily="34" charset="-128"/>
                <a:ea typeface="HGMaruGothicMPRO" panose="020F0600000000000000" pitchFamily="34" charset="-128"/>
                <a:sym typeface="Wingdings" panose="05000000000000000000" pitchFamily="2" charset="2"/>
              </a:rPr>
              <a:t>盛り付ける。</a:t>
            </a:r>
            <a:endParaRPr lang="en-US" altLang="ja-JP" sz="1050" dirty="0">
              <a:latin typeface="HGMaruGothicMPRO" panose="020F0600000000000000" pitchFamily="34" charset="-128"/>
              <a:ea typeface="HGMaruGothicMPRO" panose="020F0600000000000000" pitchFamily="34" charset="-128"/>
              <a:sym typeface="Wingdings" panose="05000000000000000000" pitchFamily="2" charset="2"/>
            </a:endParaRPr>
          </a:p>
        </p:txBody>
      </p:sp>
      <p:sp>
        <p:nvSpPr>
          <p:cNvPr id="30" name="AutoShape 10">
            <a:extLst>
              <a:ext uri="{FF2B5EF4-FFF2-40B4-BE49-F238E27FC236}">
                <a16:creationId xmlns:a16="http://schemas.microsoft.com/office/drawing/2014/main" id="{391914A3-37E9-E1F9-528A-69BB48BEB727}"/>
              </a:ext>
            </a:extLst>
          </p:cNvPr>
          <p:cNvSpPr>
            <a:spLocks noChangeArrowheads="1"/>
          </p:cNvSpPr>
          <p:nvPr/>
        </p:nvSpPr>
        <p:spPr bwMode="auto">
          <a:xfrm>
            <a:off x="4841994" y="3014987"/>
            <a:ext cx="4909449" cy="2183820"/>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材料：２</a:t>
            </a:r>
            <a:r>
              <a:rPr lang="ja-JP" altLang="en-US" sz="1200" b="1" i="0" strike="noStrike" dirty="0">
                <a:latin typeface="HGMaruGothicMPRO"/>
                <a:ea typeface="HGMaruGothicMPRO"/>
                <a:cs typeface="HG丸ｺﾞｼｯｸM-PRO"/>
              </a:rPr>
              <a:t>人前</a:t>
            </a:r>
            <a:r>
              <a:rPr lang="en-US" altLang="ja-JP" sz="1200" b="1" i="0" strike="noStrike" dirty="0">
                <a:solidFill>
                  <a:srgbClr val="000000"/>
                </a:solidFill>
                <a:latin typeface="HGMaruGothicMPRO"/>
                <a:ea typeface="HGMaruGothicMPRO"/>
                <a:cs typeface="HG丸ｺﾞｼｯｸM-PRO"/>
              </a:rPr>
              <a:t>》</a:t>
            </a:r>
            <a:endParaRPr lang="en-US" altLang="ja-JP" sz="120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a:ea typeface="HGMaruGothicMPRO"/>
                <a:cs typeface="HG丸ｺﾞｼｯｸM-PRO"/>
              </a:rPr>
              <a:t>牛もも薄切り肉　</a:t>
            </a:r>
            <a:r>
              <a:rPr lang="en-US" altLang="ja-JP" sz="1050" dirty="0">
                <a:latin typeface="HGMaruGothicMPRO"/>
                <a:ea typeface="HGMaruGothicMPRO"/>
                <a:cs typeface="HG丸ｺﾞｼｯｸM-PRO"/>
              </a:rPr>
              <a:t> 150g</a:t>
            </a:r>
          </a:p>
          <a:p>
            <a:pPr rtl="1">
              <a:lnSpc>
                <a:spcPts val="1600"/>
              </a:lnSpc>
              <a:defRPr sz="1000"/>
            </a:pPr>
            <a:r>
              <a:rPr lang="ja-JP" altLang="en-US" sz="1050" dirty="0">
                <a:latin typeface="HGMaruGothicMPRO"/>
                <a:ea typeface="HGMaruGothicMPRO"/>
                <a:cs typeface="HG丸ｺﾞｼｯｸM-PRO"/>
              </a:rPr>
              <a:t>タケノコ（水煮） </a:t>
            </a:r>
            <a:r>
              <a:rPr lang="en-US" altLang="ja-JP" sz="1050" dirty="0">
                <a:latin typeface="HGMaruGothicMPRO"/>
                <a:ea typeface="HGMaruGothicMPRO"/>
                <a:cs typeface="HG丸ｺﾞｼｯｸM-PRO"/>
              </a:rPr>
              <a:t>100g</a:t>
            </a:r>
          </a:p>
          <a:p>
            <a:pPr rtl="1">
              <a:lnSpc>
                <a:spcPts val="1600"/>
              </a:lnSpc>
              <a:defRPr sz="1000"/>
            </a:pPr>
            <a:r>
              <a:rPr lang="ja-JP" altLang="en-US" sz="1050" dirty="0">
                <a:latin typeface="HGMaruGothicMPRO"/>
                <a:ea typeface="HGMaruGothicMPRO"/>
              </a:rPr>
              <a:t>ピーマン　 </a:t>
            </a:r>
            <a:r>
              <a:rPr lang="en-US" altLang="ja-JP" sz="1050" dirty="0">
                <a:latin typeface="HGMaruGothicMPRO"/>
                <a:ea typeface="HGMaruGothicMPRO"/>
              </a:rPr>
              <a:t>2</a:t>
            </a:r>
            <a:r>
              <a:rPr lang="ja-JP" altLang="en-US" sz="1050" dirty="0">
                <a:latin typeface="HGMaruGothicMPRO"/>
                <a:ea typeface="HGMaruGothicMPRO"/>
              </a:rPr>
              <a:t>個</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ニンニク　 </a:t>
            </a:r>
            <a:r>
              <a:rPr lang="en-US" altLang="ja-JP" sz="1050" dirty="0">
                <a:latin typeface="HGMaruGothicMPRO"/>
                <a:ea typeface="HGMaruGothicMPRO"/>
              </a:rPr>
              <a:t>1</a:t>
            </a:r>
            <a:r>
              <a:rPr lang="ja-JP" altLang="en-US" sz="1050" dirty="0">
                <a:latin typeface="HGMaruGothicMPRO"/>
                <a:ea typeface="HGMaruGothicMPRO"/>
              </a:rPr>
              <a:t>片　　</a:t>
            </a:r>
            <a:r>
              <a:rPr lang="ja-JP" altLang="en-US" sz="1050" dirty="0">
                <a:latin typeface="HGMaruGothicMPRO"/>
                <a:ea typeface="HGMaruGothicMPRO"/>
                <a:cs typeface="HG丸ｺﾞｼｯｸM-PRO"/>
              </a:rPr>
              <a:t>サラダ油　小さじ１　　ごま油　小さじ</a:t>
            </a:r>
            <a:r>
              <a:rPr lang="en-US" altLang="ja-JP" sz="1050" dirty="0">
                <a:latin typeface="HGMaruGothicMPRO"/>
                <a:ea typeface="HGMaruGothicMPRO"/>
                <a:cs typeface="HG丸ｺﾞｼｯｸM-PRO"/>
              </a:rPr>
              <a:t>2</a:t>
            </a:r>
            <a:r>
              <a:rPr lang="ja-JP" altLang="en-US" sz="1050" dirty="0">
                <a:latin typeface="HGMaruGothicMPRO"/>
                <a:ea typeface="HGMaruGothicMPRO"/>
                <a:cs typeface="HG丸ｺﾞｼｯｸM-PRO"/>
              </a:rPr>
              <a:t>と</a:t>
            </a:r>
            <a:r>
              <a:rPr lang="en-US" altLang="ja-JP" sz="1050" dirty="0">
                <a:latin typeface="HGMaruGothicMPRO"/>
                <a:ea typeface="HGMaruGothicMPRO"/>
                <a:cs typeface="HG丸ｺﾞｼｯｸM-PRO"/>
              </a:rPr>
              <a:t>1/2</a:t>
            </a:r>
          </a:p>
          <a:p>
            <a:pPr rtl="1">
              <a:lnSpc>
                <a:spcPts val="1600"/>
              </a:lnSpc>
              <a:defRPr sz="1000"/>
            </a:pPr>
            <a:r>
              <a:rPr lang="en-US" altLang="ja-JP" sz="1050" dirty="0">
                <a:latin typeface="HGMaruGothicMPRO"/>
                <a:ea typeface="HGMaruGothicMPRO"/>
                <a:cs typeface="HG丸ｺﾞｼｯｸM-PRO"/>
              </a:rPr>
              <a:t>【A】</a:t>
            </a:r>
          </a:p>
          <a:p>
            <a:pPr rtl="1">
              <a:lnSpc>
                <a:spcPts val="1600"/>
              </a:lnSpc>
              <a:defRPr sz="1000"/>
            </a:pPr>
            <a:r>
              <a:rPr lang="ja-JP" altLang="en-US" sz="1050" dirty="0">
                <a:latin typeface="HGMaruGothicMPRO"/>
                <a:ea typeface="HGMaruGothicMPRO"/>
                <a:cs typeface="HG丸ｺﾞｼｯｸM-PRO"/>
              </a:rPr>
              <a:t>酒　大さじ</a:t>
            </a:r>
            <a:r>
              <a:rPr lang="en-US" altLang="ja-JP" sz="1050" dirty="0">
                <a:latin typeface="HGMaruGothicMPRO"/>
                <a:ea typeface="HGMaruGothicMPRO"/>
                <a:cs typeface="HG丸ｺﾞｼｯｸM-PRO"/>
              </a:rPr>
              <a:t>1/2</a:t>
            </a:r>
            <a:r>
              <a:rPr lang="ja-JP" altLang="en-US" sz="1050" dirty="0">
                <a:latin typeface="HGMaruGothicMPRO"/>
                <a:ea typeface="HGMaruGothicMPRO"/>
                <a:cs typeface="HG丸ｺﾞｼｯｸM-PRO"/>
              </a:rPr>
              <a:t>　　しょうゆ　大さじ</a:t>
            </a:r>
            <a:r>
              <a:rPr lang="en-US" altLang="ja-JP" sz="1050" dirty="0">
                <a:latin typeface="HGMaruGothicMPRO"/>
                <a:ea typeface="HGMaruGothicMPRO"/>
                <a:cs typeface="HG丸ｺﾞｼｯｸM-PRO"/>
              </a:rPr>
              <a:t>1/2</a:t>
            </a:r>
            <a:r>
              <a:rPr lang="ja-JP" altLang="en-US" sz="1050" dirty="0">
                <a:latin typeface="HGMaruGothicMPRO"/>
                <a:ea typeface="HGMaruGothicMPRO"/>
                <a:cs typeface="HG丸ｺﾞｼｯｸM-PRO"/>
              </a:rPr>
              <a:t>　　片栗粉　小さじ</a:t>
            </a:r>
            <a:r>
              <a:rPr lang="en-US" altLang="ja-JP" sz="1050" dirty="0">
                <a:latin typeface="HGMaruGothicMPRO"/>
                <a:ea typeface="HGMaruGothicMPRO"/>
                <a:cs typeface="HG丸ｺﾞｼｯｸM-PRO"/>
              </a:rPr>
              <a:t>1</a:t>
            </a:r>
          </a:p>
          <a:p>
            <a:pPr rtl="1">
              <a:lnSpc>
                <a:spcPts val="1600"/>
              </a:lnSpc>
              <a:defRPr sz="1000"/>
            </a:pPr>
            <a:r>
              <a:rPr lang="en-US" altLang="ja-JP" sz="1050" dirty="0">
                <a:latin typeface="HGMaruGothicMPRO"/>
                <a:ea typeface="HGMaruGothicMPRO"/>
                <a:cs typeface="HG丸ｺﾞｼｯｸM-PRO"/>
              </a:rPr>
              <a:t>【B】</a:t>
            </a:r>
          </a:p>
          <a:p>
            <a:pPr rtl="1">
              <a:lnSpc>
                <a:spcPts val="1600"/>
              </a:lnSpc>
              <a:defRPr sz="1000"/>
            </a:pPr>
            <a:r>
              <a:rPr lang="ja-JP" altLang="en-US" sz="1050" dirty="0">
                <a:latin typeface="HGMaruGothicMPRO"/>
                <a:ea typeface="HGMaruGothicMPRO"/>
              </a:rPr>
              <a:t>オイスターソース　大さじ</a:t>
            </a:r>
            <a:r>
              <a:rPr lang="en-US" altLang="ja-JP" sz="1050" dirty="0">
                <a:latin typeface="HGMaruGothicMPRO"/>
                <a:ea typeface="HGMaruGothicMPRO"/>
              </a:rPr>
              <a:t>1</a:t>
            </a:r>
            <a:r>
              <a:rPr lang="ja-JP" altLang="en-US" sz="1050" dirty="0">
                <a:latin typeface="HGMaruGothicMPRO"/>
                <a:ea typeface="HGMaruGothicMPRO"/>
              </a:rPr>
              <a:t>　　しょうゆ　小さじ</a:t>
            </a:r>
            <a:r>
              <a:rPr lang="en-US" altLang="ja-JP" sz="1050" dirty="0">
                <a:latin typeface="HGMaruGothicMPRO"/>
                <a:ea typeface="HGMaruGothicMPRO"/>
              </a:rPr>
              <a:t>1</a:t>
            </a:r>
          </a:p>
          <a:p>
            <a:pPr rtl="1">
              <a:lnSpc>
                <a:spcPts val="1600"/>
              </a:lnSpc>
              <a:defRPr sz="1000"/>
            </a:pPr>
            <a:r>
              <a:rPr lang="ja-JP" altLang="en-US" sz="1050" dirty="0">
                <a:latin typeface="HGMaruGothicMPRO"/>
                <a:ea typeface="HGMaruGothicMPRO"/>
              </a:rPr>
              <a:t>砂糖　小さじ</a:t>
            </a:r>
            <a:r>
              <a:rPr lang="en-US" altLang="ja-JP" sz="1050" dirty="0">
                <a:latin typeface="HGMaruGothicMPRO"/>
                <a:ea typeface="HGMaruGothicMPRO"/>
              </a:rPr>
              <a:t>1/2</a:t>
            </a:r>
            <a:r>
              <a:rPr lang="ja-JP" altLang="en-US" sz="1050" dirty="0">
                <a:latin typeface="HGMaruGothicMPRO"/>
                <a:ea typeface="HGMaruGothicMPRO"/>
              </a:rPr>
              <a:t>　　酒　少々</a:t>
            </a:r>
            <a:endParaRPr lang="en-US" altLang="ja-JP" sz="1050" dirty="0">
              <a:latin typeface="HGMaruGothicMPRO"/>
              <a:ea typeface="HGMaruGothicMPRO"/>
            </a:endParaRPr>
          </a:p>
        </p:txBody>
      </p:sp>
      <p:sp>
        <p:nvSpPr>
          <p:cNvPr id="33" name="Text Box 89">
            <a:extLst>
              <a:ext uri="{FF2B5EF4-FFF2-40B4-BE49-F238E27FC236}">
                <a16:creationId xmlns:a16="http://schemas.microsoft.com/office/drawing/2014/main" id="{EA2DF071-13C1-1008-9DAC-33FCC3CA2B96}"/>
              </a:ext>
            </a:extLst>
          </p:cNvPr>
          <p:cNvSpPr txBox="1">
            <a:spLocks noChangeArrowheads="1"/>
          </p:cNvSpPr>
          <p:nvPr/>
        </p:nvSpPr>
        <p:spPr bwMode="auto">
          <a:xfrm>
            <a:off x="17617484" y="978"/>
            <a:ext cx="3870057" cy="731473"/>
          </a:xfrm>
          <a:prstGeom prst="rect">
            <a:avLst/>
          </a:prstGeom>
          <a:noFill/>
          <a:ln>
            <a:noFill/>
          </a:ln>
        </p:spPr>
        <p:txBody>
          <a:bodyPr wrap="square" lIns="54864" tIns="27432" rIns="54864" bIns="27432"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400" b="1" i="0" strike="noStrike" dirty="0">
                <a:solidFill>
                  <a:schemeClr val="accent6">
                    <a:lumMod val="60000"/>
                    <a:lumOff val="40000"/>
                  </a:schemeClr>
                </a:solidFill>
                <a:latin typeface="メイリオ" panose="020B0604030504040204" pitchFamily="50" charset="-128"/>
                <a:ea typeface="メイリオ" panose="020B0604030504040204" pitchFamily="50" charset="-128"/>
              </a:rPr>
              <a:t>〈2026</a:t>
            </a:r>
            <a:r>
              <a:rPr lang="ja-JP" altLang="en-US" sz="2400" b="1" i="0" strike="noStrike">
                <a:solidFill>
                  <a:schemeClr val="accent6">
                    <a:lumMod val="60000"/>
                    <a:lumOff val="40000"/>
                  </a:schemeClr>
                </a:solidFill>
                <a:latin typeface="メイリオ" panose="020B0604030504040204" pitchFamily="50" charset="-128"/>
                <a:ea typeface="メイリオ" panose="020B0604030504040204" pitchFamily="50" charset="-128"/>
              </a:rPr>
              <a:t>年</a:t>
            </a:r>
            <a:r>
              <a:rPr lang="en-US" altLang="ja-JP" sz="2400" b="1" dirty="0">
                <a:solidFill>
                  <a:schemeClr val="accent6">
                    <a:lumMod val="60000"/>
                    <a:lumOff val="40000"/>
                  </a:schemeClr>
                </a:solidFill>
                <a:latin typeface="メイリオ" panose="020B0604030504040204" pitchFamily="50" charset="-128"/>
                <a:ea typeface="メイリオ" panose="020B0604030504040204" pitchFamily="50" charset="-128"/>
              </a:rPr>
              <a:t>3</a:t>
            </a:r>
            <a:r>
              <a:rPr lang="ja-JP" altLang="en-US" sz="2400" b="1" i="0" strike="noStrike">
                <a:solidFill>
                  <a:schemeClr val="accent6">
                    <a:lumMod val="60000"/>
                    <a:lumOff val="40000"/>
                  </a:schemeClr>
                </a:solidFill>
                <a:latin typeface="メイリオ" panose="020B0604030504040204" pitchFamily="50" charset="-128"/>
                <a:ea typeface="メイリオ" panose="020B0604030504040204" pitchFamily="50" charset="-128"/>
              </a:rPr>
              <a:t>月版</a:t>
            </a:r>
            <a:r>
              <a:rPr lang="en-US" altLang="ja-JP" sz="2400" b="1" i="0" strike="noStrike" dirty="0">
                <a:solidFill>
                  <a:schemeClr val="accent6">
                    <a:lumMod val="60000"/>
                    <a:lumOff val="40000"/>
                  </a:schemeClr>
                </a:solidFill>
                <a:latin typeface="メイリオ" panose="020B0604030504040204" pitchFamily="50" charset="-128"/>
                <a:ea typeface="メイリオ" panose="020B0604030504040204" pitchFamily="50" charset="-128"/>
              </a:rPr>
              <a:t>〉</a:t>
            </a:r>
          </a:p>
        </p:txBody>
      </p:sp>
      <p:sp>
        <p:nvSpPr>
          <p:cNvPr id="35" name="Text Box 1833">
            <a:extLst>
              <a:ext uri="{FF2B5EF4-FFF2-40B4-BE49-F238E27FC236}">
                <a16:creationId xmlns:a16="http://schemas.microsoft.com/office/drawing/2014/main" id="{096E4CA7-0947-4D38-A086-FDCD1DD37DAB}"/>
              </a:ext>
            </a:extLst>
          </p:cNvPr>
          <p:cNvSpPr txBox="1">
            <a:spLocks noChangeArrowheads="1"/>
          </p:cNvSpPr>
          <p:nvPr/>
        </p:nvSpPr>
        <p:spPr bwMode="auto">
          <a:xfrm>
            <a:off x="10489225" y="2690793"/>
            <a:ext cx="4960001" cy="136075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0" i="0">
                <a:effectLst/>
                <a:latin typeface="HGMaruGothicMPRO"/>
                <a:ea typeface="HGMaruGothicMPRO"/>
              </a:rPr>
              <a:t>　</a:t>
            </a:r>
            <a:r>
              <a:rPr lang="ja-JP" altLang="en-US" sz="1050">
                <a:latin typeface="HGMaruGothicMPRO"/>
                <a:ea typeface="HGMaruGothicMPRO"/>
              </a:rPr>
              <a:t>タイ</a:t>
            </a:r>
            <a:r>
              <a:rPr lang="ja-JP" altLang="en-US" sz="1050" b="0" i="0">
                <a:effectLst/>
                <a:latin typeface="HGMaruGothicMPRO"/>
                <a:ea typeface="HGMaruGothicMPRO"/>
              </a:rPr>
              <a:t>には、ビタミン</a:t>
            </a:r>
            <a:r>
              <a:rPr lang="en" altLang="ja-JP" sz="1050" b="0" i="0">
                <a:effectLst/>
                <a:latin typeface="HGMaruGothicMPRO"/>
                <a:ea typeface="HGMaruGothicMPRO"/>
              </a:rPr>
              <a:t>B1</a:t>
            </a:r>
            <a:r>
              <a:rPr lang="ja-JP" altLang="en-US" sz="1050" b="0" i="0">
                <a:effectLst/>
                <a:latin typeface="HGMaruGothicMPRO"/>
                <a:ea typeface="HGMaruGothicMPRO"/>
              </a:rPr>
              <a:t>、ビタミン</a:t>
            </a:r>
            <a:r>
              <a:rPr lang="ja-JP" altLang="en" sz="1050" b="0" i="0">
                <a:effectLst/>
                <a:latin typeface="HGMaruGothicMPRO"/>
                <a:ea typeface="HGMaruGothicMPRO"/>
              </a:rPr>
              <a:t>Ｂ</a:t>
            </a:r>
            <a:r>
              <a:rPr lang="en" altLang="ja-JP" sz="1050" b="0" i="0">
                <a:effectLst/>
                <a:latin typeface="HGMaruGothicMPRO"/>
                <a:ea typeface="HGMaruGothicMPRO"/>
              </a:rPr>
              <a:t>6</a:t>
            </a:r>
            <a:r>
              <a:rPr lang="ja-JP" altLang="en-US" sz="1050" b="0" i="0">
                <a:effectLst/>
                <a:latin typeface="HGMaruGothicMPRO"/>
                <a:ea typeface="HGMaruGothicMPRO"/>
              </a:rPr>
              <a:t>、ビタミン</a:t>
            </a:r>
            <a:r>
              <a:rPr lang="en" altLang="ja-JP" sz="1050" b="0" i="0">
                <a:effectLst/>
                <a:latin typeface="HGMaruGothicMPRO"/>
                <a:ea typeface="HGMaruGothicMPRO"/>
              </a:rPr>
              <a:t>B12</a:t>
            </a:r>
            <a:r>
              <a:rPr lang="ja-JP" altLang="en-US" sz="1050" b="0" i="0">
                <a:effectLst/>
                <a:latin typeface="HGMaruGothicMPRO"/>
                <a:ea typeface="HGMaruGothicMPRO"/>
              </a:rPr>
              <a:t>、ビタミン</a:t>
            </a:r>
            <a:r>
              <a:rPr lang="en" altLang="ja-JP" sz="1050" b="0" i="0">
                <a:effectLst/>
                <a:latin typeface="HGMaruGothicMPRO"/>
                <a:ea typeface="HGMaruGothicMPRO"/>
              </a:rPr>
              <a:t>D</a:t>
            </a:r>
            <a:r>
              <a:rPr lang="ja-JP" altLang="en-US" sz="1050" b="0" i="0">
                <a:effectLst/>
                <a:latin typeface="HGMaruGothicMPRO"/>
                <a:ea typeface="HGMaruGothicMPRO"/>
              </a:rPr>
              <a:t>、ビタミン</a:t>
            </a:r>
            <a:r>
              <a:rPr lang="en-US" altLang="ja-JP" sz="1050" b="0" i="0" dirty="0">
                <a:effectLst/>
                <a:latin typeface="HGMaruGothicMPRO"/>
                <a:ea typeface="HGMaruGothicMPRO"/>
              </a:rPr>
              <a:t>E</a:t>
            </a:r>
            <a:r>
              <a:rPr lang="ja-JP" altLang="en-US" sz="1050" b="0" i="0">
                <a:effectLst/>
                <a:latin typeface="HGMaruGothicMPRO"/>
                <a:ea typeface="HGMaruGothicMPRO"/>
              </a:rPr>
              <a:t>、カリウム、タウリン、</a:t>
            </a:r>
            <a:r>
              <a:rPr lang="en" altLang="ja-JP" sz="1050" i="0">
                <a:effectLst/>
                <a:latin typeface="HGMaruGothicMPRO"/>
                <a:ea typeface="HGMaruGothicMPRO"/>
              </a:rPr>
              <a:t>EPA</a:t>
            </a:r>
            <a:r>
              <a:rPr lang="ja-JP" altLang="en-US" sz="1050" i="0">
                <a:effectLst/>
                <a:latin typeface="HGMaruGothicMPRO"/>
                <a:ea typeface="HGMaruGothicMPRO"/>
              </a:rPr>
              <a:t>、</a:t>
            </a:r>
            <a:r>
              <a:rPr lang="en" altLang="ja-JP" sz="1050" i="0">
                <a:effectLst/>
                <a:latin typeface="HGMaruGothicMPRO"/>
                <a:ea typeface="HGMaruGothicMPRO"/>
              </a:rPr>
              <a:t>DHA</a:t>
            </a:r>
            <a:r>
              <a:rPr lang="ja-JP" altLang="en-US" sz="1050" b="0" i="0">
                <a:effectLst/>
                <a:latin typeface="HGMaruGothicMPRO"/>
                <a:ea typeface="HGMaruGothicMPRO"/>
              </a:rPr>
              <a:t>などの栄養素が豊富に含まれている。</a:t>
            </a:r>
            <a:endParaRPr lang="en-US" altLang="ja-JP" sz="1050" b="0" i="0" dirty="0">
              <a:effectLst/>
              <a:latin typeface="HGMaruGothicMPRO"/>
              <a:ea typeface="HGMaruGothicMPRO"/>
            </a:endParaRPr>
          </a:p>
          <a:p>
            <a:r>
              <a:rPr lang="ja-JP" altLang="en-US" sz="1050" b="0" i="0">
                <a:effectLst/>
                <a:latin typeface="HGMaruGothicMPRO"/>
                <a:ea typeface="HGMaruGothicMPRO"/>
              </a:rPr>
              <a:t>　ビタミン</a:t>
            </a:r>
            <a:r>
              <a:rPr lang="ja-JP" altLang="en" sz="1050" b="0" i="0">
                <a:effectLst/>
                <a:latin typeface="HGMaruGothicMPRO"/>
                <a:ea typeface="HGMaruGothicMPRO"/>
              </a:rPr>
              <a:t>Ｂ</a:t>
            </a:r>
            <a:r>
              <a:rPr lang="en" altLang="ja-JP" sz="1050" b="0" i="0">
                <a:effectLst/>
                <a:latin typeface="HGMaruGothicMPRO"/>
                <a:ea typeface="HGMaruGothicMPRO"/>
              </a:rPr>
              <a:t>1</a:t>
            </a:r>
            <a:r>
              <a:rPr lang="ja-JP" altLang="en-US" sz="1050" b="0" i="0">
                <a:effectLst/>
                <a:latin typeface="HGMaruGothicMPRO"/>
                <a:ea typeface="HGMaruGothicMPRO"/>
              </a:rPr>
              <a:t>は糖質からエネルギーを産出するとともに、肌や粘膜を健康に保つ働きがある。糖が主なエネルギー源である脳にとっても大切な栄養素だ。疲労回復や神経・脳の機能を正常に保つ効果が期待できる。ビタミン</a:t>
            </a:r>
            <a:r>
              <a:rPr lang="en" altLang="ja-JP" sz="1050" b="0" i="0">
                <a:effectLst/>
                <a:latin typeface="HGMaruGothicMPRO"/>
                <a:ea typeface="HGMaruGothicMPRO"/>
              </a:rPr>
              <a:t>B1</a:t>
            </a:r>
            <a:r>
              <a:rPr lang="ja-JP" altLang="en-US" sz="1050" b="0" i="0">
                <a:effectLst/>
                <a:latin typeface="HGMaruGothicMPRO"/>
                <a:ea typeface="HGMaruGothicMPRO"/>
              </a:rPr>
              <a:t>は水溶性で体内にとどめておくことができないため、日々取り続けていく必要がある。</a:t>
            </a:r>
            <a:endParaRPr lang="en-US" altLang="ja-JP" sz="1050" dirty="0">
              <a:latin typeface="HGMaruGothicMPRO"/>
              <a:ea typeface="HGMaruGothicMPRO"/>
            </a:endParaRPr>
          </a:p>
        </p:txBody>
      </p:sp>
      <p:pic>
        <p:nvPicPr>
          <p:cNvPr id="37" name="図 36">
            <a:extLst>
              <a:ext uri="{FF2B5EF4-FFF2-40B4-BE49-F238E27FC236}">
                <a16:creationId xmlns:a16="http://schemas.microsoft.com/office/drawing/2014/main" id="{F6C3CB4F-7708-D397-2BF2-2F2ABBF5D70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25827" y="1014116"/>
            <a:ext cx="5772891" cy="695729"/>
          </a:xfrm>
          <a:prstGeom prst="rect">
            <a:avLst/>
          </a:prstGeom>
          <a:effectLst/>
        </p:spPr>
      </p:pic>
      <p:pic>
        <p:nvPicPr>
          <p:cNvPr id="41" name="図 40">
            <a:extLst>
              <a:ext uri="{FF2B5EF4-FFF2-40B4-BE49-F238E27FC236}">
                <a16:creationId xmlns:a16="http://schemas.microsoft.com/office/drawing/2014/main" id="{FF3BFA18-17AF-1CB7-FAB5-7BA1C195173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02" y="1098326"/>
            <a:ext cx="5550030" cy="674557"/>
          </a:xfrm>
          <a:prstGeom prst="rect">
            <a:avLst/>
          </a:prstGeom>
          <a:effectLst/>
        </p:spPr>
      </p:pic>
      <p:sp>
        <p:nvSpPr>
          <p:cNvPr id="42" name="テキスト ボックス 175">
            <a:extLst>
              <a:ext uri="{FF2B5EF4-FFF2-40B4-BE49-F238E27FC236}">
                <a16:creationId xmlns:a16="http://schemas.microsoft.com/office/drawing/2014/main" id="{A7753349-BD84-7C4A-BBD3-FE644031C150}"/>
              </a:ext>
            </a:extLst>
          </p:cNvPr>
          <p:cNvSpPr txBox="1"/>
          <p:nvPr/>
        </p:nvSpPr>
        <p:spPr bwMode="auto">
          <a:xfrm>
            <a:off x="10738886" y="9258146"/>
            <a:ext cx="9425048" cy="2944624"/>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effectLst/>
                <a:latin typeface="HGMaruGothicMPRO" panose="020F0600000000000000" pitchFamily="34" charset="-128"/>
                <a:ea typeface="HGMaruGothicMPRO" panose="020F0600000000000000" pitchFamily="34" charset="-128"/>
                <a:cs typeface="Helvetica"/>
              </a:rPr>
              <a:t>　</a:t>
            </a:r>
            <a:r>
              <a:rPr lang="ja-JP" altLang="en-US" dirty="0">
                <a:effectLst/>
                <a:latin typeface="HGMaruGothicMPRO" panose="020F0600000000000000" pitchFamily="34" charset="-128"/>
                <a:ea typeface="HGMaruGothicMPRO" panose="020F0600000000000000" pitchFamily="34" charset="-128"/>
              </a:rPr>
              <a:t>年度末の月。４月の新年度に向け、お客も「春」や「新しさ」へ意識が向く。徐々に気温も上がり過ごしやすい気候になるため、３月中に冬物商品の撤去と春季商品の導入を行う。３月は、ひな祭りやホワイトデー、お彼岸、お花見などイベントが多い。卒業や転勤などもあり、年末に次いで迅速な対応が求められる月だ。また、３月の対応で大切なことは、新年度に向けてどのようなお客が減って、どのようなお客が増えていくのかを確認すること。新規のお客も増えるので、売れる商品が変わる可能性もある。自店の客層の</a:t>
            </a:r>
            <a:r>
              <a:rPr lang="ja-JP" altLang="en-US">
                <a:effectLst/>
                <a:latin typeface="HGMaruGothicMPRO" panose="020F0600000000000000" pitchFamily="34" charset="-128"/>
                <a:ea typeface="HGMaruGothicMPRO" panose="020F0600000000000000" pitchFamily="34" charset="-128"/>
              </a:rPr>
              <a:t>変化に十分</a:t>
            </a:r>
            <a:r>
              <a:rPr lang="ja-JP" altLang="en-US" dirty="0">
                <a:effectLst/>
                <a:latin typeface="HGMaruGothicMPRO" panose="020F0600000000000000" pitchFamily="34" charset="-128"/>
                <a:ea typeface="HGMaruGothicMPRO" panose="020F0600000000000000" pitchFamily="34" charset="-128"/>
              </a:rPr>
              <a:t>に注意しよう。</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◆花粉対策</a:t>
            </a:r>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dirty="0">
                <a:effectLst/>
                <a:latin typeface="HGMaruGothicMPRO" panose="020F0600000000000000" pitchFamily="34" charset="-128"/>
                <a:ea typeface="HGMaruGothicMPRO" panose="020F0600000000000000" pitchFamily="34" charset="-128"/>
              </a:rPr>
              <a:t>　この時季は花粉対策商品の売上がピークになる店舗が多い。駅前立地など人が動く交通の中心になる店舗は、花粉対策を強化しよう。売り切るつもりで関連商品をまとめてレジ前平台か、店舗入り口近くで展開。花粉症の潜在需要商品といえるミント系タブレット、ガム、キャンディなどはレジ前平台が効果的。</a:t>
            </a:r>
            <a:endParaRPr lang="en-US" altLang="ja-JP" b="1" dirty="0">
              <a:latin typeface="HGMaruGothicMPRO" panose="020F0600000000000000" pitchFamily="34" charset="-128"/>
              <a:ea typeface="HGMaruGothicMPRO" panose="020F0600000000000000" pitchFamily="34" charset="-128"/>
              <a:cs typeface="HG丸ｺﾞｼｯｸM-PRO"/>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◆ホワイトデー</a:t>
            </a:r>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dirty="0">
                <a:effectLst/>
                <a:latin typeface="HGMaruGothicMPRO" panose="020F0600000000000000" pitchFamily="34" charset="-128"/>
                <a:ea typeface="HGMaruGothicMPRO" panose="020F0600000000000000" pitchFamily="34" charset="-128"/>
              </a:rPr>
              <a:t>　</a:t>
            </a:r>
            <a:r>
              <a:rPr lang="en-US" altLang="ja-JP" dirty="0">
                <a:effectLst/>
                <a:latin typeface="HGMaruGothicMPRO" panose="020F0600000000000000" pitchFamily="34" charset="-128"/>
                <a:ea typeface="HGMaruGothicMPRO" panose="020F0600000000000000" pitchFamily="34" charset="-128"/>
              </a:rPr>
              <a:t>14</a:t>
            </a:r>
            <a:r>
              <a:rPr lang="ja-JP" altLang="en-US" dirty="0">
                <a:effectLst/>
                <a:latin typeface="HGMaruGothicMPRO" panose="020F0600000000000000" pitchFamily="34" charset="-128"/>
                <a:ea typeface="HGMaruGothicMPRO" panose="020F0600000000000000" pitchFamily="34" charset="-128"/>
              </a:rPr>
              <a:t>日はホワイトデー。立地ごとに売れ筋商品が異なるので、自店立地の特性を活かした商品展開を行う。例えば、オフィス街では同僚に贈るお返し用、住宅街や学校近隣ではパートナー、家族などへのお返し用を用意する。また、自分へのごほうびとして購入する人もいる。バレンタインデーと同じく「感謝を伝えるイベント」として多様化するホワイトデーの需要を逃さず、幅広い層にアピールしよう。</a:t>
            </a:r>
            <a:endParaRPr lang="ja-JP" altLang="en-US" dirty="0">
              <a:latin typeface="HGMaruGothicMPRO" panose="020F0600000000000000" pitchFamily="34" charset="-128"/>
              <a:ea typeface="HGMaruGothicMPRO" panose="020F0600000000000000" pitchFamily="34" charset="-128"/>
            </a:endParaRPr>
          </a:p>
        </p:txBody>
      </p:sp>
      <p:sp>
        <p:nvSpPr>
          <p:cNvPr id="44" name="テキスト ボックス 177">
            <a:extLst>
              <a:ext uri="{FF2B5EF4-FFF2-40B4-BE49-F238E27FC236}">
                <a16:creationId xmlns:a16="http://schemas.microsoft.com/office/drawing/2014/main" id="{23C0544A-B008-F90D-9F80-5CCCEFBB8E72}"/>
              </a:ext>
            </a:extLst>
          </p:cNvPr>
          <p:cNvSpPr txBox="1"/>
          <p:nvPr/>
        </p:nvSpPr>
        <p:spPr bwMode="auto">
          <a:xfrm>
            <a:off x="10912483" y="8493066"/>
            <a:ext cx="9093336" cy="561339"/>
          </a:xfrm>
          <a:prstGeom prst="rect">
            <a:avLst/>
          </a:prstGeom>
          <a:noFill/>
          <a:ln w="9525">
            <a:noFill/>
            <a:miter lim="800000"/>
            <a:headEnd/>
            <a:tailEnd/>
          </a:ln>
        </p:spPr>
        <p:txBody>
          <a:bodyPr wrap="square" lIns="27432" tIns="18288"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3200">
                <a:latin typeface="HG創英角ｺﾞｼｯｸUB"/>
                <a:ea typeface="HG創英角ｺﾞｼｯｸUB"/>
                <a:cs typeface="HG創英角ｺﾞｼｯｸUB"/>
              </a:rPr>
              <a:t>３月</a:t>
            </a:r>
            <a:r>
              <a:rPr lang="ja-JP" altLang="en-US" sz="3200">
                <a:solidFill>
                  <a:schemeClr val="tx1"/>
                </a:solidFill>
                <a:latin typeface="HG創英角ｺﾞｼｯｸUB"/>
                <a:ea typeface="HG創英角ｺﾞｼｯｸUB"/>
                <a:cs typeface="HG創英角ｺﾞｼｯｸUB"/>
              </a:rPr>
              <a:t>の販促ポイント</a:t>
            </a:r>
          </a:p>
        </p:txBody>
      </p:sp>
      <p:sp>
        <p:nvSpPr>
          <p:cNvPr id="48" name="AutoShape 6">
            <a:extLst>
              <a:ext uri="{FF2B5EF4-FFF2-40B4-BE49-F238E27FC236}">
                <a16:creationId xmlns:a16="http://schemas.microsoft.com/office/drawing/2014/main" id="{6B742487-2185-A556-1A9A-6F1A6C2922FC}"/>
              </a:ext>
            </a:extLst>
          </p:cNvPr>
          <p:cNvSpPr>
            <a:spLocks noChangeArrowheads="1"/>
          </p:cNvSpPr>
          <p:nvPr/>
        </p:nvSpPr>
        <p:spPr bwMode="auto">
          <a:xfrm>
            <a:off x="15682351" y="2062724"/>
            <a:ext cx="5067250"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dirty="0">
                <a:latin typeface="HG丸ｺﾞｼｯｸM-PRO" panose="020F0600000000000000" pitchFamily="50" charset="-128"/>
                <a:ea typeface="HG丸ｺﾞｼｯｸM-PRO" panose="020F0600000000000000" pitchFamily="50" charset="-128"/>
                <a:cs typeface="ヒラギノ角ゴ ProN W6"/>
              </a:rPr>
              <a:t>タケノコ</a:t>
            </a:r>
          </a:p>
        </p:txBody>
      </p:sp>
      <p:sp>
        <p:nvSpPr>
          <p:cNvPr id="49" name="AutoShape 10">
            <a:extLst>
              <a:ext uri="{FF2B5EF4-FFF2-40B4-BE49-F238E27FC236}">
                <a16:creationId xmlns:a16="http://schemas.microsoft.com/office/drawing/2014/main" id="{C281C280-D764-81A0-95FF-1E82EDDCB70C}"/>
              </a:ext>
            </a:extLst>
          </p:cNvPr>
          <p:cNvSpPr>
            <a:spLocks noChangeArrowheads="1"/>
          </p:cNvSpPr>
          <p:nvPr/>
        </p:nvSpPr>
        <p:spPr bwMode="auto">
          <a:xfrm>
            <a:off x="186821" y="3014987"/>
            <a:ext cx="4503990" cy="2183821"/>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a:solidFill>
                  <a:srgbClr val="000000"/>
                </a:solidFill>
                <a:latin typeface="HGMaruGothicMPRO"/>
                <a:ea typeface="HGMaruGothicMPRO"/>
                <a:cs typeface="HG丸ｺﾞｼｯｸM-PRO"/>
              </a:rPr>
              <a:t>材料：２人前</a:t>
            </a:r>
            <a:r>
              <a:rPr lang="en-US" altLang="ja-JP" sz="1200" b="1" i="0" strike="noStrike" dirty="0">
                <a:solidFill>
                  <a:srgbClr val="000000"/>
                </a:solidFill>
                <a:latin typeface="HGMaruGothicMPRO"/>
                <a:ea typeface="HGMaruGothicMPRO"/>
                <a:cs typeface="HG丸ｺﾞｼｯｸM-PRO"/>
              </a:rPr>
              <a:t>》</a:t>
            </a:r>
            <a:endParaRPr lang="en-US" altLang="ja-JP" sz="100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rPr>
              <a:t>タイ　２切れ</a:t>
            </a:r>
            <a:endParaRPr lang="en-US" altLang="ja-JP" sz="1050" dirty="0">
              <a:latin typeface="HGMaruGothicMPRO"/>
              <a:ea typeface="HGMaruGothicMPRO"/>
            </a:endParaRPr>
          </a:p>
          <a:p>
            <a:pPr rtl="1">
              <a:lnSpc>
                <a:spcPts val="1600"/>
              </a:lnSpc>
              <a:defRPr sz="1000"/>
            </a:pPr>
            <a:r>
              <a:rPr lang="ja-JP" altLang="en-US" sz="1050">
                <a:latin typeface="HGMaruGothicMPRO"/>
                <a:ea typeface="HGMaruGothicMPRO"/>
              </a:rPr>
              <a:t>アサリ　</a:t>
            </a:r>
            <a:r>
              <a:rPr lang="en-US" altLang="ja-JP" sz="1050" dirty="0">
                <a:latin typeface="HGMaruGothicMPRO"/>
                <a:ea typeface="HGMaruGothicMPRO"/>
              </a:rPr>
              <a:t>100g</a:t>
            </a:r>
            <a:r>
              <a:rPr lang="ja-JP" altLang="en-US" sz="1050">
                <a:latin typeface="HGMaruGothicMPRO"/>
                <a:ea typeface="HGMaruGothicMPRO"/>
              </a:rPr>
              <a:t>　　</a:t>
            </a:r>
            <a:endParaRPr lang="en-US" altLang="ja-JP" sz="1050" dirty="0">
              <a:latin typeface="HGMaruGothicMPRO"/>
              <a:ea typeface="HGMaruGothicMPRO"/>
            </a:endParaRPr>
          </a:p>
          <a:p>
            <a:pPr rtl="1">
              <a:lnSpc>
                <a:spcPts val="1600"/>
              </a:lnSpc>
              <a:defRPr sz="1000"/>
            </a:pPr>
            <a:r>
              <a:rPr lang="ja-JP" altLang="en-US" sz="1050">
                <a:latin typeface="HGMaruGothicMPRO"/>
                <a:ea typeface="HGMaruGothicMPRO"/>
              </a:rPr>
              <a:t>ミニトマト　６個</a:t>
            </a:r>
            <a:endParaRPr lang="en-US" altLang="ja-JP" sz="1050" dirty="0">
              <a:latin typeface="HGMaruGothicMPRO"/>
              <a:ea typeface="HGMaruGothicMPRO"/>
            </a:endParaRPr>
          </a:p>
          <a:p>
            <a:pPr rtl="1">
              <a:lnSpc>
                <a:spcPts val="1600"/>
              </a:lnSpc>
              <a:defRPr sz="1000"/>
            </a:pPr>
            <a:r>
              <a:rPr lang="ja-JP" altLang="en-US" sz="1050">
                <a:latin typeface="HGMaruGothicMPRO"/>
                <a:ea typeface="HGMaruGothicMPRO"/>
              </a:rPr>
              <a:t>ニンニク　２片</a:t>
            </a:r>
            <a:endParaRPr lang="en-US" altLang="ja-JP" sz="1050" dirty="0">
              <a:latin typeface="HGMaruGothicMPRO"/>
              <a:ea typeface="HGMaruGothicMPRO"/>
            </a:endParaRPr>
          </a:p>
          <a:p>
            <a:pPr rtl="1">
              <a:lnSpc>
                <a:spcPts val="1600"/>
              </a:lnSpc>
              <a:defRPr sz="1000"/>
            </a:pPr>
            <a:r>
              <a:rPr lang="ja-JP" altLang="en-US" sz="1050">
                <a:latin typeface="HGMaruGothicMPRO"/>
                <a:ea typeface="HGMaruGothicMPRO"/>
              </a:rPr>
              <a:t>オリーブ油　大さじ１</a:t>
            </a:r>
            <a:endParaRPr lang="en-US" altLang="ja-JP" sz="1050" dirty="0">
              <a:latin typeface="HGMaruGothicMPRO"/>
              <a:ea typeface="HGMaruGothicMPRO"/>
            </a:endParaRPr>
          </a:p>
          <a:p>
            <a:pPr rtl="1">
              <a:lnSpc>
                <a:spcPts val="1600"/>
              </a:lnSpc>
              <a:defRPr sz="1000"/>
            </a:pPr>
            <a:r>
              <a:rPr lang="ja-JP" altLang="en-US" sz="1050">
                <a:latin typeface="HGMaruGothicMPRO"/>
                <a:ea typeface="HGMaruGothicMPRO"/>
                <a:cs typeface="HG丸ｺﾞｼｯｸM-PRO"/>
              </a:rPr>
              <a:t>白ワイン　</a:t>
            </a:r>
            <a:r>
              <a:rPr lang="en" altLang="ja-JP" sz="1050" dirty="0">
                <a:latin typeface="HGMaruGothicMPRO"/>
                <a:ea typeface="HGMaruGothicMPRO"/>
                <a:cs typeface="HG丸ｺﾞｼｯｸM-PRO"/>
              </a:rPr>
              <a:t>50ml</a:t>
            </a:r>
            <a:endParaRPr lang="en-US" altLang="ja-JP" sz="105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水　</a:t>
            </a:r>
            <a:r>
              <a:rPr lang="en" altLang="ja-JP" sz="1050" dirty="0">
                <a:latin typeface="HGMaruGothicMPRO"/>
                <a:ea typeface="HGMaruGothicMPRO"/>
                <a:cs typeface="HG丸ｺﾞｼｯｸM-PRO"/>
              </a:rPr>
              <a:t>150ml</a:t>
            </a:r>
            <a:r>
              <a:rPr lang="ja-JP" altLang="en-US" sz="1050">
                <a:latin typeface="HGMaruGothicMPRO"/>
                <a:ea typeface="HGMaruGothicMPRO"/>
                <a:cs typeface="HG丸ｺﾞｼｯｸM-PRO"/>
              </a:rPr>
              <a:t>　　</a:t>
            </a:r>
            <a:endParaRPr lang="en-US" altLang="ja-JP" sz="105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rPr>
              <a:t>アンチョビ　</a:t>
            </a:r>
            <a:r>
              <a:rPr lang="en-US" altLang="ja-JP" sz="1050" dirty="0">
                <a:latin typeface="HGMaruGothicMPRO"/>
                <a:ea typeface="HGMaruGothicMPRO"/>
              </a:rPr>
              <a:t>2</a:t>
            </a:r>
            <a:r>
              <a:rPr lang="ja-JP" altLang="en-US" sz="1050">
                <a:latin typeface="HGMaruGothicMPRO"/>
                <a:ea typeface="HGMaruGothicMPRO"/>
              </a:rPr>
              <a:t>枚</a:t>
            </a:r>
            <a:endParaRPr lang="en-US" altLang="ja-JP" sz="1050" dirty="0">
              <a:latin typeface="HGMaruGothicMPRO"/>
              <a:ea typeface="HGMaruGothicMPRO"/>
            </a:endParaRPr>
          </a:p>
          <a:p>
            <a:pPr rtl="1">
              <a:lnSpc>
                <a:spcPts val="1600"/>
              </a:lnSpc>
              <a:defRPr sz="1000"/>
            </a:pPr>
            <a:r>
              <a:rPr lang="ja-JP" altLang="en-US" sz="1050">
                <a:latin typeface="HGMaruGothicMPRO"/>
                <a:ea typeface="HGMaruGothicMPRO"/>
                <a:cs typeface="HG丸ｺﾞｼｯｸM-PRO"/>
              </a:rPr>
              <a:t>塩・こしょう　各適宜　　　</a:t>
            </a:r>
            <a:endParaRPr lang="en-US" altLang="ja-JP" sz="1050" dirty="0">
              <a:latin typeface="HGMaruGothicMPRO"/>
              <a:ea typeface="HGMaruGothicMPRO"/>
              <a:cs typeface="HG丸ｺﾞｼｯｸM-PRO"/>
            </a:endParaRPr>
          </a:p>
          <a:p>
            <a:pPr rtl="1">
              <a:lnSpc>
                <a:spcPts val="1600"/>
              </a:lnSpc>
              <a:defRPr sz="1000"/>
            </a:pPr>
            <a:endParaRPr lang="en-US" altLang="ja-JP" sz="1050" dirty="0">
              <a:latin typeface="HGMaruGothicMPRO"/>
              <a:ea typeface="HGMaruGothicMPRO"/>
              <a:cs typeface="HG丸ｺﾞｼｯｸM-PRO"/>
            </a:endParaRPr>
          </a:p>
        </p:txBody>
      </p:sp>
      <p:sp>
        <p:nvSpPr>
          <p:cNvPr id="50" name="AutoShape 16">
            <a:extLst>
              <a:ext uri="{FF2B5EF4-FFF2-40B4-BE49-F238E27FC236}">
                <a16:creationId xmlns:a16="http://schemas.microsoft.com/office/drawing/2014/main" id="{3D72067A-F8DB-A8FE-57AA-924D61CCA397}"/>
              </a:ext>
            </a:extLst>
          </p:cNvPr>
          <p:cNvSpPr>
            <a:spLocks noChangeArrowheads="1"/>
          </p:cNvSpPr>
          <p:nvPr/>
        </p:nvSpPr>
        <p:spPr bwMode="auto">
          <a:xfrm>
            <a:off x="330302" y="1098326"/>
            <a:ext cx="5158281" cy="66923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FF6600"/>
              </a:solidFill>
              <a:latin typeface="HGS創英角ﾎﾟｯﾌﾟ体"/>
              <a:ea typeface="HGS創英角ﾎﾟｯﾌﾟ体"/>
            </a:endParaRPr>
          </a:p>
        </p:txBody>
      </p:sp>
      <p:pic>
        <p:nvPicPr>
          <p:cNvPr id="54" name="図 53">
            <a:extLst>
              <a:ext uri="{FF2B5EF4-FFF2-40B4-BE49-F238E27FC236}">
                <a16:creationId xmlns:a16="http://schemas.microsoft.com/office/drawing/2014/main" id="{43B73EF4-29A7-035F-37E0-DF878946012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317" y="1157086"/>
            <a:ext cx="6249547" cy="674557"/>
          </a:xfrm>
          <a:prstGeom prst="rect">
            <a:avLst/>
          </a:prstGeom>
          <a:effectLst/>
        </p:spPr>
      </p:pic>
      <p:sp>
        <p:nvSpPr>
          <p:cNvPr id="55" name="AutoShape 17">
            <a:extLst>
              <a:ext uri="{FF2B5EF4-FFF2-40B4-BE49-F238E27FC236}">
                <a16:creationId xmlns:a16="http://schemas.microsoft.com/office/drawing/2014/main" id="{00B4B627-926A-D006-B06B-9268F2E83BDE}"/>
              </a:ext>
            </a:extLst>
          </p:cNvPr>
          <p:cNvSpPr>
            <a:spLocks noChangeArrowheads="1"/>
          </p:cNvSpPr>
          <p:nvPr/>
        </p:nvSpPr>
        <p:spPr bwMode="auto">
          <a:xfrm>
            <a:off x="10440969" y="1058105"/>
            <a:ext cx="5406294" cy="65534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0000FF"/>
              </a:solidFill>
              <a:latin typeface="HGS創英角ﾎﾟｯﾌﾟ体"/>
              <a:ea typeface="HGS創英角ﾎﾟｯﾌﾟ体"/>
            </a:endParaRPr>
          </a:p>
        </p:txBody>
      </p:sp>
      <p:pic>
        <p:nvPicPr>
          <p:cNvPr id="56" name="図 55">
            <a:extLst>
              <a:ext uri="{FF2B5EF4-FFF2-40B4-BE49-F238E27FC236}">
                <a16:creationId xmlns:a16="http://schemas.microsoft.com/office/drawing/2014/main" id="{A48D8C4E-E486-F37E-4A04-CDA77965713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16916" y="1066068"/>
            <a:ext cx="6300568" cy="714779"/>
          </a:xfrm>
          <a:prstGeom prst="rect">
            <a:avLst/>
          </a:prstGeom>
          <a:effectLst/>
        </p:spPr>
      </p:pic>
      <p:sp>
        <p:nvSpPr>
          <p:cNvPr id="57" name="Text Box 1833">
            <a:extLst>
              <a:ext uri="{FF2B5EF4-FFF2-40B4-BE49-F238E27FC236}">
                <a16:creationId xmlns:a16="http://schemas.microsoft.com/office/drawing/2014/main" id="{198D671C-1C76-1A5B-5AAE-1280CF2C1B25}"/>
              </a:ext>
            </a:extLst>
          </p:cNvPr>
          <p:cNvSpPr txBox="1">
            <a:spLocks noChangeArrowheads="1"/>
          </p:cNvSpPr>
          <p:nvPr/>
        </p:nvSpPr>
        <p:spPr bwMode="auto">
          <a:xfrm>
            <a:off x="15682351" y="2774165"/>
            <a:ext cx="4812727" cy="129361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i="0" dirty="0">
                <a:effectLst/>
                <a:latin typeface="HGMaruGothicMPRO" panose="020F0600000000000000" pitchFamily="34" charset="-128"/>
                <a:ea typeface="HGMaruGothicMPRO" panose="020F0600000000000000" pitchFamily="34" charset="-128"/>
              </a:rPr>
              <a:t>　</a:t>
            </a:r>
            <a:r>
              <a:rPr lang="ja-JP" altLang="en-US" sz="1050" dirty="0">
                <a:latin typeface="HG丸ｺﾞｼｯｸM-PRO" panose="020F0600000000000000" pitchFamily="50" charset="-128"/>
                <a:ea typeface="HG丸ｺﾞｼｯｸM-PRO" panose="020F0600000000000000" pitchFamily="50" charset="-128"/>
              </a:rPr>
              <a:t>タケノコに</a:t>
            </a:r>
            <a:r>
              <a:rPr lang="ja-JP" altLang="en-US" sz="1050" i="0" dirty="0">
                <a:effectLst/>
                <a:latin typeface="HGMaruGothicMPRO" panose="020F0600000000000000" pitchFamily="34" charset="-128"/>
                <a:ea typeface="HGMaruGothicMPRO" panose="020F0600000000000000" pitchFamily="34" charset="-128"/>
              </a:rPr>
              <a:t>は、タンパク質、カリウム、チロシン、食物繊維などの栄養素が豊富に含まれる。チロシンは、タケノコに多く含まれるアミノ酸の一種だ。茹でた際に切り口や節の部分に白く現れる結晶状の物質で、うま味成分の多さを示す目安としても知られている。また、神経伝達物質であるドーパミンやアドレナリン、さらには甲状腺ホルモンの材料となる重要な栄養素だ。</a:t>
            </a:r>
            <a:endParaRPr lang="en-US" altLang="ja-JP" sz="1050" dirty="0">
              <a:latin typeface="HGMaruGothicMPRO" panose="020F0600000000000000" pitchFamily="34" charset="-128"/>
              <a:ea typeface="HGMaruGothicMPRO" panose="020F0600000000000000" pitchFamily="34" charset="-128"/>
            </a:endParaRPr>
          </a:p>
        </p:txBody>
      </p:sp>
      <p:sp>
        <p:nvSpPr>
          <p:cNvPr id="58" name="Text Box 1833">
            <a:extLst>
              <a:ext uri="{FF2B5EF4-FFF2-40B4-BE49-F238E27FC236}">
                <a16:creationId xmlns:a16="http://schemas.microsoft.com/office/drawing/2014/main" id="{98657918-AFA0-E6DE-DFD7-A574B51CE04B}"/>
              </a:ext>
            </a:extLst>
          </p:cNvPr>
          <p:cNvSpPr txBox="1">
            <a:spLocks noChangeArrowheads="1"/>
          </p:cNvSpPr>
          <p:nvPr/>
        </p:nvSpPr>
        <p:spPr bwMode="auto">
          <a:xfrm>
            <a:off x="10482352" y="4151617"/>
            <a:ext cx="496000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a:latin typeface="HGMaruGothicMPRO"/>
                <a:ea typeface="HGMaruGothicMPRO"/>
              </a:rPr>
              <a:t>　目が澄んでいて、エラの内側が鮮やかな赤色をしているものを選ぶようにしよう。切り身の場合は白身に透明感があり、ハリがあるものを選ぶと良い。</a:t>
            </a:r>
            <a:endParaRPr lang="en-US" altLang="ja-JP" sz="1050" dirty="0">
              <a:latin typeface="HGMaruGothicMPRO"/>
              <a:ea typeface="HGMaruGothicMPRO"/>
            </a:endParaRPr>
          </a:p>
        </p:txBody>
      </p:sp>
      <p:sp>
        <p:nvSpPr>
          <p:cNvPr id="59" name="Text Box 1833">
            <a:extLst>
              <a:ext uri="{FF2B5EF4-FFF2-40B4-BE49-F238E27FC236}">
                <a16:creationId xmlns:a16="http://schemas.microsoft.com/office/drawing/2014/main" id="{2A7E2E71-E075-5E9D-BE6B-439A83F6D453}"/>
              </a:ext>
            </a:extLst>
          </p:cNvPr>
          <p:cNvSpPr txBox="1">
            <a:spLocks noChangeArrowheads="1"/>
          </p:cNvSpPr>
          <p:nvPr/>
        </p:nvSpPr>
        <p:spPr bwMode="auto">
          <a:xfrm>
            <a:off x="12428572" y="3861461"/>
            <a:ext cx="1967399"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タイの選び方</a:t>
            </a:r>
            <a:endParaRPr lang="en-US" altLang="ja-JP" sz="1400" dirty="0">
              <a:solidFill>
                <a:schemeClr val="accent2"/>
              </a:solidFill>
              <a:latin typeface="HGPSoeiKakugothicUB"/>
              <a:ea typeface="HGPSoeiKakugothicUB"/>
            </a:endParaRPr>
          </a:p>
        </p:txBody>
      </p:sp>
      <p:sp>
        <p:nvSpPr>
          <p:cNvPr id="60" name="Text Box 1833">
            <a:extLst>
              <a:ext uri="{FF2B5EF4-FFF2-40B4-BE49-F238E27FC236}">
                <a16:creationId xmlns:a16="http://schemas.microsoft.com/office/drawing/2014/main" id="{60C42B4F-AD94-EDDD-9B89-C32E4FBF5E36}"/>
              </a:ext>
            </a:extLst>
          </p:cNvPr>
          <p:cNvSpPr txBox="1">
            <a:spLocks noChangeArrowheads="1"/>
          </p:cNvSpPr>
          <p:nvPr/>
        </p:nvSpPr>
        <p:spPr bwMode="auto">
          <a:xfrm>
            <a:off x="17521763" y="3783532"/>
            <a:ext cx="1853614" cy="158749"/>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a:solidFill>
                  <a:schemeClr val="accent2"/>
                </a:solidFill>
                <a:latin typeface="HGPSoeiKakugothicUB"/>
                <a:ea typeface="HGPSoeiKakugothicUB"/>
              </a:rPr>
              <a:t>タケノコの保存方法</a:t>
            </a:r>
          </a:p>
        </p:txBody>
      </p:sp>
      <p:sp>
        <p:nvSpPr>
          <p:cNvPr id="61" name="Text Box 1833">
            <a:extLst>
              <a:ext uri="{FF2B5EF4-FFF2-40B4-BE49-F238E27FC236}">
                <a16:creationId xmlns:a16="http://schemas.microsoft.com/office/drawing/2014/main" id="{C742DF7D-5D52-66ED-4309-72CB256819AF}"/>
              </a:ext>
            </a:extLst>
          </p:cNvPr>
          <p:cNvSpPr txBox="1">
            <a:spLocks noChangeArrowheads="1"/>
          </p:cNvSpPr>
          <p:nvPr/>
        </p:nvSpPr>
        <p:spPr bwMode="auto">
          <a:xfrm>
            <a:off x="15682351" y="4153743"/>
            <a:ext cx="487043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皮付きのまま、えぐみを取るために米ぬかと唐辛子を一緒に入れて</a:t>
            </a:r>
            <a:r>
              <a:rPr lang="ja-JP" altLang="en-US" sz="1050" dirty="0">
                <a:latin typeface="HG丸ｺﾞｼｯｸM-PRO" panose="020F0600000000000000" pitchFamily="50" charset="-128"/>
                <a:ea typeface="HG丸ｺﾞｼｯｸM-PRO" panose="020F0600000000000000" pitchFamily="50" charset="-128"/>
              </a:rPr>
              <a:t>下茹でした後、茹で汁と共にタケノコを保存容器に入れ冷蔵保存する。時々水を替えれば</a:t>
            </a:r>
            <a:r>
              <a:rPr lang="en-US" altLang="ja-JP" sz="1050" dirty="0">
                <a:latin typeface="HG丸ｺﾞｼｯｸM-PRO" panose="020F0600000000000000" pitchFamily="50" charset="-128"/>
                <a:ea typeface="HG丸ｺﾞｼｯｸM-PRO" panose="020F0600000000000000" pitchFamily="50" charset="-128"/>
              </a:rPr>
              <a:t>1</a:t>
            </a:r>
            <a:r>
              <a:rPr lang="ja-JP" altLang="en-US" sz="1050" dirty="0">
                <a:latin typeface="HG丸ｺﾞｼｯｸM-PRO" panose="020F0600000000000000" pitchFamily="50" charset="-128"/>
                <a:ea typeface="HG丸ｺﾞｼｯｸM-PRO" panose="020F0600000000000000" pitchFamily="50" charset="-128"/>
              </a:rPr>
              <a:t>週間ほどもつ。また、茹でた後、食べやすい大きさに切って水気を拭き取り、空気を抜いて、冷凍用保存袋に入れ冷凍することで１カ月ほどもつ。</a:t>
            </a:r>
            <a:endParaRPr lang="en-US" altLang="ja-JP" sz="1050" dirty="0">
              <a:latin typeface="HGMaruGothicMPRO"/>
              <a:ea typeface="HGMaruGothicMPRO"/>
            </a:endParaRPr>
          </a:p>
        </p:txBody>
      </p:sp>
      <p:sp>
        <p:nvSpPr>
          <p:cNvPr id="62" name="テキスト ボックス 178">
            <a:extLst>
              <a:ext uri="{FF2B5EF4-FFF2-40B4-BE49-F238E27FC236}">
                <a16:creationId xmlns:a16="http://schemas.microsoft.com/office/drawing/2014/main" id="{9A79FE2A-4CD3-963D-71E7-C155B89773D8}"/>
              </a:ext>
            </a:extLst>
          </p:cNvPr>
          <p:cNvSpPr txBox="1"/>
          <p:nvPr/>
        </p:nvSpPr>
        <p:spPr bwMode="auto">
          <a:xfrm>
            <a:off x="507317" y="8793134"/>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000">
                <a:latin typeface="HG創英角ｺﾞｼｯｸUB"/>
                <a:ea typeface="HG創英角ｺﾞｼｯｸUB"/>
                <a:cs typeface="HG創英角ｺﾞｼｯｸUB"/>
              </a:rPr>
              <a:t>ひな祭り（３／３）</a:t>
            </a:r>
            <a:endParaRPr lang="en-US" altLang="ja-JP" sz="2000" dirty="0">
              <a:latin typeface="HG創英角ｺﾞｼｯｸUB"/>
              <a:ea typeface="HG創英角ｺﾞｼｯｸUB"/>
              <a:cs typeface="HG創英角ｺﾞｼｯｸUB"/>
            </a:endParaRPr>
          </a:p>
        </p:txBody>
      </p:sp>
      <p:sp>
        <p:nvSpPr>
          <p:cNvPr id="63" name="テキスト ボックス 171">
            <a:extLst>
              <a:ext uri="{FF2B5EF4-FFF2-40B4-BE49-F238E27FC236}">
                <a16:creationId xmlns:a16="http://schemas.microsoft.com/office/drawing/2014/main" id="{E583DCD7-4EDF-4B5F-F73A-C002DB2F1876}"/>
              </a:ext>
            </a:extLst>
          </p:cNvPr>
          <p:cNvSpPr txBox="1"/>
          <p:nvPr/>
        </p:nvSpPr>
        <p:spPr bwMode="auto">
          <a:xfrm>
            <a:off x="507317" y="9355977"/>
            <a:ext cx="6616407" cy="1660865"/>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元々は旧暦の３月３日に行われ、桃の花が咲く頃であるため、「桃の節句」と呼ばれるようになった。ひな人形を飾り、女の子の健康と幸せを願う日とされている。</a:t>
            </a:r>
            <a:endParaRPr lang="en-US" altLang="ja-JP" sz="1050" dirty="0">
              <a:effectLst/>
              <a:latin typeface="HGMaruGothicMPRO" panose="020F0600000000000000" pitchFamily="34" charset="-128"/>
              <a:ea typeface="HGMaruGothicMPRO" panose="020F0600000000000000" pitchFamily="34" charset="-128"/>
            </a:endParaRPr>
          </a:p>
          <a:p>
            <a:r>
              <a:rPr lang="ja-JP" altLang="en-US" sz="1050" dirty="0">
                <a:effectLst/>
                <a:latin typeface="HGMaruGothicMPRO" panose="020F0600000000000000" pitchFamily="34" charset="-128"/>
                <a:ea typeface="HGMaruGothicMPRO" panose="020F0600000000000000" pitchFamily="34" charset="-128"/>
              </a:rPr>
              <a:t>　催事商品は予約活動を中心に取り組む。売り込み対象は広く設定し、家族でのホームパーティや自分へ</a:t>
            </a:r>
            <a:r>
              <a:rPr lang="ja-JP" altLang="en-US" sz="1050">
                <a:effectLst/>
                <a:latin typeface="HGMaruGothicMPRO" panose="020F0600000000000000" pitchFamily="34" charset="-128"/>
                <a:ea typeface="HGMaruGothicMPRO" panose="020F0600000000000000" pitchFamily="34" charset="-128"/>
              </a:rPr>
              <a:t>のご</a:t>
            </a:r>
            <a:r>
              <a:rPr lang="ja-JP" altLang="en-US" sz="1050">
                <a:latin typeface="HGMaruGothicMPRO" panose="020F0600000000000000" pitchFamily="34" charset="-128"/>
                <a:ea typeface="HGMaruGothicMPRO" panose="020F0600000000000000" pitchFamily="34" charset="-128"/>
              </a:rPr>
              <a:t>ほうび</a:t>
            </a:r>
            <a:r>
              <a:rPr lang="ja-JP" altLang="en-US" sz="1050">
                <a:effectLst/>
                <a:latin typeface="HGMaruGothicMPRO" panose="020F0600000000000000" pitchFamily="34" charset="-128"/>
                <a:ea typeface="HGMaruGothicMPRO" panose="020F0600000000000000" pitchFamily="34" charset="-128"/>
              </a:rPr>
              <a:t>を</a:t>
            </a:r>
            <a:r>
              <a:rPr lang="ja-JP" altLang="en-US" sz="1050" dirty="0">
                <a:effectLst/>
                <a:latin typeface="HGMaruGothicMPRO" panose="020F0600000000000000" pitchFamily="34" charset="-128"/>
                <a:ea typeface="HGMaruGothicMPRO" panose="020F0600000000000000" pitchFamily="34" charset="-128"/>
              </a:rPr>
              <a:t>テーマに展開しよう。女性客の多い店舗では、プレミアムスイーツなどを多く展開し</a:t>
            </a:r>
            <a:r>
              <a:rPr lang="ja-JP" altLang="en-US" sz="1050">
                <a:effectLst/>
                <a:latin typeface="HGMaruGothicMPRO" panose="020F0600000000000000" pitchFamily="34" charset="-128"/>
                <a:ea typeface="HGMaruGothicMPRO" panose="020F0600000000000000" pitchFamily="34" charset="-128"/>
              </a:rPr>
              <a:t>、ごほうび需要を</a:t>
            </a:r>
            <a:r>
              <a:rPr lang="ja-JP" altLang="en-US" sz="1050" dirty="0">
                <a:effectLst/>
                <a:latin typeface="HGMaruGothicMPRO" panose="020F0600000000000000" pitchFamily="34" charset="-128"/>
                <a:ea typeface="HGMaruGothicMPRO" panose="020F0600000000000000" pitchFamily="34" charset="-128"/>
              </a:rPr>
              <a:t>高める。</a:t>
            </a:r>
            <a:endParaRPr lang="en-US" altLang="ja-JP" sz="1050" dirty="0">
              <a:effectLst/>
              <a:latin typeface="HGMaruGothicMPRO" panose="020F0600000000000000" pitchFamily="34" charset="-128"/>
              <a:ea typeface="HGMaruGothicMPRO" panose="020F0600000000000000" pitchFamily="34" charset="-128"/>
            </a:endParaRPr>
          </a:p>
        </p:txBody>
      </p:sp>
      <p:sp>
        <p:nvSpPr>
          <p:cNvPr id="68" name="Text Box 1049">
            <a:extLst>
              <a:ext uri="{FF2B5EF4-FFF2-40B4-BE49-F238E27FC236}">
                <a16:creationId xmlns:a16="http://schemas.microsoft.com/office/drawing/2014/main" id="{F0B63D08-3435-8359-7CC9-725C906CB89A}"/>
              </a:ext>
            </a:extLst>
          </p:cNvPr>
          <p:cNvSpPr txBox="1">
            <a:spLocks noChangeArrowheads="1"/>
          </p:cNvSpPr>
          <p:nvPr/>
        </p:nvSpPr>
        <p:spPr bwMode="auto">
          <a:xfrm>
            <a:off x="3457995" y="113082"/>
            <a:ext cx="14561782" cy="103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73152"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2300" b="1">
                <a:solidFill>
                  <a:srgbClr val="FF9CB4"/>
                </a:solidFill>
                <a:latin typeface="メイリオ"/>
                <a:ea typeface="メイリオ"/>
              </a:rPr>
              <a:t>３月</a:t>
            </a:r>
            <a:r>
              <a:rPr lang="ja-JP" altLang="en-US" sz="2300" b="1" i="0" u="none" strike="noStrike" baseline="0">
                <a:solidFill>
                  <a:srgbClr val="FF9CB4"/>
                </a:solidFill>
                <a:latin typeface="メイリオ"/>
                <a:ea typeface="メイリオ"/>
              </a:rPr>
              <a:t>･</a:t>
            </a:r>
            <a:r>
              <a:rPr lang="ja-JP" altLang="en-US" sz="2300" b="1">
                <a:solidFill>
                  <a:srgbClr val="FF9CB4"/>
                </a:solidFill>
                <a:latin typeface="メイリオ"/>
                <a:ea typeface="メイリオ"/>
              </a:rPr>
              <a:t>･･旬の</a:t>
            </a:r>
            <a:r>
              <a:rPr lang="ja-JP" altLang="en-US" sz="2300" b="1" i="0" u="none" strike="noStrike" baseline="0">
                <a:solidFill>
                  <a:srgbClr val="FF9CB4"/>
                </a:solidFill>
                <a:latin typeface="メイリオ"/>
                <a:ea typeface="メイリオ"/>
              </a:rPr>
              <a:t>食材が盛りだくさん！ 行事や記念日に絡めた販促活動を展開しょう！</a:t>
            </a:r>
          </a:p>
          <a:p>
            <a:pPr algn="ctr">
              <a:lnSpc>
                <a:spcPts val="3400"/>
              </a:lnSpc>
              <a:defRPr sz="1000"/>
            </a:pPr>
            <a:r>
              <a:rPr lang="en-US" altLang="ja-JP" sz="2300" b="1" i="0" u="none" strike="noStrike" baseline="0" dirty="0">
                <a:solidFill>
                  <a:schemeClr val="accent6">
                    <a:lumMod val="75000"/>
                  </a:schemeClr>
                </a:solidFill>
                <a:latin typeface="メイリオ"/>
                <a:ea typeface="メイリオ"/>
              </a:rPr>
              <a:t>〜</a:t>
            </a:r>
            <a:r>
              <a:rPr lang="ja-JP" altLang="en-US" sz="2300" b="1" i="0" u="none" strike="noStrike" baseline="0">
                <a:solidFill>
                  <a:schemeClr val="accent6">
                    <a:lumMod val="75000"/>
                  </a:schemeClr>
                </a:solidFill>
                <a:latin typeface="メイリオ"/>
                <a:ea typeface="メイリオ"/>
              </a:rPr>
              <a:t>自店地域の立地特性に合わせた品揃え・オペレーションを</a:t>
            </a:r>
            <a:r>
              <a:rPr lang="en-US" altLang="ja-JP" sz="2300" b="1" i="0" u="none" strike="noStrike" baseline="0" dirty="0">
                <a:solidFill>
                  <a:schemeClr val="accent6">
                    <a:lumMod val="75000"/>
                  </a:schemeClr>
                </a:solidFill>
                <a:latin typeface="メイリオ"/>
                <a:ea typeface="メイリオ"/>
              </a:rPr>
              <a:t>!〜</a:t>
            </a:r>
            <a:endParaRPr lang="ja-JP" altLang="en-US" sz="2300" b="1" i="0" u="none" strike="noStrike" baseline="0">
              <a:solidFill>
                <a:schemeClr val="accent6">
                  <a:lumMod val="75000"/>
                </a:schemeClr>
              </a:solidFill>
              <a:latin typeface="メイリオ"/>
              <a:ea typeface="メイリオ"/>
            </a:endParaRPr>
          </a:p>
        </p:txBody>
      </p:sp>
      <p:pic>
        <p:nvPicPr>
          <p:cNvPr id="69" name="図 68" descr="図形&#10;&#10;中程度の精度で自動的に生成された説明">
            <a:extLst>
              <a:ext uri="{FF2B5EF4-FFF2-40B4-BE49-F238E27FC236}">
                <a16:creationId xmlns:a16="http://schemas.microsoft.com/office/drawing/2014/main" id="{FF44163D-70D5-72F2-5DFF-F5621ED875F0}"/>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sp>
        <p:nvSpPr>
          <p:cNvPr id="47" name="テキスト ボックス 178">
            <a:extLst>
              <a:ext uri="{FF2B5EF4-FFF2-40B4-BE49-F238E27FC236}">
                <a16:creationId xmlns:a16="http://schemas.microsoft.com/office/drawing/2014/main" id="{AAE1E9BB-A841-D481-6DA5-54B1196F8109}"/>
              </a:ext>
            </a:extLst>
          </p:cNvPr>
          <p:cNvSpPr txBox="1"/>
          <p:nvPr/>
        </p:nvSpPr>
        <p:spPr bwMode="auto">
          <a:xfrm>
            <a:off x="889737" y="11894291"/>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春のお彼岸（３</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１７</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２３）</a:t>
            </a:r>
            <a:endParaRPr lang="en-US" altLang="ja-JP" sz="2800" dirty="0">
              <a:latin typeface="HG創英角ｺﾞｼｯｸUB"/>
              <a:ea typeface="HG創英角ｺﾞｼｯｸUB"/>
              <a:cs typeface="HG創英角ｺﾞｼｯｸUB"/>
            </a:endParaRPr>
          </a:p>
        </p:txBody>
      </p:sp>
      <p:sp>
        <p:nvSpPr>
          <p:cNvPr id="51" name="テキスト ボックス 171">
            <a:extLst>
              <a:ext uri="{FF2B5EF4-FFF2-40B4-BE49-F238E27FC236}">
                <a16:creationId xmlns:a16="http://schemas.microsoft.com/office/drawing/2014/main" id="{272F5A60-6673-34D8-276C-CD23CF130A6C}"/>
              </a:ext>
            </a:extLst>
          </p:cNvPr>
          <p:cNvSpPr txBox="1"/>
          <p:nvPr/>
        </p:nvSpPr>
        <p:spPr bwMode="auto">
          <a:xfrm>
            <a:off x="889737" y="12612015"/>
            <a:ext cx="5627024" cy="1255443"/>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a:solidFill>
                  <a:srgbClr val="FF0000"/>
                </a:solidFill>
                <a:effectLst/>
                <a:latin typeface="HGMaruGothicMPRO" panose="020F0600000000000000" pitchFamily="34" charset="-128"/>
                <a:ea typeface="HGMaruGothicMPRO" panose="020F0600000000000000" pitchFamily="34" charset="-128"/>
              </a:rPr>
              <a:t>　</a:t>
            </a:r>
            <a:r>
              <a:rPr lang="ja-JP" altLang="en-US" sz="1050">
                <a:effectLst/>
                <a:latin typeface="HGMaruGothicMPRO" panose="020F0600000000000000" pitchFamily="34" charset="-128"/>
                <a:ea typeface="HGMaruGothicMPRO" panose="020F0600000000000000" pitchFamily="34" charset="-128"/>
              </a:rPr>
              <a:t>春分の日を中日とし、前後</a:t>
            </a:r>
            <a:r>
              <a:rPr lang="en-US" altLang="ja-JP" sz="1050" dirty="0">
                <a:effectLst/>
                <a:latin typeface="HGMaruGothicMPRO" panose="020F0600000000000000" pitchFamily="34" charset="-128"/>
                <a:ea typeface="HGMaruGothicMPRO" panose="020F0600000000000000" pitchFamily="34" charset="-128"/>
              </a:rPr>
              <a:t>3</a:t>
            </a:r>
            <a:r>
              <a:rPr lang="ja-JP" altLang="en-US" sz="1050">
                <a:effectLst/>
                <a:latin typeface="HGMaruGothicMPRO" panose="020F0600000000000000" pitchFamily="34" charset="-128"/>
                <a:ea typeface="HGMaruGothicMPRO" panose="020F0600000000000000" pitchFamily="34" charset="-128"/>
              </a:rPr>
              <a:t>日間を合わせた計</a:t>
            </a:r>
            <a:r>
              <a:rPr lang="en-US" altLang="ja-JP" sz="1050" dirty="0">
                <a:effectLst/>
                <a:latin typeface="HGMaruGothicMPRO" panose="020F0600000000000000" pitchFamily="34" charset="-128"/>
                <a:ea typeface="HGMaruGothicMPRO" panose="020F0600000000000000" pitchFamily="34" charset="-128"/>
              </a:rPr>
              <a:t>7</a:t>
            </a:r>
            <a:r>
              <a:rPr lang="ja-JP" altLang="en-US" sz="1050">
                <a:effectLst/>
                <a:latin typeface="HGMaruGothicMPRO" panose="020F0600000000000000" pitchFamily="34" charset="-128"/>
                <a:ea typeface="HGMaruGothicMPRO" panose="020F0600000000000000" pitchFamily="34" charset="-128"/>
              </a:rPr>
              <a:t>日間が春の彼岸。最初の日を彼岸の入り、最後の日を彼岸明けと呼ぶ。この期間に先祖の供養をする。</a:t>
            </a:r>
            <a:endParaRPr lang="en-US" altLang="ja-JP" sz="1050" dirty="0">
              <a:effectLst/>
              <a:latin typeface="HGMaruGothicMPRO" panose="020F0600000000000000" pitchFamily="34" charset="-128"/>
              <a:ea typeface="HGMaruGothicMPRO" panose="020F0600000000000000" pitchFamily="34" charset="-128"/>
            </a:endParaRPr>
          </a:p>
          <a:p>
            <a:r>
              <a:rPr lang="ja-JP" altLang="en-US" sz="1050">
                <a:effectLst/>
                <a:latin typeface="HGMaruGothicMPRO" panose="020F0600000000000000" pitchFamily="34" charset="-128"/>
                <a:ea typeface="HGMaruGothicMPRO" panose="020F0600000000000000" pitchFamily="34" charset="-128"/>
              </a:rPr>
              <a:t>「暑さ寒さも彼岸まで」といわれるように、冬の寒さも緩んでくる。先祖の供養に墓参りをする家庭もある。線香、切り花、お供え物、酒や茶などの飲料、簡単掃除グッズなどを集合訴求する。線香は煙が少なく、香りを楽しめる商品もアピール。彼岸の由来や、春満載の行事食の伝承に心掛ける。春彼岸ならではの食材の訴求に努め、先祖に感謝し、家族だんらんの大切さを訴えるような売場を演出をする。</a:t>
            </a:r>
            <a:endParaRPr lang="en-US" altLang="ja-JP" sz="1050" dirty="0">
              <a:effectLst/>
              <a:latin typeface="HGMaruGothicMPRO" panose="020F0600000000000000" pitchFamily="34" charset="-128"/>
              <a:ea typeface="HGMaruGothicMPRO" panose="020F0600000000000000" pitchFamily="34" charset="-128"/>
            </a:endParaRPr>
          </a:p>
        </p:txBody>
      </p:sp>
      <p:pic>
        <p:nvPicPr>
          <p:cNvPr id="10" name="図 9">
            <a:extLst>
              <a:ext uri="{FF2B5EF4-FFF2-40B4-BE49-F238E27FC236}">
                <a16:creationId xmlns:a16="http://schemas.microsoft.com/office/drawing/2014/main" id="{64614266-6B74-AC9B-16BD-718961732E3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56251"/>
          <a:stretch/>
        </p:blipFill>
        <p:spPr>
          <a:xfrm>
            <a:off x="10208928" y="11486676"/>
            <a:ext cx="11092649" cy="3433467"/>
          </a:xfrm>
          <a:prstGeom prst="rect">
            <a:avLst/>
          </a:prstGeom>
        </p:spPr>
      </p:pic>
      <p:pic>
        <p:nvPicPr>
          <p:cNvPr id="16" name="図 15">
            <a:extLst>
              <a:ext uri="{FF2B5EF4-FFF2-40B4-BE49-F238E27FC236}">
                <a16:creationId xmlns:a16="http://schemas.microsoft.com/office/drawing/2014/main" id="{B23B7575-35E9-51CF-F097-823B9DCA45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3462" y="3356157"/>
            <a:ext cx="1798534" cy="1419895"/>
          </a:xfrm>
          <a:prstGeom prst="rect">
            <a:avLst/>
          </a:prstGeom>
        </p:spPr>
      </p:pic>
      <p:pic>
        <p:nvPicPr>
          <p:cNvPr id="20" name="図 19">
            <a:extLst>
              <a:ext uri="{FF2B5EF4-FFF2-40B4-BE49-F238E27FC236}">
                <a16:creationId xmlns:a16="http://schemas.microsoft.com/office/drawing/2014/main" id="{2FA2BDEC-13A1-93C4-4B22-D0F54C09F21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3704035" y="1694873"/>
            <a:ext cx="1471004" cy="1103253"/>
          </a:xfrm>
          <a:prstGeom prst="rect">
            <a:avLst/>
          </a:prstGeom>
        </p:spPr>
      </p:pic>
      <p:pic>
        <p:nvPicPr>
          <p:cNvPr id="26" name="図 25">
            <a:extLst>
              <a:ext uri="{FF2B5EF4-FFF2-40B4-BE49-F238E27FC236}">
                <a16:creationId xmlns:a16="http://schemas.microsoft.com/office/drawing/2014/main" id="{C7295654-F0CE-D8B0-4AA0-159F136A11D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039202" y="2872770"/>
            <a:ext cx="1514728" cy="1136046"/>
          </a:xfrm>
          <a:prstGeom prst="rect">
            <a:avLst/>
          </a:prstGeom>
        </p:spPr>
      </p:pic>
      <p:pic>
        <p:nvPicPr>
          <p:cNvPr id="31" name="図 30">
            <a:extLst>
              <a:ext uri="{FF2B5EF4-FFF2-40B4-BE49-F238E27FC236}">
                <a16:creationId xmlns:a16="http://schemas.microsoft.com/office/drawing/2014/main" id="{F39DFC17-D8D8-8716-776D-15EC6DDA826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8967868" y="1546140"/>
            <a:ext cx="510923" cy="1107703"/>
          </a:xfrm>
          <a:prstGeom prst="rect">
            <a:avLst/>
          </a:prstGeom>
        </p:spPr>
      </p:pic>
      <p:sp>
        <p:nvSpPr>
          <p:cNvPr id="34" name="テキスト ボックス 171">
            <a:extLst>
              <a:ext uri="{FF2B5EF4-FFF2-40B4-BE49-F238E27FC236}">
                <a16:creationId xmlns:a16="http://schemas.microsoft.com/office/drawing/2014/main" id="{8B3B6FF7-0FCC-92DA-EC7A-22FB2FA8C820}"/>
              </a:ext>
            </a:extLst>
          </p:cNvPr>
          <p:cNvSpPr txBox="1"/>
          <p:nvPr/>
        </p:nvSpPr>
        <p:spPr bwMode="auto">
          <a:xfrm>
            <a:off x="818578" y="14004844"/>
            <a:ext cx="5627024"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1" dirty="0">
                <a:effectLst/>
                <a:latin typeface="HGMaruGothicMPRO" panose="020F0600000000000000" pitchFamily="34" charset="-128"/>
                <a:ea typeface="HGMaruGothicMPRO" panose="020F0600000000000000" pitchFamily="34" charset="-128"/>
              </a:rPr>
              <a:t>●重点メニュー・商品</a:t>
            </a:r>
            <a:endParaRPr lang="en-US" altLang="ja-JP" sz="1050" b="1" dirty="0">
              <a:effectLst/>
              <a:latin typeface="HGMaruGothicMPRO" panose="020F0600000000000000" pitchFamily="34" charset="-128"/>
              <a:ea typeface="HGMaruGothicMPRO" panose="020F0600000000000000" pitchFamily="34" charset="-128"/>
            </a:endParaRPr>
          </a:p>
          <a:p>
            <a:r>
              <a:rPr lang="ja-JP" altLang="en-US" sz="1050" dirty="0">
                <a:effectLst/>
                <a:latin typeface="HGMaruGothicMPRO" panose="020F0600000000000000" pitchFamily="34" charset="-128"/>
                <a:ea typeface="HGMaruGothicMPRO" panose="020F0600000000000000" pitchFamily="34" charset="-128"/>
              </a:rPr>
              <a:t>小豆、こしあん、きなこ、すりゴマ、餅米、春の山菜、ぼた餅、かき揚げ、山菜の天ぷら、山菜いなり、彼岸そば、タケノコの煮物、酒類、茶飲料、果物、干し菓子</a:t>
            </a:r>
            <a:endParaRPr lang="en-US" altLang="ja-JP" sz="1050" b="1" dirty="0">
              <a:effectLst/>
              <a:latin typeface="HGMaruGothicMPRO" panose="020F0600000000000000" pitchFamily="34" charset="-128"/>
              <a:ea typeface="HGMaruGothicMPRO" panose="020F0600000000000000" pitchFamily="34" charset="-128"/>
            </a:endParaRPr>
          </a:p>
        </p:txBody>
      </p:sp>
      <p:pic>
        <p:nvPicPr>
          <p:cNvPr id="39" name="図 38">
            <a:extLst>
              <a:ext uri="{FF2B5EF4-FFF2-40B4-BE49-F238E27FC236}">
                <a16:creationId xmlns:a16="http://schemas.microsoft.com/office/drawing/2014/main" id="{E8DF4CD7-2980-F664-181C-3BF9060C0DC3}"/>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119012" y="11894291"/>
            <a:ext cx="3660559" cy="2745419"/>
          </a:xfrm>
          <a:prstGeom prst="rect">
            <a:avLst/>
          </a:prstGeom>
        </p:spPr>
      </p:pic>
      <p:sp>
        <p:nvSpPr>
          <p:cNvPr id="40" name="テキスト ボックス 171">
            <a:extLst>
              <a:ext uri="{FF2B5EF4-FFF2-40B4-BE49-F238E27FC236}">
                <a16:creationId xmlns:a16="http://schemas.microsoft.com/office/drawing/2014/main" id="{E4F722D4-D22C-C6B1-3A4E-C4DC26EE04A9}"/>
              </a:ext>
            </a:extLst>
          </p:cNvPr>
          <p:cNvSpPr txBox="1"/>
          <p:nvPr/>
        </p:nvSpPr>
        <p:spPr bwMode="auto">
          <a:xfrm>
            <a:off x="507317" y="10353413"/>
            <a:ext cx="5627024"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1">
                <a:effectLst/>
                <a:latin typeface="HGMaruGothicMPRO" panose="020F0600000000000000" pitchFamily="34" charset="-128"/>
                <a:ea typeface="HGMaruGothicMPRO" panose="020F0600000000000000" pitchFamily="34" charset="-128"/>
              </a:rPr>
              <a:t>●重点メニュー・商品</a:t>
            </a:r>
            <a:endParaRPr lang="en-US" altLang="ja-JP" sz="1050" b="1" dirty="0">
              <a:effectLst/>
              <a:latin typeface="HGMaruGothicMPRO" panose="020F0600000000000000" pitchFamily="34" charset="-128"/>
              <a:ea typeface="HGMaruGothicMPRO" panose="020F0600000000000000" pitchFamily="34" charset="-128"/>
            </a:endParaRPr>
          </a:p>
          <a:p>
            <a:r>
              <a:rPr lang="ja-JP" altLang="en-US" sz="1050">
                <a:effectLst/>
                <a:latin typeface="HGMaruGothicMPRO" panose="020F0600000000000000" pitchFamily="34" charset="-128"/>
                <a:ea typeface="HGMaruGothicMPRO" panose="020F0600000000000000" pitchFamily="34" charset="-128"/>
              </a:rPr>
              <a:t>サーモン、マグロ、イクラ、ハマグリ、キヌサヤ、菜の花、桜でんぶ、五目ちらしのもと、錦糸卵、花ふ、甘酒、ひなあられ、ちらし寿司、手まり寿司、ケーキ</a:t>
            </a:r>
            <a:endParaRPr lang="en-US" altLang="ja-JP" sz="1050" b="1" dirty="0">
              <a:effectLst/>
              <a:latin typeface="HGMaruGothicMPRO" panose="020F0600000000000000" pitchFamily="34" charset="-128"/>
              <a:ea typeface="HGMaruGothicMPRO" panose="020F0600000000000000" pitchFamily="34" charset="-128"/>
            </a:endParaRPr>
          </a:p>
        </p:txBody>
      </p:sp>
      <p:pic>
        <p:nvPicPr>
          <p:cNvPr id="45" name="図 44">
            <a:extLst>
              <a:ext uri="{FF2B5EF4-FFF2-40B4-BE49-F238E27FC236}">
                <a16:creationId xmlns:a16="http://schemas.microsoft.com/office/drawing/2014/main" id="{84F42E6E-59E6-8C96-C289-4991416675C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46628" y="8584774"/>
            <a:ext cx="2879854" cy="2674150"/>
          </a:xfrm>
          <a:prstGeom prst="rect">
            <a:avLst/>
          </a:prstGeom>
        </p:spPr>
      </p:pic>
      <p:pic>
        <p:nvPicPr>
          <p:cNvPr id="52" name="図 51">
            <a:extLst>
              <a:ext uri="{FF2B5EF4-FFF2-40B4-BE49-F238E27FC236}">
                <a16:creationId xmlns:a16="http://schemas.microsoft.com/office/drawing/2014/main" id="{B8880B64-5486-BB13-205D-BA87532D9A8B}"/>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10204048" y="5324723"/>
            <a:ext cx="2581692" cy="2944623"/>
          </a:xfrm>
          <a:prstGeom prst="rect">
            <a:avLst/>
          </a:prstGeom>
        </p:spPr>
      </p:pic>
      <p:pic>
        <p:nvPicPr>
          <p:cNvPr id="66" name="図 65">
            <a:extLst>
              <a:ext uri="{FF2B5EF4-FFF2-40B4-BE49-F238E27FC236}">
                <a16:creationId xmlns:a16="http://schemas.microsoft.com/office/drawing/2014/main" id="{60E1BA2B-B85A-363F-BD47-E74FEEA784FB}"/>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12962352" y="5335792"/>
            <a:ext cx="2581693" cy="2922484"/>
          </a:xfrm>
          <a:prstGeom prst="rect">
            <a:avLst/>
          </a:prstGeom>
        </p:spPr>
      </p:pic>
      <p:pic>
        <p:nvPicPr>
          <p:cNvPr id="70" name="図 69">
            <a:extLst>
              <a:ext uri="{FF2B5EF4-FFF2-40B4-BE49-F238E27FC236}">
                <a16:creationId xmlns:a16="http://schemas.microsoft.com/office/drawing/2014/main" id="{7817A5E8-8BB9-2376-116E-843AB55AD97B}"/>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15755252" y="5307910"/>
            <a:ext cx="2457755" cy="2906138"/>
          </a:xfrm>
          <a:prstGeom prst="rect">
            <a:avLst/>
          </a:prstGeom>
        </p:spPr>
      </p:pic>
      <p:pic>
        <p:nvPicPr>
          <p:cNvPr id="72" name="図 71">
            <a:extLst>
              <a:ext uri="{FF2B5EF4-FFF2-40B4-BE49-F238E27FC236}">
                <a16:creationId xmlns:a16="http://schemas.microsoft.com/office/drawing/2014/main" id="{09ACFC14-9D3F-7019-9CB4-24547A338870}"/>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18424214" y="5307057"/>
            <a:ext cx="2557984" cy="2906138"/>
          </a:xfrm>
          <a:prstGeom prst="rect">
            <a:avLst/>
          </a:prstGeom>
        </p:spPr>
      </p:pic>
    </p:spTree>
    <p:extLst>
      <p:ext uri="{BB962C8B-B14F-4D97-AF65-F5344CB8AC3E}">
        <p14:creationId xmlns:p14="http://schemas.microsoft.com/office/powerpoint/2010/main" val="2067675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8981__x6c42_NO_x002e_ xmlns="082c5546-8353-48c8-b816-b659d31cb65e" xsi:nil="true"/>
    <_x5206__x985e_ xmlns="082c5546-8353-48c8-b816-b659d31cb65e">MDカレンダー</_x5206__x985e_>
    <_x6295__x7a3f__x8005_ xmlns="082c5546-8353-48c8-b816-b659d31cb65e">RIC 毛利</_x6295__x7a3f__x8005_>
    <B_x002f_U xmlns="082c5546-8353-48c8-b816-b659d31cb65e" xsi:nil="true"/>
    <_x6295__x7a3f__x65e5__x6642_ xmlns="082c5546-8353-48c8-b816-b659d31cb65e">2025-12-02T15:00:00+00:00</_x6295__x7a3f__x65e5__x6642_>
    <_x5009__x51fa__x3057__x53ef__x80fd__x65e5_ xmlns="082c5546-8353-48c8-b816-b659d31cb65e" xsi:nil="true"/>
    <_x88dc__x8db3__x8aac__x660e_ xmlns="082c5546-8353-48c8-b816-b659d31cb65e">【MDカレンダー_2026年3月】
●催事に絡めて春の旬を華やかに演出
　　〜気温の変化と人の動きに注意！〜
●旬の食材が盛りだくさん！ 行事や記念日に絡めた販促活動を展開しょう！
　　〜自店地域の立地特性に合わせた品揃え・オペレーションを!〜
</_x88dc__x8db3__x8aac__x660e_>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33D2421E6BDA49479EDA66837A9E6A3B" ma:contentTypeVersion="15" ma:contentTypeDescription="新しいドキュメントを作成します。" ma:contentTypeScope="" ma:versionID="94cbcd1f477d71333c7164bdece5eaa4">
  <xsd:schema xmlns:xsd="http://www.w3.org/2001/XMLSchema" xmlns:xs="http://www.w3.org/2001/XMLSchema" xmlns:p="http://schemas.microsoft.com/office/2006/metadata/properties" xmlns:ns2="082c5546-8353-48c8-b816-b659d31cb65e" xmlns:ns3="aae83aea-779d-4262-826f-f47d9f6f2182" targetNamespace="http://schemas.microsoft.com/office/2006/metadata/properties" ma:root="true" ma:fieldsID="230300f7bb349badf741fc9d60ad3627" ns2:_="" ns3:_="">
    <xsd:import namespace="082c5546-8353-48c8-b816-b659d31cb65e"/>
    <xsd:import namespace="aae83aea-779d-4262-826f-f47d9f6f2182"/>
    <xsd:element name="properties">
      <xsd:complexType>
        <xsd:sequence>
          <xsd:element name="documentManagement">
            <xsd:complexType>
              <xsd:all>
                <xsd:element ref="ns2:_x5206__x985e_"/>
                <xsd:element ref="ns2:_x6295__x7a3f__x8005_"/>
                <xsd:element ref="ns2:_x6295__x7a3f__x65e5__x6642_"/>
                <xsd:element ref="ns2:_x88dc__x8db3__x8aac__x660e_" minOccurs="0"/>
                <xsd:element ref="ns2:MediaServiceMetadata" minOccurs="0"/>
                <xsd:element ref="ns2:MediaServiceFastMetadata" minOccurs="0"/>
                <xsd:element ref="ns2:B_x002f_U" minOccurs="0"/>
                <xsd:element ref="ns2:_x8981__x6c42_NO_x002e_" minOccurs="0"/>
                <xsd:element ref="ns2:_x5009__x51fa__x3057__x53ef__x80fd__x65e5_"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c5546-8353-48c8-b816-b659d31cb65e" elementFormDefault="qualified">
    <xsd:import namespace="http://schemas.microsoft.com/office/2006/documentManagement/types"/>
    <xsd:import namespace="http://schemas.microsoft.com/office/infopath/2007/PartnerControls"/>
    <xsd:element name="_x5206__x985e_" ma:index="8" ma:displayName="分類" ma:format="Dropdown" ma:internalName="_x5206__x985e_">
      <xsd:simpleType>
        <xsd:restriction base="dms:Choice">
          <xsd:enumeration value="カタログ・チラシ"/>
          <xsd:enumeration value="MDカレンダー"/>
          <xsd:enumeration value="アプローチシート"/>
          <xsd:enumeration value="パワポチラシ"/>
          <xsd:enumeration value="ハードサイズ・スペック"/>
          <xsd:enumeration value="パネル"/>
          <xsd:enumeration value="カタログ"/>
          <xsd:enumeration value="POP（MD連携）"/>
          <xsd:enumeration value="広告"/>
          <xsd:enumeration value="ポスター"/>
        </xsd:restriction>
      </xsd:simpleType>
    </xsd:element>
    <xsd:element name="_x6295__x7a3f__x8005_" ma:index="9" ma:displayName="掲載者" ma:internalName="_x6295__x7a3f__x8005_">
      <xsd:simpleType>
        <xsd:restriction base="dms:Text">
          <xsd:maxLength value="255"/>
        </xsd:restriction>
      </xsd:simpleType>
    </xsd:element>
    <xsd:element name="_x6295__x7a3f__x65e5__x6642_" ma:index="10" ma:displayName="掲載日" ma:default="[today]" ma:format="DateOnly" ma:internalName="_x6295__x7a3f__x65e5__x6642_">
      <xsd:simpleType>
        <xsd:restriction base="dms:DateTime"/>
      </xsd:simpleType>
    </xsd:element>
    <xsd:element name="_x88dc__x8db3__x8aac__x660e_" ma:index="11" nillable="true" ma:displayName="内容" ma:internalName="_x88dc__x8db3__x8aac__x660e_">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B_x002f_U" ma:index="14" nillable="true" ma:displayName="B/U" ma:format="Dropdown" ma:internalName="B_x002f_U">
      <xsd:simpleType>
        <xsd:restriction base="dms:Choice">
          <xsd:enumeration value="eビジネス"/>
          <xsd:enumeration value="量販"/>
          <xsd:enumeration value="物販/SC"/>
          <xsd:enumeration value="飲食"/>
          <xsd:enumeration value="ECR"/>
          <xsd:enumeration value="CS"/>
          <xsd:enumeration value="JC"/>
          <xsd:enumeration value="複写機"/>
          <xsd:enumeration value="SP"/>
          <xsd:enumeration value="BCS"/>
          <xsd:enumeration value="その他"/>
        </xsd:restriction>
      </xsd:simpleType>
    </xsd:element>
    <xsd:element name="_x8981__x6c42_NO_x002e_" ma:index="15" nillable="true" ma:displayName="要求NO." ma:internalName="_x8981__x6c42_NO_x002e_">
      <xsd:simpleType>
        <xsd:restriction base="dms:Text">
          <xsd:maxLength value="255"/>
        </xsd:restriction>
      </xsd:simpleType>
    </xsd:element>
    <xsd:element name="_x5009__x51fa__x3057__x53ef__x80fd__x65e5_" ma:index="16" nillable="true" ma:displayName="倉出し可能日" ma:format="DateOnly" ma:internalName="_x5009__x51fa__x3057__x53ef__x80fd__x65e5_">
      <xsd:simpleType>
        <xsd:restriction base="dms:DateTim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e83aea-779d-4262-826f-f47d9f6f2182"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6C2245-EA20-4F67-80B2-67B6A8944EC1}">
  <ds:schemaRefs>
    <ds:schemaRef ds:uri="2c1d7b4b-498f-4cdf-bef6-03f27d6fb0f2"/>
    <ds:schemaRef ds:uri="6caf9721-af3c-4539-b79f-3040f3464592"/>
    <ds:schemaRef ds:uri="97bf2701-4b91-43ab-bb32-c47ccb016379"/>
    <ds:schemaRef ds:uri="a854727d-76ad-4a0b-9938-dee9e4be59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2198C16-9E39-473F-834A-972AC308BD57}">
  <ds:schemaRefs>
    <ds:schemaRef ds:uri="http://schemas.microsoft.com/sharepoint/v3/contenttype/forms"/>
  </ds:schemaRefs>
</ds:datastoreItem>
</file>

<file path=customXml/itemProps3.xml><?xml version="1.0" encoding="utf-8"?>
<ds:datastoreItem xmlns:ds="http://schemas.openxmlformats.org/officeDocument/2006/customXml" ds:itemID="{9E9EC19D-1863-4572-A882-DA5E52A91351}"/>
</file>

<file path=docProps/app.xml><?xml version="1.0" encoding="utf-8"?>
<Properties xmlns="http://schemas.openxmlformats.org/officeDocument/2006/extended-properties" xmlns:vt="http://schemas.openxmlformats.org/officeDocument/2006/docPropsVTypes">
  <Template/>
  <TotalTime>789</TotalTime>
  <Words>2865</Words>
  <Application>Microsoft Macintosh PowerPoint</Application>
  <PresentationFormat>ユーザー設定</PresentationFormat>
  <Paragraphs>361</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HGPSoeiKakugothicUB</vt:lpstr>
      <vt:lpstr>HGP創英角ﾎﾟｯﾌﾟ体</vt:lpstr>
      <vt:lpstr>HGS創英ﾌﾟﾚｾﾞﾝｽEB</vt:lpstr>
      <vt:lpstr>HGS創英角ﾎﾟｯﾌﾟ体</vt:lpstr>
      <vt:lpstr>HGMaruGothicMPRO</vt:lpstr>
      <vt:lpstr>HGMaruGothicMPRO</vt:lpstr>
      <vt:lpstr>HG創英角ｺﾞｼｯｸUB</vt:lpstr>
      <vt:lpstr>Meiryo UI</vt:lpstr>
      <vt:lpstr>メイリオ</vt:lpstr>
      <vt:lpstr>游ゴシック</vt:lpstr>
      <vt:lpstr>Arial</vt:lpstr>
      <vt:lpstr>Calibri</vt:lpstr>
      <vt:lpstr>Calibri Light</vt:lpstr>
      <vt:lpstr>Freestyle Script</vt:lpstr>
      <vt:lpstr>Office テーマ</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MDカレンダー2026年3月</dc:title>
  <dc:creator>畠　肇</dc:creator>
  <cp:lastModifiedBy>英昭 毛利</cp:lastModifiedBy>
  <cp:revision>18</cp:revision>
  <cp:lastPrinted>2021-09-17T00:08:02Z</cp:lastPrinted>
  <dcterms:created xsi:type="dcterms:W3CDTF">2019-06-14T00:16:28Z</dcterms:created>
  <dcterms:modified xsi:type="dcterms:W3CDTF">2025-12-03T05:34:26Z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0x01010033D2421E6BDA49479EDA66837A9E6A3B</vt:lpwstr>
  </property>
  <property fmtid="{D5CDD505-2E9C-101B-9397-08002B2CF9AE}" pid="3" name="MediaServiceImageTags">
    <vt:lpwstr/>
  </property>
</Properties>
</file>