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259" r:id="rId5"/>
    <p:sldId id="260" r:id="rId6"/>
  </p:sldIdLst>
  <p:sldSz cx="21488400" cy="15340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31">
          <p15:clr>
            <a:srgbClr val="A4A3A4"/>
          </p15:clr>
        </p15:guide>
        <p15:guide id="2" pos="67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C4100A-0A81-3B0B-D956-BCE27DAC62AF}" name="hosokawa hiroshi(細川 博司 TEC □ＲＳ本□ＲＳＳＳ□ＲＳＡＣ推進)" initials="hh" userId="S::Hiroshi3_Hosokawa@toshibatec.co.jp::16333bf4-240b-49f2-80b8-f419aff058dd" providerId="AD"/>
  <p188:author id="{2650D02D-DB04-07A3-8B7B-44634DCD2AAE}" name="fujita kei(藤田 圭 TEC □ＲＳ本□ＲＳＳＳ□ＲＳＡＣ推進)" initials="kf" userId="S::Kei_Fujita@toshibatec.co.jp::4e2416aa-e8f0-4604-8a29-7738b4294d25" providerId="AD"/>
  <p188:author id="{6CBCF976-70EC-00BA-28C1-123585D6E5CE}" name="英昭 毛利" initials="英毛" userId="S::mohri@mohri.onmicrosoft.com::ad122898-f3a3-4c69-a25d-72db446d28a4" providerId="AD"/>
  <p188:author id="{193D4083-F41A-7A19-A94E-32D9B7033DE0}" name="牧之内 明子" initials="牧明" userId="34b43fc35738fa0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牧之内 明子" initials="牧之内" lastIdx="61" clrIdx="0">
    <p:extLst>
      <p:ext uri="{19B8F6BF-5375-455C-9EA6-DF929625EA0E}">
        <p15:presenceInfo xmlns:p15="http://schemas.microsoft.com/office/powerpoint/2012/main" userId="34b43fc35738fa0b" providerId="Windows Live"/>
      </p:ext>
    </p:extLst>
  </p:cmAuthor>
  <p:cmAuthor id="2" name="ちえみ 植木" initials="ち植" lastIdx="5" clrIdx="1">
    <p:extLst>
      <p:ext uri="{19B8F6BF-5375-455C-9EA6-DF929625EA0E}">
        <p15:presenceInfo xmlns:p15="http://schemas.microsoft.com/office/powerpoint/2012/main" userId="ebc760a91e063f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CA434"/>
    <a:srgbClr val="FFE1E1"/>
    <a:srgbClr val="FF9CB4"/>
    <a:srgbClr val="F208D6"/>
    <a:srgbClr val="C60204"/>
    <a:srgbClr val="E73200"/>
    <a:srgbClr val="FFD400"/>
    <a:srgbClr val="FFDF9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06" autoAdjust="0"/>
    <p:restoredTop sz="93002" autoAdjust="0"/>
  </p:normalViewPr>
  <p:slideViewPr>
    <p:cSldViewPr snapToGrid="0">
      <p:cViewPr varScale="1">
        <p:scale>
          <a:sx n="86" d="100"/>
          <a:sy n="86" d="100"/>
        </p:scale>
        <p:origin x="1160" y="224"/>
      </p:cViewPr>
      <p:guideLst>
        <p:guide orient="horz" pos="4831"/>
        <p:guide pos="6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0F256-2C51-6B42-AC7F-09CEB8305796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143000"/>
            <a:ext cx="4324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C4F73-AC43-794E-97E5-22403D9AF1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52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C4F73-AC43-794E-97E5-22403D9AF17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2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C4F73-AC43-794E-97E5-22403D9AF17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1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630" y="2510508"/>
            <a:ext cx="18265140" cy="5340597"/>
          </a:xfrm>
        </p:spPr>
        <p:txBody>
          <a:bodyPr anchor="b"/>
          <a:lstStyle>
            <a:lvl1pPr algn="ctr">
              <a:defRPr sz="134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8057059"/>
            <a:ext cx="16116300" cy="3703618"/>
          </a:xfrm>
        </p:spPr>
        <p:txBody>
          <a:bodyPr/>
          <a:lstStyle>
            <a:lvl1pPr marL="0" indent="0" algn="ctr">
              <a:buNone/>
              <a:defRPr sz="5368"/>
            </a:lvl1pPr>
            <a:lvl2pPr marL="1022665" indent="0" algn="ctr">
              <a:buNone/>
              <a:defRPr sz="4474"/>
            </a:lvl2pPr>
            <a:lvl3pPr marL="2045330" indent="0" algn="ctr">
              <a:buNone/>
              <a:defRPr sz="4026"/>
            </a:lvl3pPr>
            <a:lvl4pPr marL="3067995" indent="0" algn="ctr">
              <a:buNone/>
              <a:defRPr sz="3579"/>
            </a:lvl4pPr>
            <a:lvl5pPr marL="4090660" indent="0" algn="ctr">
              <a:buNone/>
              <a:defRPr sz="3579"/>
            </a:lvl5pPr>
            <a:lvl6pPr marL="5113325" indent="0" algn="ctr">
              <a:buNone/>
              <a:defRPr sz="3579"/>
            </a:lvl6pPr>
            <a:lvl7pPr marL="6135990" indent="0" algn="ctr">
              <a:buNone/>
              <a:defRPr sz="3579"/>
            </a:lvl7pPr>
            <a:lvl8pPr marL="7158655" indent="0" algn="ctr">
              <a:buNone/>
              <a:defRPr sz="3579"/>
            </a:lvl8pPr>
            <a:lvl9pPr marL="8181320" indent="0" algn="ctr">
              <a:buNone/>
              <a:defRPr sz="3579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85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26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77638" y="816714"/>
            <a:ext cx="4633436" cy="1299995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7329" y="816714"/>
            <a:ext cx="13631704" cy="1299995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89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37" y="3824355"/>
            <a:ext cx="18533745" cy="6381018"/>
          </a:xfrm>
        </p:spPr>
        <p:txBody>
          <a:bodyPr anchor="b"/>
          <a:lstStyle>
            <a:lvl1pPr>
              <a:defRPr sz="134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137" y="10265740"/>
            <a:ext cx="18533745" cy="3355627"/>
          </a:xfrm>
        </p:spPr>
        <p:txBody>
          <a:bodyPr/>
          <a:lstStyle>
            <a:lvl1pPr marL="0" indent="0">
              <a:buNone/>
              <a:defRPr sz="5368">
                <a:solidFill>
                  <a:schemeClr val="tx1"/>
                </a:solidFill>
              </a:defRPr>
            </a:lvl1pPr>
            <a:lvl2pPr marL="1022665" indent="0">
              <a:buNone/>
              <a:defRPr sz="4474">
                <a:solidFill>
                  <a:schemeClr val="tx1">
                    <a:tint val="75000"/>
                  </a:schemeClr>
                </a:solidFill>
              </a:defRPr>
            </a:lvl2pPr>
            <a:lvl3pPr marL="2045330" indent="0">
              <a:buNone/>
              <a:defRPr sz="4026">
                <a:solidFill>
                  <a:schemeClr val="tx1">
                    <a:tint val="75000"/>
                  </a:schemeClr>
                </a:solidFill>
              </a:defRPr>
            </a:lvl3pPr>
            <a:lvl4pPr marL="306799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4pPr>
            <a:lvl5pPr marL="409066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5pPr>
            <a:lvl6pPr marL="511332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6pPr>
            <a:lvl7pPr marL="613599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7pPr>
            <a:lvl8pPr marL="715865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8pPr>
            <a:lvl9pPr marL="818132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2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7328" y="4083568"/>
            <a:ext cx="9132570" cy="9733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503" y="4083568"/>
            <a:ext cx="9132570" cy="9733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2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6" y="816717"/>
            <a:ext cx="18533745" cy="296502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129" y="3760435"/>
            <a:ext cx="9090599" cy="1842931"/>
          </a:xfrm>
        </p:spPr>
        <p:txBody>
          <a:bodyPr anchor="b"/>
          <a:lstStyle>
            <a:lvl1pPr marL="0" indent="0">
              <a:buNone/>
              <a:defRPr sz="5368" b="1"/>
            </a:lvl1pPr>
            <a:lvl2pPr marL="1022665" indent="0">
              <a:buNone/>
              <a:defRPr sz="4474" b="1"/>
            </a:lvl2pPr>
            <a:lvl3pPr marL="2045330" indent="0">
              <a:buNone/>
              <a:defRPr sz="4026" b="1"/>
            </a:lvl3pPr>
            <a:lvl4pPr marL="3067995" indent="0">
              <a:buNone/>
              <a:defRPr sz="3579" b="1"/>
            </a:lvl4pPr>
            <a:lvl5pPr marL="4090660" indent="0">
              <a:buNone/>
              <a:defRPr sz="3579" b="1"/>
            </a:lvl5pPr>
            <a:lvl6pPr marL="5113325" indent="0">
              <a:buNone/>
              <a:defRPr sz="3579" b="1"/>
            </a:lvl6pPr>
            <a:lvl7pPr marL="6135990" indent="0">
              <a:buNone/>
              <a:defRPr sz="3579" b="1"/>
            </a:lvl7pPr>
            <a:lvl8pPr marL="7158655" indent="0">
              <a:buNone/>
              <a:defRPr sz="3579" b="1"/>
            </a:lvl8pPr>
            <a:lvl9pPr marL="8181320" indent="0">
              <a:buNone/>
              <a:defRPr sz="357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0129" y="5603366"/>
            <a:ext cx="9090599" cy="82417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8504" y="3760435"/>
            <a:ext cx="9135369" cy="1842931"/>
          </a:xfrm>
        </p:spPr>
        <p:txBody>
          <a:bodyPr anchor="b"/>
          <a:lstStyle>
            <a:lvl1pPr marL="0" indent="0">
              <a:buNone/>
              <a:defRPr sz="5368" b="1"/>
            </a:lvl1pPr>
            <a:lvl2pPr marL="1022665" indent="0">
              <a:buNone/>
              <a:defRPr sz="4474" b="1"/>
            </a:lvl2pPr>
            <a:lvl3pPr marL="2045330" indent="0">
              <a:buNone/>
              <a:defRPr sz="4026" b="1"/>
            </a:lvl3pPr>
            <a:lvl4pPr marL="3067995" indent="0">
              <a:buNone/>
              <a:defRPr sz="3579" b="1"/>
            </a:lvl4pPr>
            <a:lvl5pPr marL="4090660" indent="0">
              <a:buNone/>
              <a:defRPr sz="3579" b="1"/>
            </a:lvl5pPr>
            <a:lvl6pPr marL="5113325" indent="0">
              <a:buNone/>
              <a:defRPr sz="3579" b="1"/>
            </a:lvl6pPr>
            <a:lvl7pPr marL="6135990" indent="0">
              <a:buNone/>
              <a:defRPr sz="3579" b="1"/>
            </a:lvl7pPr>
            <a:lvl8pPr marL="7158655" indent="0">
              <a:buNone/>
              <a:defRPr sz="3579" b="1"/>
            </a:lvl8pPr>
            <a:lvl9pPr marL="8181320" indent="0">
              <a:buNone/>
              <a:defRPr sz="357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8504" y="5603366"/>
            <a:ext cx="9135369" cy="82417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3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8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2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1022668"/>
            <a:ext cx="6930568" cy="3579336"/>
          </a:xfrm>
        </p:spPr>
        <p:txBody>
          <a:bodyPr anchor="b"/>
          <a:lstStyle>
            <a:lvl1pPr>
              <a:defRPr sz="715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369" y="2208681"/>
            <a:ext cx="10878503" cy="10901352"/>
          </a:xfrm>
        </p:spPr>
        <p:txBody>
          <a:bodyPr/>
          <a:lstStyle>
            <a:lvl1pPr>
              <a:defRPr sz="7158"/>
            </a:lvl1pPr>
            <a:lvl2pPr>
              <a:defRPr sz="6263"/>
            </a:lvl2pPr>
            <a:lvl3pPr>
              <a:defRPr sz="5368"/>
            </a:lvl3pPr>
            <a:lvl4pPr>
              <a:defRPr sz="4474"/>
            </a:lvl4pPr>
            <a:lvl5pPr>
              <a:defRPr sz="4474"/>
            </a:lvl5pPr>
            <a:lvl6pPr>
              <a:defRPr sz="4474"/>
            </a:lvl6pPr>
            <a:lvl7pPr>
              <a:defRPr sz="4474"/>
            </a:lvl7pPr>
            <a:lvl8pPr>
              <a:defRPr sz="4474"/>
            </a:lvl8pPr>
            <a:lvl9pPr>
              <a:defRPr sz="44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4602004"/>
            <a:ext cx="6930568" cy="8525781"/>
          </a:xfrm>
        </p:spPr>
        <p:txBody>
          <a:bodyPr/>
          <a:lstStyle>
            <a:lvl1pPr marL="0" indent="0">
              <a:buNone/>
              <a:defRPr sz="3579"/>
            </a:lvl1pPr>
            <a:lvl2pPr marL="1022665" indent="0">
              <a:buNone/>
              <a:defRPr sz="3132"/>
            </a:lvl2pPr>
            <a:lvl3pPr marL="2045330" indent="0">
              <a:buNone/>
              <a:defRPr sz="2684"/>
            </a:lvl3pPr>
            <a:lvl4pPr marL="3067995" indent="0">
              <a:buNone/>
              <a:defRPr sz="2237"/>
            </a:lvl4pPr>
            <a:lvl5pPr marL="4090660" indent="0">
              <a:buNone/>
              <a:defRPr sz="2237"/>
            </a:lvl5pPr>
            <a:lvl6pPr marL="5113325" indent="0">
              <a:buNone/>
              <a:defRPr sz="2237"/>
            </a:lvl6pPr>
            <a:lvl7pPr marL="6135990" indent="0">
              <a:buNone/>
              <a:defRPr sz="2237"/>
            </a:lvl7pPr>
            <a:lvl8pPr marL="7158655" indent="0">
              <a:buNone/>
              <a:defRPr sz="2237"/>
            </a:lvl8pPr>
            <a:lvl9pPr marL="8181320" indent="0">
              <a:buNone/>
              <a:defRPr sz="22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8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1022668"/>
            <a:ext cx="6930568" cy="3579336"/>
          </a:xfrm>
        </p:spPr>
        <p:txBody>
          <a:bodyPr anchor="b"/>
          <a:lstStyle>
            <a:lvl1pPr>
              <a:defRPr sz="715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369" y="2208681"/>
            <a:ext cx="10878503" cy="10901352"/>
          </a:xfrm>
        </p:spPr>
        <p:txBody>
          <a:bodyPr anchor="t"/>
          <a:lstStyle>
            <a:lvl1pPr marL="0" indent="0">
              <a:buNone/>
              <a:defRPr sz="7158"/>
            </a:lvl1pPr>
            <a:lvl2pPr marL="1022665" indent="0">
              <a:buNone/>
              <a:defRPr sz="6263"/>
            </a:lvl2pPr>
            <a:lvl3pPr marL="2045330" indent="0">
              <a:buNone/>
              <a:defRPr sz="5368"/>
            </a:lvl3pPr>
            <a:lvl4pPr marL="3067995" indent="0">
              <a:buNone/>
              <a:defRPr sz="4474"/>
            </a:lvl4pPr>
            <a:lvl5pPr marL="4090660" indent="0">
              <a:buNone/>
              <a:defRPr sz="4474"/>
            </a:lvl5pPr>
            <a:lvl6pPr marL="5113325" indent="0">
              <a:buNone/>
              <a:defRPr sz="4474"/>
            </a:lvl6pPr>
            <a:lvl7pPr marL="6135990" indent="0">
              <a:buNone/>
              <a:defRPr sz="4474"/>
            </a:lvl7pPr>
            <a:lvl8pPr marL="7158655" indent="0">
              <a:buNone/>
              <a:defRPr sz="4474"/>
            </a:lvl8pPr>
            <a:lvl9pPr marL="8181320" indent="0">
              <a:buNone/>
              <a:defRPr sz="44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4602004"/>
            <a:ext cx="6930568" cy="8525781"/>
          </a:xfrm>
        </p:spPr>
        <p:txBody>
          <a:bodyPr/>
          <a:lstStyle>
            <a:lvl1pPr marL="0" indent="0">
              <a:buNone/>
              <a:defRPr sz="3579"/>
            </a:lvl1pPr>
            <a:lvl2pPr marL="1022665" indent="0">
              <a:buNone/>
              <a:defRPr sz="3132"/>
            </a:lvl2pPr>
            <a:lvl3pPr marL="2045330" indent="0">
              <a:buNone/>
              <a:defRPr sz="2684"/>
            </a:lvl3pPr>
            <a:lvl4pPr marL="3067995" indent="0">
              <a:buNone/>
              <a:defRPr sz="2237"/>
            </a:lvl4pPr>
            <a:lvl5pPr marL="4090660" indent="0">
              <a:buNone/>
              <a:defRPr sz="2237"/>
            </a:lvl5pPr>
            <a:lvl6pPr marL="5113325" indent="0">
              <a:buNone/>
              <a:defRPr sz="2237"/>
            </a:lvl6pPr>
            <a:lvl7pPr marL="6135990" indent="0">
              <a:buNone/>
              <a:defRPr sz="2237"/>
            </a:lvl7pPr>
            <a:lvl8pPr marL="7158655" indent="0">
              <a:buNone/>
              <a:defRPr sz="2237"/>
            </a:lvl8pPr>
            <a:lvl9pPr marL="8181320" indent="0">
              <a:buNone/>
              <a:defRPr sz="22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3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7328" y="816717"/>
            <a:ext cx="18533745" cy="296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328" y="4083568"/>
            <a:ext cx="18533745" cy="973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7328" y="14217923"/>
            <a:ext cx="4834890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A8E-92B7-4EB4-993C-90C9B7081BE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8033" y="14217923"/>
            <a:ext cx="7252335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76183" y="14217923"/>
            <a:ext cx="4834890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0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045330" rtl="0" eaLnBrk="1" latinLnBrk="0" hangingPunct="1">
        <a:lnSpc>
          <a:spcPct val="90000"/>
        </a:lnSpc>
        <a:spcBef>
          <a:spcPct val="0"/>
        </a:spcBef>
        <a:buNone/>
        <a:defRPr kumimoji="1" sz="98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332" indent="-511332" algn="l" defTabSz="2045330" rtl="0" eaLnBrk="1" latinLnBrk="0" hangingPunct="1">
        <a:lnSpc>
          <a:spcPct val="90000"/>
        </a:lnSpc>
        <a:spcBef>
          <a:spcPts val="2237"/>
        </a:spcBef>
        <a:buFont typeface="Arial" panose="020B0604020202020204" pitchFamily="34" charset="0"/>
        <a:buChar char="•"/>
        <a:defRPr kumimoji="1" sz="6263" kern="1200">
          <a:solidFill>
            <a:schemeClr val="tx1"/>
          </a:solidFill>
          <a:latin typeface="+mn-lt"/>
          <a:ea typeface="+mn-ea"/>
          <a:cs typeface="+mn-cs"/>
        </a:defRPr>
      </a:lvl1pPr>
      <a:lvl2pPr marL="153399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5368" kern="1200">
          <a:solidFill>
            <a:schemeClr val="tx1"/>
          </a:solidFill>
          <a:latin typeface="+mn-lt"/>
          <a:ea typeface="+mn-ea"/>
          <a:cs typeface="+mn-cs"/>
        </a:defRPr>
      </a:lvl2pPr>
      <a:lvl3pPr marL="255666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474" kern="1200">
          <a:solidFill>
            <a:schemeClr val="tx1"/>
          </a:solidFill>
          <a:latin typeface="+mn-lt"/>
          <a:ea typeface="+mn-ea"/>
          <a:cs typeface="+mn-cs"/>
        </a:defRPr>
      </a:lvl3pPr>
      <a:lvl4pPr marL="357932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4pPr>
      <a:lvl5pPr marL="460199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5pPr>
      <a:lvl6pPr marL="562465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6pPr>
      <a:lvl7pPr marL="664732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7pPr>
      <a:lvl8pPr marL="766998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8pPr>
      <a:lvl9pPr marL="869265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102266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2pPr>
      <a:lvl3pPr marL="204533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3pPr>
      <a:lvl4pPr marL="306799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4pPr>
      <a:lvl5pPr marL="409066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5pPr>
      <a:lvl6pPr marL="511332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6pPr>
      <a:lvl7pPr marL="613599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7pPr>
      <a:lvl8pPr marL="715865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8pPr>
      <a:lvl9pPr marL="818132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F0267CB-187C-C67F-1365-6D48632B6641}"/>
              </a:ext>
            </a:extLst>
          </p:cNvPr>
          <p:cNvSpPr/>
          <p:nvPr/>
        </p:nvSpPr>
        <p:spPr>
          <a:xfrm>
            <a:off x="13346617" y="12433531"/>
            <a:ext cx="7245317" cy="1292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A0713C0D-A99B-1727-10A9-45F98ABE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8776049"/>
            <a:ext cx="4767675" cy="35563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8288" tIns="0" rIns="0" bIns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>
                <a:ln w="0"/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食の販促ポイント</a:t>
            </a:r>
            <a:endParaRPr lang="en-US" altLang="ja-JP" sz="2000" b="1" cap="none" spc="0" dirty="0">
              <a:ln w="0"/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DCE224D0-0137-3DB2-942A-BBCB5F51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41" y="8770460"/>
            <a:ext cx="4755445" cy="3668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旬の食材</a:t>
            </a:r>
            <a:endParaRPr lang="en-US" altLang="ja-JP" sz="2000" b="1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9AEA8680-6FF7-A0D1-3390-5C0FD564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3048" y="8783963"/>
            <a:ext cx="4723861" cy="33980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春メニューの提案</a:t>
            </a: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8DC490B6-329A-91F1-A619-FDCAEC14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17" y="13691890"/>
            <a:ext cx="853844" cy="356436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8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メモ</a:t>
            </a:r>
            <a:endParaRPr lang="en-US" altLang="ja-JP" sz="18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08973668-66AC-EDC2-BCA8-6AF28FC30723}"/>
              </a:ext>
            </a:extLst>
          </p:cNvPr>
          <p:cNvSpPr/>
          <p:nvPr/>
        </p:nvSpPr>
        <p:spPr>
          <a:xfrm>
            <a:off x="1422526" y="12433531"/>
            <a:ext cx="3795735" cy="2739374"/>
          </a:xfrm>
          <a:prstGeom prst="frame">
            <a:avLst>
              <a:gd name="adj1" fmla="val 3082"/>
            </a:avLst>
          </a:prstGeom>
          <a:solidFill>
            <a:srgbClr val="C5E0B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18" name="フレーム 17">
            <a:extLst>
              <a:ext uri="{FF2B5EF4-FFF2-40B4-BE49-F238E27FC236}">
                <a16:creationId xmlns:a16="http://schemas.microsoft.com/office/drawing/2014/main" id="{F4E3AB84-99A5-3420-CFA9-ABCA29FFDED9}"/>
              </a:ext>
            </a:extLst>
          </p:cNvPr>
          <p:cNvSpPr/>
          <p:nvPr/>
        </p:nvSpPr>
        <p:spPr>
          <a:xfrm>
            <a:off x="5427146" y="12433531"/>
            <a:ext cx="3795735" cy="2751310"/>
          </a:xfrm>
          <a:prstGeom prst="frame">
            <a:avLst>
              <a:gd name="adj1" fmla="val 353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0" name="フレーム 19">
            <a:extLst>
              <a:ext uri="{FF2B5EF4-FFF2-40B4-BE49-F238E27FC236}">
                <a16:creationId xmlns:a16="http://schemas.microsoft.com/office/drawing/2014/main" id="{0AA89385-64F3-C530-DC37-DF467E8230B9}"/>
              </a:ext>
            </a:extLst>
          </p:cNvPr>
          <p:cNvSpPr/>
          <p:nvPr/>
        </p:nvSpPr>
        <p:spPr>
          <a:xfrm>
            <a:off x="9372083" y="12433531"/>
            <a:ext cx="3795735" cy="2751310"/>
          </a:xfrm>
          <a:prstGeom prst="frame">
            <a:avLst>
              <a:gd name="adj1" fmla="val 3971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1" name="AutoShape 1">
            <a:extLst>
              <a:ext uri="{FF2B5EF4-FFF2-40B4-BE49-F238E27FC236}">
                <a16:creationId xmlns:a16="http://schemas.microsoft.com/office/drawing/2014/main" id="{0E3219AC-6D80-8F51-3948-32F06CC6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42" y="9840206"/>
            <a:ext cx="1154233" cy="539805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6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売場テーマ</a:t>
            </a:r>
            <a:endParaRPr lang="en-US" altLang="ja-JP" sz="16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BB10A35-EADC-370C-51BF-BFE07D4022F0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8650" y="14719880"/>
            <a:ext cx="2930244" cy="45719"/>
          </a:xfrm>
          <a:prstGeom prst="rect">
            <a:avLst/>
          </a:prstGeom>
        </p:spPr>
      </p:pic>
      <p:sp>
        <p:nvSpPr>
          <p:cNvPr id="24" name="AutoShape 1">
            <a:extLst>
              <a:ext uri="{FF2B5EF4-FFF2-40B4-BE49-F238E27FC236}">
                <a16:creationId xmlns:a16="http://schemas.microsoft.com/office/drawing/2014/main" id="{99ED8B05-E87A-AA95-43CC-265079E95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131" y="3332668"/>
            <a:ext cx="1402454" cy="1412994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5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行楽需要</a:t>
            </a: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」に合わせた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販促計画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rtl="1">
              <a:lnSpc>
                <a:spcPts val="1700"/>
              </a:lnSpc>
              <a:defRPr sz="1000"/>
            </a:pPr>
            <a:r>
              <a:rPr lang="en-US" altLang="ja-JP" sz="1500" b="1" i="0" strike="noStrik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</a:t>
            </a:r>
          </a:p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Text Box 1049">
            <a:extLst>
              <a:ext uri="{FF2B5EF4-FFF2-40B4-BE49-F238E27FC236}">
                <a16:creationId xmlns:a16="http://schemas.microsoft.com/office/drawing/2014/main" id="{FB95EE17-46B0-768A-DF66-B21BE542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603" y="313282"/>
            <a:ext cx="14802412" cy="1127031"/>
          </a:xfrm>
          <a:prstGeom prst="rect">
            <a:avLst/>
          </a:prstGeom>
          <a:noFill/>
          <a:ln>
            <a:noFill/>
          </a:ln>
        </p:spPr>
        <p:txBody>
          <a:bodyPr wrap="square" lIns="73152" tIns="36576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defRPr sz="1000"/>
            </a:pPr>
            <a:r>
              <a:rPr lang="ja-JP" altLang="en-US" sz="4000" b="1">
                <a:solidFill>
                  <a:srgbClr val="FF9CB4"/>
                </a:solidFill>
                <a:latin typeface="HGS創英ﾌﾟﾚｾﾞﾝｽEB"/>
                <a:ea typeface="HGS創英ﾌﾟﾚｾﾞﾝｽEB"/>
                <a:cs typeface="Meiryo UI" panose="020B0604030504040204" pitchFamily="50" charset="-128"/>
              </a:rPr>
              <a:t>接客、クレンリネス、品揃えを改めて確認</a:t>
            </a:r>
            <a:endParaRPr lang="en-US" altLang="ja-JP" sz="4000" b="1" dirty="0">
              <a:solidFill>
                <a:srgbClr val="FF9CB4"/>
              </a:solidFill>
              <a:latin typeface="HGS創英ﾌﾟﾚｾﾞﾝｽEB"/>
              <a:ea typeface="HGS創英ﾌﾟﾚｾﾞﾝｽEB"/>
              <a:cs typeface="Meiryo UI" panose="020B0604030504040204" pitchFamily="50" charset="-128"/>
            </a:endParaRPr>
          </a:p>
          <a:p>
            <a:pPr algn="ctr">
              <a:lnSpc>
                <a:spcPts val="3500"/>
              </a:lnSpc>
              <a:defRPr sz="1000"/>
            </a:pP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〜</a:t>
            </a:r>
            <a:r>
              <a:rPr lang="ja-JP" altLang="en-US" sz="24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新しいお客様に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選ばれる店になろう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〜</a:t>
            </a:r>
            <a:endParaRPr lang="en-US" altLang="ja-JP" sz="2400" b="1" i="0" u="none" strike="noStrike" cap="none" spc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P創英角ﾎﾟｯﾌﾟ体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AutoShape 66">
            <a:extLst>
              <a:ext uri="{FF2B5EF4-FFF2-40B4-BE49-F238E27FC236}">
                <a16:creationId xmlns:a16="http://schemas.microsoft.com/office/drawing/2014/main" id="{1E72732A-7311-E461-374B-30472CE8F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9710484"/>
            <a:ext cx="4727345" cy="2638563"/>
          </a:xfrm>
          <a:prstGeom prst="flowChartAlternateProcess">
            <a:avLst/>
          </a:prstGeom>
          <a:solidFill>
            <a:srgbClr val="D0EBB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●お花見</a:t>
            </a: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●行楽フェア</a:t>
            </a: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●ご入学・ご進学フェア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32" name="AutoShape 66">
            <a:extLst>
              <a:ext uri="{FF2B5EF4-FFF2-40B4-BE49-F238E27FC236}">
                <a16:creationId xmlns:a16="http://schemas.microsoft.com/office/drawing/2014/main" id="{94CB5F21-4B16-3337-A54D-F6E8A630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924" y="9732587"/>
            <a:ext cx="4716752" cy="26385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水産物</a:t>
            </a: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lang="en-US" altLang="ja-JP" sz="1400" i="0" strike="no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ヒジキの煮物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ゴボウとヒジキのきんぴら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i="0" strike="no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400" i="0" strike="noStrike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</a:t>
            </a:r>
            <a:r>
              <a:rPr lang="en-US" altLang="ja-JP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アスパラ肉巻き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アスパラとベーコンのオイスター炒め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AutoShape 17">
            <a:extLst>
              <a:ext uri="{FF2B5EF4-FFF2-40B4-BE49-F238E27FC236}">
                <a16:creationId xmlns:a16="http://schemas.microsoft.com/office/drawing/2014/main" id="{09050B71-3AA0-3D6D-93EC-EB75B6D3F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382" y="9201862"/>
            <a:ext cx="4751000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月の行事・行楽の季節商品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AutoShape 18">
            <a:extLst>
              <a:ext uri="{FF2B5EF4-FFF2-40B4-BE49-F238E27FC236}">
                <a16:creationId xmlns:a16="http://schemas.microsoft.com/office/drawing/2014/main" id="{691DCC7A-8F65-D2F0-8304-FEE6575E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0469" y="9205819"/>
            <a:ext cx="5046863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en-US" altLang="ja-JP" sz="1400" dirty="0">
                <a:latin typeface="HG丸ｺﾞｼｯｸM-PRO"/>
                <a:ea typeface="HG丸ｺﾞｼｯｸM-PRO"/>
              </a:rPr>
              <a:t>4</a:t>
            </a:r>
            <a:r>
              <a:rPr lang="ja-JP" altLang="en-US" sz="1400" dirty="0">
                <a:latin typeface="HG丸ｺﾞｼｯｸM-PRO"/>
                <a:ea typeface="HG丸ｺﾞｼｯｸM-PRO"/>
              </a:rPr>
              <a:t>月は、ヒジキ、アスパラガスなどの旬</a:t>
            </a:r>
            <a:r>
              <a:rPr lang="ja-JP" altLang="en-US" sz="1400">
                <a:latin typeface="HG丸ｺﾞｼｯｸM-PRO"/>
                <a:ea typeface="HG丸ｺﾞｼｯｸM-PRO"/>
              </a:rPr>
              <a:t>の食材を使った</a:t>
            </a:r>
            <a:endParaRPr lang="en-US" altLang="ja-JP" sz="1400" dirty="0">
              <a:latin typeface="HG丸ｺﾞｼｯｸM-PRO"/>
              <a:ea typeface="HG丸ｺﾞｼｯｸM-PRO"/>
            </a:endParaRPr>
          </a:p>
          <a:p>
            <a:pPr>
              <a:lnSpc>
                <a:spcPts val="1680"/>
              </a:lnSpc>
            </a:pPr>
            <a:r>
              <a:rPr lang="ja-JP" altLang="en-US" sz="1400">
                <a:latin typeface="HG丸ｺﾞｼｯｸM-PRO"/>
                <a:ea typeface="HG丸ｺﾞｼｯｸM-PRO"/>
              </a:rPr>
              <a:t>メニュー提案で売上</a:t>
            </a:r>
            <a:r>
              <a:rPr lang="ja-JP" altLang="en-US" sz="1400" dirty="0">
                <a:latin typeface="HG丸ｺﾞｼｯｸM-PRO"/>
                <a:ea typeface="HG丸ｺﾞｼｯｸM-PRO"/>
              </a:rPr>
              <a:t>拡大の提案を！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37" name="AutoShape 18">
            <a:extLst>
              <a:ext uri="{FF2B5EF4-FFF2-40B4-BE49-F238E27FC236}">
                <a16:creationId xmlns:a16="http://schemas.microsoft.com/office/drawing/2014/main" id="{B282AB7D-6F96-29AB-AC71-99063D4A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763" y="9208614"/>
            <a:ext cx="4741889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月の旬の食材を活用し、販促提案をしよう</a:t>
            </a:r>
          </a:p>
        </p:txBody>
      </p:sp>
      <p:sp>
        <p:nvSpPr>
          <p:cNvPr id="39" name="AutoShape 18">
            <a:extLst>
              <a:ext uri="{FF2B5EF4-FFF2-40B4-BE49-F238E27FC236}">
                <a16:creationId xmlns:a16="http://schemas.microsoft.com/office/drawing/2014/main" id="{F815E51D-5EDF-5371-7032-754A9985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9205818"/>
            <a:ext cx="4754645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1400">
                <a:solidFill>
                  <a:sysClr val="windowText" lastClr="000000"/>
                </a:solidFill>
                <a:latin typeface="Freestyle Script" panose="030804020302050B0404" pitchFamily="66" charset="0"/>
                <a:ea typeface="HG丸ｺﾞｼｯｸM-PRO" panose="020F0600000000000000" pitchFamily="50" charset="-128"/>
              </a:rPr>
              <a:t>の催事メニューの提案</a:t>
            </a:r>
            <a:endParaRPr lang="en-US" altLang="ja-JP" sz="1400" dirty="0">
              <a:solidFill>
                <a:sysClr val="windowText" lastClr="000000"/>
              </a:solidFill>
              <a:latin typeface="Freestyle Script" panose="030804020302050B0404" pitchFamily="66" charset="0"/>
              <a:ea typeface="HG丸ｺﾞｼｯｸM-PRO" panose="020F0600000000000000" pitchFamily="50" charset="-128"/>
            </a:endParaRPr>
          </a:p>
        </p:txBody>
      </p:sp>
      <p:sp>
        <p:nvSpPr>
          <p:cNvPr id="40" name="AutoShape 66">
            <a:extLst>
              <a:ext uri="{FF2B5EF4-FFF2-40B4-BE49-F238E27FC236}">
                <a16:creationId xmlns:a16="http://schemas.microsoft.com/office/drawing/2014/main" id="{AABBEE67-3330-078C-988D-5162AE625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247" y="9710483"/>
            <a:ext cx="4751000" cy="263856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0" bIns="18288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《</a:t>
            </a:r>
            <a:r>
              <a:rPr lang="ja-JP" altLang="en-US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水産物</a:t>
            </a: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》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ヒジキ、シラス</a:t>
            </a:r>
            <a:endParaRPr lang="en-US" altLang="ja-JP" sz="1400" i="0" strike="noStrike" dirty="0">
              <a:latin typeface="HG丸ｺﾞｼｯｸM-PRO" pitchFamily="50" charset="-128"/>
              <a:ea typeface="HG丸ｺﾞｼｯｸM-PRO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i="0" strike="noStrike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《</a:t>
            </a:r>
            <a:r>
              <a:rPr lang="ja-JP" altLang="en-US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</a:t>
            </a: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》</a:t>
            </a:r>
            <a:endParaRPr lang="en-US" altLang="ja-JP" sz="1400" i="0" strike="noStrike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l"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アスパラガス、長イモ</a:t>
            </a:r>
            <a:endParaRPr lang="en-US" altLang="ja-JP" sz="1400" i="0" strike="noStrike" dirty="0">
              <a:latin typeface="HG丸ｺﾞｼｯｸM-PRO"/>
              <a:ea typeface="HG丸ｺﾞｼｯｸM-PRO"/>
            </a:endParaRPr>
          </a:p>
        </p:txBody>
      </p:sp>
      <p:sp>
        <p:nvSpPr>
          <p:cNvPr id="41" name="AutoShape 66">
            <a:extLst>
              <a:ext uri="{FF2B5EF4-FFF2-40B4-BE49-F238E27FC236}">
                <a16:creationId xmlns:a16="http://schemas.microsoft.com/office/drawing/2014/main" id="{A255DE5D-ACEA-EEB2-3158-1B0729A41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52" y="9632394"/>
            <a:ext cx="4767675" cy="2638563"/>
          </a:xfrm>
          <a:prstGeom prst="flowChartAlternateProcess">
            <a:avLst/>
          </a:prstGeom>
          <a:solidFill>
            <a:srgbClr val="FFFF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0" bIns="18288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3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お花見レシピ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●行楽用弁当レシピ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42" name="AutoShape 9">
            <a:extLst>
              <a:ext uri="{FF2B5EF4-FFF2-40B4-BE49-F238E27FC236}">
                <a16:creationId xmlns:a16="http://schemas.microsoft.com/office/drawing/2014/main" id="{BBBD23DA-0B8F-E8D4-9C5F-61DE7F1E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8783963"/>
            <a:ext cx="4738914" cy="33980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4</a:t>
            </a: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月の売れ筋商品</a:t>
            </a:r>
          </a:p>
        </p:txBody>
      </p:sp>
      <p:sp>
        <p:nvSpPr>
          <p:cNvPr id="43" name="Text Box 89">
            <a:extLst>
              <a:ext uri="{FF2B5EF4-FFF2-40B4-BE49-F238E27FC236}">
                <a16:creationId xmlns:a16="http://schemas.microsoft.com/office/drawing/2014/main" id="{59781315-C4A3-B0F9-3B31-6E001C32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479" y="954975"/>
            <a:ext cx="3112680" cy="597643"/>
          </a:xfrm>
          <a:prstGeom prst="rect">
            <a:avLst/>
          </a:prstGeom>
          <a:noFill/>
          <a:ln>
            <a:noFill/>
          </a:ln>
        </p:spPr>
        <p:txBody>
          <a:bodyPr wrap="square" lIns="54864" tIns="27432" rIns="54864" bIns="27432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ja-JP" sz="2800" b="1" i="0" strike="noStrike" cap="none" spc="0" dirty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〈2026</a:t>
            </a:r>
            <a:r>
              <a:rPr lang="ja-JP" altLang="en-US" sz="2800" b="1" i="0" strike="noStrike" cap="none" spc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800" b="1" i="0" strike="noStrike" cap="none" spc="0" dirty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800" b="1" i="0" strike="noStrike" cap="none" spc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月版</a:t>
            </a:r>
            <a:r>
              <a:rPr lang="en-US" altLang="ja-JP" sz="2800" b="1" i="0" strike="noStrike" cap="none" spc="0" dirty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〉</a:t>
            </a:r>
          </a:p>
        </p:txBody>
      </p:sp>
      <p:graphicFrame>
        <p:nvGraphicFramePr>
          <p:cNvPr id="44" name="表 41">
            <a:extLst>
              <a:ext uri="{FF2B5EF4-FFF2-40B4-BE49-F238E27FC236}">
                <a16:creationId xmlns:a16="http://schemas.microsoft.com/office/drawing/2014/main" id="{6FD421A6-9C59-3739-6A71-41630CDCC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25979"/>
              </p:ext>
            </p:extLst>
          </p:nvPr>
        </p:nvGraphicFramePr>
        <p:xfrm>
          <a:off x="1274275" y="1607280"/>
          <a:ext cx="20028442" cy="70061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6775">
                  <a:extLst>
                    <a:ext uri="{9D8B030D-6E8A-4147-A177-3AD203B41FA5}">
                      <a16:colId xmlns:a16="http://schemas.microsoft.com/office/drawing/2014/main" val="2097309616"/>
                    </a:ext>
                  </a:extLst>
                </a:gridCol>
                <a:gridCol w="632735">
                  <a:extLst>
                    <a:ext uri="{9D8B030D-6E8A-4147-A177-3AD203B41FA5}">
                      <a16:colId xmlns:a16="http://schemas.microsoft.com/office/drawing/2014/main" val="1897950987"/>
                    </a:ext>
                  </a:extLst>
                </a:gridCol>
                <a:gridCol w="591472">
                  <a:extLst>
                    <a:ext uri="{9D8B030D-6E8A-4147-A177-3AD203B41FA5}">
                      <a16:colId xmlns:a16="http://schemas.microsoft.com/office/drawing/2014/main" val="25817168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660179775"/>
                    </a:ext>
                  </a:extLst>
                </a:gridCol>
                <a:gridCol w="586879">
                  <a:extLst>
                    <a:ext uri="{9D8B030D-6E8A-4147-A177-3AD203B41FA5}">
                      <a16:colId xmlns:a16="http://schemas.microsoft.com/office/drawing/2014/main" val="412726495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929763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7034530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880180914"/>
                    </a:ext>
                  </a:extLst>
                </a:gridCol>
                <a:gridCol w="551963">
                  <a:extLst>
                    <a:ext uri="{9D8B030D-6E8A-4147-A177-3AD203B41FA5}">
                      <a16:colId xmlns:a16="http://schemas.microsoft.com/office/drawing/2014/main" val="926341448"/>
                    </a:ext>
                  </a:extLst>
                </a:gridCol>
                <a:gridCol w="594548">
                  <a:extLst>
                    <a:ext uri="{9D8B030D-6E8A-4147-A177-3AD203B41FA5}">
                      <a16:colId xmlns:a16="http://schemas.microsoft.com/office/drawing/2014/main" val="778210961"/>
                    </a:ext>
                  </a:extLst>
                </a:gridCol>
                <a:gridCol w="604765">
                  <a:extLst>
                    <a:ext uri="{9D8B030D-6E8A-4147-A177-3AD203B41FA5}">
                      <a16:colId xmlns:a16="http://schemas.microsoft.com/office/drawing/2014/main" val="690706407"/>
                    </a:ext>
                  </a:extLst>
                </a:gridCol>
                <a:gridCol w="586409">
                  <a:extLst>
                    <a:ext uri="{9D8B030D-6E8A-4147-A177-3AD203B41FA5}">
                      <a16:colId xmlns:a16="http://schemas.microsoft.com/office/drawing/2014/main" val="4219718161"/>
                    </a:ext>
                  </a:extLst>
                </a:gridCol>
                <a:gridCol w="627254">
                  <a:extLst>
                    <a:ext uri="{9D8B030D-6E8A-4147-A177-3AD203B41FA5}">
                      <a16:colId xmlns:a16="http://schemas.microsoft.com/office/drawing/2014/main" val="3084027291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5347032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84205509"/>
                    </a:ext>
                  </a:extLst>
                </a:gridCol>
                <a:gridCol w="598752">
                  <a:extLst>
                    <a:ext uri="{9D8B030D-6E8A-4147-A177-3AD203B41FA5}">
                      <a16:colId xmlns:a16="http://schemas.microsoft.com/office/drawing/2014/main" val="3541549423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3103460086"/>
                    </a:ext>
                  </a:extLst>
                </a:gridCol>
                <a:gridCol w="575072">
                  <a:extLst>
                    <a:ext uri="{9D8B030D-6E8A-4147-A177-3AD203B41FA5}">
                      <a16:colId xmlns:a16="http://schemas.microsoft.com/office/drawing/2014/main" val="1555751302"/>
                    </a:ext>
                  </a:extLst>
                </a:gridCol>
                <a:gridCol w="586794">
                  <a:extLst>
                    <a:ext uri="{9D8B030D-6E8A-4147-A177-3AD203B41FA5}">
                      <a16:colId xmlns:a16="http://schemas.microsoft.com/office/drawing/2014/main" val="336539328"/>
                    </a:ext>
                  </a:extLst>
                </a:gridCol>
                <a:gridCol w="581779">
                  <a:extLst>
                    <a:ext uri="{9D8B030D-6E8A-4147-A177-3AD203B41FA5}">
                      <a16:colId xmlns:a16="http://schemas.microsoft.com/office/drawing/2014/main" val="2449665052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11044433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415962396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4032219248"/>
                    </a:ext>
                  </a:extLst>
                </a:gridCol>
                <a:gridCol w="585907">
                  <a:extLst>
                    <a:ext uri="{9D8B030D-6E8A-4147-A177-3AD203B41FA5}">
                      <a16:colId xmlns:a16="http://schemas.microsoft.com/office/drawing/2014/main" val="2850807119"/>
                    </a:ext>
                  </a:extLst>
                </a:gridCol>
                <a:gridCol w="572972">
                  <a:extLst>
                    <a:ext uri="{9D8B030D-6E8A-4147-A177-3AD203B41FA5}">
                      <a16:colId xmlns:a16="http://schemas.microsoft.com/office/drawing/2014/main" val="4189414689"/>
                    </a:ext>
                  </a:extLst>
                </a:gridCol>
                <a:gridCol w="584766">
                  <a:extLst>
                    <a:ext uri="{9D8B030D-6E8A-4147-A177-3AD203B41FA5}">
                      <a16:colId xmlns:a16="http://schemas.microsoft.com/office/drawing/2014/main" val="4076722313"/>
                    </a:ext>
                  </a:extLst>
                </a:gridCol>
                <a:gridCol w="573400">
                  <a:extLst>
                    <a:ext uri="{9D8B030D-6E8A-4147-A177-3AD203B41FA5}">
                      <a16:colId xmlns:a16="http://schemas.microsoft.com/office/drawing/2014/main" val="3854105985"/>
                    </a:ext>
                  </a:extLst>
                </a:gridCol>
                <a:gridCol w="589030">
                  <a:extLst>
                    <a:ext uri="{9D8B030D-6E8A-4147-A177-3AD203B41FA5}">
                      <a16:colId xmlns:a16="http://schemas.microsoft.com/office/drawing/2014/main" val="22572133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174727248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99092358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63304736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56759183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72911804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161064494"/>
                    </a:ext>
                  </a:extLst>
                </a:gridCol>
              </a:tblGrid>
              <a:tr h="164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4/1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Meiryo UI"/>
                          <a:ea typeface="Meiryo UI"/>
                        </a:rPr>
                        <a:t>2</a:t>
                      </a:r>
                      <a:endParaRPr lang="en-US" altLang="ja-JP" sz="11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5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6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7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8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9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10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12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13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14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15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16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17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18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19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20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21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22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23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24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25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26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27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28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5/1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37625"/>
                  </a:ext>
                </a:extLst>
              </a:tr>
              <a:tr h="230646"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86706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20599"/>
                  </a:ext>
                </a:extLst>
              </a:tr>
              <a:tr h="43809"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50790"/>
                  </a:ext>
                </a:extLst>
              </a:tr>
              <a:tr h="2145832"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新年度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歯列矯正の日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シミ対策の日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どら焼きの日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たまごの日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白の日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世界保健デー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炭酸水の日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食と野菜ソムリエの日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インテリアを考える日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めんの日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パンの記念日</a:t>
                      </a: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水産デー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オレンジデー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いちごの日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女子マラソンの日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なすび記念日</a:t>
                      </a:r>
                      <a:endParaRPr kumimoji="1" lang="ja-JP" altLang="en-US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よい歯の日</a:t>
                      </a:r>
                      <a:endParaRPr kumimoji="1" lang="ja-JP" altLang="en-US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もずくの日</a:t>
                      </a: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穀雨（こくう）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漬物の日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よい夫婦の日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地ビールの日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削り節の日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ファーストペイデー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よい風呂の日</a:t>
                      </a: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絆の日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缶ジュース発売記念日</a:t>
                      </a:r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昭和の日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みその日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あずきの日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八十八夜</a:t>
                      </a:r>
                      <a:endParaRPr lang="ja-JP" altLang="ja-JP" sz="11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憲法記念日</a:t>
                      </a:r>
                      <a:endParaRPr lang="en-US" altLang="ja-JP" sz="1100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みどりの日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20137"/>
                  </a:ext>
                </a:extLst>
              </a:tr>
              <a:tr h="744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00706"/>
                  </a:ext>
                </a:extLst>
              </a:tr>
              <a:tr h="3775163"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新年度が始まる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月は、新規客が一年で最も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多い月。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オフィス街が近い店ではお昼時の混雑がピークになるなど、通常と動きが異なるので注意しよう。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この日にちなみ、デンタルケア商品をアピールする。新生活を始める人が多いため、デンタル商品以外の新生活用品も併せてＰＲする</a:t>
                      </a:r>
                      <a:r>
                        <a:rPr lang="ja-JP" altLang="e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４月から紫外線が強くなり、ＵＶ対策商品が動く。対策をしないとシミやシワの元になることをＰＯＰで表示し、アピールすることも考えよう。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この日にちなみ、スイーツや和菓子の販促を強化しよう。春らしい暖かい日であれば、春季限定商品をお薦めするとよい。</a:t>
                      </a:r>
                      <a:endParaRPr lang="en-US" altLang="ja-JP" sz="12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毎月</a:t>
                      </a: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5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日はたまごの日。たまごを使った惣菜、スイーツ等の販促を強化しよう。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美肌への意識を生むきっかけの日とすることを目的に制定。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日の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シミ対策の日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と併せて、メラニンの生成を抑え、シミ・そばかすを防ぐ化粧品をＰＲしよう。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この日にちなみ、クレンリネスを強化し、消費期限切れの商品がないか、衛生面の確認を徹底。きれいな店で新規客を呼び込もう。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徐々に暖かくなるにつれて、炭酸飲料が伸びる。この日にちなみ、</a:t>
                      </a:r>
                      <a:r>
                        <a:rPr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炭酸飲料と合わせてチューハイ、ハイボール等</a:t>
                      </a:r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、アルコール飲料</a:t>
                      </a:r>
                      <a:r>
                        <a:rPr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の販促も強化</a:t>
                      </a:r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をしよう。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新生活のスタートは、バランスの良い食事で健康を維持することの</a:t>
                      </a:r>
                      <a:r>
                        <a:rPr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大切さをアピール</a:t>
                      </a:r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。多種類の野菜や果実を含んだ惣菜、弁当、飲料を提案する。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新生活を始める人が多い時期なので、炊事・洗濯・清掃関連商品など、生活雑貨の緊急購入</a:t>
                      </a:r>
                      <a:r>
                        <a:rPr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が多くなる。欠品しないように常時多めに商品を持つ</a:t>
                      </a:r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気温が前日より上昇した日は、夏に売れる冷やし麺が動き始める。麺に合う惣菜やサラダも併せて提案してみよう。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パンのキャンペーンを行う。この時季に売れるサンドイッチや、朝食需要の高い食パンなどの売り込み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を強化する。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ハレの日を祝う機会が多い４月。寿司や漬け丼などを提案。冷凍の魚の煮付けなども人気。新生活で多忙な人に提案しよう。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気温が上昇すると、かんきつやミントなど爽やかなフレーバーを好むようになる。気温が高い日はこれらの商品を強化しよう。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毎月</a:t>
                      </a: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15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日はいちごの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日。４月中旬になると、気温が上昇し、春らしい気候の日が多くなる。イチゴ、タケノコなど春らしい商品を売り込むチャンスだ。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春になると、スポーツをする人が増えるため、スポーツドリンク、タオルなどの関連商品が伸長するので多めに持つこと。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ナスは夏の野菜。</a:t>
                      </a:r>
                      <a:r>
                        <a:rPr kumimoji="1" lang="en-US" altLang="ja-JP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4</a:t>
                      </a:r>
                      <a:r>
                        <a:rPr kumimoji="1"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月後半より初夏の気候になる日もあるため、気温が上昇した日は初夏商品を少しずつＰＲしていこう。</a:t>
                      </a:r>
                      <a:endParaRPr kumimoji="1" lang="en-US" altLang="ja-JP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4</a:t>
                      </a: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月</a:t>
                      </a:r>
                      <a:r>
                        <a:rPr kumimoji="1" lang="en-US" altLang="ja-JP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2</a:t>
                      </a: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日の</a:t>
                      </a:r>
                      <a:r>
                        <a:rPr lang="ja-JP" altLang="en-US" sz="12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歯列矯正の日</a:t>
                      </a:r>
                      <a:r>
                        <a:rPr kumimoji="1" lang="ja-JP" alt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同様</a:t>
                      </a: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、歯ブラシの交換を販促物で促し、デンタルリンス、デンタルフロスなど歯の健康関連商品を用意する。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この日にちなみ、ビタミン、ミネラル、食物繊維が豊富な海藻類を売り込もう。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二十四節気の一つ。天候が不安定で、雨の多い頃。急な雨に備えて、雨具を用意。肌寒い日は、嗜好の変化に注意する。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21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日は漬物の日。この日にちなみ、健康訴求を高め、発酵食品の販促強化をしよう。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二つ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セットで割引の商品や、夫婦で食べるのにお薦めの商品を提案する。販促物でお得感を強調しよう。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22</a:t>
                      </a:r>
                      <a:r>
                        <a:rPr lang="ja-JP" altLang="en-US" sz="12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度を超えるとビールが売れる。４月後半から初夏の陽気になることもある。気温が上昇した日はビールを売るチャンスだ。</a:t>
                      </a:r>
                      <a:endParaRPr kumimoji="1" lang="ja-JP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毎月</a:t>
                      </a: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24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日は削り節の日。春の旬の魚といえば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カツオ。かつ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お出汁を使用した商品などを押し出す。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オフィス街やフレッシャーズが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多い住宅街の近くでは、初任給が支給され、自分にへのごほうび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需要が高まる。プレミアム商品を強化しよう。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入浴剤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やアロマなど、リラックスして入浴できる商品をＰＲ。</a:t>
                      </a: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ＧＷは新規客が訪れる機会に恵まれる。スタッフとの　正確でスピーディなオペレーション、フレンドリーな接客を心掛ける。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ＧＷは、家族や仲間で集まる機会が多いため、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6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缶パック商品が売れる。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特にビール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は多めに用意する。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天気が良ければ、野外行楽需要が高まる。キャンプやバーベキューをする人が増えるので、着火用ライター、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レジャーシートなどの品揃えをチェック。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日はみその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日。みそは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医者いらずといわれるほどいろいろな栄養素が含まれている。効能をＰＯＰに記し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、販促を強化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日はあずきの日。この日にちなみ、あずきご飯や和菓子をＰＲ。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八十八夜といえば、新茶。新茶や緑茶、抹茶を使ったスイーツを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展開。旬のお茶を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売りにし、行楽シーンにもお薦めしよう。</a:t>
                      </a:r>
                      <a:endParaRPr lang="ja-JP" altLang="ja-JP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ＧＷも後半になると気温が上昇し、夏のような陽気になる。アイスクリーム、氷菓、板氷などの商品が大きく動く。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行楽地や移動地では年間最大の売上になるため、専用コーナーでレジャー商品、旅行グッズなど関連商品を売り込む。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30444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 dirty="0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71382"/>
                  </a:ext>
                </a:extLst>
              </a:tr>
            </a:tbl>
          </a:graphicData>
        </a:graphic>
      </p:graphicFrame>
      <p:sp>
        <p:nvSpPr>
          <p:cNvPr id="50" name="角丸四角形 49">
            <a:extLst>
              <a:ext uri="{FF2B5EF4-FFF2-40B4-BE49-F238E27FC236}">
                <a16:creationId xmlns:a16="http://schemas.microsoft.com/office/drawing/2014/main" id="{893A84DF-5CAF-4AF6-31BA-02470CFFC863}"/>
              </a:ext>
            </a:extLst>
          </p:cNvPr>
          <p:cNvSpPr/>
          <p:nvPr/>
        </p:nvSpPr>
        <p:spPr bwMode="auto">
          <a:xfrm>
            <a:off x="18448650" y="13967733"/>
            <a:ext cx="2930244" cy="68446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22860" rIns="0" bIns="2286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b="0" i="0" baseline="0" dirty="0">
                <a:solidFill>
                  <a:schemeClr val="dk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/>
              <a:t>天気予報は、ダイキン工業株式会社が公表している</a:t>
            </a:r>
            <a:endParaRPr kumimoji="1" lang="en-US" altLang="ja-JP" sz="800" dirty="0"/>
          </a:p>
          <a:p>
            <a:r>
              <a:rPr kumimoji="1" lang="ja-JP" altLang="en-US" sz="800"/>
              <a:t>　「ダイキン</a:t>
            </a:r>
            <a:r>
              <a:rPr kumimoji="1" lang="en-US" altLang="ja-JP" sz="800" dirty="0"/>
              <a:t>AIR</a:t>
            </a:r>
            <a:r>
              <a:rPr kumimoji="1" lang="ja-JP" altLang="en-US" sz="800"/>
              <a:t>カレンダー」を参照させて頂いております。　　　　　　　　　　　　　　　　　　　　　　</a:t>
            </a:r>
            <a:endParaRPr kumimoji="1" lang="en-US" altLang="ja-JP" sz="800" dirty="0"/>
          </a:p>
          <a:p>
            <a:r>
              <a:rPr kumimoji="1" lang="ja-JP" altLang="en-US" sz="800"/>
              <a:t>　　　　　　　</a:t>
            </a:r>
            <a:r>
              <a:rPr kumimoji="1" lang="en-US" altLang="ja-JP" sz="800" dirty="0"/>
              <a:t>https://www.daikin.co.jp/otenki/calendar_web</a:t>
            </a:r>
            <a:endParaRPr lang="ja-JP" altLang="ja-JP" sz="8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AE3213A1-72A4-4ACB-B6DD-EC99A5A4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282" y="14082310"/>
            <a:ext cx="5504395" cy="3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2000" b="1" i="0" u="none" strike="noStrike" baseline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　支社　　　　営業部　　　　 担当：</a:t>
            </a:r>
            <a:endParaRPr lang="ja-JP" altLang="en-US" sz="105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32AF88EE-5451-437F-BF4B-D40FEFC4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8328" y="14435036"/>
            <a:ext cx="4590896" cy="4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altLang="ja-JP" sz="2400" b="1" i="0" baseline="0" dirty="0">
                <a:effectLst/>
                <a:latin typeface="+mn-lt"/>
                <a:ea typeface="+mn-ea"/>
                <a:cs typeface="+mn-cs"/>
              </a:rPr>
              <a:t>TEL</a:t>
            </a:r>
            <a:r>
              <a:rPr lang="ja-JP" altLang="en-US" sz="2400" b="1" i="0" baseline="0">
                <a:effectLst/>
                <a:latin typeface="+mn-lt"/>
                <a:ea typeface="+mn-ea"/>
                <a:cs typeface="+mn-cs"/>
              </a:rPr>
              <a:t>：</a:t>
            </a:r>
            <a:r>
              <a:rPr lang="ja-JP" altLang="ja-JP" sz="2400" b="1" i="0" baseline="0">
                <a:effectLst/>
                <a:latin typeface="+mn-lt"/>
                <a:ea typeface="+mn-ea"/>
                <a:cs typeface="+mn-cs"/>
              </a:rPr>
              <a:t> </a:t>
            </a:r>
            <a:endParaRPr lang="ja-JP" altLang="ja-JP" sz="4000">
              <a:effectLst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923650-EB29-BDD1-BFA5-2874FA614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617" y="13833826"/>
            <a:ext cx="1894435" cy="214500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1C58474D-DB59-8DFF-4C60-903DF6CDB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30" y="285457"/>
            <a:ext cx="2081490" cy="82525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35E18D1-6E52-8E8D-FC76-0A71F7A2F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2830" y="-57138"/>
            <a:ext cx="1906064" cy="142902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D4AFF0D-9DE8-32F0-AFEE-F3E3C6B2F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914" y="2235629"/>
            <a:ext cx="1730820" cy="129811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2D3BB35-14DC-B8C9-72E3-7D373E655F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34" y="8752136"/>
            <a:ext cx="1546945" cy="133789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D34CC00-AE42-E54D-4CDA-0B19D265A4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33532"/>
            <a:ext cx="1528934" cy="11467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7C311AE-8A34-E4AC-143C-0311E1C962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673" y="14096508"/>
            <a:ext cx="1504466" cy="106187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BC9D88-BF5E-BD28-8753-1A533F4A5C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9" b="3313"/>
          <a:stretch/>
        </p:blipFill>
        <p:spPr>
          <a:xfrm>
            <a:off x="13280328" y="14784328"/>
            <a:ext cx="8208072" cy="49196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DC3EC30-082B-908A-515A-800A418C38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508" y="12525705"/>
            <a:ext cx="1603478" cy="1337898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7A2CE9FB-C910-8B0D-5ED7-186AFB08B3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2910" y="13967733"/>
            <a:ext cx="1198047" cy="1022272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C89FEA9A-3D5A-574F-4A09-009A796A53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603" y="3465814"/>
            <a:ext cx="1146701" cy="1146701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44E728D7-240E-725A-2C43-E6485603F5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189" y="3708083"/>
            <a:ext cx="894164" cy="788076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11AEADC2-0B88-CCB3-AD57-8A9E7036763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0282" y="3430242"/>
            <a:ext cx="1165208" cy="11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483626D2-DCB8-457A-B4C7-7B1BEB29B99A}"/>
              </a:ext>
            </a:extLst>
          </p:cNvPr>
          <p:cNvSpPr/>
          <p:nvPr/>
        </p:nvSpPr>
        <p:spPr>
          <a:xfrm>
            <a:off x="304944" y="11809610"/>
            <a:ext cx="9583490" cy="3101961"/>
          </a:xfrm>
          <a:prstGeom prst="roundRect">
            <a:avLst>
              <a:gd name="adj" fmla="val 6604"/>
            </a:avLst>
          </a:prstGeom>
          <a:solidFill>
            <a:srgbClr val="FFE1E1"/>
          </a:solidFill>
          <a:ln w="57150">
            <a:solidFill>
              <a:srgbClr val="C55A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BC44271-EE58-21E9-2D6E-B78EA667084D}"/>
              </a:ext>
            </a:extLst>
          </p:cNvPr>
          <p:cNvSpPr/>
          <p:nvPr/>
        </p:nvSpPr>
        <p:spPr bwMode="auto">
          <a:xfrm>
            <a:off x="186822" y="8584774"/>
            <a:ext cx="6777361" cy="445976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52FCFEE5-DBA2-C7E8-B552-D45C6EDC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73" y="1982866"/>
            <a:ext cx="4500440" cy="583191"/>
          </a:xfrm>
          <a:prstGeom prst="roundRect">
            <a:avLst/>
          </a:prstGeom>
          <a:solidFill>
            <a:srgbClr val="FFE699"/>
          </a:solidFill>
          <a:ln w="28575">
            <a:solidFill>
              <a:srgbClr val="FF9900"/>
            </a:solidFill>
          </a:ln>
          <a:effectLst/>
        </p:spPr>
        <p:txBody>
          <a:bodyPr wrap="square" lIns="36576" tIns="22860" rIns="36576" bIns="22860" anchor="ctr" upright="1"/>
          <a:lstStyle/>
          <a:p>
            <a:pPr algn="ctr" rtl="1">
              <a:lnSpc>
                <a:spcPts val="1600"/>
              </a:lnSpc>
              <a:defRPr sz="1000"/>
            </a:pPr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ヒジキの煮物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74C2CD55-D5F9-D4FB-9C3B-7D0A0D215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20" y="2605209"/>
            <a:ext cx="4503991" cy="370626"/>
          </a:xfrm>
          <a:prstGeom prst="flowChartAlternateProcess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36576" tIns="18288" rIns="0" bIns="0" anchor="ctr" anchorCtr="1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 dirty="0">
                <a:latin typeface="HG丸ｺﾞｼｯｸM-PRO"/>
                <a:ea typeface="HG丸ｺﾞｼｯｸM-PRO"/>
                <a:cs typeface="HG丸ｺﾞｼｯｸM-PRO"/>
              </a:rPr>
              <a:t>家庭料理の定番</a:t>
            </a:r>
            <a:endParaRPr lang="en-US" altLang="ja-JP" sz="14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968A3F6-AE4F-7464-8EE2-243271C8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554" y="1948102"/>
            <a:ext cx="4909448" cy="587100"/>
          </a:xfrm>
          <a:prstGeom prst="roundRect">
            <a:avLst/>
          </a:prstGeom>
          <a:solidFill>
            <a:srgbClr val="FFE699"/>
          </a:solidFill>
          <a:ln w="28575">
            <a:solidFill>
              <a:srgbClr val="FF9900"/>
            </a:solidFill>
          </a:ln>
          <a:effectLst/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600"/>
              </a:lnSpc>
              <a:defRPr sz="1000"/>
            </a:pPr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アスパラ肉巻き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C1985058-248D-6E76-DB39-3CFABD20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458" y="2583809"/>
            <a:ext cx="4909448" cy="380712"/>
          </a:xfrm>
          <a:prstGeom prst="flowChartAlternateProcess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36576" tIns="18288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>
                <a:latin typeface="HG丸ｺﾞｼｯｸM-PRO"/>
                <a:ea typeface="HG丸ｺﾞｼｯｸM-PRO"/>
                <a:cs typeface="HG丸ｺﾞｼｯｸM-PRO"/>
              </a:rPr>
              <a:t>お箸が止まらない！ジューシーな一品</a:t>
            </a:r>
            <a:endParaRPr lang="en-US" altLang="ja-JP" sz="14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972B9D14-233B-733C-790E-3EEAF2E8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1" y="5245767"/>
            <a:ext cx="4909449" cy="3001439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500"/>
              </a:lnSpc>
              <a:defRPr sz="1000"/>
            </a:pPr>
            <a:r>
              <a:rPr lang="en-US" sz="1200" b="1" i="0" dirty="0">
                <a:latin typeface="HG丸ｺﾞｼｯｸM-PRO"/>
                <a:ea typeface="HG丸ｺﾞｼｯｸM-PRO"/>
              </a:rPr>
              <a:t>《</a:t>
            </a:r>
            <a:r>
              <a:rPr lang="ja-JP" altLang="en-US" sz="1200" b="1" i="0" dirty="0">
                <a:latin typeface="HG丸ｺﾞｼｯｸM-PRO"/>
                <a:ea typeface="HG丸ｺﾞｼｯｸM-PRO"/>
              </a:rPr>
              <a:t>作り方</a:t>
            </a:r>
            <a:r>
              <a:rPr lang="en-US" sz="1200" b="1" i="0" dirty="0">
                <a:latin typeface="HG丸ｺﾞｼｯｸM-PRO"/>
                <a:ea typeface="HG丸ｺﾞｼｯｸM-PRO"/>
              </a:rPr>
              <a:t>》</a:t>
            </a:r>
            <a:endParaRPr lang="en-US" sz="1050" b="1" i="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１：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アスパラガスの根元の、筋張って硬い部分の皮をピーラーでむき、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等分に切る。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2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：（１）を熱湯でさっと硬めに茹で、粗熱を取っておく。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　</a:t>
            </a:r>
            <a:endParaRPr lang="en-US" altLang="ja-JP" sz="1050" b="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3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：豚バラ肉は半分に切り、</a:t>
            </a:r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1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枚ずつアスパラに巻く。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4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：フライパンにサラダ油を入れて熱し、（３）の巻き終わりを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　下にして入れ、全体を焼く。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5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【A】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を加え、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転がしながら、中弱火でたれを絡める。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6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</a:t>
            </a:r>
            <a:r>
              <a:rPr lang="ja-JP" altLang="en-US" sz="1050" dirty="0">
                <a:latin typeface="HGMaruGothicMPRO"/>
                <a:ea typeface="HGMaruGothicMPRO"/>
              </a:rPr>
              <a:t>器に盛り付ける。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85B317C2-7BCB-BA26-E5A7-1862D10F3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226" y="2062724"/>
            <a:ext cx="5055841" cy="4871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i="0">
                <a:latin typeface="HGMaruGothicMPRO" panose="020F0600000000000000" pitchFamily="34" charset="-128"/>
                <a:ea typeface="HGMaruGothicMPRO" panose="020F0600000000000000" pitchFamily="34" charset="-128"/>
                <a:cs typeface="ヒラギノ角ゴ ProN W6"/>
              </a:rPr>
              <a:t>ヒジキ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830C5B20-3A4A-3B58-B618-4294F17E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56" y="5237961"/>
            <a:ext cx="4503990" cy="297271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600"/>
              </a:lnSpc>
              <a:defRPr sz="1000"/>
            </a:pPr>
            <a:r>
              <a:rPr lang="en-US" altLang="ja-JP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《</a:t>
            </a:r>
            <a:r>
              <a:rPr lang="ja-JP" altLang="en-US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作り方</a:t>
            </a:r>
            <a:r>
              <a:rPr lang="en-US" altLang="ja-JP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》</a:t>
            </a:r>
            <a:endParaRPr lang="en-US" altLang="ja-JP" sz="1050" b="1" i="0" strike="noStrike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１：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たっぷりの水にヒジキを入れ、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30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分ほどを目安に水で戻す。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　　戻ったら、しっかりと水気を切る。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２：ニンジンは</a:t>
            </a:r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4〜5</a:t>
            </a:r>
            <a:r>
              <a:rPr lang="en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cm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の長さでせん切りにし、油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揚げ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は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　細めの短冊切りにする。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３：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フライパンにサラダ油を熱して、ニンジンを炒める。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４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：ヒジキ、油揚げも加えて炒め、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【A】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を加える。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  <a:sym typeface="Wingdings" panose="05000000000000000000" pitchFamily="2" charset="2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５：落とし蓋をして、弱火で煮汁がなくなるまで煮る。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  <a:sym typeface="Wingdings" panose="05000000000000000000" pitchFamily="2" charset="2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sym typeface="Wingdings" panose="05000000000000000000" pitchFamily="2" charset="2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６：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sym typeface="Wingdings" panose="05000000000000000000" pitchFamily="2" charset="2"/>
              </a:rPr>
              <a:t>器に盛り付ける。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sym typeface="Wingdings" panose="05000000000000000000" pitchFamily="2" charset="2"/>
            </a:endParaRPr>
          </a:p>
        </p:txBody>
      </p:sp>
      <p:sp>
        <p:nvSpPr>
          <p:cNvPr id="30" name="AutoShape 10">
            <a:extLst>
              <a:ext uri="{FF2B5EF4-FFF2-40B4-BE49-F238E27FC236}">
                <a16:creationId xmlns:a16="http://schemas.microsoft.com/office/drawing/2014/main" id="{391914A3-37E9-E1F9-528A-69BB48BE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994" y="3014987"/>
            <a:ext cx="4909449" cy="218382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300"/>
              </a:lnSpc>
              <a:defRPr sz="1000"/>
            </a:pP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《</a:t>
            </a:r>
            <a:r>
              <a:rPr lang="ja-JP" altLang="en-US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材料：２</a:t>
            </a:r>
            <a:r>
              <a:rPr lang="ja-JP" altLang="en-US" sz="1200" b="1" i="0" strike="noStrike" dirty="0">
                <a:latin typeface="HGMaruGothicMPRO"/>
                <a:ea typeface="HGMaruGothicMPRO"/>
                <a:cs typeface="HG丸ｺﾞｼｯｸM-PRO"/>
              </a:rPr>
              <a:t>人前</a:t>
            </a: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》</a:t>
            </a:r>
            <a:endParaRPr lang="en-US" altLang="ja-JP" sz="120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アスパラガス　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 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４本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豚バラ肉（薄切り）　</a:t>
            </a:r>
            <a:r>
              <a:rPr lang="en" altLang="ja-JP" sz="1050" dirty="0">
                <a:latin typeface="HGMaruGothicMPRO"/>
                <a:ea typeface="HGMaruGothicMPRO"/>
              </a:rPr>
              <a:t>200g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サラダ油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</a:p>
          <a:p>
            <a:pPr rtl="1">
              <a:lnSpc>
                <a:spcPts val="1600"/>
              </a:lnSpc>
              <a:defRPr sz="1000"/>
            </a:pP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【A】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酒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　　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しょうゆ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と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1/2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　　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みりん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砂糖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1/2</a:t>
            </a:r>
          </a:p>
        </p:txBody>
      </p:sp>
      <p:sp>
        <p:nvSpPr>
          <p:cNvPr id="33" name="Text Box 89">
            <a:extLst>
              <a:ext uri="{FF2B5EF4-FFF2-40B4-BE49-F238E27FC236}">
                <a16:creationId xmlns:a16="http://schemas.microsoft.com/office/drawing/2014/main" id="{EA2DF071-13C1-1008-9DAC-33FCC3CA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7484" y="978"/>
            <a:ext cx="3870057" cy="731473"/>
          </a:xfrm>
          <a:prstGeom prst="rect">
            <a:avLst/>
          </a:prstGeom>
          <a:noFill/>
          <a:ln>
            <a:noFill/>
          </a:ln>
        </p:spPr>
        <p:txBody>
          <a:bodyPr wrap="square" lIns="54864" tIns="27432" rIns="54864" bIns="2743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ja-JP" sz="2400" b="1" i="0" strike="noStrike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〈2026</a:t>
            </a:r>
            <a:r>
              <a:rPr lang="ja-JP" altLang="en-US" sz="2400" b="1" i="0" strike="noStrike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400" b="1" i="0" strike="noStrike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月版</a:t>
            </a:r>
            <a:r>
              <a:rPr lang="en-US" altLang="ja-JP" sz="2400" b="1" i="0" strike="noStrike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</p:txBody>
      </p:sp>
      <p:sp>
        <p:nvSpPr>
          <p:cNvPr id="35" name="Text Box 1833">
            <a:extLst>
              <a:ext uri="{FF2B5EF4-FFF2-40B4-BE49-F238E27FC236}">
                <a16:creationId xmlns:a16="http://schemas.microsoft.com/office/drawing/2014/main" id="{096E4CA7-0947-4D38-A086-FDCD1DD3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225" y="2690793"/>
            <a:ext cx="4960001" cy="136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　</a:t>
            </a:r>
            <a:r>
              <a:rPr lang="ja-JP" altLang="en-US" sz="1050" dirty="0">
                <a:latin typeface="HGMaruGothicMPRO"/>
                <a:ea typeface="HGMaruGothicMPRO"/>
              </a:rPr>
              <a:t>ヒジキ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は、食物繊維、鉄、カルシウム、マグネシウム、カリウム、</a:t>
            </a:r>
            <a:r>
              <a:rPr lang="el-GR" altLang="ja-JP" sz="1050" b="0" i="0" dirty="0">
                <a:effectLst/>
                <a:latin typeface="HGMaruGothicMPRO"/>
                <a:ea typeface="HGMaruGothicMPRO"/>
              </a:rPr>
              <a:t>β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カロテン、ビタミン</a:t>
            </a:r>
            <a:r>
              <a:rPr lang="en" altLang="ja-JP" sz="1050" b="0" i="0" dirty="0">
                <a:effectLst/>
                <a:latin typeface="HGMaruGothicMPRO"/>
                <a:ea typeface="HGMaruGothicMPRO"/>
              </a:rPr>
              <a:t>K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などを多く含む。</a:t>
            </a:r>
            <a:endParaRPr lang="en-US" altLang="ja-JP" sz="1050" b="0" i="0" dirty="0">
              <a:effectLst/>
              <a:latin typeface="HGMaruGothicMPRO"/>
              <a:ea typeface="HGMaruGothicMPRO"/>
            </a:endParaRPr>
          </a:p>
          <a:p>
            <a:r>
              <a:rPr lang="ja-JP" altLang="en-US" sz="1050" dirty="0">
                <a:latin typeface="HGMaruGothicMPRO"/>
                <a:ea typeface="HGMaruGothicMPRO"/>
              </a:rPr>
              <a:t>　食事をして血糖値が上がると、すい臓からインスリンが分泌され、血糖値を下げるが、食物繊維には血糖値の上昇を緩やかにする作用があり、すい臓の負担を軽減する。茹でたヒジキには、食物繊維がキャベツの約</a:t>
            </a:r>
            <a:r>
              <a:rPr lang="en-US" altLang="ja-JP" sz="1050" dirty="0">
                <a:latin typeface="HGMaruGothicMPRO"/>
                <a:ea typeface="HGMaruGothicMPRO"/>
              </a:rPr>
              <a:t>2</a:t>
            </a:r>
            <a:r>
              <a:rPr lang="ja-JP" altLang="en-US" sz="1050" dirty="0">
                <a:latin typeface="HGMaruGothicMPRO"/>
                <a:ea typeface="HGMaruGothicMPRO"/>
              </a:rPr>
              <a:t>倍、サツマイモの約</a:t>
            </a:r>
            <a:r>
              <a:rPr lang="en-US" altLang="ja-JP" sz="1050" dirty="0">
                <a:latin typeface="HGMaruGothicMPRO"/>
                <a:ea typeface="HGMaruGothicMPRO"/>
              </a:rPr>
              <a:t>1.3</a:t>
            </a:r>
            <a:r>
              <a:rPr lang="ja-JP" altLang="en-US" sz="1050" dirty="0">
                <a:latin typeface="HGMaruGothicMPRO"/>
                <a:ea typeface="HGMaruGothicMPRO"/>
              </a:rPr>
              <a:t>倍、ゴボウの約</a:t>
            </a:r>
            <a:r>
              <a:rPr lang="en-US" altLang="ja-JP" sz="1050" dirty="0">
                <a:latin typeface="HGMaruGothicMPRO"/>
                <a:ea typeface="HGMaruGothicMPRO"/>
              </a:rPr>
              <a:t>7</a:t>
            </a:r>
            <a:r>
              <a:rPr lang="ja-JP" altLang="en-US" sz="1050" dirty="0">
                <a:latin typeface="HGMaruGothicMPRO"/>
                <a:ea typeface="HGMaruGothicMPRO"/>
              </a:rPr>
              <a:t>倍含まれる。また、食物繊維には便秘解消の効果もあるので、積極的に取るようにしよう。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F6C3CB4F-7708-D397-2BF2-2F2ABBF5D7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827" y="1014116"/>
            <a:ext cx="5772891" cy="695729"/>
          </a:xfrm>
          <a:prstGeom prst="rect">
            <a:avLst/>
          </a:prstGeom>
          <a:effectLst/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F3BFA18-17AF-1CB7-FAB5-7BA1C19517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02" y="1098326"/>
            <a:ext cx="5550030" cy="674557"/>
          </a:xfrm>
          <a:prstGeom prst="rect">
            <a:avLst/>
          </a:prstGeom>
          <a:effectLst/>
        </p:spPr>
      </p:pic>
      <p:sp>
        <p:nvSpPr>
          <p:cNvPr id="42" name="テキスト ボックス 175">
            <a:extLst>
              <a:ext uri="{FF2B5EF4-FFF2-40B4-BE49-F238E27FC236}">
                <a16:creationId xmlns:a16="http://schemas.microsoft.com/office/drawing/2014/main" id="{A7753349-BD84-7C4A-BBD3-FE644031C150}"/>
              </a:ext>
            </a:extLst>
          </p:cNvPr>
          <p:cNvSpPr txBox="1"/>
          <p:nvPr/>
        </p:nvSpPr>
        <p:spPr bwMode="auto">
          <a:xfrm>
            <a:off x="10738886" y="9258145"/>
            <a:ext cx="9425048" cy="369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Helvetica"/>
              </a:rPr>
              <a:t>　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春が本格化する４月は、年間の売上を左右する大事な月。前半は新年度や入学、入社など生活の変化が大きい。お客様の層や動きが、がらっと変わる店舗も多い。丁寧で感じの良い対応、クレンリネス、定番商品の品揃えを徹底するなど基本的なことを改めて強化し、新規の固定客をつかもう。また、この時期は取り扱い商品やサービスも多岐にわたるため、オペレーションの混乱がないように気を付けたい。後半は待ちに待ったゴールデンウイーク。取りこぼしのないよう、人の流れに柔軟に対応しよう。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◆花見関連商品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東北以南は花見の最盛期。４月は強風、雨、肌寒い日など天候が不安定。天候に左右されやすいため、天気予報を常時確認し、廃棄ロスに注意する。花見の名所の近隣店舗では、酒、つまみなどの関連商品を多めに持つ。</a:t>
            </a:r>
            <a:endParaRPr lang="en-US" altLang="ja-JP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◆新年度開始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４月２週目が入学式シーズン。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新入学用の名前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ペン、油性フェルトペン、雑巾、ノート類の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陳列スペースを確保し、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在庫を確保する。</a:t>
            </a:r>
            <a:endParaRPr lang="en-US" altLang="ja-JP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トレンドの筆記用具やキャラクター商品も他の時期より需要が高い。</a:t>
            </a:r>
            <a:endParaRPr lang="ja-JP" altLang="en-US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4" name="テキスト ボックス 177">
            <a:extLst>
              <a:ext uri="{FF2B5EF4-FFF2-40B4-BE49-F238E27FC236}">
                <a16:creationId xmlns:a16="http://schemas.microsoft.com/office/drawing/2014/main" id="{23C0544A-B008-F90D-9F80-5CCCEFBB8E72}"/>
              </a:ext>
            </a:extLst>
          </p:cNvPr>
          <p:cNvSpPr txBox="1"/>
          <p:nvPr/>
        </p:nvSpPr>
        <p:spPr bwMode="auto">
          <a:xfrm>
            <a:off x="10912483" y="8493066"/>
            <a:ext cx="9093336" cy="5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3200" dirty="0">
                <a:latin typeface="HG創英角ｺﾞｼｯｸUB"/>
                <a:ea typeface="HG創英角ｺﾞｼｯｸUB"/>
                <a:cs typeface="HG創英角ｺﾞｼｯｸUB"/>
              </a:rPr>
              <a:t>４月</a:t>
            </a:r>
            <a:r>
              <a:rPr lang="ja-JP" altLang="en-US" sz="3200" dirty="0">
                <a:solidFill>
                  <a:schemeClr val="tx1"/>
                </a:solidFill>
                <a:latin typeface="HG創英角ｺﾞｼｯｸUB"/>
                <a:ea typeface="HG創英角ｺﾞｼｯｸUB"/>
                <a:cs typeface="HG創英角ｺﾞｼｯｸUB"/>
              </a:rPr>
              <a:t>の販促ポイント</a:t>
            </a:r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6B742487-2185-A556-1A9A-6F1A6C29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2351" y="2062724"/>
            <a:ext cx="5067250" cy="4871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i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角ゴ ProN W6"/>
              </a:rPr>
              <a:t>アスパラガス</a:t>
            </a:r>
          </a:p>
        </p:txBody>
      </p:sp>
      <p:sp>
        <p:nvSpPr>
          <p:cNvPr id="49" name="AutoShape 10">
            <a:extLst>
              <a:ext uri="{FF2B5EF4-FFF2-40B4-BE49-F238E27FC236}">
                <a16:creationId xmlns:a16="http://schemas.microsoft.com/office/drawing/2014/main" id="{C281C280-D764-81A0-95FF-1E82EDDC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21" y="3014987"/>
            <a:ext cx="4503990" cy="2183821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300"/>
              </a:lnSpc>
              <a:defRPr sz="1000"/>
            </a:pP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《</a:t>
            </a:r>
            <a:r>
              <a:rPr lang="ja-JP" altLang="en-US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材料：２人前</a:t>
            </a: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》</a:t>
            </a:r>
            <a:endParaRPr lang="en-US" altLang="ja-JP" sz="100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ヒジキ</a:t>
            </a:r>
            <a:r>
              <a:rPr lang="en-US" altLang="ja-JP" sz="1050" dirty="0">
                <a:latin typeface="HGMaruGothicMPRO"/>
                <a:ea typeface="HGMaruGothicMPRO"/>
              </a:rPr>
              <a:t>(</a:t>
            </a:r>
            <a:r>
              <a:rPr lang="ja-JP" altLang="en-US" sz="1050" dirty="0">
                <a:latin typeface="HGMaruGothicMPRO"/>
                <a:ea typeface="HGMaruGothicMPRO"/>
              </a:rPr>
              <a:t>乾燥</a:t>
            </a:r>
            <a:r>
              <a:rPr lang="en-US" altLang="ja-JP" sz="1050" dirty="0">
                <a:latin typeface="HGMaruGothicMPRO"/>
                <a:ea typeface="HGMaruGothicMPRO"/>
              </a:rPr>
              <a:t>)</a:t>
            </a:r>
            <a:r>
              <a:rPr lang="ja-JP" altLang="en-US" sz="1050" dirty="0">
                <a:latin typeface="HGMaruGothicMPRO"/>
                <a:ea typeface="HGMaruGothicMPRO"/>
              </a:rPr>
              <a:t>　</a:t>
            </a:r>
            <a:r>
              <a:rPr lang="en" altLang="ja-JP" sz="1050" dirty="0">
                <a:latin typeface="HGMaruGothicMPRO"/>
                <a:ea typeface="HGMaruGothicMPRO"/>
              </a:rPr>
              <a:t>20g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ニンジン　</a:t>
            </a:r>
            <a:r>
              <a:rPr lang="en-US" altLang="ja-JP" sz="1050" dirty="0">
                <a:latin typeface="HGMaruGothicMPRO"/>
                <a:ea typeface="HGMaruGothicMPRO"/>
              </a:rPr>
              <a:t>1/3</a:t>
            </a:r>
            <a:r>
              <a:rPr lang="ja-JP" altLang="en-US" sz="1050" dirty="0">
                <a:latin typeface="HGMaruGothicMPRO"/>
                <a:ea typeface="HGMaruGothicMPRO"/>
              </a:rPr>
              <a:t>本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油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揚げ</a:t>
            </a:r>
            <a:r>
              <a:rPr lang="ja-JP" altLang="en-US" sz="1050" dirty="0">
                <a:latin typeface="HGMaruGothicMPRO"/>
                <a:ea typeface="HGMaruGothicMPRO"/>
              </a:rPr>
              <a:t>　 </a:t>
            </a:r>
            <a:r>
              <a:rPr lang="en-US" altLang="ja-JP" sz="1050" dirty="0">
                <a:latin typeface="HGMaruGothicMPRO"/>
                <a:ea typeface="HGMaruGothicMPRO"/>
              </a:rPr>
              <a:t>1/2</a:t>
            </a:r>
            <a:r>
              <a:rPr lang="ja-JP" altLang="en-US" sz="1050" dirty="0">
                <a:latin typeface="HGMaruGothicMPRO"/>
                <a:ea typeface="HGMaruGothicMPRO"/>
              </a:rPr>
              <a:t>枚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サラダ油　小さじ</a:t>
            </a:r>
            <a:r>
              <a:rPr lang="en-US" altLang="ja-JP" sz="1050" dirty="0">
                <a:latin typeface="HGMaruGothicMPRO"/>
                <a:ea typeface="HGMaruGothicMPRO"/>
              </a:rPr>
              <a:t>1</a:t>
            </a: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【A】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だし汁　</a:t>
            </a:r>
            <a:r>
              <a:rPr lang="en" altLang="ja-JP" sz="1050" dirty="0">
                <a:latin typeface="HGMaruGothicMPRO"/>
                <a:ea typeface="HGMaruGothicMPRO"/>
                <a:cs typeface="HG丸ｺﾞｼｯｸM-PRO"/>
              </a:rPr>
              <a:t>150ml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砂糖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と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1/2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しょうゆ　大さじ</a:t>
            </a:r>
            <a:r>
              <a:rPr lang="en-US" altLang="ja-JP" sz="1050" dirty="0">
                <a:latin typeface="HGMaruGothicMPRO"/>
                <a:ea typeface="HGMaruGothicMPRO"/>
              </a:rPr>
              <a:t>2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みりん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</a:p>
        </p:txBody>
      </p:sp>
      <p:sp>
        <p:nvSpPr>
          <p:cNvPr id="50" name="AutoShape 16">
            <a:extLst>
              <a:ext uri="{FF2B5EF4-FFF2-40B4-BE49-F238E27FC236}">
                <a16:creationId xmlns:a16="http://schemas.microsoft.com/office/drawing/2014/main" id="{3D72067A-F8DB-A8FE-57AA-924D61CCA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2" y="1098326"/>
            <a:ext cx="5158281" cy="66923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73152" tIns="36576" rIns="73152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sz="3000" b="1" i="0" u="none" strike="noStrike" baseline="0">
              <a:solidFill>
                <a:srgbClr val="FF66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43B73EF4-29A7-035F-37E0-DF87894601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17" y="1157086"/>
            <a:ext cx="6249547" cy="674557"/>
          </a:xfrm>
          <a:prstGeom prst="rect">
            <a:avLst/>
          </a:prstGeom>
          <a:effectLst/>
        </p:spPr>
      </p:pic>
      <p:sp>
        <p:nvSpPr>
          <p:cNvPr id="55" name="AutoShape 17">
            <a:extLst>
              <a:ext uri="{FF2B5EF4-FFF2-40B4-BE49-F238E27FC236}">
                <a16:creationId xmlns:a16="http://schemas.microsoft.com/office/drawing/2014/main" id="{00B4B627-926A-D006-B06B-9268F2E8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969" y="1058105"/>
            <a:ext cx="5406294" cy="65534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73152" tIns="36576" rIns="73152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sz="3000" b="1" i="0" u="none" strike="noStrike" baseline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A48D8C4E-E486-F37E-4A04-CDA779657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916" y="1066068"/>
            <a:ext cx="6300568" cy="714779"/>
          </a:xfrm>
          <a:prstGeom prst="rect">
            <a:avLst/>
          </a:prstGeom>
          <a:effectLst/>
        </p:spPr>
      </p:pic>
      <p:sp>
        <p:nvSpPr>
          <p:cNvPr id="57" name="Text Box 1833">
            <a:extLst>
              <a:ext uri="{FF2B5EF4-FFF2-40B4-BE49-F238E27FC236}">
                <a16:creationId xmlns:a16="http://schemas.microsoft.com/office/drawing/2014/main" id="{198D671C-1C76-1A5B-5AAE-1280CF2C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351" y="2774165"/>
            <a:ext cx="4812727" cy="129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アスパラガスに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は、アスパラギン酸、ルチン、葉酸、</a:t>
            </a:r>
            <a:r>
              <a:rPr lang="el-GR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β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カロテン（ビタミン</a:t>
            </a:r>
            <a:r>
              <a:rPr lang="en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A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）、ビタミン</a:t>
            </a:r>
            <a:r>
              <a:rPr lang="en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C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、ビタミン</a:t>
            </a:r>
            <a:r>
              <a:rPr lang="en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E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などが多く含まれる。</a:t>
            </a:r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アミノ酸の一種である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アスパラギン酸は、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筋肉疲労時にたまった乳酸をエネルギーに変え、疲労回復の働きがある。また、タンパク質の合成や体の新陳代謝を促す働きがあり、美肌効果も期待される。利尿作用もあるといわれており、むくみ解消の効果もあ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58" name="Text Box 1833">
            <a:extLst>
              <a:ext uri="{FF2B5EF4-FFF2-40B4-BE49-F238E27FC236}">
                <a16:creationId xmlns:a16="http://schemas.microsoft.com/office/drawing/2014/main" id="{98657918-AFA0-E6DE-DFD7-A574B51C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2352" y="4307997"/>
            <a:ext cx="4960001" cy="8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MaruGothicMPRO"/>
                <a:ea typeface="HGMaruGothicMPRO"/>
              </a:rPr>
              <a:t>　水戻し後のヒジキは、水気を切った後、冷蔵室に入れる。日持ちはしないので、早めに使い切ること。茹でたものも、水気を絞り、早めに食べる場合は冷蔵室へ。小分けにし、冷凍保存することで</a:t>
            </a:r>
            <a:r>
              <a:rPr lang="en-US" altLang="ja-JP" sz="1050" dirty="0">
                <a:latin typeface="HGMaruGothicMPRO"/>
                <a:ea typeface="HGMaruGothicMPRO"/>
              </a:rPr>
              <a:t>1</a:t>
            </a:r>
            <a:r>
              <a:rPr lang="ja-JP" altLang="en-US" sz="1050" dirty="0">
                <a:latin typeface="HGMaruGothicMPRO"/>
                <a:ea typeface="HGMaruGothicMPRO"/>
              </a:rPr>
              <a:t>カ月程度もつ。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sp>
        <p:nvSpPr>
          <p:cNvPr id="59" name="Text Box 1833">
            <a:extLst>
              <a:ext uri="{FF2B5EF4-FFF2-40B4-BE49-F238E27FC236}">
                <a16:creationId xmlns:a16="http://schemas.microsoft.com/office/drawing/2014/main" id="{2A7E2E71-E075-5E9D-BE6B-439A83F6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1257" y="3950495"/>
            <a:ext cx="1970966" cy="2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rgbClr val="FF9900"/>
                </a:solidFill>
                <a:latin typeface="HGPSoeiKakugothicUB"/>
                <a:ea typeface="HGPSoeiKakugothicUB"/>
              </a:rPr>
              <a:t>ヒジキの保存方法</a:t>
            </a:r>
            <a:endParaRPr lang="en-US" altLang="ja-JP" sz="1400" dirty="0">
              <a:solidFill>
                <a:srgbClr val="FF9900"/>
              </a:solidFill>
              <a:latin typeface="HGPSoeiKakugothicUB"/>
              <a:ea typeface="HGPSoeiKakugothicUB"/>
            </a:endParaRPr>
          </a:p>
        </p:txBody>
      </p:sp>
      <p:sp>
        <p:nvSpPr>
          <p:cNvPr id="60" name="Text Box 1833">
            <a:extLst>
              <a:ext uri="{FF2B5EF4-FFF2-40B4-BE49-F238E27FC236}">
                <a16:creationId xmlns:a16="http://schemas.microsoft.com/office/drawing/2014/main" id="{60C42B4F-AD94-EDDD-9B89-C32E4FBF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8235" y="3956580"/>
            <a:ext cx="1853614" cy="28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rgbClr val="FF9900"/>
                </a:solidFill>
                <a:latin typeface="HGPSoeiKakugothicUB"/>
                <a:ea typeface="HGPSoeiKakugothicUB"/>
              </a:rPr>
              <a:t>アスパラガスの保存方法</a:t>
            </a:r>
          </a:p>
        </p:txBody>
      </p:sp>
      <p:sp>
        <p:nvSpPr>
          <p:cNvPr id="61" name="Text Box 1833">
            <a:extLst>
              <a:ext uri="{FF2B5EF4-FFF2-40B4-BE49-F238E27FC236}">
                <a16:creationId xmlns:a16="http://schemas.microsoft.com/office/drawing/2014/main" id="{C742DF7D-5D52-66ED-4309-72CB25681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351" y="4307997"/>
            <a:ext cx="4870431" cy="8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MaruGothicMPRO"/>
                <a:ea typeface="HGMaruGothicMPRO"/>
              </a:rPr>
              <a:t>　ポリ袋に入れ、穂先を上にして立てて冷蔵室で保存。冷凍保存の場合は、下部の皮をピーラーで取り、使いやすい長さに切る。水気を拭き取り、保存袋の中に平らに並べ、空気を抜いて冷凍することで</a:t>
            </a:r>
            <a:r>
              <a:rPr lang="en-US" altLang="ja-JP" sz="1050" dirty="0">
                <a:latin typeface="HGMaruGothicMPRO"/>
                <a:ea typeface="HGMaruGothicMPRO"/>
              </a:rPr>
              <a:t>3〜4</a:t>
            </a:r>
            <a:r>
              <a:rPr lang="ja-JP" altLang="en-US" sz="1050" dirty="0">
                <a:latin typeface="HGMaruGothicMPRO"/>
                <a:ea typeface="HGMaruGothicMPRO"/>
              </a:rPr>
              <a:t>週間もつ。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sp>
        <p:nvSpPr>
          <p:cNvPr id="62" name="テキスト ボックス 178">
            <a:extLst>
              <a:ext uri="{FF2B5EF4-FFF2-40B4-BE49-F238E27FC236}">
                <a16:creationId xmlns:a16="http://schemas.microsoft.com/office/drawing/2014/main" id="{9A79FE2A-4CD3-963D-71E7-C155B89773D8}"/>
              </a:ext>
            </a:extLst>
          </p:cNvPr>
          <p:cNvSpPr txBox="1"/>
          <p:nvPr/>
        </p:nvSpPr>
        <p:spPr bwMode="auto">
          <a:xfrm>
            <a:off x="507317" y="8483865"/>
            <a:ext cx="7038424" cy="7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000" dirty="0">
                <a:latin typeface="HG創英角ｺﾞｼｯｸUB"/>
                <a:ea typeface="HG創英角ｺﾞｼｯｸUB"/>
                <a:cs typeface="HG創英角ｺﾞｼｯｸUB"/>
              </a:rPr>
              <a:t>パンの記念日（４／１２）</a:t>
            </a:r>
            <a:endParaRPr lang="en-US" altLang="ja-JP" sz="2000" dirty="0">
              <a:latin typeface="HG創英角ｺﾞｼｯｸUB"/>
              <a:ea typeface="HG創英角ｺﾞｼｯｸUB"/>
              <a:cs typeface="HG創英角ｺﾞｼｯｸUB"/>
            </a:endParaRPr>
          </a:p>
        </p:txBody>
      </p:sp>
      <p:sp>
        <p:nvSpPr>
          <p:cNvPr id="63" name="テキスト ボックス 171">
            <a:extLst>
              <a:ext uri="{FF2B5EF4-FFF2-40B4-BE49-F238E27FC236}">
                <a16:creationId xmlns:a16="http://schemas.microsoft.com/office/drawing/2014/main" id="{E583DCD7-4EDF-4B5F-F73A-C002DB2F1876}"/>
              </a:ext>
            </a:extLst>
          </p:cNvPr>
          <p:cNvSpPr txBox="1"/>
          <p:nvPr/>
        </p:nvSpPr>
        <p:spPr bwMode="auto">
          <a:xfrm>
            <a:off x="507317" y="8982785"/>
            <a:ext cx="6616407" cy="7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天保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13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（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1842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年）旧暦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4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月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12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日に、伊豆韮山代官の江川太郎左衛門が軍隊携帯用の乾パンを作った。日本で初めて焼かれたパンといわれている。パン食普及協議会が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1983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年に制定。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68" name="Text Box 1049">
            <a:extLst>
              <a:ext uri="{FF2B5EF4-FFF2-40B4-BE49-F238E27FC236}">
                <a16:creationId xmlns:a16="http://schemas.microsoft.com/office/drawing/2014/main" id="{F0B63D08-3435-8359-7CC9-725C906C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995" y="113082"/>
            <a:ext cx="14561782" cy="10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defRPr sz="1000"/>
            </a:pPr>
            <a:r>
              <a:rPr lang="en-US" altLang="ja-JP" sz="2300" b="1" dirty="0">
                <a:solidFill>
                  <a:srgbClr val="FF9CB4"/>
                </a:solidFill>
                <a:latin typeface="メイリオ"/>
                <a:ea typeface="メイリオ"/>
              </a:rPr>
              <a:t>4</a:t>
            </a:r>
            <a:r>
              <a:rPr lang="ja-JP" altLang="en-US" sz="2300" b="1">
                <a:solidFill>
                  <a:srgbClr val="FF9CB4"/>
                </a:solidFill>
                <a:latin typeface="メイリオ"/>
                <a:ea typeface="メイリオ"/>
              </a:rPr>
              <a:t>月</a:t>
            </a:r>
            <a:r>
              <a:rPr lang="ja-JP" altLang="en-US" sz="2300" b="1" i="0" u="none" strike="noStrike" baseline="0">
                <a:solidFill>
                  <a:srgbClr val="FF9CB4"/>
                </a:solidFill>
                <a:latin typeface="メイリオ"/>
                <a:ea typeface="メイリオ"/>
              </a:rPr>
              <a:t>･</a:t>
            </a:r>
            <a:r>
              <a:rPr lang="ja-JP" altLang="en-US" sz="2300" b="1">
                <a:solidFill>
                  <a:srgbClr val="FF9CB4"/>
                </a:solidFill>
                <a:latin typeface="メイリオ"/>
                <a:ea typeface="メイリオ"/>
              </a:rPr>
              <a:t>･･旬の</a:t>
            </a:r>
            <a:r>
              <a:rPr lang="ja-JP" altLang="en-US" sz="2300" b="1" i="0" u="none" strike="noStrike" baseline="0">
                <a:solidFill>
                  <a:srgbClr val="FF9CB4"/>
                </a:solidFill>
                <a:latin typeface="メイリオ"/>
                <a:ea typeface="メイリオ"/>
              </a:rPr>
              <a:t>食材が盛りだくさん！ 行事や記念日に絡めた販促活動を展開しよう！</a:t>
            </a:r>
          </a:p>
          <a:p>
            <a:pPr algn="ctr">
              <a:lnSpc>
                <a:spcPts val="3400"/>
              </a:lnSpc>
              <a:defRPr sz="1000"/>
            </a:pPr>
            <a:r>
              <a:rPr lang="en-US" altLang="ja-JP" sz="2300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/>
                <a:ea typeface="メイリオ"/>
              </a:rPr>
              <a:t>〜</a:t>
            </a:r>
            <a:r>
              <a:rPr lang="ja-JP" altLang="en-US" sz="2300" b="1" i="0" u="none" strike="noStrike" baseline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/>
                <a:ea typeface="メイリオ"/>
              </a:rPr>
              <a:t>フレンドリーな接客を心掛けよう</a:t>
            </a:r>
            <a:r>
              <a:rPr lang="en-US" altLang="ja-JP" sz="2300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/>
                <a:ea typeface="メイリオ"/>
              </a:rPr>
              <a:t>!〜</a:t>
            </a:r>
            <a:endParaRPr lang="ja-JP" altLang="en-US" sz="2300" b="1" i="0" u="none" strike="noStrike" baseline="0">
              <a:solidFill>
                <a:schemeClr val="accent6">
                  <a:lumMod val="60000"/>
                  <a:lumOff val="40000"/>
                </a:schemeClr>
              </a:solidFill>
              <a:latin typeface="メイリオ"/>
              <a:ea typeface="メイリオ"/>
            </a:endParaRPr>
          </a:p>
        </p:txBody>
      </p:sp>
      <p:pic>
        <p:nvPicPr>
          <p:cNvPr id="69" name="図 68" descr="図形&#10;&#10;中程度の精度で自動的に生成された説明">
            <a:extLst>
              <a:ext uri="{FF2B5EF4-FFF2-40B4-BE49-F238E27FC236}">
                <a16:creationId xmlns:a16="http://schemas.microsoft.com/office/drawing/2014/main" id="{FF44163D-70D5-72F2-5DFF-F5621ED87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30" y="285457"/>
            <a:ext cx="2081490" cy="825253"/>
          </a:xfrm>
          <a:prstGeom prst="rect">
            <a:avLst/>
          </a:prstGeom>
        </p:spPr>
      </p:pic>
      <p:sp>
        <p:nvSpPr>
          <p:cNvPr id="47" name="テキスト ボックス 178">
            <a:extLst>
              <a:ext uri="{FF2B5EF4-FFF2-40B4-BE49-F238E27FC236}">
                <a16:creationId xmlns:a16="http://schemas.microsoft.com/office/drawing/2014/main" id="{AAE1E9BB-A841-D481-6DA5-54B1196F8109}"/>
              </a:ext>
            </a:extLst>
          </p:cNvPr>
          <p:cNvSpPr txBox="1"/>
          <p:nvPr/>
        </p:nvSpPr>
        <p:spPr bwMode="auto">
          <a:xfrm>
            <a:off x="899123" y="12450843"/>
            <a:ext cx="7038424" cy="7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800" dirty="0">
                <a:latin typeface="HG創英角ｺﾞｼｯｸUB"/>
                <a:ea typeface="HG創英角ｺﾞｼｯｸUB"/>
                <a:cs typeface="HG創英角ｺﾞｼｯｸUB"/>
              </a:rPr>
              <a:t>春の土用（４</a:t>
            </a:r>
            <a:r>
              <a:rPr lang="en-US" altLang="ja-JP" sz="2800" dirty="0">
                <a:latin typeface="HG創英角ｺﾞｼｯｸUB"/>
                <a:ea typeface="HG創英角ｺﾞｼｯｸUB"/>
                <a:cs typeface="HG創英角ｺﾞｼｯｸUB"/>
              </a:rPr>
              <a:t>/</a:t>
            </a:r>
            <a:r>
              <a:rPr lang="ja-JP" altLang="en-US" sz="2800" dirty="0">
                <a:latin typeface="HG創英角ｺﾞｼｯｸUB"/>
                <a:ea typeface="HG創英角ｺﾞｼｯｸUB"/>
                <a:cs typeface="HG創英角ｺﾞｼｯｸUB"/>
              </a:rPr>
              <a:t>１７</a:t>
            </a:r>
            <a:r>
              <a:rPr lang="en-US" altLang="ja-JP" sz="2800" dirty="0">
                <a:latin typeface="HG創英角ｺﾞｼｯｸUB"/>
                <a:ea typeface="HG創英角ｺﾞｼｯｸUB"/>
                <a:cs typeface="HG創英角ｺﾞｼｯｸUB"/>
              </a:rPr>
              <a:t>〜</a:t>
            </a:r>
            <a:r>
              <a:rPr lang="ja-JP" altLang="en-US" sz="2800" dirty="0">
                <a:latin typeface="HG創英角ｺﾞｼｯｸUB"/>
                <a:ea typeface="HG創英角ｺﾞｼｯｸUB"/>
                <a:cs typeface="HG創英角ｺﾞｼｯｸUB"/>
              </a:rPr>
              <a:t>５</a:t>
            </a:r>
            <a:r>
              <a:rPr lang="en-US" altLang="ja-JP" sz="2800" dirty="0">
                <a:latin typeface="HG創英角ｺﾞｼｯｸUB"/>
                <a:ea typeface="HG創英角ｺﾞｼｯｸUB"/>
                <a:cs typeface="HG創英角ｺﾞｼｯｸUB"/>
              </a:rPr>
              <a:t>/</a:t>
            </a:r>
            <a:r>
              <a:rPr lang="ja-JP" altLang="en-US" sz="2800" dirty="0">
                <a:latin typeface="HG創英角ｺﾞｼｯｸUB"/>
                <a:ea typeface="HG創英角ｺﾞｼｯｸUB"/>
                <a:cs typeface="HG創英角ｺﾞｼｯｸUB"/>
              </a:rPr>
              <a:t>４）</a:t>
            </a:r>
            <a:endParaRPr lang="en-US" altLang="ja-JP" sz="2800" dirty="0">
              <a:latin typeface="HG創英角ｺﾞｼｯｸUB"/>
              <a:ea typeface="HG創英角ｺﾞｼｯｸUB"/>
              <a:cs typeface="HG創英角ｺﾞｼｯｸUB"/>
            </a:endParaRPr>
          </a:p>
        </p:txBody>
      </p:sp>
      <p:sp>
        <p:nvSpPr>
          <p:cNvPr id="51" name="テキスト ボックス 171">
            <a:extLst>
              <a:ext uri="{FF2B5EF4-FFF2-40B4-BE49-F238E27FC236}">
                <a16:creationId xmlns:a16="http://schemas.microsoft.com/office/drawing/2014/main" id="{272F5A60-6673-34D8-276C-CD23CF130A6C}"/>
              </a:ext>
            </a:extLst>
          </p:cNvPr>
          <p:cNvSpPr txBox="1"/>
          <p:nvPr/>
        </p:nvSpPr>
        <p:spPr bwMode="auto">
          <a:xfrm>
            <a:off x="889736" y="13391911"/>
            <a:ext cx="5745525" cy="7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solidFill>
                  <a:srgbClr val="FF000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土用の丑の日と言えば夏を指すことが多いが、春夏秋冬と年に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4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回ある。季節の変わり目には体調を崩しやすい。春のスタミナ食材と健康食材を訴求し、充実した初夏を過ごすサポートをする。春のニラは、栄養価も高くスタミナ食材の一つ。相性の良い豚肉とのレシピ提案をする。黄ニラは、香りが穏やかで繊維質が少なく柔らかいのが特徴。ネバネバ野菜の長イモ、オクラ、メカブ、納豆などの販促も行う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0" name="テキスト ボックス 171">
            <a:extLst>
              <a:ext uri="{FF2B5EF4-FFF2-40B4-BE49-F238E27FC236}">
                <a16:creationId xmlns:a16="http://schemas.microsoft.com/office/drawing/2014/main" id="{E4F722D4-D22C-C6B1-3A4E-C4DC26EE04A9}"/>
              </a:ext>
            </a:extLst>
          </p:cNvPr>
          <p:cNvSpPr txBox="1"/>
          <p:nvPr/>
        </p:nvSpPr>
        <p:spPr bwMode="auto">
          <a:xfrm>
            <a:off x="507317" y="9545485"/>
            <a:ext cx="5627024" cy="7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●重点メニュー・商品</a:t>
            </a:r>
            <a:endParaRPr lang="en-US" altLang="ja-JP" sz="1050" b="1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食パン、ロールパン、胚芽パン、米粉パン、サラダ菜、ハム、トマト、チーズ、ジャム、トーストシーズニング、ホームベーカリー用強力粉、サンドイッチ</a:t>
            </a:r>
            <a:endParaRPr lang="en-US" altLang="ja-JP" sz="1050" b="1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4FFCEF-A594-4630-B88F-F55CB84FA5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5170" y="11853704"/>
            <a:ext cx="11240164" cy="31019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06801E2-8038-4CF3-E1DE-7CD433A280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3235" y="1604749"/>
            <a:ext cx="1258303" cy="125830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9D03A3C-BC26-13F1-D172-E4FE164D1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133" y="2922310"/>
            <a:ext cx="2244202" cy="22442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6AC27BA-5040-B4F2-AD43-599FBFC241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741" y="3329117"/>
            <a:ext cx="1628516" cy="162851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507CBA7-AA31-5192-6CFA-81AD03674B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5459" y="1627798"/>
            <a:ext cx="1410368" cy="1138141"/>
          </a:xfrm>
          <a:prstGeom prst="rect">
            <a:avLst/>
          </a:prstGeom>
        </p:spPr>
      </p:pic>
      <p:sp>
        <p:nvSpPr>
          <p:cNvPr id="22" name="テキスト ボックス 171">
            <a:extLst>
              <a:ext uri="{FF2B5EF4-FFF2-40B4-BE49-F238E27FC236}">
                <a16:creationId xmlns:a16="http://schemas.microsoft.com/office/drawing/2014/main" id="{1451806A-8807-E66F-799A-8E27E5A99716}"/>
              </a:ext>
            </a:extLst>
          </p:cNvPr>
          <p:cNvSpPr txBox="1"/>
          <p:nvPr/>
        </p:nvSpPr>
        <p:spPr bwMode="auto">
          <a:xfrm>
            <a:off x="507317" y="10231619"/>
            <a:ext cx="5627024" cy="7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●販促ポイント</a:t>
            </a:r>
            <a:endParaRPr lang="en-US" altLang="ja-JP" sz="1050" b="1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パンと米の消費量が逆転したといわれている。手軽な分、栄養が偏ることも懸念される。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食物繊維を多く含む胚芽パン、全粒粉パンの他、栄養素を補う卵、チーズ、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ハム、野菜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、カットフルーツなどを関連訴求。米粉パンもアピール。手作り派と手軽派の二極化に対応することも重要。ホームベーカリー用商材の訴求、冷凍パンは試食販売、解凍、焼成方法を紹介。</a:t>
            </a:r>
            <a:endParaRPr lang="en-US" altLang="ja-JP" sz="1050" b="1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8B9827D-9F5C-0C3B-615C-87B423E15F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774" y="9097993"/>
            <a:ext cx="2629729" cy="204324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EE9EAA3-689D-09E0-3833-D66ED0AFED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761" y="11606409"/>
            <a:ext cx="2606027" cy="4320281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C7D3210-0923-185D-9489-E217AA8BB81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7263" y="5300974"/>
            <a:ext cx="2324990" cy="2917829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2DAB34CB-55AA-9CEA-E87C-E7050EBCA2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5042" y="5298131"/>
            <a:ext cx="2241481" cy="29486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BE7523-00A0-27EF-F41B-3CAF7330003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61834" y="5297641"/>
            <a:ext cx="2452640" cy="289768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5F4BCB2-ED88-E990-D2CC-E9808AF8D2B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6146" y="5297642"/>
            <a:ext cx="2452640" cy="28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7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981__x6c42_NO_x002e_ xmlns="082c5546-8353-48c8-b816-b659d31cb65e" xsi:nil="true"/>
    <_x5206__x985e_ xmlns="082c5546-8353-48c8-b816-b659d31cb65e">MDカレンダー</_x5206__x985e_>
    <_x6295__x7a3f__x8005_ xmlns="082c5546-8353-48c8-b816-b659d31cb65e">RIC 毛利</_x6295__x7a3f__x8005_>
    <B_x002f_U xmlns="082c5546-8353-48c8-b816-b659d31cb65e" xsi:nil="true"/>
    <_x6295__x7a3f__x65e5__x6642_ xmlns="082c5546-8353-48c8-b816-b659d31cb65e">2026-01-06T15:00:00+00:00</_x6295__x7a3f__x65e5__x6642_>
    <_x5009__x51fa__x3057__x53ef__x80fd__x65e5_ xmlns="082c5546-8353-48c8-b816-b659d31cb65e" xsi:nil="true"/>
    <_x88dc__x8db3__x8aac__x660e_ xmlns="082c5546-8353-48c8-b816-b659d31cb65e">【MDカレンダー_2026年4月】
●接客、クレンリネス、品揃えを改めて確認
　　〜新しいお客様に選ばれる店になろう〜
●旬の食材が盛りだくさん！ 行事や記念日に絡めた販促活動を展開しよう！
　　〜フレンドリーな接客を心掛けよう!〜
</_x88dc__x8db3__x8aac__x660e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3D2421E6BDA49479EDA66837A9E6A3B" ma:contentTypeVersion="15" ma:contentTypeDescription="新しいドキュメントを作成します。" ma:contentTypeScope="" ma:versionID="94cbcd1f477d71333c7164bdece5eaa4">
  <xsd:schema xmlns:xsd="http://www.w3.org/2001/XMLSchema" xmlns:xs="http://www.w3.org/2001/XMLSchema" xmlns:p="http://schemas.microsoft.com/office/2006/metadata/properties" xmlns:ns2="082c5546-8353-48c8-b816-b659d31cb65e" xmlns:ns3="aae83aea-779d-4262-826f-f47d9f6f2182" targetNamespace="http://schemas.microsoft.com/office/2006/metadata/properties" ma:root="true" ma:fieldsID="230300f7bb349badf741fc9d60ad3627" ns2:_="" ns3:_="">
    <xsd:import namespace="082c5546-8353-48c8-b816-b659d31cb65e"/>
    <xsd:import namespace="aae83aea-779d-4262-826f-f47d9f6f2182"/>
    <xsd:element name="properties">
      <xsd:complexType>
        <xsd:sequence>
          <xsd:element name="documentManagement">
            <xsd:complexType>
              <xsd:all>
                <xsd:element ref="ns2:_x5206__x985e_"/>
                <xsd:element ref="ns2:_x6295__x7a3f__x8005_"/>
                <xsd:element ref="ns2:_x6295__x7a3f__x65e5__x6642_"/>
                <xsd:element ref="ns2:_x88dc__x8db3__x8aac__x660e_" minOccurs="0"/>
                <xsd:element ref="ns2:MediaServiceMetadata" minOccurs="0"/>
                <xsd:element ref="ns2:MediaServiceFastMetadata" minOccurs="0"/>
                <xsd:element ref="ns2:B_x002f_U" minOccurs="0"/>
                <xsd:element ref="ns2:_x8981__x6c42_NO_x002e_" minOccurs="0"/>
                <xsd:element ref="ns2:_x5009__x51fa__x3057__x53ef__x80fd__x65e5_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c5546-8353-48c8-b816-b659d31cb65e" elementFormDefault="qualified">
    <xsd:import namespace="http://schemas.microsoft.com/office/2006/documentManagement/types"/>
    <xsd:import namespace="http://schemas.microsoft.com/office/infopath/2007/PartnerControls"/>
    <xsd:element name="_x5206__x985e_" ma:index="8" ma:displayName="分類" ma:format="Dropdown" ma:internalName="_x5206__x985e_">
      <xsd:simpleType>
        <xsd:restriction base="dms:Choice">
          <xsd:enumeration value="カタログ・チラシ"/>
          <xsd:enumeration value="MDカレンダー"/>
          <xsd:enumeration value="アプローチシート"/>
          <xsd:enumeration value="パワポチラシ"/>
          <xsd:enumeration value="ハードサイズ・スペック"/>
          <xsd:enumeration value="パネル"/>
          <xsd:enumeration value="カタログ"/>
          <xsd:enumeration value="POP（MD連携）"/>
          <xsd:enumeration value="広告"/>
          <xsd:enumeration value="ポスター"/>
        </xsd:restriction>
      </xsd:simpleType>
    </xsd:element>
    <xsd:element name="_x6295__x7a3f__x8005_" ma:index="9" ma:displayName="掲載者" ma:internalName="_x6295__x7a3f__x8005_">
      <xsd:simpleType>
        <xsd:restriction base="dms:Text">
          <xsd:maxLength value="255"/>
        </xsd:restriction>
      </xsd:simpleType>
    </xsd:element>
    <xsd:element name="_x6295__x7a3f__x65e5__x6642_" ma:index="10" ma:displayName="掲載日" ma:default="[today]" ma:format="DateOnly" ma:internalName="_x6295__x7a3f__x65e5__x6642_">
      <xsd:simpleType>
        <xsd:restriction base="dms:DateTime"/>
      </xsd:simpleType>
    </xsd:element>
    <xsd:element name="_x88dc__x8db3__x8aac__x660e_" ma:index="11" nillable="true" ma:displayName="内容" ma:internalName="_x88dc__x8db3__x8aac__x660e_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B_x002f_U" ma:index="14" nillable="true" ma:displayName="B/U" ma:format="Dropdown" ma:internalName="B_x002f_U">
      <xsd:simpleType>
        <xsd:restriction base="dms:Choice">
          <xsd:enumeration value="eビジネス"/>
          <xsd:enumeration value="量販"/>
          <xsd:enumeration value="物販/SC"/>
          <xsd:enumeration value="飲食"/>
          <xsd:enumeration value="ECR"/>
          <xsd:enumeration value="CS"/>
          <xsd:enumeration value="JC"/>
          <xsd:enumeration value="複写機"/>
          <xsd:enumeration value="SP"/>
          <xsd:enumeration value="BCS"/>
          <xsd:enumeration value="その他"/>
        </xsd:restriction>
      </xsd:simpleType>
    </xsd:element>
    <xsd:element name="_x8981__x6c42_NO_x002e_" ma:index="15" nillable="true" ma:displayName="要求NO." ma:internalName="_x8981__x6c42_NO_x002e_">
      <xsd:simpleType>
        <xsd:restriction base="dms:Text">
          <xsd:maxLength value="255"/>
        </xsd:restriction>
      </xsd:simpleType>
    </xsd:element>
    <xsd:element name="_x5009__x51fa__x3057__x53ef__x80fd__x65e5_" ma:index="16" nillable="true" ma:displayName="倉出し可能日" ma:format="DateOnly" ma:internalName="_x5009__x51fa__x3057__x53ef__x80fd__x65e5_">
      <xsd:simpleType>
        <xsd:restriction base="dms:DateTim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83aea-779d-4262-826f-f47d9f6f2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98C16-9E39-473F-834A-972AC308BD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6C2245-EA20-4F67-80B2-67B6A8944EC1}">
  <ds:schemaRefs>
    <ds:schemaRef ds:uri="2c1d7b4b-498f-4cdf-bef6-03f27d6fb0f2"/>
    <ds:schemaRef ds:uri="6caf9721-af3c-4539-b79f-3040f3464592"/>
    <ds:schemaRef ds:uri="97bf2701-4b91-43ab-bb32-c47ccb016379"/>
    <ds:schemaRef ds:uri="a854727d-76ad-4a0b-9938-dee9e4be59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BCEF31-A72E-4598-92CE-B735FC9C3B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2727</Words>
  <Application>Microsoft Macintosh PowerPoint</Application>
  <PresentationFormat>ユーザー設定</PresentationFormat>
  <Paragraphs>359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HGPSoeiKakugothicUB</vt:lpstr>
      <vt:lpstr>HGP創英角ﾎﾟｯﾌﾟ体</vt:lpstr>
      <vt:lpstr>HGS創英ﾌﾟﾚｾﾞﾝｽEB</vt:lpstr>
      <vt:lpstr>HGS創英角ﾎﾟｯﾌﾟ体</vt:lpstr>
      <vt:lpstr>HGMaruGothicMPRO</vt:lpstr>
      <vt:lpstr>HGMaruGothicMPRO</vt:lpstr>
      <vt:lpstr>HG創英角ｺﾞｼｯｸUB</vt:lpstr>
      <vt:lpstr>Meiryo UI</vt:lpstr>
      <vt:lpstr>メイリオ</vt:lpstr>
      <vt:lpstr>游ゴシック</vt:lpstr>
      <vt:lpstr>Arial</vt:lpstr>
      <vt:lpstr>Calibri</vt:lpstr>
      <vt:lpstr>Calibri Light</vt:lpstr>
      <vt:lpstr>Freestyle Script</vt:lpstr>
      <vt:lpstr>Office 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MDカレンダー2026年4月</dc:title>
  <dc:creator>畠　肇</dc:creator>
  <cp:lastModifiedBy>英昭 毛利</cp:lastModifiedBy>
  <cp:revision>22</cp:revision>
  <cp:lastPrinted>2021-09-17T00:08:02Z</cp:lastPrinted>
  <dcterms:created xsi:type="dcterms:W3CDTF">2019-06-14T00:16:28Z</dcterms:created>
  <dcterms:modified xsi:type="dcterms:W3CDTF">2026-01-07T05:01:12Z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0x01010033D2421E6BDA49479EDA66837A9E6A3B</vt:lpwstr>
  </property>
  <property fmtid="{D5CDD505-2E9C-101B-9397-08002B2CF9AE}" pid="3" name="MediaServiceImageTags">
    <vt:lpwstr/>
  </property>
</Properties>
</file>