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7"/>
  </p:notesMasterIdLst>
  <p:sldIdLst>
    <p:sldId id="259" r:id="rId5"/>
    <p:sldId id="260" r:id="rId6"/>
  </p:sldIdLst>
  <p:sldSz cx="21488400" cy="153400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831">
          <p15:clr>
            <a:srgbClr val="A4A3A4"/>
          </p15:clr>
        </p15:guide>
        <p15:guide id="2" pos="6768">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C4100A-0A81-3B0B-D956-BCE27DAC62AF}" name="hosokawa hiroshi(細川 博司 TEC □ＲＳ本□ＲＳＳＳ□ＲＳＡＣ推進)" initials="hh" userId="S::Hiroshi3_Hosokawa@toshibatec.co.jp::16333bf4-240b-49f2-80b8-f419aff058dd" providerId="AD"/>
  <p188:author id="{2650D02D-DB04-07A3-8B7B-44634DCD2AAE}" name="fujita kei(藤田 圭 TEC □ＲＳ本□ＲＳＳＳ□ＲＳＡＣ推進)" initials="kf" userId="S::Kei_Fujita@toshibatec.co.jp::4e2416aa-e8f0-4604-8a29-7738b4294d25" providerId="AD"/>
  <p188:author id="{6CBCF976-70EC-00BA-28C1-123585D6E5CE}" name="英昭 毛利" initials="英毛" userId="S::mohri@mohri.onmicrosoft.com::ad122898-f3a3-4c69-a25d-72db446d28a4" providerId="AD"/>
  <p188:author id="{193D4083-F41A-7A19-A94E-32D9B7033DE0}" name="牧之内 明子" initials="牧明" userId="34b43fc35738fa0b"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牧之内 明子" initials="牧之内" lastIdx="61" clrIdx="0">
    <p:extLst>
      <p:ext uri="{19B8F6BF-5375-455C-9EA6-DF929625EA0E}">
        <p15:presenceInfo xmlns:p15="http://schemas.microsoft.com/office/powerpoint/2012/main" userId="34b43fc35738fa0b" providerId="Windows Live"/>
      </p:ext>
    </p:extLst>
  </p:cmAuthor>
  <p:cmAuthor id="2" name="ちえみ 植木" initials="ち植" lastIdx="5" clrIdx="1">
    <p:extLst>
      <p:ext uri="{19B8F6BF-5375-455C-9EA6-DF929625EA0E}">
        <p15:presenceInfo xmlns:p15="http://schemas.microsoft.com/office/powerpoint/2012/main" userId="ebc760a91e063fc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1E1"/>
    <a:srgbClr val="FF9CB4"/>
    <a:srgbClr val="F208D6"/>
    <a:srgbClr val="C60204"/>
    <a:srgbClr val="E73200"/>
    <a:srgbClr val="ECA434"/>
    <a:srgbClr val="FFD400"/>
    <a:srgbClr val="FFDF91"/>
    <a:srgbClr val="FFE699"/>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167" autoAdjust="0"/>
    <p:restoredTop sz="97781" autoAdjust="0"/>
  </p:normalViewPr>
  <p:slideViewPr>
    <p:cSldViewPr snapToGrid="0">
      <p:cViewPr varScale="1">
        <p:scale>
          <a:sx n="96" d="100"/>
          <a:sy n="96" d="100"/>
        </p:scale>
        <p:origin x="1144" y="200"/>
      </p:cViewPr>
      <p:guideLst>
        <p:guide orient="horz" pos="4831"/>
        <p:guide pos="676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00F256-2C51-6B42-AC7F-09CEB8305796}" type="datetimeFigureOut">
              <a:rPr kumimoji="1" lang="ja-JP" altLang="en-US" smtClean="0"/>
              <a:t>2026/1/16</a:t>
            </a:fld>
            <a:endParaRPr kumimoji="1" lang="ja-JP" altLang="en-US"/>
          </a:p>
        </p:txBody>
      </p:sp>
      <p:sp>
        <p:nvSpPr>
          <p:cNvPr id="4" name="スライド イメージ プレースホルダー 3"/>
          <p:cNvSpPr>
            <a:spLocks noGrp="1" noRot="1" noChangeAspect="1"/>
          </p:cNvSpPr>
          <p:nvPr>
            <p:ph type="sldImg" idx="2"/>
          </p:nvPr>
        </p:nvSpPr>
        <p:spPr>
          <a:xfrm>
            <a:off x="1266825" y="1143000"/>
            <a:ext cx="43243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8C4F73-AC43-794E-97E5-22403D9AF17C}" type="slidenum">
              <a:rPr kumimoji="1" lang="ja-JP" altLang="en-US" smtClean="0"/>
              <a:t>‹#›</a:t>
            </a:fld>
            <a:endParaRPr kumimoji="1" lang="ja-JP" altLang="en-US"/>
          </a:p>
        </p:txBody>
      </p:sp>
    </p:spTree>
    <p:extLst>
      <p:ext uri="{BB962C8B-B14F-4D97-AF65-F5344CB8AC3E}">
        <p14:creationId xmlns:p14="http://schemas.microsoft.com/office/powerpoint/2010/main" val="8395231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1</a:t>
            </a:fld>
            <a:endParaRPr kumimoji="1" lang="ja-JP" altLang="en-US"/>
          </a:p>
        </p:txBody>
      </p:sp>
    </p:spTree>
    <p:extLst>
      <p:ext uri="{BB962C8B-B14F-4D97-AF65-F5344CB8AC3E}">
        <p14:creationId xmlns:p14="http://schemas.microsoft.com/office/powerpoint/2010/main" val="2438298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858C4F73-AC43-794E-97E5-22403D9AF17C}" type="slidenum">
              <a:rPr kumimoji="1" lang="ja-JP" altLang="en-US" smtClean="0"/>
              <a:t>2</a:t>
            </a:fld>
            <a:endParaRPr kumimoji="1" lang="ja-JP" altLang="en-US"/>
          </a:p>
        </p:txBody>
      </p:sp>
    </p:spTree>
    <p:extLst>
      <p:ext uri="{BB962C8B-B14F-4D97-AF65-F5344CB8AC3E}">
        <p14:creationId xmlns:p14="http://schemas.microsoft.com/office/powerpoint/2010/main" val="1614189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611630" y="2510508"/>
            <a:ext cx="18265140" cy="5340597"/>
          </a:xfrm>
        </p:spPr>
        <p:txBody>
          <a:bodyPr anchor="b"/>
          <a:lstStyle>
            <a:lvl1pPr algn="ctr">
              <a:defRPr sz="13421"/>
            </a:lvl1pPr>
          </a:lstStyle>
          <a:p>
            <a:r>
              <a:rPr lang="ja-JP" altLang="en-US"/>
              <a:t>マスター タイトルの書式設定</a:t>
            </a:r>
            <a:endParaRPr lang="en-US"/>
          </a:p>
        </p:txBody>
      </p:sp>
      <p:sp>
        <p:nvSpPr>
          <p:cNvPr id="3" name="Subtitle 2"/>
          <p:cNvSpPr>
            <a:spLocks noGrp="1"/>
          </p:cNvSpPr>
          <p:nvPr>
            <p:ph type="subTitle" idx="1"/>
          </p:nvPr>
        </p:nvSpPr>
        <p:spPr>
          <a:xfrm>
            <a:off x="2686050" y="8057059"/>
            <a:ext cx="16116300" cy="3703618"/>
          </a:xfrm>
        </p:spPr>
        <p:txBody>
          <a:bodyPr/>
          <a:lstStyle>
            <a:lvl1pPr marL="0" indent="0" algn="ctr">
              <a:buNone/>
              <a:defRPr sz="5368"/>
            </a:lvl1pPr>
            <a:lvl2pPr marL="1022665" indent="0" algn="ctr">
              <a:buNone/>
              <a:defRPr sz="4474"/>
            </a:lvl2pPr>
            <a:lvl3pPr marL="2045330" indent="0" algn="ctr">
              <a:buNone/>
              <a:defRPr sz="4026"/>
            </a:lvl3pPr>
            <a:lvl4pPr marL="3067995" indent="0" algn="ctr">
              <a:buNone/>
              <a:defRPr sz="3579"/>
            </a:lvl4pPr>
            <a:lvl5pPr marL="4090660" indent="0" algn="ctr">
              <a:buNone/>
              <a:defRPr sz="3579"/>
            </a:lvl5pPr>
            <a:lvl6pPr marL="5113325" indent="0" algn="ctr">
              <a:buNone/>
              <a:defRPr sz="3579"/>
            </a:lvl6pPr>
            <a:lvl7pPr marL="6135990" indent="0" algn="ctr">
              <a:buNone/>
              <a:defRPr sz="3579"/>
            </a:lvl7pPr>
            <a:lvl8pPr marL="7158655" indent="0" algn="ctr">
              <a:buNone/>
              <a:defRPr sz="3579"/>
            </a:lvl8pPr>
            <a:lvl9pPr marL="8181320" indent="0" algn="ctr">
              <a:buNone/>
              <a:defRPr sz="3579"/>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996853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26261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77638" y="816714"/>
            <a:ext cx="4633436" cy="12999952"/>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477329" y="816714"/>
            <a:ext cx="13631704" cy="12999952"/>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05220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6897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66137" y="3824355"/>
            <a:ext cx="18533745" cy="6381018"/>
          </a:xfrm>
        </p:spPr>
        <p:txBody>
          <a:bodyPr anchor="b"/>
          <a:lstStyle>
            <a:lvl1pPr>
              <a:defRPr sz="13421"/>
            </a:lvl1pPr>
          </a:lstStyle>
          <a:p>
            <a:r>
              <a:rPr lang="ja-JP" altLang="en-US"/>
              <a:t>マスター タイトルの書式設定</a:t>
            </a:r>
            <a:endParaRPr lang="en-US"/>
          </a:p>
        </p:txBody>
      </p:sp>
      <p:sp>
        <p:nvSpPr>
          <p:cNvPr id="3" name="Text Placeholder 2"/>
          <p:cNvSpPr>
            <a:spLocks noGrp="1"/>
          </p:cNvSpPr>
          <p:nvPr>
            <p:ph type="body" idx="1"/>
          </p:nvPr>
        </p:nvSpPr>
        <p:spPr>
          <a:xfrm>
            <a:off x="1466137" y="10265740"/>
            <a:ext cx="18533745" cy="3355627"/>
          </a:xfrm>
        </p:spPr>
        <p:txBody>
          <a:bodyPr/>
          <a:lstStyle>
            <a:lvl1pPr marL="0" indent="0">
              <a:buNone/>
              <a:defRPr sz="5368">
                <a:solidFill>
                  <a:schemeClr val="tx1"/>
                </a:solidFill>
              </a:defRPr>
            </a:lvl1pPr>
            <a:lvl2pPr marL="1022665" indent="0">
              <a:buNone/>
              <a:defRPr sz="4474">
                <a:solidFill>
                  <a:schemeClr val="tx1">
                    <a:tint val="75000"/>
                  </a:schemeClr>
                </a:solidFill>
              </a:defRPr>
            </a:lvl2pPr>
            <a:lvl3pPr marL="2045330" indent="0">
              <a:buNone/>
              <a:defRPr sz="4026">
                <a:solidFill>
                  <a:schemeClr val="tx1">
                    <a:tint val="75000"/>
                  </a:schemeClr>
                </a:solidFill>
              </a:defRPr>
            </a:lvl3pPr>
            <a:lvl4pPr marL="3067995" indent="0">
              <a:buNone/>
              <a:defRPr sz="3579">
                <a:solidFill>
                  <a:schemeClr val="tx1">
                    <a:tint val="75000"/>
                  </a:schemeClr>
                </a:solidFill>
              </a:defRPr>
            </a:lvl4pPr>
            <a:lvl5pPr marL="4090660" indent="0">
              <a:buNone/>
              <a:defRPr sz="3579">
                <a:solidFill>
                  <a:schemeClr val="tx1">
                    <a:tint val="75000"/>
                  </a:schemeClr>
                </a:solidFill>
              </a:defRPr>
            </a:lvl5pPr>
            <a:lvl6pPr marL="5113325" indent="0">
              <a:buNone/>
              <a:defRPr sz="3579">
                <a:solidFill>
                  <a:schemeClr val="tx1">
                    <a:tint val="75000"/>
                  </a:schemeClr>
                </a:solidFill>
              </a:defRPr>
            </a:lvl6pPr>
            <a:lvl7pPr marL="6135990" indent="0">
              <a:buNone/>
              <a:defRPr sz="3579">
                <a:solidFill>
                  <a:schemeClr val="tx1">
                    <a:tint val="75000"/>
                  </a:schemeClr>
                </a:solidFill>
              </a:defRPr>
            </a:lvl7pPr>
            <a:lvl8pPr marL="7158655" indent="0">
              <a:buNone/>
              <a:defRPr sz="3579">
                <a:solidFill>
                  <a:schemeClr val="tx1">
                    <a:tint val="75000"/>
                  </a:schemeClr>
                </a:solidFill>
              </a:defRPr>
            </a:lvl8pPr>
            <a:lvl9pPr marL="8181320" indent="0">
              <a:buNone/>
              <a:defRPr sz="3579">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EDFB4A8E-92B7-4EB4-993C-90C9B7081BE2}" type="datetimeFigureOut">
              <a:rPr kumimoji="1" lang="ja-JP" altLang="en-US" smtClean="0"/>
              <a:t>2026/1/16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33842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477328"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10878503" y="4083568"/>
            <a:ext cx="9132570" cy="973309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2026/1/16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43121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80126" y="816717"/>
            <a:ext cx="18533745" cy="2965027"/>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1480129" y="3760435"/>
            <a:ext cx="909059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4" name="Content Placeholder 3"/>
          <p:cNvSpPr>
            <a:spLocks noGrp="1"/>
          </p:cNvSpPr>
          <p:nvPr>
            <p:ph sz="half" idx="2"/>
          </p:nvPr>
        </p:nvSpPr>
        <p:spPr>
          <a:xfrm>
            <a:off x="1480129" y="5603366"/>
            <a:ext cx="909059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10878504" y="3760435"/>
            <a:ext cx="9135369" cy="1842931"/>
          </a:xfrm>
        </p:spPr>
        <p:txBody>
          <a:bodyPr anchor="b"/>
          <a:lstStyle>
            <a:lvl1pPr marL="0" indent="0">
              <a:buNone/>
              <a:defRPr sz="5368" b="1"/>
            </a:lvl1pPr>
            <a:lvl2pPr marL="1022665" indent="0">
              <a:buNone/>
              <a:defRPr sz="4474" b="1"/>
            </a:lvl2pPr>
            <a:lvl3pPr marL="2045330" indent="0">
              <a:buNone/>
              <a:defRPr sz="4026" b="1"/>
            </a:lvl3pPr>
            <a:lvl4pPr marL="3067995" indent="0">
              <a:buNone/>
              <a:defRPr sz="3579" b="1"/>
            </a:lvl4pPr>
            <a:lvl5pPr marL="4090660" indent="0">
              <a:buNone/>
              <a:defRPr sz="3579" b="1"/>
            </a:lvl5pPr>
            <a:lvl6pPr marL="5113325" indent="0">
              <a:buNone/>
              <a:defRPr sz="3579" b="1"/>
            </a:lvl6pPr>
            <a:lvl7pPr marL="6135990" indent="0">
              <a:buNone/>
              <a:defRPr sz="3579" b="1"/>
            </a:lvl7pPr>
            <a:lvl8pPr marL="7158655" indent="0">
              <a:buNone/>
              <a:defRPr sz="3579" b="1"/>
            </a:lvl8pPr>
            <a:lvl9pPr marL="8181320" indent="0">
              <a:buNone/>
              <a:defRPr sz="3579" b="1"/>
            </a:lvl9pPr>
          </a:lstStyle>
          <a:p>
            <a:pPr lvl="0"/>
            <a:r>
              <a:rPr lang="ja-JP" altLang="en-US"/>
              <a:t>マスター テキストの書式設定</a:t>
            </a:r>
          </a:p>
        </p:txBody>
      </p:sp>
      <p:sp>
        <p:nvSpPr>
          <p:cNvPr id="6" name="Content Placeholder 5"/>
          <p:cNvSpPr>
            <a:spLocks noGrp="1"/>
          </p:cNvSpPr>
          <p:nvPr>
            <p:ph sz="quarter" idx="4"/>
          </p:nvPr>
        </p:nvSpPr>
        <p:spPr>
          <a:xfrm>
            <a:off x="10878504" y="5603366"/>
            <a:ext cx="9135369" cy="824170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EDFB4A8E-92B7-4EB4-993C-90C9B7081BE2}" type="datetimeFigureOut">
              <a:rPr kumimoji="1" lang="ja-JP" altLang="en-US" smtClean="0"/>
              <a:t>2026/1/16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970375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EDFB4A8E-92B7-4EB4-993C-90C9B7081BE2}" type="datetimeFigureOut">
              <a:rPr kumimoji="1" lang="ja-JP" altLang="en-US" smtClean="0"/>
              <a:t>2026/1/16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3898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B4A8E-92B7-4EB4-993C-90C9B7081BE2}" type="datetimeFigureOut">
              <a:rPr kumimoji="1" lang="ja-JP" altLang="en-US" smtClean="0"/>
              <a:t>2026/1/16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598230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Content Placeholder 2"/>
          <p:cNvSpPr>
            <a:spLocks noGrp="1"/>
          </p:cNvSpPr>
          <p:nvPr>
            <p:ph idx="1"/>
          </p:nvPr>
        </p:nvSpPr>
        <p:spPr>
          <a:xfrm>
            <a:off x="9135369" y="2208681"/>
            <a:ext cx="10878503" cy="10901352"/>
          </a:xfrm>
        </p:spPr>
        <p:txBody>
          <a:bodyPr/>
          <a:lstStyle>
            <a:lvl1pPr>
              <a:defRPr sz="7158"/>
            </a:lvl1pPr>
            <a:lvl2pPr>
              <a:defRPr sz="6263"/>
            </a:lvl2pPr>
            <a:lvl3pPr>
              <a:defRPr sz="5368"/>
            </a:lvl3pPr>
            <a:lvl4pPr>
              <a:defRPr sz="4474"/>
            </a:lvl4pPr>
            <a:lvl5pPr>
              <a:defRPr sz="4474"/>
            </a:lvl5pPr>
            <a:lvl6pPr>
              <a:defRPr sz="4474"/>
            </a:lvl6pPr>
            <a:lvl7pPr>
              <a:defRPr sz="4474"/>
            </a:lvl7pPr>
            <a:lvl8pPr>
              <a:defRPr sz="4474"/>
            </a:lvl8pPr>
            <a:lvl9pPr>
              <a:defRPr sz="447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2026/1/16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8033828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480127" y="1022668"/>
            <a:ext cx="6930568" cy="3579336"/>
          </a:xfrm>
        </p:spPr>
        <p:txBody>
          <a:bodyPr anchor="b"/>
          <a:lstStyle>
            <a:lvl1pPr>
              <a:defRPr sz="7158"/>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9135369" y="2208681"/>
            <a:ext cx="10878503" cy="10901352"/>
          </a:xfrm>
        </p:spPr>
        <p:txBody>
          <a:bodyPr anchor="t"/>
          <a:lstStyle>
            <a:lvl1pPr marL="0" indent="0">
              <a:buNone/>
              <a:defRPr sz="7158"/>
            </a:lvl1pPr>
            <a:lvl2pPr marL="1022665" indent="0">
              <a:buNone/>
              <a:defRPr sz="6263"/>
            </a:lvl2pPr>
            <a:lvl3pPr marL="2045330" indent="0">
              <a:buNone/>
              <a:defRPr sz="5368"/>
            </a:lvl3pPr>
            <a:lvl4pPr marL="3067995" indent="0">
              <a:buNone/>
              <a:defRPr sz="4474"/>
            </a:lvl4pPr>
            <a:lvl5pPr marL="4090660" indent="0">
              <a:buNone/>
              <a:defRPr sz="4474"/>
            </a:lvl5pPr>
            <a:lvl6pPr marL="5113325" indent="0">
              <a:buNone/>
              <a:defRPr sz="4474"/>
            </a:lvl6pPr>
            <a:lvl7pPr marL="6135990" indent="0">
              <a:buNone/>
              <a:defRPr sz="4474"/>
            </a:lvl7pPr>
            <a:lvl8pPr marL="7158655" indent="0">
              <a:buNone/>
              <a:defRPr sz="4474"/>
            </a:lvl8pPr>
            <a:lvl9pPr marL="8181320" indent="0">
              <a:buNone/>
              <a:defRPr sz="4474"/>
            </a:lvl9pPr>
          </a:lstStyle>
          <a:p>
            <a:r>
              <a:rPr lang="ja-JP" altLang="en-US"/>
              <a:t>図を追加</a:t>
            </a:r>
            <a:endParaRPr lang="en-US" dirty="0"/>
          </a:p>
        </p:txBody>
      </p:sp>
      <p:sp>
        <p:nvSpPr>
          <p:cNvPr id="4" name="Text Placeholder 3"/>
          <p:cNvSpPr>
            <a:spLocks noGrp="1"/>
          </p:cNvSpPr>
          <p:nvPr>
            <p:ph type="body" sz="half" idx="2"/>
          </p:nvPr>
        </p:nvSpPr>
        <p:spPr>
          <a:xfrm>
            <a:off x="1480127" y="4602004"/>
            <a:ext cx="6930568" cy="8525781"/>
          </a:xfrm>
        </p:spPr>
        <p:txBody>
          <a:bodyPr/>
          <a:lstStyle>
            <a:lvl1pPr marL="0" indent="0">
              <a:buNone/>
              <a:defRPr sz="3579"/>
            </a:lvl1pPr>
            <a:lvl2pPr marL="1022665" indent="0">
              <a:buNone/>
              <a:defRPr sz="3132"/>
            </a:lvl2pPr>
            <a:lvl3pPr marL="2045330" indent="0">
              <a:buNone/>
              <a:defRPr sz="2684"/>
            </a:lvl3pPr>
            <a:lvl4pPr marL="3067995" indent="0">
              <a:buNone/>
              <a:defRPr sz="2237"/>
            </a:lvl4pPr>
            <a:lvl5pPr marL="4090660" indent="0">
              <a:buNone/>
              <a:defRPr sz="2237"/>
            </a:lvl5pPr>
            <a:lvl6pPr marL="5113325" indent="0">
              <a:buNone/>
              <a:defRPr sz="2237"/>
            </a:lvl6pPr>
            <a:lvl7pPr marL="6135990" indent="0">
              <a:buNone/>
              <a:defRPr sz="2237"/>
            </a:lvl7pPr>
            <a:lvl8pPr marL="7158655" indent="0">
              <a:buNone/>
              <a:defRPr sz="2237"/>
            </a:lvl8pPr>
            <a:lvl9pPr marL="8181320" indent="0">
              <a:buNone/>
              <a:defRPr sz="223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DFB4A8E-92B7-4EB4-993C-90C9B7081BE2}" type="datetimeFigureOut">
              <a:rPr kumimoji="1" lang="ja-JP" altLang="en-US" smtClean="0"/>
              <a:t>2026/1/16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4180338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7328" y="816717"/>
            <a:ext cx="18533745" cy="2965027"/>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477328" y="4083568"/>
            <a:ext cx="18533745" cy="973309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1477328" y="14217923"/>
            <a:ext cx="4834890" cy="816714"/>
          </a:xfrm>
          <a:prstGeom prst="rect">
            <a:avLst/>
          </a:prstGeom>
        </p:spPr>
        <p:txBody>
          <a:bodyPr vert="horz" lIns="91440" tIns="45720" rIns="91440" bIns="45720" rtlCol="0" anchor="ctr"/>
          <a:lstStyle>
            <a:lvl1pPr algn="l">
              <a:defRPr sz="2684">
                <a:solidFill>
                  <a:schemeClr val="tx1">
                    <a:tint val="75000"/>
                  </a:schemeClr>
                </a:solidFill>
              </a:defRPr>
            </a:lvl1pPr>
          </a:lstStyle>
          <a:p>
            <a:fld id="{EDFB4A8E-92B7-4EB4-993C-90C9B7081BE2}" type="datetimeFigureOut">
              <a:rPr kumimoji="1" lang="ja-JP" altLang="en-US" smtClean="0"/>
              <a:t>2026/1/16</a:t>
            </a:fld>
            <a:endParaRPr kumimoji="1" lang="ja-JP" altLang="en-US"/>
          </a:p>
        </p:txBody>
      </p:sp>
      <p:sp>
        <p:nvSpPr>
          <p:cNvPr id="5" name="Footer Placeholder 4"/>
          <p:cNvSpPr>
            <a:spLocks noGrp="1"/>
          </p:cNvSpPr>
          <p:nvPr>
            <p:ph type="ftr" sz="quarter" idx="3"/>
          </p:nvPr>
        </p:nvSpPr>
        <p:spPr>
          <a:xfrm>
            <a:off x="7118033" y="14217923"/>
            <a:ext cx="7252335" cy="816714"/>
          </a:xfrm>
          <a:prstGeom prst="rect">
            <a:avLst/>
          </a:prstGeom>
        </p:spPr>
        <p:txBody>
          <a:bodyPr vert="horz" lIns="91440" tIns="45720" rIns="91440" bIns="45720" rtlCol="0" anchor="ctr"/>
          <a:lstStyle>
            <a:lvl1pPr algn="ctr">
              <a:defRPr sz="2684">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15176183" y="14217923"/>
            <a:ext cx="4834890" cy="816714"/>
          </a:xfrm>
          <a:prstGeom prst="rect">
            <a:avLst/>
          </a:prstGeom>
        </p:spPr>
        <p:txBody>
          <a:bodyPr vert="horz" lIns="91440" tIns="45720" rIns="91440" bIns="45720" rtlCol="0" anchor="ctr"/>
          <a:lstStyle>
            <a:lvl1pPr algn="r">
              <a:defRPr sz="2684">
                <a:solidFill>
                  <a:schemeClr val="tx1">
                    <a:tint val="75000"/>
                  </a:schemeClr>
                </a:solidFill>
              </a:defRPr>
            </a:lvl1pPr>
          </a:lstStyle>
          <a:p>
            <a:fld id="{8A8B9BD9-D1D2-495D-8443-4652498F8422}" type="slidenum">
              <a:rPr kumimoji="1" lang="ja-JP" altLang="en-US" smtClean="0"/>
              <a:t>‹#›</a:t>
            </a:fld>
            <a:endParaRPr kumimoji="1" lang="ja-JP" altLang="en-US"/>
          </a:p>
        </p:txBody>
      </p:sp>
    </p:spTree>
    <p:extLst>
      <p:ext uri="{BB962C8B-B14F-4D97-AF65-F5344CB8AC3E}">
        <p14:creationId xmlns:p14="http://schemas.microsoft.com/office/powerpoint/2010/main" val="11850031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2045330" rtl="0" eaLnBrk="1" latinLnBrk="0" hangingPunct="1">
        <a:lnSpc>
          <a:spcPct val="90000"/>
        </a:lnSpc>
        <a:spcBef>
          <a:spcPct val="0"/>
        </a:spcBef>
        <a:buNone/>
        <a:defRPr kumimoji="1" sz="9842" kern="1200">
          <a:solidFill>
            <a:schemeClr val="tx1"/>
          </a:solidFill>
          <a:latin typeface="+mj-lt"/>
          <a:ea typeface="+mj-ea"/>
          <a:cs typeface="+mj-cs"/>
        </a:defRPr>
      </a:lvl1pPr>
    </p:titleStyle>
    <p:bodyStyle>
      <a:lvl1pPr marL="511332" indent="-511332" algn="l" defTabSz="2045330" rtl="0" eaLnBrk="1" latinLnBrk="0" hangingPunct="1">
        <a:lnSpc>
          <a:spcPct val="90000"/>
        </a:lnSpc>
        <a:spcBef>
          <a:spcPts val="2237"/>
        </a:spcBef>
        <a:buFont typeface="Arial" panose="020B0604020202020204" pitchFamily="34" charset="0"/>
        <a:buChar char="•"/>
        <a:defRPr kumimoji="1" sz="6263" kern="1200">
          <a:solidFill>
            <a:schemeClr val="tx1"/>
          </a:solidFill>
          <a:latin typeface="+mn-lt"/>
          <a:ea typeface="+mn-ea"/>
          <a:cs typeface="+mn-cs"/>
        </a:defRPr>
      </a:lvl1pPr>
      <a:lvl2pPr marL="1533997" indent="-511332" algn="l" defTabSz="2045330" rtl="0" eaLnBrk="1" latinLnBrk="0" hangingPunct="1">
        <a:lnSpc>
          <a:spcPct val="90000"/>
        </a:lnSpc>
        <a:spcBef>
          <a:spcPts val="1118"/>
        </a:spcBef>
        <a:buFont typeface="Arial" panose="020B0604020202020204" pitchFamily="34" charset="0"/>
        <a:buChar char="•"/>
        <a:defRPr kumimoji="1" sz="5368" kern="1200">
          <a:solidFill>
            <a:schemeClr val="tx1"/>
          </a:solidFill>
          <a:latin typeface="+mn-lt"/>
          <a:ea typeface="+mn-ea"/>
          <a:cs typeface="+mn-cs"/>
        </a:defRPr>
      </a:lvl2pPr>
      <a:lvl3pPr marL="2556662" indent="-511332" algn="l" defTabSz="2045330" rtl="0" eaLnBrk="1" latinLnBrk="0" hangingPunct="1">
        <a:lnSpc>
          <a:spcPct val="90000"/>
        </a:lnSpc>
        <a:spcBef>
          <a:spcPts val="1118"/>
        </a:spcBef>
        <a:buFont typeface="Arial" panose="020B0604020202020204" pitchFamily="34" charset="0"/>
        <a:buChar char="•"/>
        <a:defRPr kumimoji="1" sz="4474" kern="1200">
          <a:solidFill>
            <a:schemeClr val="tx1"/>
          </a:solidFill>
          <a:latin typeface="+mn-lt"/>
          <a:ea typeface="+mn-ea"/>
          <a:cs typeface="+mn-cs"/>
        </a:defRPr>
      </a:lvl3pPr>
      <a:lvl4pPr marL="357932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4pPr>
      <a:lvl5pPr marL="460199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5pPr>
      <a:lvl6pPr marL="562465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6pPr>
      <a:lvl7pPr marL="664732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7pPr>
      <a:lvl8pPr marL="7669987"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8pPr>
      <a:lvl9pPr marL="8692652" indent="-511332" algn="l" defTabSz="2045330" rtl="0" eaLnBrk="1" latinLnBrk="0" hangingPunct="1">
        <a:lnSpc>
          <a:spcPct val="90000"/>
        </a:lnSpc>
        <a:spcBef>
          <a:spcPts val="1118"/>
        </a:spcBef>
        <a:buFont typeface="Arial" panose="020B0604020202020204" pitchFamily="34" charset="0"/>
        <a:buChar char="•"/>
        <a:defRPr kumimoji="1" sz="4026" kern="1200">
          <a:solidFill>
            <a:schemeClr val="tx1"/>
          </a:solidFill>
          <a:latin typeface="+mn-lt"/>
          <a:ea typeface="+mn-ea"/>
          <a:cs typeface="+mn-cs"/>
        </a:defRPr>
      </a:lvl9pPr>
    </p:bodyStyle>
    <p:otherStyle>
      <a:defPPr>
        <a:defRPr lang="en-US"/>
      </a:defPPr>
      <a:lvl1pPr marL="0" algn="l" defTabSz="2045330" rtl="0" eaLnBrk="1" latinLnBrk="0" hangingPunct="1">
        <a:defRPr kumimoji="1" sz="4026" kern="1200">
          <a:solidFill>
            <a:schemeClr val="tx1"/>
          </a:solidFill>
          <a:latin typeface="+mn-lt"/>
          <a:ea typeface="+mn-ea"/>
          <a:cs typeface="+mn-cs"/>
        </a:defRPr>
      </a:lvl1pPr>
      <a:lvl2pPr marL="1022665" algn="l" defTabSz="2045330" rtl="0" eaLnBrk="1" latinLnBrk="0" hangingPunct="1">
        <a:defRPr kumimoji="1" sz="4026" kern="1200">
          <a:solidFill>
            <a:schemeClr val="tx1"/>
          </a:solidFill>
          <a:latin typeface="+mn-lt"/>
          <a:ea typeface="+mn-ea"/>
          <a:cs typeface="+mn-cs"/>
        </a:defRPr>
      </a:lvl2pPr>
      <a:lvl3pPr marL="2045330" algn="l" defTabSz="2045330" rtl="0" eaLnBrk="1" latinLnBrk="0" hangingPunct="1">
        <a:defRPr kumimoji="1" sz="4026" kern="1200">
          <a:solidFill>
            <a:schemeClr val="tx1"/>
          </a:solidFill>
          <a:latin typeface="+mn-lt"/>
          <a:ea typeface="+mn-ea"/>
          <a:cs typeface="+mn-cs"/>
        </a:defRPr>
      </a:lvl3pPr>
      <a:lvl4pPr marL="3067995" algn="l" defTabSz="2045330" rtl="0" eaLnBrk="1" latinLnBrk="0" hangingPunct="1">
        <a:defRPr kumimoji="1" sz="4026" kern="1200">
          <a:solidFill>
            <a:schemeClr val="tx1"/>
          </a:solidFill>
          <a:latin typeface="+mn-lt"/>
          <a:ea typeface="+mn-ea"/>
          <a:cs typeface="+mn-cs"/>
        </a:defRPr>
      </a:lvl4pPr>
      <a:lvl5pPr marL="4090660" algn="l" defTabSz="2045330" rtl="0" eaLnBrk="1" latinLnBrk="0" hangingPunct="1">
        <a:defRPr kumimoji="1" sz="4026" kern="1200">
          <a:solidFill>
            <a:schemeClr val="tx1"/>
          </a:solidFill>
          <a:latin typeface="+mn-lt"/>
          <a:ea typeface="+mn-ea"/>
          <a:cs typeface="+mn-cs"/>
        </a:defRPr>
      </a:lvl5pPr>
      <a:lvl6pPr marL="5113325" algn="l" defTabSz="2045330" rtl="0" eaLnBrk="1" latinLnBrk="0" hangingPunct="1">
        <a:defRPr kumimoji="1" sz="4026" kern="1200">
          <a:solidFill>
            <a:schemeClr val="tx1"/>
          </a:solidFill>
          <a:latin typeface="+mn-lt"/>
          <a:ea typeface="+mn-ea"/>
          <a:cs typeface="+mn-cs"/>
        </a:defRPr>
      </a:lvl6pPr>
      <a:lvl7pPr marL="6135990" algn="l" defTabSz="2045330" rtl="0" eaLnBrk="1" latinLnBrk="0" hangingPunct="1">
        <a:defRPr kumimoji="1" sz="4026" kern="1200">
          <a:solidFill>
            <a:schemeClr val="tx1"/>
          </a:solidFill>
          <a:latin typeface="+mn-lt"/>
          <a:ea typeface="+mn-ea"/>
          <a:cs typeface="+mn-cs"/>
        </a:defRPr>
      </a:lvl7pPr>
      <a:lvl8pPr marL="7158655" algn="l" defTabSz="2045330" rtl="0" eaLnBrk="1" latinLnBrk="0" hangingPunct="1">
        <a:defRPr kumimoji="1" sz="4026" kern="1200">
          <a:solidFill>
            <a:schemeClr val="tx1"/>
          </a:solidFill>
          <a:latin typeface="+mn-lt"/>
          <a:ea typeface="+mn-ea"/>
          <a:cs typeface="+mn-cs"/>
        </a:defRPr>
      </a:lvl8pPr>
      <a:lvl9pPr marL="8181320" algn="l" defTabSz="2045330" rtl="0" eaLnBrk="1" latinLnBrk="0" hangingPunct="1">
        <a:defRPr kumimoji="1" sz="402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jpg"/><Relationship Id="rId3" Type="http://schemas.openxmlformats.org/officeDocument/2006/relationships/image" Target="../media/image17.png"/><Relationship Id="rId7" Type="http://schemas.openxmlformats.org/officeDocument/2006/relationships/image" Target="../media/image20.png"/><Relationship Id="rId12" Type="http://schemas.openxmlformats.org/officeDocument/2006/relationships/image" Target="../media/image25.jpg"/><Relationship Id="rId2" Type="http://schemas.openxmlformats.org/officeDocument/2006/relationships/notesSlide" Target="../notesSlides/notesSlide2.xml"/><Relationship Id="rId16" Type="http://schemas.openxmlformats.org/officeDocument/2006/relationships/image" Target="../media/image29.pn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24.jpg"/><Relationship Id="rId5" Type="http://schemas.openxmlformats.org/officeDocument/2006/relationships/image" Target="../media/image2.png"/><Relationship Id="rId15" Type="http://schemas.openxmlformats.org/officeDocument/2006/relationships/image" Target="../media/image28.png"/><Relationship Id="rId10" Type="http://schemas.openxmlformats.org/officeDocument/2006/relationships/image" Target="../media/image23.jpg"/><Relationship Id="rId4" Type="http://schemas.openxmlformats.org/officeDocument/2006/relationships/image" Target="../media/image18.png"/><Relationship Id="rId9" Type="http://schemas.openxmlformats.org/officeDocument/2006/relationships/image" Target="../media/image22.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a:extLst>
              <a:ext uri="{FF2B5EF4-FFF2-40B4-BE49-F238E27FC236}">
                <a16:creationId xmlns:a16="http://schemas.microsoft.com/office/drawing/2014/main" id="{0F0267CB-187C-C67F-1365-6D48632B6641}"/>
              </a:ext>
            </a:extLst>
          </p:cNvPr>
          <p:cNvSpPr/>
          <p:nvPr/>
        </p:nvSpPr>
        <p:spPr>
          <a:xfrm>
            <a:off x="13346617" y="12433531"/>
            <a:ext cx="7245317" cy="129291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rgbClr val="FFFFFF"/>
              </a:solidFill>
            </a:endParaRPr>
          </a:p>
        </p:txBody>
      </p:sp>
      <p:sp>
        <p:nvSpPr>
          <p:cNvPr id="4" name="AutoShape 9">
            <a:extLst>
              <a:ext uri="{FF2B5EF4-FFF2-40B4-BE49-F238E27FC236}">
                <a16:creationId xmlns:a16="http://schemas.microsoft.com/office/drawing/2014/main" id="{A0713C0D-A99B-1727-10A9-45F98ABEBE4F}"/>
              </a:ext>
            </a:extLst>
          </p:cNvPr>
          <p:cNvSpPr>
            <a:spLocks noChangeArrowheads="1"/>
          </p:cNvSpPr>
          <p:nvPr/>
        </p:nvSpPr>
        <p:spPr bwMode="auto">
          <a:xfrm>
            <a:off x="1415277" y="8776049"/>
            <a:ext cx="4767675" cy="355636"/>
          </a:xfrm>
          <a:prstGeom prst="flowChartAlternateProcess">
            <a:avLst/>
          </a:prstGeom>
          <a:solidFill>
            <a:schemeClr val="accent4">
              <a:lumMod val="75000"/>
            </a:schemeClr>
          </a:solidFill>
          <a:ln>
            <a:noFill/>
          </a:ln>
          <a:effectLst/>
        </p:spPr>
        <p:style>
          <a:lnRef idx="1">
            <a:schemeClr val="accent5"/>
          </a:lnRef>
          <a:fillRef idx="2">
            <a:schemeClr val="accent5"/>
          </a:fillRef>
          <a:effectRef idx="1">
            <a:schemeClr val="accent5"/>
          </a:effectRef>
          <a:fontRef idx="minor">
            <a:schemeClr val="dk1"/>
          </a:fontRef>
        </p:style>
        <p:txBody>
          <a:bodyPr wrap="square" lIns="18288" tIns="0" rIns="0" bIns="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2000" b="1" cap="none" spc="0">
                <a:ln w="0"/>
                <a:solidFill>
                  <a:schemeClr val="bg1"/>
                </a:solidFill>
                <a:effectLst/>
                <a:latin typeface="HG丸ｺﾞｼｯｸM-PRO" panose="020F0600000000000000" pitchFamily="50" charset="-128"/>
                <a:ea typeface="HG丸ｺﾞｼｯｸM-PRO" panose="020F0600000000000000" pitchFamily="50" charset="-128"/>
              </a:rPr>
              <a:t>食の販促ポイント</a:t>
            </a:r>
            <a:endParaRPr lang="en-US" altLang="ja-JP" sz="2000" b="1" cap="none" spc="0" dirty="0">
              <a:ln w="0"/>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5" name="AutoShape 9">
            <a:extLst>
              <a:ext uri="{FF2B5EF4-FFF2-40B4-BE49-F238E27FC236}">
                <a16:creationId xmlns:a16="http://schemas.microsoft.com/office/drawing/2014/main" id="{DCE224D0-0137-3DB2-942A-BBCB5F515D68}"/>
              </a:ext>
            </a:extLst>
          </p:cNvPr>
          <p:cNvSpPr>
            <a:spLocks noChangeArrowheads="1"/>
          </p:cNvSpPr>
          <p:nvPr/>
        </p:nvSpPr>
        <p:spPr bwMode="auto">
          <a:xfrm>
            <a:off x="6282341" y="8770460"/>
            <a:ext cx="4755445" cy="366815"/>
          </a:xfrm>
          <a:prstGeom prst="roundRect">
            <a:avLst/>
          </a:prstGeom>
          <a:solidFill>
            <a:schemeClr val="accent2">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ln>
                  <a:noFill/>
                </a:ln>
                <a:solidFill>
                  <a:schemeClr val="bg1"/>
                </a:solidFill>
                <a:effectLst/>
                <a:latin typeface="HG丸ｺﾞｼｯｸM-PRO" panose="020F0600000000000000" pitchFamily="50" charset="-128"/>
                <a:ea typeface="HG丸ｺﾞｼｯｸM-PRO" panose="020F0600000000000000" pitchFamily="50" charset="-128"/>
              </a:rPr>
              <a:t>旬の食材</a:t>
            </a:r>
            <a:endParaRPr lang="en-US" altLang="ja-JP" sz="2000" b="1" dirty="0">
              <a:ln>
                <a:noFill/>
              </a:ln>
              <a:solidFill>
                <a:schemeClr val="bg1"/>
              </a:solidFill>
              <a:effectLst/>
              <a:latin typeface="HG丸ｺﾞｼｯｸM-PRO" panose="020F0600000000000000" pitchFamily="50" charset="-128"/>
              <a:ea typeface="HG丸ｺﾞｼｯｸM-PRO" panose="020F0600000000000000" pitchFamily="50" charset="-128"/>
            </a:endParaRPr>
          </a:p>
        </p:txBody>
      </p:sp>
      <p:sp>
        <p:nvSpPr>
          <p:cNvPr id="7" name="AutoShape 9">
            <a:extLst>
              <a:ext uri="{FF2B5EF4-FFF2-40B4-BE49-F238E27FC236}">
                <a16:creationId xmlns:a16="http://schemas.microsoft.com/office/drawing/2014/main" id="{9AEA8680-6FF7-A0D1-3390-5C0FD5648CD5}"/>
              </a:ext>
            </a:extLst>
          </p:cNvPr>
          <p:cNvSpPr>
            <a:spLocks noChangeArrowheads="1"/>
          </p:cNvSpPr>
          <p:nvPr/>
        </p:nvSpPr>
        <p:spPr bwMode="auto">
          <a:xfrm>
            <a:off x="15973048" y="8783963"/>
            <a:ext cx="4723861" cy="339809"/>
          </a:xfrm>
          <a:prstGeom prst="flowChartAlternateProcess">
            <a:avLst/>
          </a:prstGeom>
          <a:solidFill>
            <a:schemeClr val="accent1"/>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dirty="0">
                <a:solidFill>
                  <a:schemeClr val="bg1"/>
                </a:solidFill>
                <a:latin typeface="HG丸ｺﾞｼｯｸM-PRO"/>
                <a:ea typeface="HG丸ｺﾞｼｯｸM-PRO"/>
              </a:rPr>
              <a:t>春メニューの提案</a:t>
            </a:r>
          </a:p>
        </p:txBody>
      </p:sp>
      <p:sp>
        <p:nvSpPr>
          <p:cNvPr id="8" name="AutoShape 1">
            <a:extLst>
              <a:ext uri="{FF2B5EF4-FFF2-40B4-BE49-F238E27FC236}">
                <a16:creationId xmlns:a16="http://schemas.microsoft.com/office/drawing/2014/main" id="{8DC490B6-329A-91F1-A619-FDCAEC14ACAA}"/>
              </a:ext>
            </a:extLst>
          </p:cNvPr>
          <p:cNvSpPr>
            <a:spLocks noChangeArrowheads="1"/>
          </p:cNvSpPr>
          <p:nvPr/>
        </p:nvSpPr>
        <p:spPr bwMode="auto">
          <a:xfrm>
            <a:off x="324517" y="13691890"/>
            <a:ext cx="853844" cy="356436"/>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8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メモ</a:t>
            </a:r>
            <a:endParaRPr lang="en-US" altLang="ja-JP" sz="18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フレーム 8">
            <a:extLst>
              <a:ext uri="{FF2B5EF4-FFF2-40B4-BE49-F238E27FC236}">
                <a16:creationId xmlns:a16="http://schemas.microsoft.com/office/drawing/2014/main" id="{08973668-66AC-EDC2-BCA8-6AF28FC30723}"/>
              </a:ext>
            </a:extLst>
          </p:cNvPr>
          <p:cNvSpPr/>
          <p:nvPr/>
        </p:nvSpPr>
        <p:spPr>
          <a:xfrm>
            <a:off x="1422526" y="12433531"/>
            <a:ext cx="3795735" cy="2739374"/>
          </a:xfrm>
          <a:prstGeom prst="frame">
            <a:avLst>
              <a:gd name="adj1" fmla="val 3082"/>
            </a:avLst>
          </a:prstGeom>
          <a:solidFill>
            <a:srgbClr val="C5E0B4"/>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18" name="フレーム 17">
            <a:extLst>
              <a:ext uri="{FF2B5EF4-FFF2-40B4-BE49-F238E27FC236}">
                <a16:creationId xmlns:a16="http://schemas.microsoft.com/office/drawing/2014/main" id="{F4E3AB84-99A5-3420-CFA9-ABCA29FFDED9}"/>
              </a:ext>
            </a:extLst>
          </p:cNvPr>
          <p:cNvSpPr/>
          <p:nvPr/>
        </p:nvSpPr>
        <p:spPr>
          <a:xfrm>
            <a:off x="5427146" y="12433531"/>
            <a:ext cx="3795735" cy="2751310"/>
          </a:xfrm>
          <a:prstGeom prst="frame">
            <a:avLst>
              <a:gd name="adj1" fmla="val 3534"/>
            </a:avLst>
          </a:prstGeom>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0" name="フレーム 19">
            <a:extLst>
              <a:ext uri="{FF2B5EF4-FFF2-40B4-BE49-F238E27FC236}">
                <a16:creationId xmlns:a16="http://schemas.microsoft.com/office/drawing/2014/main" id="{0AA89385-64F3-C530-DC37-DF467E8230B9}"/>
              </a:ext>
            </a:extLst>
          </p:cNvPr>
          <p:cNvSpPr/>
          <p:nvPr/>
        </p:nvSpPr>
        <p:spPr>
          <a:xfrm>
            <a:off x="9372083" y="12433531"/>
            <a:ext cx="3795735" cy="2751310"/>
          </a:xfrm>
          <a:prstGeom prst="frame">
            <a:avLst>
              <a:gd name="adj1" fmla="val 3971"/>
            </a:avLst>
          </a:prstGeom>
          <a:solidFill>
            <a:schemeClr val="accent1">
              <a:lumMod val="60000"/>
              <a:lumOff val="40000"/>
            </a:schemeClr>
          </a:solidFill>
          <a:ln/>
        </p:spPr>
        <p:style>
          <a:lnRef idx="3">
            <a:schemeClr val="lt1"/>
          </a:lnRef>
          <a:fillRef idx="1">
            <a:schemeClr val="accent4"/>
          </a:fillRef>
          <a:effectRef idx="1">
            <a:schemeClr val="accent4"/>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kumimoji="1" lang="ja-JP" altLang="en-US" sz="1100">
              <a:solidFill>
                <a:schemeClr val="tx1"/>
              </a:solidFill>
            </a:endParaRPr>
          </a:p>
        </p:txBody>
      </p:sp>
      <p:sp>
        <p:nvSpPr>
          <p:cNvPr id="21" name="AutoShape 1">
            <a:extLst>
              <a:ext uri="{FF2B5EF4-FFF2-40B4-BE49-F238E27FC236}">
                <a16:creationId xmlns:a16="http://schemas.microsoft.com/office/drawing/2014/main" id="{0E3219AC-6D80-8F51-3948-32F06CC62644}"/>
              </a:ext>
            </a:extLst>
          </p:cNvPr>
          <p:cNvSpPr>
            <a:spLocks noChangeArrowheads="1"/>
          </p:cNvSpPr>
          <p:nvPr/>
        </p:nvSpPr>
        <p:spPr bwMode="auto">
          <a:xfrm>
            <a:off x="120042" y="9840206"/>
            <a:ext cx="1154233" cy="539805"/>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6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売場テーマ</a:t>
            </a:r>
            <a:endParaRPr lang="en-US" altLang="ja-JP" sz="16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図 21">
            <a:extLst>
              <a:ext uri="{FF2B5EF4-FFF2-40B4-BE49-F238E27FC236}">
                <a16:creationId xmlns:a16="http://schemas.microsoft.com/office/drawing/2014/main" id="{8BB10A35-EADC-370C-51BF-BFE07D4022F0}"/>
              </a:ext>
            </a:extLst>
          </p:cNvPr>
          <p:cNvPicPr>
            <a:picLocks noChangeAspect="1"/>
          </p:cNvPicPr>
          <p:nvPr/>
        </p:nvPicPr>
        <p:blipFill rotWithShape="1">
          <a:blip cstate="print">
            <a:extLst>
              <a:ext uri="{28A0092B-C50C-407E-A947-70E740481C1C}">
                <a14:useLocalDpi xmlns:a14="http://schemas.microsoft.com/office/drawing/2010/main"/>
              </a:ext>
            </a:extLst>
          </a:blip>
          <a:srcRect/>
          <a:stretch/>
        </p:blipFill>
        <p:spPr>
          <a:xfrm>
            <a:off x="18448650" y="14719880"/>
            <a:ext cx="2930244" cy="45719"/>
          </a:xfrm>
          <a:prstGeom prst="rect">
            <a:avLst/>
          </a:prstGeom>
        </p:spPr>
      </p:pic>
      <p:sp>
        <p:nvSpPr>
          <p:cNvPr id="24" name="AutoShape 1">
            <a:extLst>
              <a:ext uri="{FF2B5EF4-FFF2-40B4-BE49-F238E27FC236}">
                <a16:creationId xmlns:a16="http://schemas.microsoft.com/office/drawing/2014/main" id="{99ED8B05-E87A-AA95-43CC-265079E9512B}"/>
              </a:ext>
            </a:extLst>
          </p:cNvPr>
          <p:cNvSpPr>
            <a:spLocks noChangeArrowheads="1"/>
          </p:cNvSpPr>
          <p:nvPr/>
        </p:nvSpPr>
        <p:spPr bwMode="auto">
          <a:xfrm>
            <a:off x="-94131" y="3332668"/>
            <a:ext cx="1402454" cy="1412994"/>
          </a:xfrm>
          <a:prstGeom prst="flowChartAlternateProcess">
            <a:avLst/>
          </a:prstGeom>
          <a:noFill/>
          <a:ln>
            <a:noFill/>
            <a:headEnd/>
            <a:tailEnd/>
          </a:ln>
        </p:spPr>
        <p:style>
          <a:lnRef idx="2">
            <a:schemeClr val="accent6"/>
          </a:lnRef>
          <a:fillRef idx="1">
            <a:schemeClr val="lt1"/>
          </a:fillRef>
          <a:effectRef idx="0">
            <a:schemeClr val="accent6"/>
          </a:effectRef>
          <a:fontRef idx="minor">
            <a:schemeClr val="dk1"/>
          </a:fontRef>
        </p:style>
        <p:txBody>
          <a:bodyPr wrap="square" lIns="45720" tIns="22860" rIns="45720" bIns="2286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a:solidFill>
                  <a:schemeClr val="tx1"/>
                </a:solidFill>
                <a:latin typeface="Meiryo UI" panose="020B0604030504040204" pitchFamily="50" charset="-128"/>
                <a:ea typeface="Meiryo UI" panose="020B0604030504040204" pitchFamily="50" charset="-128"/>
                <a:cs typeface="Meiryo UI" panose="020B0604030504040204" pitchFamily="50" charset="-128"/>
              </a:rPr>
              <a:t>行楽需要</a:t>
            </a: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」に合わせた</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販促計画</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ctr" rtl="1">
              <a:lnSpc>
                <a:spcPts val="1700"/>
              </a:lnSpc>
              <a:defRPr sz="1000"/>
            </a:pPr>
            <a:r>
              <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&amp;</a:t>
            </a:r>
          </a:p>
          <a:p>
            <a:pPr algn="ctr" rtl="1">
              <a:lnSpc>
                <a:spcPts val="1700"/>
              </a:lnSpc>
              <a:defRPr sz="1000"/>
            </a:pPr>
            <a:r>
              <a:rPr lang="ja-JP" altLang="en-US" sz="1500" b="1" i="0" strike="noStrike">
                <a:solidFill>
                  <a:srgbClr val="000000"/>
                </a:solidFill>
                <a:latin typeface="Meiryo UI" panose="020B0604030504040204" pitchFamily="50" charset="-128"/>
                <a:ea typeface="Meiryo UI" panose="020B0604030504040204" pitchFamily="50" charset="-128"/>
                <a:cs typeface="Meiryo UI" panose="020B0604030504040204" pitchFamily="50" charset="-128"/>
              </a:rPr>
              <a:t>プロモーション</a:t>
            </a:r>
            <a:endParaRPr lang="en-US" altLang="ja-JP" sz="1500" b="1" i="0" strike="noStrik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Text Box 1049">
            <a:extLst>
              <a:ext uri="{FF2B5EF4-FFF2-40B4-BE49-F238E27FC236}">
                <a16:creationId xmlns:a16="http://schemas.microsoft.com/office/drawing/2014/main" id="{FB95EE17-46B0-768A-DF66-B21BE542FDB6}"/>
              </a:ext>
            </a:extLst>
          </p:cNvPr>
          <p:cNvSpPr txBox="1">
            <a:spLocks noChangeArrowheads="1"/>
          </p:cNvSpPr>
          <p:nvPr/>
        </p:nvSpPr>
        <p:spPr bwMode="auto">
          <a:xfrm>
            <a:off x="2806603" y="313282"/>
            <a:ext cx="14802412" cy="1127031"/>
          </a:xfrm>
          <a:prstGeom prst="rect">
            <a:avLst/>
          </a:prstGeom>
          <a:noFill/>
          <a:ln>
            <a:noFill/>
          </a:ln>
        </p:spPr>
        <p:txBody>
          <a:bodyPr wrap="square" lIns="73152" tIns="36576"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4000" b="1" dirty="0">
                <a:solidFill>
                  <a:schemeClr val="accent2"/>
                </a:solidFill>
                <a:latin typeface="HGS創英ﾌﾟﾚｾﾞﾝｽEB"/>
                <a:ea typeface="HGS創英ﾌﾟﾚｾﾞﾝｽEB"/>
                <a:cs typeface="Meiryo UI" panose="020B0604030504040204" pitchFamily="50" charset="-128"/>
              </a:rPr>
              <a:t>人の動きと商品の動きの連動性を見極めよう！</a:t>
            </a:r>
            <a:endParaRPr lang="en-US" altLang="ja-JP" sz="4000" b="1" dirty="0">
              <a:solidFill>
                <a:schemeClr val="accent2"/>
              </a:solidFill>
              <a:latin typeface="HGS創英ﾌﾟﾚｾﾞﾝｽEB"/>
              <a:ea typeface="HGS創英ﾌﾟﾚｾﾞﾝｽEB"/>
              <a:cs typeface="Meiryo UI" panose="020B0604030504040204" pitchFamily="50" charset="-128"/>
            </a:endParaRPr>
          </a:p>
          <a:p>
            <a:pPr algn="ctr">
              <a:lnSpc>
                <a:spcPts val="3500"/>
              </a:lnSpc>
              <a:defRPr sz="1000"/>
            </a:pPr>
            <a:r>
              <a:rPr lang="en-US" altLang="ja-JP" sz="2400" b="1" dirty="0">
                <a:solidFill>
                  <a:schemeClr val="accent6">
                    <a:lumMod val="75000"/>
                  </a:schemeClr>
                </a:solidFill>
                <a:latin typeface="メイリオ"/>
                <a:ea typeface="メイリオ"/>
              </a:rPr>
              <a:t>〜</a:t>
            </a:r>
            <a:r>
              <a:rPr lang="ja-JP" altLang="en-US" sz="2400" b="1" dirty="0">
                <a:solidFill>
                  <a:schemeClr val="accent6">
                    <a:lumMod val="75000"/>
                  </a:schemeClr>
                </a:solidFill>
                <a:latin typeface="メイリオ"/>
                <a:ea typeface="メイリオ"/>
              </a:rPr>
              <a:t>梅雨前の行楽需要を逃さない！</a:t>
            </a:r>
            <a:r>
              <a:rPr lang="en-US" altLang="ja-JP" sz="2400" b="1" dirty="0">
                <a:solidFill>
                  <a:schemeClr val="accent6">
                    <a:lumMod val="75000"/>
                  </a:schemeClr>
                </a:solidFill>
                <a:latin typeface="HGP創英角ﾎﾟｯﾌﾟ体"/>
                <a:ea typeface="HGP創英角ﾎﾟｯﾌﾟ体" panose="040B0A00000000000000" pitchFamily="50" charset="-128"/>
                <a:cs typeface="Meiryo UI" panose="020B0604030504040204" pitchFamily="50" charset="-128"/>
              </a:rPr>
              <a:t>〜</a:t>
            </a:r>
            <a:endParaRPr lang="en-US" altLang="ja-JP" sz="2400" b="1" i="0" u="none" strike="noStrike" cap="none" spc="0" baseline="0" dirty="0">
              <a:ln>
                <a:noFill/>
              </a:ln>
              <a:solidFill>
                <a:schemeClr val="accent6">
                  <a:lumMod val="75000"/>
                </a:schemeClr>
              </a:solidFill>
              <a:effectLst/>
              <a:latin typeface="HGP創英角ﾎﾟｯﾌﾟ体"/>
              <a:ea typeface="HGP創英角ﾎﾟｯﾌﾟ体" panose="040B0A00000000000000" pitchFamily="50" charset="-128"/>
              <a:cs typeface="Meiryo UI" panose="020B0604030504040204" pitchFamily="50" charset="-128"/>
            </a:endParaRPr>
          </a:p>
        </p:txBody>
      </p:sp>
      <p:sp>
        <p:nvSpPr>
          <p:cNvPr id="29" name="AutoShape 66">
            <a:extLst>
              <a:ext uri="{FF2B5EF4-FFF2-40B4-BE49-F238E27FC236}">
                <a16:creationId xmlns:a16="http://schemas.microsoft.com/office/drawing/2014/main" id="{1E72732A-7311-E461-374B-30472CE8FC62}"/>
              </a:ext>
            </a:extLst>
          </p:cNvPr>
          <p:cNvSpPr>
            <a:spLocks noChangeArrowheads="1"/>
          </p:cNvSpPr>
          <p:nvPr/>
        </p:nvSpPr>
        <p:spPr bwMode="auto">
          <a:xfrm>
            <a:off x="11135960" y="9710484"/>
            <a:ext cx="4727345" cy="2638563"/>
          </a:xfrm>
          <a:prstGeom prst="flowChartAlternateProcess">
            <a:avLst/>
          </a:prstGeom>
          <a:solidFill>
            <a:srgbClr val="D0EBB3"/>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600"/>
              </a:lnSpc>
              <a:defRPr sz="1000"/>
            </a:pPr>
            <a:r>
              <a:rPr lang="ja-JP" altLang="en-US" sz="1400" dirty="0">
                <a:latin typeface="HG丸ｺﾞｼｯｸM-PRO"/>
                <a:ea typeface="HG丸ｺﾞｼｯｸM-PRO"/>
              </a:rPr>
              <a:t>●ゴールデンウイーク</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●母の日</a:t>
            </a:r>
            <a:endParaRPr lang="en-US" altLang="ja-JP" sz="1400" dirty="0">
              <a:latin typeface="HG丸ｺﾞｼｯｸM-PRO"/>
              <a:ea typeface="HG丸ｺﾞｼｯｸM-PRO"/>
            </a:endParaRPr>
          </a:p>
          <a:p>
            <a:pPr rtl="1">
              <a:lnSpc>
                <a:spcPts val="1600"/>
              </a:lnSpc>
              <a:defRPr sz="1000"/>
            </a:pPr>
            <a:endParaRPr lang="en-US" altLang="ja-JP" sz="1400" dirty="0">
              <a:latin typeface="HG丸ｺﾞｼｯｸM-PRO"/>
              <a:ea typeface="HG丸ｺﾞｼｯｸM-PRO"/>
            </a:endParaRPr>
          </a:p>
          <a:p>
            <a:pPr rtl="1">
              <a:lnSpc>
                <a:spcPts val="1600"/>
              </a:lnSpc>
              <a:defRPr sz="1000"/>
            </a:pPr>
            <a:r>
              <a:rPr lang="ja-JP" altLang="en-US" sz="1400" dirty="0">
                <a:latin typeface="HG丸ｺﾞｼｯｸM-PRO"/>
                <a:ea typeface="HG丸ｺﾞｼｯｸM-PRO"/>
              </a:rPr>
              <a:t>●行楽フェア</a:t>
            </a:r>
            <a:endParaRPr lang="en-US" altLang="ja-JP" sz="1400" dirty="0">
              <a:latin typeface="HG丸ｺﾞｼｯｸM-PRO"/>
              <a:ea typeface="HG丸ｺﾞｼｯｸM-PRO"/>
            </a:endParaRPr>
          </a:p>
        </p:txBody>
      </p:sp>
      <p:sp>
        <p:nvSpPr>
          <p:cNvPr id="32" name="AutoShape 66">
            <a:extLst>
              <a:ext uri="{FF2B5EF4-FFF2-40B4-BE49-F238E27FC236}">
                <a16:creationId xmlns:a16="http://schemas.microsoft.com/office/drawing/2014/main" id="{94CB5F21-4B16-3337-A54D-F6E8A630574D}"/>
              </a:ext>
            </a:extLst>
          </p:cNvPr>
          <p:cNvSpPr>
            <a:spLocks noChangeArrowheads="1"/>
          </p:cNvSpPr>
          <p:nvPr/>
        </p:nvSpPr>
        <p:spPr bwMode="auto">
          <a:xfrm>
            <a:off x="15965924" y="9732587"/>
            <a:ext cx="4716752" cy="2638563"/>
          </a:xfrm>
          <a:prstGeom prst="flowChartAlternateProcess">
            <a:avLst/>
          </a:prstGeom>
          <a:solidFill>
            <a:schemeClr val="accent1">
              <a:lumMod val="20000"/>
              <a:lumOff val="80000"/>
            </a:schemeClr>
          </a:solidFill>
          <a:ln w="9525">
            <a:noFill/>
            <a:miter lim="800000"/>
            <a:headEnd/>
            <a:tailEnd/>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r>
              <a:rPr lang="ja-JP" altLang="en-US" sz="1400" dirty="0">
                <a:solidFill>
                  <a:srgbClr val="000000"/>
                </a:solidFill>
                <a:latin typeface="HG丸ｺﾞｼｯｸM-PRO" panose="020F0600000000000000" pitchFamily="50" charset="-128"/>
                <a:ea typeface="HG丸ｺﾞｼｯｸM-PRO" panose="020F0600000000000000" pitchFamily="50" charset="-128"/>
              </a:rPr>
              <a:t>水産物</a:t>
            </a:r>
            <a:r>
              <a:rPr lang="en-US" altLang="ja-JP" sz="1400" i="0" strike="noStrike" dirty="0">
                <a:solidFill>
                  <a:srgbClr val="000000"/>
                </a:solidFill>
                <a:latin typeface="HG丸ｺﾞｼｯｸM-PRO" panose="020F0600000000000000" pitchFamily="50" charset="-128"/>
                <a:ea typeface="HG丸ｺﾞｼｯｸM-PRO" panose="020F0600000000000000" pitchFamily="50" charset="-128"/>
              </a:rPr>
              <a:t>》</a:t>
            </a: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キビナゴの南蛮漬け</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キビナゴの唐揚げ</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endParaRPr lang="en-US" altLang="ja-JP" sz="1400" i="0" strike="noStrike" dirty="0">
              <a:latin typeface="HG丸ｺﾞｼｯｸM-PRO" panose="020F0600000000000000" pitchFamily="50" charset="-128"/>
              <a:ea typeface="HG丸ｺﾞｼｯｸM-PRO" panose="020F0600000000000000" pitchFamily="50" charset="-128"/>
            </a:endParaRPr>
          </a:p>
          <a:p>
            <a:pPr rtl="1">
              <a:lnSpc>
                <a:spcPts val="1600"/>
              </a:lnSpc>
              <a:defRPr sz="1000"/>
            </a:pPr>
            <a:r>
              <a:rPr lang="en-US" altLang="ja-JP" sz="1400" i="0" strike="noStrike" dirty="0">
                <a:latin typeface="HG丸ｺﾞｼｯｸM-PRO" panose="020F0600000000000000" pitchFamily="50" charset="-128"/>
                <a:ea typeface="HG丸ｺﾞｼｯｸM-PRO" panose="020F0600000000000000"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anose="020F0600000000000000" pitchFamily="50" charset="-128"/>
                <a:ea typeface="HG丸ｺﾞｼｯｸM-PRO" panose="020F0600000000000000" pitchFamily="50" charset="-128"/>
              </a:rPr>
              <a:t>》</a:t>
            </a: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サヤエンドウの卵とじ</a:t>
            </a:r>
            <a:endParaRPr lang="en-US" altLang="ja-JP" sz="1400" dirty="0">
              <a:latin typeface="HG丸ｺﾞｼｯｸM-PRO" panose="020F0600000000000000" pitchFamily="50" charset="-128"/>
              <a:ea typeface="HG丸ｺﾞｼｯｸM-PRO" panose="020F0600000000000000" pitchFamily="50" charset="-128"/>
            </a:endParaRPr>
          </a:p>
          <a:p>
            <a:pPr rtl="1">
              <a:lnSpc>
                <a:spcPts val="1600"/>
              </a:lnSpc>
              <a:defRPr sz="1000"/>
            </a:pPr>
            <a:r>
              <a:rPr lang="ja-JP" altLang="en-US" sz="1400" dirty="0">
                <a:latin typeface="HG丸ｺﾞｼｯｸM-PRO" panose="020F0600000000000000" pitchFamily="50" charset="-128"/>
                <a:ea typeface="HG丸ｺﾞｼｯｸM-PRO" panose="020F0600000000000000" pitchFamily="50" charset="-128"/>
              </a:rPr>
              <a:t>イカとサヤエンドウの炒め物</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3" name="AutoShape 17">
            <a:extLst>
              <a:ext uri="{FF2B5EF4-FFF2-40B4-BE49-F238E27FC236}">
                <a16:creationId xmlns:a16="http://schemas.microsoft.com/office/drawing/2014/main" id="{09050B71-3AA0-3D6D-93EC-EB75B6D3FB7F}"/>
              </a:ext>
            </a:extLst>
          </p:cNvPr>
          <p:cNvSpPr>
            <a:spLocks noChangeArrowheads="1"/>
          </p:cNvSpPr>
          <p:nvPr/>
        </p:nvSpPr>
        <p:spPr bwMode="auto">
          <a:xfrm>
            <a:off x="11135960" y="9201862"/>
            <a:ext cx="4751000"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latin typeface="HG丸ｺﾞｼｯｸM-PRO" panose="020F0600000000000000" pitchFamily="50" charset="-128"/>
                <a:ea typeface="HG丸ｺﾞｼｯｸM-PRO" panose="020F0600000000000000" pitchFamily="50" charset="-128"/>
              </a:rPr>
              <a:t>５月の行事・行楽の季節商品</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5" name="AutoShape 18">
            <a:extLst>
              <a:ext uri="{FF2B5EF4-FFF2-40B4-BE49-F238E27FC236}">
                <a16:creationId xmlns:a16="http://schemas.microsoft.com/office/drawing/2014/main" id="{691DCC7A-8F65-D2F0-8304-FEE6575EEDA6}"/>
              </a:ext>
            </a:extLst>
          </p:cNvPr>
          <p:cNvSpPr>
            <a:spLocks noChangeArrowheads="1"/>
          </p:cNvSpPr>
          <p:nvPr/>
        </p:nvSpPr>
        <p:spPr bwMode="auto">
          <a:xfrm>
            <a:off x="15973048" y="9205819"/>
            <a:ext cx="4989326" cy="430532"/>
          </a:xfrm>
          <a:prstGeom prst="flowChartAlternateProcess">
            <a:avLst/>
          </a:prstGeom>
          <a:solidFill>
            <a:schemeClr val="bg1"/>
          </a:solidFill>
          <a:ln>
            <a:noFill/>
          </a:ln>
          <a:effectLst/>
        </p:spPr>
        <p:txBody>
          <a:bodyPr wrap="square" lIns="144000" tIns="18288" rIns="14400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nSpc>
                <a:spcPts val="1680"/>
              </a:lnSpc>
            </a:pPr>
            <a:r>
              <a:rPr lang="ja-JP" altLang="en-US" sz="1400" dirty="0">
                <a:latin typeface="HG丸ｺﾞｼｯｸM-PRO"/>
                <a:ea typeface="HG丸ｺﾞｼｯｸM-PRO"/>
              </a:rPr>
              <a:t>５月は、キビナゴ、サヤエンドウなど旬の食材メニューで</a:t>
            </a:r>
            <a:endParaRPr lang="en-US" altLang="ja-JP" sz="1400" dirty="0">
              <a:latin typeface="HG丸ｺﾞｼｯｸM-PRO"/>
              <a:ea typeface="HG丸ｺﾞｼｯｸM-PRO"/>
            </a:endParaRPr>
          </a:p>
          <a:p>
            <a:pPr>
              <a:lnSpc>
                <a:spcPts val="1680"/>
              </a:lnSpc>
            </a:pPr>
            <a:r>
              <a:rPr lang="ja-JP" altLang="en-US" sz="1400" dirty="0">
                <a:latin typeface="HG丸ｺﾞｼｯｸM-PRO"/>
                <a:ea typeface="HG丸ｺﾞｼｯｸM-PRO"/>
              </a:rPr>
              <a:t>売上拡大を目指そう！</a:t>
            </a:r>
            <a:endParaRPr lang="en-US" altLang="ja-JP" sz="1400" dirty="0">
              <a:latin typeface="HG丸ｺﾞｼｯｸM-PRO"/>
              <a:ea typeface="HG丸ｺﾞｼｯｸM-PRO"/>
            </a:endParaRPr>
          </a:p>
        </p:txBody>
      </p:sp>
      <p:sp>
        <p:nvSpPr>
          <p:cNvPr id="37" name="AutoShape 18">
            <a:extLst>
              <a:ext uri="{FF2B5EF4-FFF2-40B4-BE49-F238E27FC236}">
                <a16:creationId xmlns:a16="http://schemas.microsoft.com/office/drawing/2014/main" id="{B282AB7D-6F96-29AB-AC71-99063D4A1358}"/>
              </a:ext>
            </a:extLst>
          </p:cNvPr>
          <p:cNvSpPr>
            <a:spLocks noChangeArrowheads="1"/>
          </p:cNvSpPr>
          <p:nvPr/>
        </p:nvSpPr>
        <p:spPr bwMode="auto">
          <a:xfrm>
            <a:off x="6282341" y="9208614"/>
            <a:ext cx="4741889"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５月の旬の食材を活用し、販促提案をしよう</a:t>
            </a:r>
          </a:p>
        </p:txBody>
      </p:sp>
      <p:sp>
        <p:nvSpPr>
          <p:cNvPr id="39" name="AutoShape 18">
            <a:extLst>
              <a:ext uri="{FF2B5EF4-FFF2-40B4-BE49-F238E27FC236}">
                <a16:creationId xmlns:a16="http://schemas.microsoft.com/office/drawing/2014/main" id="{F815E51D-5EDF-5371-7032-754A9985FF6E}"/>
              </a:ext>
            </a:extLst>
          </p:cNvPr>
          <p:cNvSpPr>
            <a:spLocks noChangeArrowheads="1"/>
          </p:cNvSpPr>
          <p:nvPr/>
        </p:nvSpPr>
        <p:spPr bwMode="auto">
          <a:xfrm>
            <a:off x="1415277" y="9205818"/>
            <a:ext cx="4754645" cy="430532"/>
          </a:xfrm>
          <a:prstGeom prst="flowChartAlternateProcess">
            <a:avLst/>
          </a:prstGeom>
          <a:solidFill>
            <a:schemeClr val="bg1"/>
          </a:solidFill>
          <a:ln>
            <a:noFill/>
          </a:ln>
          <a:effectLst/>
        </p:spPr>
        <p:txBody>
          <a:bodyPr wrap="square" lIns="144000" tIns="18288" rIns="0"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a:latin typeface="HG丸ｺﾞｼｯｸM-PRO" panose="020F0600000000000000" pitchFamily="50" charset="-128"/>
                <a:ea typeface="HG丸ｺﾞｼｯｸM-PRO" panose="020F0600000000000000" pitchFamily="50" charset="-128"/>
              </a:rPr>
              <a:t>５月</a:t>
            </a:r>
            <a:r>
              <a:rPr lang="ja-JP" altLang="en-US" sz="1400">
                <a:solidFill>
                  <a:sysClr val="windowText" lastClr="000000"/>
                </a:solidFill>
                <a:latin typeface="Freestyle Script" panose="030804020302050B0404" pitchFamily="66" charset="0"/>
                <a:ea typeface="HG丸ｺﾞｼｯｸM-PRO" panose="020F0600000000000000" pitchFamily="50" charset="-128"/>
              </a:rPr>
              <a:t>の催事メニューの提案</a:t>
            </a:r>
            <a:endParaRPr lang="en-US" altLang="ja-JP" sz="1400" dirty="0">
              <a:solidFill>
                <a:sysClr val="windowText" lastClr="000000"/>
              </a:solidFill>
              <a:latin typeface="Freestyle Script" panose="030804020302050B0404" pitchFamily="66" charset="0"/>
              <a:ea typeface="HG丸ｺﾞｼｯｸM-PRO" panose="020F0600000000000000" pitchFamily="50" charset="-128"/>
            </a:endParaRPr>
          </a:p>
        </p:txBody>
      </p:sp>
      <p:sp>
        <p:nvSpPr>
          <p:cNvPr id="40" name="AutoShape 66">
            <a:extLst>
              <a:ext uri="{FF2B5EF4-FFF2-40B4-BE49-F238E27FC236}">
                <a16:creationId xmlns:a16="http://schemas.microsoft.com/office/drawing/2014/main" id="{AABBEE67-3330-078C-988D-5162AE625849}"/>
              </a:ext>
            </a:extLst>
          </p:cNvPr>
          <p:cNvSpPr>
            <a:spLocks noChangeArrowheads="1"/>
          </p:cNvSpPr>
          <p:nvPr/>
        </p:nvSpPr>
        <p:spPr bwMode="auto">
          <a:xfrm>
            <a:off x="6306247" y="9710483"/>
            <a:ext cx="4751000" cy="2638563"/>
          </a:xfrm>
          <a:prstGeom prst="flowChartAlternateProcess">
            <a:avLst/>
          </a:prstGeom>
          <a:solidFill>
            <a:schemeClr val="accent2">
              <a:lumMod val="40000"/>
              <a:lumOff val="60000"/>
            </a:schemeClr>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1">
              <a:lnSpc>
                <a:spcPts val="1600"/>
              </a:lnSpc>
              <a:defRPr sz="1000"/>
            </a:pPr>
            <a:r>
              <a:rPr lang="en-US" altLang="ja-JP" sz="1400" i="0" strike="noStrike" dirty="0">
                <a:solidFill>
                  <a:srgbClr val="000000"/>
                </a:solidFill>
                <a:latin typeface="HG丸ｺﾞｼｯｸM-PRO"/>
                <a:ea typeface="HG丸ｺﾞｼｯｸM-PRO"/>
              </a:rPr>
              <a:t>《</a:t>
            </a:r>
            <a:r>
              <a:rPr lang="ja-JP" altLang="en-US" sz="1400" i="0" strike="noStrike" dirty="0">
                <a:solidFill>
                  <a:srgbClr val="000000"/>
                </a:solidFill>
                <a:latin typeface="HG丸ｺﾞｼｯｸM-PRO"/>
                <a:ea typeface="HG丸ｺﾞｼｯｸM-PRO"/>
              </a:rPr>
              <a:t>水産物</a:t>
            </a:r>
            <a:r>
              <a:rPr lang="en-US" altLang="ja-JP" sz="1400" i="0" strike="noStrike" dirty="0">
                <a:solidFill>
                  <a:srgbClr val="000000"/>
                </a:solidFill>
                <a:latin typeface="HG丸ｺﾞｼｯｸM-PRO"/>
                <a:ea typeface="HG丸ｺﾞｼｯｸM-PRO"/>
              </a:rPr>
              <a:t>》</a:t>
            </a:r>
          </a:p>
          <a:p>
            <a:pPr rtl="1">
              <a:lnSpc>
                <a:spcPts val="1600"/>
              </a:lnSpc>
              <a:defRPr sz="1000"/>
            </a:pPr>
            <a:r>
              <a:rPr lang="ja-JP" altLang="en-US" sz="1400" dirty="0">
                <a:latin typeface="HG丸ｺﾞｼｯｸM-PRO" pitchFamily="50" charset="-128"/>
                <a:ea typeface="HG丸ｺﾞｼｯｸM-PRO" pitchFamily="50" charset="-128"/>
              </a:rPr>
              <a:t>キビナゴ、モズク</a:t>
            </a:r>
            <a:endParaRPr lang="en-US" altLang="ja-JP" sz="1400" dirty="0">
              <a:latin typeface="HG丸ｺﾞｼｯｸM-PRO" pitchFamily="50" charset="-128"/>
              <a:ea typeface="HG丸ｺﾞｼｯｸM-PRO" pitchFamily="50" charset="-128"/>
            </a:endParaRPr>
          </a:p>
          <a:p>
            <a:pPr rtl="1">
              <a:lnSpc>
                <a:spcPts val="1600"/>
              </a:lnSpc>
              <a:defRPr sz="1000"/>
            </a:pPr>
            <a:endParaRPr lang="en-US" altLang="ja-JP" sz="1400" i="0" strike="noStrike" dirty="0">
              <a:latin typeface="HG丸ｺﾞｼｯｸM-PRO" pitchFamily="50" charset="-128"/>
              <a:ea typeface="HG丸ｺﾞｼｯｸM-PRO" pitchFamily="50" charset="-128"/>
            </a:endParaRPr>
          </a:p>
          <a:p>
            <a:pPr rtl="1">
              <a:lnSpc>
                <a:spcPts val="1600"/>
              </a:lnSpc>
              <a:defRPr sz="1000"/>
            </a:pPr>
            <a:r>
              <a:rPr lang="en-US" altLang="ja-JP" sz="1400" i="0" strike="noStrike" dirty="0">
                <a:latin typeface="HG丸ｺﾞｼｯｸM-PRO" pitchFamily="50" charset="-128"/>
                <a:ea typeface="HG丸ｺﾞｼｯｸM-PRO" pitchFamily="50" charset="-128"/>
              </a:rPr>
              <a:t>《</a:t>
            </a:r>
            <a:r>
              <a:rPr lang="ja-JP" altLang="en-US" sz="1400" i="0" strike="noStrike" dirty="0">
                <a:latin typeface="HG丸ｺﾞｼｯｸM-PRO" panose="020F0600000000000000" pitchFamily="50" charset="-128"/>
                <a:ea typeface="HG丸ｺﾞｼｯｸM-PRO" panose="020F0600000000000000" pitchFamily="50" charset="-128"/>
              </a:rPr>
              <a:t>野菜</a:t>
            </a:r>
            <a:r>
              <a:rPr lang="en-US" altLang="ja-JP" sz="1400" i="0" strike="noStrike" dirty="0">
                <a:latin typeface="HG丸ｺﾞｼｯｸM-PRO" pitchFamily="50" charset="-128"/>
                <a:ea typeface="HG丸ｺﾞｼｯｸM-PRO" pitchFamily="50" charset="-128"/>
              </a:rPr>
              <a:t>》</a:t>
            </a:r>
          </a:p>
          <a:p>
            <a:pPr algn="l" rtl="1">
              <a:lnSpc>
                <a:spcPts val="1600"/>
              </a:lnSpc>
              <a:defRPr sz="1000"/>
            </a:pPr>
            <a:r>
              <a:rPr lang="ja-JP" altLang="en-US" sz="1400" dirty="0">
                <a:latin typeface="HG丸ｺﾞｼｯｸM-PRO"/>
                <a:ea typeface="HG丸ｺﾞｼｯｸM-PRO"/>
              </a:rPr>
              <a:t>サヤエンドウ、ルッコラ</a:t>
            </a:r>
            <a:endParaRPr lang="en-US" altLang="ja-JP" sz="1400" i="0" strike="noStrike" dirty="0">
              <a:latin typeface="HG丸ｺﾞｼｯｸM-PRO"/>
              <a:ea typeface="HG丸ｺﾞｼｯｸM-PRO"/>
            </a:endParaRPr>
          </a:p>
        </p:txBody>
      </p:sp>
      <p:sp>
        <p:nvSpPr>
          <p:cNvPr id="41" name="AutoShape 66">
            <a:extLst>
              <a:ext uri="{FF2B5EF4-FFF2-40B4-BE49-F238E27FC236}">
                <a16:creationId xmlns:a16="http://schemas.microsoft.com/office/drawing/2014/main" id="{A255DE5D-ACEA-EEB2-3158-1B0729A415CD}"/>
              </a:ext>
            </a:extLst>
          </p:cNvPr>
          <p:cNvSpPr>
            <a:spLocks noChangeArrowheads="1"/>
          </p:cNvSpPr>
          <p:nvPr/>
        </p:nvSpPr>
        <p:spPr bwMode="auto">
          <a:xfrm>
            <a:off x="1431952" y="9632394"/>
            <a:ext cx="4767675" cy="2638563"/>
          </a:xfrm>
          <a:prstGeom prst="flowChartAlternateProcess">
            <a:avLst/>
          </a:prstGeom>
          <a:solidFill>
            <a:srgbClr val="FFFFC9"/>
          </a:solidFill>
          <a:ln w="9525">
            <a:noFill/>
            <a:miter lim="800000"/>
            <a:headEnd/>
            <a:tailEnd/>
          </a:ln>
          <a:effectLst/>
        </p:spPr>
        <p:txBody>
          <a:bodyPr wrap="square" lIns="144000" tIns="18288" rIns="0" bIns="18288" anchor="ctr"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rtl="1">
              <a:lnSpc>
                <a:spcPts val="1300"/>
              </a:lnSpc>
              <a:defRPr sz="1000"/>
            </a:pPr>
            <a:r>
              <a:rPr lang="ja-JP" altLang="en-US" sz="1400">
                <a:latin typeface="HG丸ｺﾞｼｯｸM-PRO"/>
                <a:ea typeface="HG丸ｺﾞｼｯｸM-PRO"/>
              </a:rPr>
              <a:t>●</a:t>
            </a:r>
            <a:r>
              <a:rPr lang="ja-JP" altLang="en-US" sz="1400">
                <a:latin typeface="HGMaruGothicMPRO" panose="020F0600000000000000" pitchFamily="34" charset="-128"/>
                <a:ea typeface="HGMaruGothicMPRO" panose="020F0600000000000000" pitchFamily="34" charset="-128"/>
              </a:rPr>
              <a:t>こどもの日レシピ</a:t>
            </a: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endParaRPr lang="en-US" altLang="ja-JP" sz="1400" dirty="0">
              <a:latin typeface="HGMaruGothicMPRO" panose="020F0600000000000000" pitchFamily="34" charset="-128"/>
              <a:ea typeface="HGMaruGothicMPRO" panose="020F0600000000000000" pitchFamily="34" charset="-128"/>
            </a:endParaRPr>
          </a:p>
          <a:p>
            <a:pPr rtl="1">
              <a:lnSpc>
                <a:spcPts val="1300"/>
              </a:lnSpc>
              <a:defRPr sz="1000"/>
            </a:pPr>
            <a:r>
              <a:rPr lang="ja-JP" altLang="en-US" sz="1400">
                <a:latin typeface="HG丸ｺﾞｼｯｸM-PRO"/>
                <a:ea typeface="HG丸ｺﾞｼｯｸM-PRO"/>
              </a:rPr>
              <a:t>●母の日レシピ</a:t>
            </a:r>
            <a:endParaRPr lang="en-US" altLang="ja-JP" sz="1400" dirty="0">
              <a:latin typeface="HG丸ｺﾞｼｯｸM-PRO"/>
              <a:ea typeface="HG丸ｺﾞｼｯｸM-PRO"/>
            </a:endParaRPr>
          </a:p>
        </p:txBody>
      </p:sp>
      <p:sp>
        <p:nvSpPr>
          <p:cNvPr id="42" name="AutoShape 9">
            <a:extLst>
              <a:ext uri="{FF2B5EF4-FFF2-40B4-BE49-F238E27FC236}">
                <a16:creationId xmlns:a16="http://schemas.microsoft.com/office/drawing/2014/main" id="{BBBD23DA-0B8F-E8D4-9C5F-61DE7F1E5366}"/>
              </a:ext>
            </a:extLst>
          </p:cNvPr>
          <p:cNvSpPr>
            <a:spLocks noChangeArrowheads="1"/>
          </p:cNvSpPr>
          <p:nvPr/>
        </p:nvSpPr>
        <p:spPr bwMode="auto">
          <a:xfrm>
            <a:off x="11135960" y="8783963"/>
            <a:ext cx="4738914" cy="339809"/>
          </a:xfrm>
          <a:prstGeom prst="flowChartAlternateProcess">
            <a:avLst/>
          </a:prstGeom>
          <a:solidFill>
            <a:schemeClr val="accent6">
              <a:lumMod val="75000"/>
            </a:schemeClr>
          </a:solidFill>
          <a:ln>
            <a:noFill/>
          </a:ln>
          <a:effectLst/>
        </p:spPr>
        <p:txBody>
          <a:bodyPr wrap="square" lIns="18288"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2000" b="1">
                <a:solidFill>
                  <a:schemeClr val="bg1"/>
                </a:solidFill>
                <a:latin typeface="HG丸ｺﾞｼｯｸM-PRO"/>
                <a:ea typeface="HG丸ｺﾞｼｯｸM-PRO"/>
              </a:rPr>
              <a:t>５月の売れ筋商品</a:t>
            </a:r>
          </a:p>
        </p:txBody>
      </p:sp>
      <p:sp>
        <p:nvSpPr>
          <p:cNvPr id="43" name="Text Box 89">
            <a:extLst>
              <a:ext uri="{FF2B5EF4-FFF2-40B4-BE49-F238E27FC236}">
                <a16:creationId xmlns:a16="http://schemas.microsoft.com/office/drawing/2014/main" id="{59781315-C4A3-B0F9-3B31-6E001C32BCF4}"/>
              </a:ext>
            </a:extLst>
          </p:cNvPr>
          <p:cNvSpPr txBox="1">
            <a:spLocks noChangeArrowheads="1"/>
          </p:cNvSpPr>
          <p:nvPr/>
        </p:nvSpPr>
        <p:spPr bwMode="auto">
          <a:xfrm>
            <a:off x="16544258" y="957247"/>
            <a:ext cx="3112680" cy="597643"/>
          </a:xfrm>
          <a:prstGeom prst="rect">
            <a:avLst/>
          </a:prstGeom>
          <a:noFill/>
          <a:ln>
            <a:noFill/>
          </a:ln>
        </p:spPr>
        <p:txBody>
          <a:bodyPr wrap="square" lIns="54864" tIns="27432" rIns="54864" bIns="27432" anchor="ctr">
            <a:scene3d>
              <a:camera prst="orthographicFront"/>
              <a:lightRig rig="soft" dir="t">
                <a:rot lat="0" lon="0" rev="15600000"/>
              </a:lightRig>
            </a:scene3d>
            <a:sp3d extrusionH="57150" prstMaterial="softEdge">
              <a:bevelT w="25400" h="38100"/>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800" b="1" i="0" strike="noStrike" cap="none" spc="0" dirty="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〈2026</a:t>
            </a:r>
            <a:r>
              <a:rPr lang="ja-JP" altLang="en-US" sz="2800" b="1" i="0" strike="noStrike" cap="none" spc="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2800" b="1" i="0" strike="noStrike" cap="none" spc="0" dirty="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2800" b="1" i="0" strike="noStrike" cap="none" spc="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月版</a:t>
            </a:r>
            <a:r>
              <a:rPr lang="en-US" altLang="ja-JP" sz="2800" b="1" i="0" strike="noStrike" cap="none" spc="0" dirty="0">
                <a:ln>
                  <a:noFill/>
                </a:ln>
                <a:solidFill>
                  <a:schemeClr val="accent2"/>
                </a:solidFill>
                <a:effectLst/>
                <a:latin typeface="Meiryo UI" panose="020B0604030504040204" pitchFamily="50" charset="-128"/>
                <a:ea typeface="Meiryo UI" panose="020B0604030504040204" pitchFamily="50" charset="-128"/>
                <a:cs typeface="Meiryo UI" panose="020B0604030504040204" pitchFamily="50" charset="-128"/>
              </a:rPr>
              <a:t>〉</a:t>
            </a:r>
          </a:p>
        </p:txBody>
      </p:sp>
      <p:graphicFrame>
        <p:nvGraphicFramePr>
          <p:cNvPr id="44" name="表 41">
            <a:extLst>
              <a:ext uri="{FF2B5EF4-FFF2-40B4-BE49-F238E27FC236}">
                <a16:creationId xmlns:a16="http://schemas.microsoft.com/office/drawing/2014/main" id="{6FD421A6-9C59-3739-6A71-41630CDCCF4F}"/>
              </a:ext>
            </a:extLst>
          </p:cNvPr>
          <p:cNvGraphicFramePr>
            <a:graphicFrameLocks noGrp="1"/>
          </p:cNvGraphicFramePr>
          <p:nvPr>
            <p:extLst>
              <p:ext uri="{D42A27DB-BD31-4B8C-83A1-F6EECF244321}">
                <p14:modId xmlns:p14="http://schemas.microsoft.com/office/powerpoint/2010/main" val="1843953695"/>
              </p:ext>
            </p:extLst>
          </p:nvPr>
        </p:nvGraphicFramePr>
        <p:xfrm>
          <a:off x="1274275" y="1607280"/>
          <a:ext cx="20028442" cy="7006165"/>
        </p:xfrm>
        <a:graphic>
          <a:graphicData uri="http://schemas.openxmlformats.org/drawingml/2006/table">
            <a:tbl>
              <a:tblPr>
                <a:tableStyleId>{616DA210-FB5B-4158-B5E0-FEB733F419BA}</a:tableStyleId>
              </a:tblPr>
              <a:tblGrid>
                <a:gridCol w="586775">
                  <a:extLst>
                    <a:ext uri="{9D8B030D-6E8A-4147-A177-3AD203B41FA5}">
                      <a16:colId xmlns:a16="http://schemas.microsoft.com/office/drawing/2014/main" val="2097309616"/>
                    </a:ext>
                  </a:extLst>
                </a:gridCol>
                <a:gridCol w="632735">
                  <a:extLst>
                    <a:ext uri="{9D8B030D-6E8A-4147-A177-3AD203B41FA5}">
                      <a16:colId xmlns:a16="http://schemas.microsoft.com/office/drawing/2014/main" val="1897950987"/>
                    </a:ext>
                  </a:extLst>
                </a:gridCol>
                <a:gridCol w="591472">
                  <a:extLst>
                    <a:ext uri="{9D8B030D-6E8A-4147-A177-3AD203B41FA5}">
                      <a16:colId xmlns:a16="http://schemas.microsoft.com/office/drawing/2014/main" val="25817168"/>
                    </a:ext>
                  </a:extLst>
                </a:gridCol>
                <a:gridCol w="581215">
                  <a:extLst>
                    <a:ext uri="{9D8B030D-6E8A-4147-A177-3AD203B41FA5}">
                      <a16:colId xmlns:a16="http://schemas.microsoft.com/office/drawing/2014/main" val="2660179775"/>
                    </a:ext>
                  </a:extLst>
                </a:gridCol>
                <a:gridCol w="586879">
                  <a:extLst>
                    <a:ext uri="{9D8B030D-6E8A-4147-A177-3AD203B41FA5}">
                      <a16:colId xmlns:a16="http://schemas.microsoft.com/office/drawing/2014/main" val="4127264957"/>
                    </a:ext>
                  </a:extLst>
                </a:gridCol>
                <a:gridCol w="640080">
                  <a:extLst>
                    <a:ext uri="{9D8B030D-6E8A-4147-A177-3AD203B41FA5}">
                      <a16:colId xmlns:a16="http://schemas.microsoft.com/office/drawing/2014/main" val="269297634"/>
                    </a:ext>
                  </a:extLst>
                </a:gridCol>
                <a:gridCol w="581215">
                  <a:extLst>
                    <a:ext uri="{9D8B030D-6E8A-4147-A177-3AD203B41FA5}">
                      <a16:colId xmlns:a16="http://schemas.microsoft.com/office/drawing/2014/main" val="270345305"/>
                    </a:ext>
                  </a:extLst>
                </a:gridCol>
                <a:gridCol w="581215">
                  <a:extLst>
                    <a:ext uri="{9D8B030D-6E8A-4147-A177-3AD203B41FA5}">
                      <a16:colId xmlns:a16="http://schemas.microsoft.com/office/drawing/2014/main" val="2880180914"/>
                    </a:ext>
                  </a:extLst>
                </a:gridCol>
                <a:gridCol w="551963">
                  <a:extLst>
                    <a:ext uri="{9D8B030D-6E8A-4147-A177-3AD203B41FA5}">
                      <a16:colId xmlns:a16="http://schemas.microsoft.com/office/drawing/2014/main" val="926341448"/>
                    </a:ext>
                  </a:extLst>
                </a:gridCol>
                <a:gridCol w="594548">
                  <a:extLst>
                    <a:ext uri="{9D8B030D-6E8A-4147-A177-3AD203B41FA5}">
                      <a16:colId xmlns:a16="http://schemas.microsoft.com/office/drawing/2014/main" val="778210961"/>
                    </a:ext>
                  </a:extLst>
                </a:gridCol>
                <a:gridCol w="604765">
                  <a:extLst>
                    <a:ext uri="{9D8B030D-6E8A-4147-A177-3AD203B41FA5}">
                      <a16:colId xmlns:a16="http://schemas.microsoft.com/office/drawing/2014/main" val="690706407"/>
                    </a:ext>
                  </a:extLst>
                </a:gridCol>
                <a:gridCol w="586409">
                  <a:extLst>
                    <a:ext uri="{9D8B030D-6E8A-4147-A177-3AD203B41FA5}">
                      <a16:colId xmlns:a16="http://schemas.microsoft.com/office/drawing/2014/main" val="4219718161"/>
                    </a:ext>
                  </a:extLst>
                </a:gridCol>
                <a:gridCol w="627254">
                  <a:extLst>
                    <a:ext uri="{9D8B030D-6E8A-4147-A177-3AD203B41FA5}">
                      <a16:colId xmlns:a16="http://schemas.microsoft.com/office/drawing/2014/main" val="3084027291"/>
                    </a:ext>
                  </a:extLst>
                </a:gridCol>
                <a:gridCol w="581215">
                  <a:extLst>
                    <a:ext uri="{9D8B030D-6E8A-4147-A177-3AD203B41FA5}">
                      <a16:colId xmlns:a16="http://schemas.microsoft.com/office/drawing/2014/main" val="2534703214"/>
                    </a:ext>
                  </a:extLst>
                </a:gridCol>
                <a:gridCol w="640080">
                  <a:extLst>
                    <a:ext uri="{9D8B030D-6E8A-4147-A177-3AD203B41FA5}">
                      <a16:colId xmlns:a16="http://schemas.microsoft.com/office/drawing/2014/main" val="4084205509"/>
                    </a:ext>
                  </a:extLst>
                </a:gridCol>
                <a:gridCol w="598752">
                  <a:extLst>
                    <a:ext uri="{9D8B030D-6E8A-4147-A177-3AD203B41FA5}">
                      <a16:colId xmlns:a16="http://schemas.microsoft.com/office/drawing/2014/main" val="3541549423"/>
                    </a:ext>
                  </a:extLst>
                </a:gridCol>
                <a:gridCol w="581215">
                  <a:extLst>
                    <a:ext uri="{9D8B030D-6E8A-4147-A177-3AD203B41FA5}">
                      <a16:colId xmlns:a16="http://schemas.microsoft.com/office/drawing/2014/main" val="3103460086"/>
                    </a:ext>
                  </a:extLst>
                </a:gridCol>
                <a:gridCol w="575072">
                  <a:extLst>
                    <a:ext uri="{9D8B030D-6E8A-4147-A177-3AD203B41FA5}">
                      <a16:colId xmlns:a16="http://schemas.microsoft.com/office/drawing/2014/main" val="1555751302"/>
                    </a:ext>
                  </a:extLst>
                </a:gridCol>
                <a:gridCol w="586794">
                  <a:extLst>
                    <a:ext uri="{9D8B030D-6E8A-4147-A177-3AD203B41FA5}">
                      <a16:colId xmlns:a16="http://schemas.microsoft.com/office/drawing/2014/main" val="336539328"/>
                    </a:ext>
                  </a:extLst>
                </a:gridCol>
                <a:gridCol w="581779">
                  <a:extLst>
                    <a:ext uri="{9D8B030D-6E8A-4147-A177-3AD203B41FA5}">
                      <a16:colId xmlns:a16="http://schemas.microsoft.com/office/drawing/2014/main" val="2449665052"/>
                    </a:ext>
                  </a:extLst>
                </a:gridCol>
                <a:gridCol w="581215">
                  <a:extLst>
                    <a:ext uri="{9D8B030D-6E8A-4147-A177-3AD203B41FA5}">
                      <a16:colId xmlns:a16="http://schemas.microsoft.com/office/drawing/2014/main" val="1110444334"/>
                    </a:ext>
                  </a:extLst>
                </a:gridCol>
                <a:gridCol w="581215">
                  <a:extLst>
                    <a:ext uri="{9D8B030D-6E8A-4147-A177-3AD203B41FA5}">
                      <a16:colId xmlns:a16="http://schemas.microsoft.com/office/drawing/2014/main" val="2415962396"/>
                    </a:ext>
                  </a:extLst>
                </a:gridCol>
                <a:gridCol w="581215">
                  <a:extLst>
                    <a:ext uri="{9D8B030D-6E8A-4147-A177-3AD203B41FA5}">
                      <a16:colId xmlns:a16="http://schemas.microsoft.com/office/drawing/2014/main" val="4032219248"/>
                    </a:ext>
                  </a:extLst>
                </a:gridCol>
                <a:gridCol w="585907">
                  <a:extLst>
                    <a:ext uri="{9D8B030D-6E8A-4147-A177-3AD203B41FA5}">
                      <a16:colId xmlns:a16="http://schemas.microsoft.com/office/drawing/2014/main" val="2850807119"/>
                    </a:ext>
                  </a:extLst>
                </a:gridCol>
                <a:gridCol w="572972">
                  <a:extLst>
                    <a:ext uri="{9D8B030D-6E8A-4147-A177-3AD203B41FA5}">
                      <a16:colId xmlns:a16="http://schemas.microsoft.com/office/drawing/2014/main" val="4189414689"/>
                    </a:ext>
                  </a:extLst>
                </a:gridCol>
                <a:gridCol w="584766">
                  <a:extLst>
                    <a:ext uri="{9D8B030D-6E8A-4147-A177-3AD203B41FA5}">
                      <a16:colId xmlns:a16="http://schemas.microsoft.com/office/drawing/2014/main" val="4076722313"/>
                    </a:ext>
                  </a:extLst>
                </a:gridCol>
                <a:gridCol w="573400">
                  <a:extLst>
                    <a:ext uri="{9D8B030D-6E8A-4147-A177-3AD203B41FA5}">
                      <a16:colId xmlns:a16="http://schemas.microsoft.com/office/drawing/2014/main" val="3854105985"/>
                    </a:ext>
                  </a:extLst>
                </a:gridCol>
                <a:gridCol w="589030">
                  <a:extLst>
                    <a:ext uri="{9D8B030D-6E8A-4147-A177-3AD203B41FA5}">
                      <a16:colId xmlns:a16="http://schemas.microsoft.com/office/drawing/2014/main" val="225721337"/>
                    </a:ext>
                  </a:extLst>
                </a:gridCol>
                <a:gridCol w="581215">
                  <a:extLst>
                    <a:ext uri="{9D8B030D-6E8A-4147-A177-3AD203B41FA5}">
                      <a16:colId xmlns:a16="http://schemas.microsoft.com/office/drawing/2014/main" val="1174727248"/>
                    </a:ext>
                  </a:extLst>
                </a:gridCol>
                <a:gridCol w="581215">
                  <a:extLst>
                    <a:ext uri="{9D8B030D-6E8A-4147-A177-3AD203B41FA5}">
                      <a16:colId xmlns:a16="http://schemas.microsoft.com/office/drawing/2014/main" val="1990923585"/>
                    </a:ext>
                  </a:extLst>
                </a:gridCol>
                <a:gridCol w="581215">
                  <a:extLst>
                    <a:ext uri="{9D8B030D-6E8A-4147-A177-3AD203B41FA5}">
                      <a16:colId xmlns:a16="http://schemas.microsoft.com/office/drawing/2014/main" val="633047365"/>
                    </a:ext>
                  </a:extLst>
                </a:gridCol>
                <a:gridCol w="581215">
                  <a:extLst>
                    <a:ext uri="{9D8B030D-6E8A-4147-A177-3AD203B41FA5}">
                      <a16:colId xmlns:a16="http://schemas.microsoft.com/office/drawing/2014/main" val="156759183"/>
                    </a:ext>
                  </a:extLst>
                </a:gridCol>
                <a:gridCol w="581215">
                  <a:extLst>
                    <a:ext uri="{9D8B030D-6E8A-4147-A177-3AD203B41FA5}">
                      <a16:colId xmlns:a16="http://schemas.microsoft.com/office/drawing/2014/main" val="2729118047"/>
                    </a:ext>
                  </a:extLst>
                </a:gridCol>
                <a:gridCol w="581215">
                  <a:extLst>
                    <a:ext uri="{9D8B030D-6E8A-4147-A177-3AD203B41FA5}">
                      <a16:colId xmlns:a16="http://schemas.microsoft.com/office/drawing/2014/main" val="2161064494"/>
                    </a:ext>
                  </a:extLst>
                </a:gridCol>
              </a:tblGrid>
              <a:tr h="164032">
                <a:tc>
                  <a:txBody>
                    <a:bodyPr/>
                    <a:lstStyle/>
                    <a:p>
                      <a:pPr algn="ctr" fontAlgn="ctr"/>
                      <a:r>
                        <a:rPr lang="en-US" altLang="ja-JP" sz="1100" u="none" strike="noStrike" dirty="0">
                          <a:solidFill>
                            <a:schemeClr val="tx1"/>
                          </a:solidFill>
                          <a:effectLst/>
                          <a:latin typeface="Meiryo UI"/>
                          <a:ea typeface="Meiryo UI"/>
                        </a:rPr>
                        <a:t>5/1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effectLst/>
                          <a:latin typeface="Meiryo UI"/>
                          <a:ea typeface="Meiryo UI"/>
                        </a:rPr>
                        <a:t>2</a:t>
                      </a:r>
                      <a:endParaRPr lang="en-US" altLang="ja-JP" sz="1100" b="0" i="0" u="none" strike="noStrike" dirty="0">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3</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4</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5</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6</a:t>
                      </a:r>
                      <a:endParaRPr lang="en-US" altLang="ja-JP" sz="1100" b="0" i="0" u="none" strike="noStrike" dirty="0">
                        <a:solidFill>
                          <a:schemeClr val="tx1"/>
                        </a:solidFill>
                        <a:effectLst/>
                        <a:latin typeface="Meiryo UI"/>
                        <a:ea typeface="Meiryo UI"/>
                      </a:endParaRPr>
                    </a:p>
                  </a:txBody>
                  <a:tcPr marL="0" marR="0" marT="0" marB="0" anchor="ctr">
                    <a:solidFill>
                      <a:schemeClr val="accent4">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9</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10</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13</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14</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16</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17</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18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19</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20</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21</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22</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23</a:t>
                      </a:r>
                      <a:endParaRPr lang="en-US" altLang="ja-JP" sz="1100" b="0" i="0" u="none" strike="noStrike" dirty="0">
                        <a:solidFill>
                          <a:schemeClr val="tx1"/>
                        </a:solidFill>
                        <a:effectLst/>
                        <a:latin typeface="Meiryo UI"/>
                        <a:ea typeface="Meiryo UI"/>
                      </a:endParaRPr>
                    </a:p>
                  </a:txBody>
                  <a:tcPr marL="0" marR="0" marT="0" marB="0" anchor="ctr">
                    <a:solidFill>
                      <a:schemeClr val="accent1">
                        <a:lumMod val="20000"/>
                        <a:lumOff val="80000"/>
                      </a:schemeClr>
                    </a:solidFill>
                  </a:tcPr>
                </a:tc>
                <a:tc>
                  <a:txBody>
                    <a:bodyPr/>
                    <a:lstStyle/>
                    <a:p>
                      <a:pPr algn="ctr" fontAlgn="ctr"/>
                      <a:r>
                        <a:rPr lang="en-US" altLang="ja-JP" sz="1100" u="none" strike="noStrike" dirty="0">
                          <a:solidFill>
                            <a:schemeClr val="tx1"/>
                          </a:solidFill>
                          <a:effectLst/>
                          <a:latin typeface="Meiryo UI"/>
                          <a:ea typeface="Meiryo UI"/>
                        </a:rPr>
                        <a:t>24</a:t>
                      </a:r>
                      <a:endParaRPr lang="en-US" altLang="ja-JP" sz="1100" b="0" i="0" u="none" strike="noStrike" dirty="0">
                        <a:solidFill>
                          <a:schemeClr val="tx1"/>
                        </a:solidFill>
                        <a:effectLst/>
                        <a:latin typeface="Meiryo UI"/>
                        <a:ea typeface="Meiryo UI"/>
                      </a:endParaRPr>
                    </a:p>
                  </a:txBody>
                  <a:tcPr marL="0" marR="0" marT="0" marB="0" anchor="ctr">
                    <a:solidFill>
                      <a:srgbClr val="FFE1E1"/>
                    </a:solidFill>
                  </a:tcPr>
                </a:tc>
                <a:tc>
                  <a:txBody>
                    <a:bodyPr/>
                    <a:lstStyle/>
                    <a:p>
                      <a:pPr algn="ctr" fontAlgn="ctr"/>
                      <a:r>
                        <a:rPr lang="en-US" altLang="ja-JP" sz="1100" u="none" strike="noStrike" dirty="0">
                          <a:solidFill>
                            <a:schemeClr val="tx1"/>
                          </a:solidFill>
                          <a:effectLst/>
                          <a:latin typeface="Meiryo UI"/>
                          <a:ea typeface="Meiryo UI"/>
                        </a:rPr>
                        <a:t>25</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26</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27</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u="none" strike="noStrike" dirty="0">
                          <a:solidFill>
                            <a:schemeClr val="tx1"/>
                          </a:solidFill>
                          <a:effectLst/>
                          <a:latin typeface="Meiryo UI"/>
                          <a:ea typeface="Meiryo UI"/>
                        </a:rPr>
                        <a:t>28</a:t>
                      </a:r>
                      <a:endParaRPr lang="en-US" altLang="ja-JP" sz="1100" b="0" i="0" u="none" strike="noStrike" dirty="0">
                        <a:solidFill>
                          <a:schemeClr val="tx1"/>
                        </a:solidFill>
                        <a:effectLst/>
                        <a:latin typeface="Meiryo UI"/>
                        <a:ea typeface="Meiryo UI"/>
                      </a:endParaRP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29</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30</a:t>
                      </a:r>
                    </a:p>
                  </a:txBody>
                  <a:tcPr marL="0" marR="0" marT="0" marB="0" anchor="ctr">
                    <a:solidFill>
                      <a:schemeClr val="accent1">
                        <a:lumMod val="20000"/>
                        <a:lumOff val="80000"/>
                      </a:schemeClr>
                    </a:solidFill>
                  </a:tcPr>
                </a:tc>
                <a:tc>
                  <a:txBody>
                    <a:bodyPr/>
                    <a:lstStyle/>
                    <a:p>
                      <a:pPr algn="ctr" fontAlgn="ctr"/>
                      <a:r>
                        <a:rPr lang="en-US" altLang="ja-JP" sz="1100" b="0" i="0" u="none" strike="noStrike" dirty="0">
                          <a:solidFill>
                            <a:schemeClr val="tx1"/>
                          </a:solidFill>
                          <a:effectLst/>
                          <a:latin typeface="Meiryo UI"/>
                          <a:ea typeface="Meiryo UI"/>
                        </a:rPr>
                        <a:t>31</a:t>
                      </a:r>
                    </a:p>
                  </a:txBody>
                  <a:tcPr marL="0" marR="0" marT="0" marB="0" anchor="ctr">
                    <a:solidFill>
                      <a:srgbClr val="FFE1E1"/>
                    </a:solidFill>
                  </a:tcPr>
                </a:tc>
                <a:tc>
                  <a:txBody>
                    <a:bodyPr/>
                    <a:lstStyle/>
                    <a:p>
                      <a:pPr algn="ctr" fontAlgn="ctr"/>
                      <a:r>
                        <a:rPr lang="en-US" altLang="ja-JP" sz="1100" b="0" i="0" u="none" strike="noStrike" dirty="0">
                          <a:solidFill>
                            <a:schemeClr val="tx1"/>
                          </a:solidFill>
                          <a:effectLst/>
                          <a:latin typeface="Meiryo UI"/>
                          <a:ea typeface="Meiryo UI"/>
                        </a:rPr>
                        <a:t>6/1</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2</a:t>
                      </a:r>
                    </a:p>
                  </a:txBody>
                  <a:tcPr marL="0" marR="0" marT="0" marB="0" anchor="ctr">
                    <a:noFill/>
                  </a:tcPr>
                </a:tc>
                <a:tc>
                  <a:txBody>
                    <a:bodyPr/>
                    <a:lstStyle/>
                    <a:p>
                      <a:pPr algn="ctr" fontAlgn="ctr"/>
                      <a:r>
                        <a:rPr lang="en-US" altLang="ja-JP" sz="1100" b="0" i="0" u="none" strike="noStrike" dirty="0">
                          <a:solidFill>
                            <a:schemeClr val="tx1"/>
                          </a:solidFill>
                          <a:effectLst/>
                          <a:latin typeface="Meiryo UI"/>
                          <a:ea typeface="Meiryo UI"/>
                        </a:rPr>
                        <a:t>3</a:t>
                      </a:r>
                    </a:p>
                  </a:txBody>
                  <a:tcPr marL="0" marR="0" marT="0" marB="0" anchor="ctr">
                    <a:noFill/>
                  </a:tcPr>
                </a:tc>
                <a:extLst>
                  <a:ext uri="{0D108BD9-81ED-4DB2-BD59-A6C34878D82A}">
                    <a16:rowId xmlns:a16="http://schemas.microsoft.com/office/drawing/2014/main" val="3142837625"/>
                  </a:ext>
                </a:extLst>
              </a:tr>
              <a:tr h="230646">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chemeClr val="accent4">
                        <a:lumMod val="20000"/>
                        <a:lumOff val="80000"/>
                      </a:schemeClr>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solidFill>
                      <a:schemeClr val="accent4">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solidFill>
                      <a:schemeClr val="accent4">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solidFill>
                      <a:schemeClr val="accent4">
                        <a:lumMod val="20000"/>
                        <a:lumOff val="80000"/>
                      </a:schemeClr>
                    </a:solid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水</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木</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金</a:t>
                      </a:r>
                    </a:p>
                  </a:txBody>
                  <a:tcPr marL="0" marR="0" marT="0" marB="0" anchor="ctr">
                    <a:noFill/>
                  </a:tcPr>
                </a:tc>
                <a:tc>
                  <a:txBody>
                    <a:bodyPr/>
                    <a:lstStyle/>
                    <a:p>
                      <a:pPr algn="ctr" fontAlgn="b"/>
                      <a:r>
                        <a:rPr lang="ja-JP" altLang="en-US" sz="900" b="0" i="0" u="none" strike="noStrike">
                          <a:solidFill>
                            <a:schemeClr val="tx1"/>
                          </a:solidFill>
                          <a:effectLst/>
                          <a:latin typeface="Meiryo UI"/>
                          <a:ea typeface="Meiryo UI"/>
                        </a:rPr>
                        <a:t>土</a:t>
                      </a:r>
                    </a:p>
                  </a:txBody>
                  <a:tcPr marL="0" marR="0" marT="0" marB="0" anchor="ctr">
                    <a:solidFill>
                      <a:schemeClr val="accent1">
                        <a:lumMod val="20000"/>
                        <a:lumOff val="80000"/>
                      </a:schemeClr>
                    </a:solidFill>
                  </a:tcPr>
                </a:tc>
                <a:tc>
                  <a:txBody>
                    <a:bodyPr/>
                    <a:lstStyle/>
                    <a:p>
                      <a:pPr algn="ctr" fontAlgn="ctr"/>
                      <a:r>
                        <a:rPr lang="ja-JP" altLang="en-US" sz="900" u="none" strike="noStrike">
                          <a:solidFill>
                            <a:schemeClr val="tx1"/>
                          </a:solidFill>
                          <a:effectLst/>
                          <a:latin typeface="Meiryo UI"/>
                          <a:ea typeface="Meiryo UI"/>
                        </a:rPr>
                        <a:t>日</a:t>
                      </a:r>
                    </a:p>
                  </a:txBody>
                  <a:tcPr marL="0" marR="0" marT="0" marB="0" anchor="ctr">
                    <a:solidFill>
                      <a:srgbClr val="FFE1E1"/>
                    </a:solidFill>
                  </a:tcPr>
                </a:tc>
                <a:tc>
                  <a:txBody>
                    <a:bodyPr/>
                    <a:lstStyle/>
                    <a:p>
                      <a:pPr algn="ctr" fontAlgn="ctr"/>
                      <a:r>
                        <a:rPr lang="ja-JP" altLang="en-US" sz="900" b="0" i="0" u="none" strike="noStrike">
                          <a:solidFill>
                            <a:schemeClr val="tx1"/>
                          </a:solidFill>
                          <a:effectLst/>
                          <a:latin typeface="Meiryo UI"/>
                          <a:ea typeface="Meiryo UI"/>
                        </a:rPr>
                        <a:t>月</a:t>
                      </a:r>
                    </a:p>
                  </a:txBody>
                  <a:tcPr marL="0" marR="0" marT="0" marB="0" anchor="ctr">
                    <a:noFill/>
                  </a:tcPr>
                </a:tc>
                <a:tc>
                  <a:txBody>
                    <a:bodyPr/>
                    <a:lstStyle/>
                    <a:p>
                      <a:pPr algn="ctr" fontAlgn="ctr"/>
                      <a:r>
                        <a:rPr lang="ja-JP" altLang="en-US" sz="900" u="none" strike="noStrike">
                          <a:solidFill>
                            <a:schemeClr val="tx1"/>
                          </a:solidFill>
                          <a:effectLst/>
                          <a:latin typeface="Meiryo UI"/>
                          <a:ea typeface="Meiryo UI"/>
                        </a:rPr>
                        <a:t>火</a:t>
                      </a: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a:solidFill>
                            <a:schemeClr val="tx1"/>
                          </a:solidFill>
                          <a:effectLst/>
                          <a:latin typeface="Meiryo UI"/>
                          <a:ea typeface="Meiryo UI"/>
                        </a:rPr>
                        <a:t>水</a:t>
                      </a:r>
                    </a:p>
                  </a:txBody>
                  <a:tcPr marL="0" marR="0" marT="0" marB="0" anchor="ctr">
                    <a:noFill/>
                  </a:tcPr>
                </a:tc>
                <a:extLst>
                  <a:ext uri="{0D108BD9-81ED-4DB2-BD59-A6C34878D82A}">
                    <a16:rowId xmlns:a16="http://schemas.microsoft.com/office/drawing/2014/main" val="1963986706"/>
                  </a:ext>
                </a:extLst>
              </a:tr>
              <a:tr h="356634">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l" fontAlgn="b"/>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b">
                    <a:solidFill>
                      <a:schemeClr val="accent4">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solidFill>
                      <a:srgbClr val="FFE1E1"/>
                    </a:solid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chemeClr val="accent1">
                        <a:lumMod val="20000"/>
                        <a:lumOff val="80000"/>
                      </a:schemeClr>
                    </a:solid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solidFill>
                      <a:srgbClr val="FFE1E1"/>
                    </a:solid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ctr" fontAlgn="ctr"/>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algn="l" fontAlgn="b"/>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anchor="b">
                    <a:noFill/>
                  </a:tcPr>
                </a:tc>
                <a:extLst>
                  <a:ext uri="{0D108BD9-81ED-4DB2-BD59-A6C34878D82A}">
                    <a16:rowId xmlns:a16="http://schemas.microsoft.com/office/drawing/2014/main" val="970520599"/>
                  </a:ext>
                </a:extLst>
              </a:tr>
              <a:tr h="43809">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4">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仏滅</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大安</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chemeClr val="accent1">
                        <a:lumMod val="20000"/>
                        <a:lumOff val="80000"/>
                      </a:schemeClr>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赤口</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solidFill>
                      <a:srgbClr val="FFE1E1"/>
                    </a:solid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先勝</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u="none" strike="noStrike" dirty="0">
                          <a:solidFill>
                            <a:schemeClr val="tx1"/>
                          </a:solidFill>
                          <a:effectLst/>
                          <a:latin typeface="Meiryo UI" panose="020B0604030504040204" pitchFamily="50" charset="-128"/>
                          <a:ea typeface="Meiryo UI" panose="020B0604030504040204" pitchFamily="50" charset="-128"/>
                        </a:rPr>
                        <a:t>友引</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tc>
                  <a:txBody>
                    <a:bodyPr/>
                    <a:lstStyle/>
                    <a:p>
                      <a:pPr marL="0" marR="0" lvl="0" indent="0" algn="ctr" defTabSz="2045330" rtl="0" eaLnBrk="1" fontAlgn="ctr" latinLnBrk="0" hangingPunct="1">
                        <a:lnSpc>
                          <a:spcPct val="100000"/>
                        </a:lnSpc>
                        <a:spcBef>
                          <a:spcPts val="0"/>
                        </a:spcBef>
                        <a:spcAft>
                          <a:spcPts val="0"/>
                        </a:spcAft>
                        <a:buClrTx/>
                        <a:buSzTx/>
                        <a:buFontTx/>
                        <a:buNone/>
                        <a:tabLst/>
                        <a:defRPr/>
                      </a:pPr>
                      <a:r>
                        <a:rPr lang="ja-JP" altLang="en-US" sz="900" b="0" i="0" u="none" strike="noStrike" dirty="0">
                          <a:solidFill>
                            <a:schemeClr val="tx1"/>
                          </a:solidFill>
                          <a:effectLst/>
                          <a:latin typeface="Meiryo UI" panose="020B0604030504040204" pitchFamily="50" charset="-128"/>
                          <a:ea typeface="Meiryo UI" panose="020B0604030504040204" pitchFamily="50" charset="-128"/>
                        </a:rPr>
                        <a:t>先負</a:t>
                      </a:r>
                      <a:endParaRPr lang="ja-JP" altLang="en-US" sz="900" b="1" i="0" u="none" strike="noStrike" dirty="0">
                        <a:solidFill>
                          <a:schemeClr val="tx1"/>
                        </a:solidFill>
                        <a:effectLst/>
                        <a:latin typeface="Meiryo UI" panose="020B0604030504040204" pitchFamily="50" charset="-128"/>
                        <a:ea typeface="Meiryo UI" panose="020B0604030504040204" pitchFamily="50" charset="-128"/>
                      </a:endParaRPr>
                    </a:p>
                  </a:txBody>
                  <a:tcPr marL="0" marR="0" marT="0" marB="0" anchor="ctr">
                    <a:noFill/>
                  </a:tcPr>
                </a:tc>
                <a:extLst>
                  <a:ext uri="{0D108BD9-81ED-4DB2-BD59-A6C34878D82A}">
                    <a16:rowId xmlns:a16="http://schemas.microsoft.com/office/drawing/2014/main" val="3067050790"/>
                  </a:ext>
                </a:extLst>
              </a:tr>
              <a:tr h="2145832">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a:ea typeface="Meiryo UI"/>
                        </a:rPr>
                        <a:t>カリフォルニア・レーズンデー</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dirty="0">
                          <a:solidFill>
                            <a:schemeClr val="tx1"/>
                          </a:solidFill>
                          <a:effectLst/>
                          <a:latin typeface="Meiryo UI"/>
                          <a:ea typeface="Meiryo UI"/>
                        </a:rPr>
                        <a:t>八十八夜</a:t>
                      </a:r>
                      <a:br>
                        <a:rPr lang="en-US" altLang="ja-JP" sz="1100" u="none" strike="noStrike" dirty="0">
                          <a:solidFill>
                            <a:schemeClr val="tx1"/>
                          </a:solidFill>
                          <a:effectLst/>
                          <a:latin typeface="Meiryo UI"/>
                          <a:ea typeface="Meiryo UI"/>
                        </a:rPr>
                      </a:br>
                      <a:r>
                        <a:rPr lang="ja-JP" altLang="en-US" sz="1100" u="none" strike="noStrike" dirty="0">
                          <a:solidFill>
                            <a:schemeClr val="tx1"/>
                          </a:solidFill>
                          <a:effectLst/>
                          <a:latin typeface="Meiryo UI"/>
                          <a:ea typeface="Meiryo UI"/>
                        </a:rPr>
                        <a:t>緑茶の日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100" u="none" strike="noStrike" dirty="0">
                          <a:solidFill>
                            <a:schemeClr val="tx1"/>
                          </a:solidFill>
                          <a:effectLst/>
                          <a:latin typeface="Meiryo UI"/>
                          <a:ea typeface="Meiryo UI"/>
                        </a:rPr>
                        <a:t>憲法記念日</a:t>
                      </a:r>
                      <a:endParaRPr lang="en-US" altLang="ja-JP" sz="110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algn="l" fontAlgn="auto"/>
                      <a:r>
                        <a:rPr lang="ja-JP" altLang="en-US" sz="1100" u="none" strike="noStrike" dirty="0">
                          <a:solidFill>
                            <a:schemeClr val="tx1"/>
                          </a:solidFill>
                          <a:effectLst/>
                          <a:latin typeface="Meiryo UI"/>
                          <a:ea typeface="Meiryo UI"/>
                        </a:rPr>
                        <a:t>みどりの日</a:t>
                      </a:r>
                      <a:endParaRPr lang="en-US" altLang="ja-JP" sz="110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lvl="0" algn="l">
                        <a:buNone/>
                      </a:pPr>
                      <a:r>
                        <a:rPr kumimoji="1" lang="ja-JP" altLang="en-US" sz="1100" u="none" strike="noStrike" kern="1200" dirty="0">
                          <a:solidFill>
                            <a:schemeClr val="tx1"/>
                          </a:solidFill>
                          <a:effectLst/>
                          <a:latin typeface="Meiryo UI"/>
                          <a:ea typeface="Meiryo UI"/>
                          <a:cs typeface="+mn-cs"/>
                        </a:rPr>
                        <a:t>こどもの日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marL="0" lvl="0" algn="l">
                        <a:buNone/>
                      </a:pPr>
                      <a:r>
                        <a:rPr lang="ja-JP" altLang="en-US" sz="1100" b="0" i="0" u="none" strike="noStrike" kern="1200" noProof="0" dirty="0">
                          <a:solidFill>
                            <a:schemeClr val="tx1"/>
                          </a:solidFill>
                          <a:effectLst/>
                          <a:latin typeface="Meiryo UI"/>
                          <a:ea typeface="Meiryo UI"/>
                        </a:rPr>
                        <a:t>コロッケの日</a:t>
                      </a:r>
                      <a:br>
                        <a:rPr lang="en-US" altLang="ja-JP" sz="1100" b="0" i="0" u="none" strike="noStrike" kern="1200" noProof="0" dirty="0">
                          <a:solidFill>
                            <a:schemeClr val="tx1"/>
                          </a:solidFill>
                          <a:effectLst/>
                          <a:latin typeface="Meiryo UI"/>
                          <a:ea typeface="Meiryo UI"/>
                        </a:rPr>
                      </a:br>
                      <a:r>
                        <a:rPr lang="ja-JP" altLang="en-US" sz="1100" b="0" i="0" u="none" strike="noStrike" kern="1200" noProof="0" dirty="0">
                          <a:solidFill>
                            <a:schemeClr val="tx1"/>
                          </a:solidFill>
                          <a:effectLst/>
                          <a:latin typeface="Meiryo UI"/>
                          <a:ea typeface="Meiryo UI"/>
                        </a:rPr>
                        <a:t>振替休日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marL="0" lvl="0" algn="l">
                        <a:buNone/>
                      </a:pPr>
                      <a:r>
                        <a:rPr kumimoji="1" lang="ja-JP" altLang="en-US" sz="1100" b="0" i="0" u="none" strike="noStrike" kern="1200" noProof="0">
                          <a:solidFill>
                            <a:schemeClr val="tx1"/>
                          </a:solidFill>
                          <a:effectLst/>
                          <a:latin typeface="Meiryo UI"/>
                          <a:ea typeface="Meiryo UI"/>
                          <a:cs typeface="+mn-cs"/>
                        </a:rPr>
                        <a:t>コナモンの日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ゴーヤーの日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アイスクリームの日</a:t>
                      </a: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母の日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めんの日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アセロラの日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カクテルの日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ゴールドデー</a:t>
                      </a:r>
                      <a:endParaRPr kumimoji="1" lang="ja-JP" altLang="en-US"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ヨーグルトの日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rPr>
                        <a:t>旅の日</a:t>
                      </a:r>
                      <a:endParaRPr kumimoji="1" lang="en-US" altLang="ja-JP" sz="1100" u="none" strike="noStrike" kern="1200"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lvl="0" algn="l">
                        <a:buNone/>
                      </a:pPr>
                      <a:r>
                        <a:rPr kumimoji="1" lang="ja-JP" altLang="en-US" sz="1100" b="0" i="0" u="none" strike="noStrike" kern="1200" noProof="0" dirty="0">
                          <a:solidFill>
                            <a:schemeClr val="tx1"/>
                          </a:solidFill>
                          <a:effectLst/>
                          <a:latin typeface="Meiryo UI"/>
                          <a:ea typeface="Meiryo UI"/>
                          <a:cs typeface="+mn-cs"/>
                        </a:rPr>
                        <a:t>お茶漬けの日</a:t>
                      </a:r>
                      <a:endParaRPr kumimoji="1" lang="ja-JP" altLang="en-US" sz="11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lvl="0" algn="l">
                        <a:buNone/>
                      </a:pPr>
                      <a:r>
                        <a:rPr lang="ja-JP" altLang="en-US" sz="1100" b="0" i="0" u="none" strike="noStrike" kern="1200" noProof="0">
                          <a:solidFill>
                            <a:schemeClr val="tx1"/>
                          </a:solidFill>
                          <a:effectLst/>
                          <a:latin typeface="Meiryo UI"/>
                          <a:ea typeface="Meiryo UI"/>
                        </a:rPr>
                        <a:t>ファイバーの日</a:t>
                      </a:r>
                      <a:endParaRPr kumimoji="1" lang="ja-JP" altLang="en-US" sz="1100" u="none" strike="noStrike" kern="120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クレープの日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森林の日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rPr>
                        <a:t>小満（しょうまん）</a:t>
                      </a:r>
                      <a:endParaRPr kumimoji="1" lang="ja-JP" altLang="en-US" sz="1100" u="none" strike="noStrike" kern="1200"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サイクリングの日</a:t>
                      </a:r>
                    </a:p>
                  </a:txBody>
                  <a:tcPr marL="45720" marR="45720" vert="eaVert" anchor="ctr">
                    <a:no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a:ea typeface="Meiryo UI"/>
                          <a:cs typeface="+mn-cs"/>
                        </a:rPr>
                        <a:t>チョコチップクッキーの日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solidFill>
                      <a:schemeClr val="accent1">
                        <a:lumMod val="20000"/>
                        <a:lumOff val="80000"/>
                      </a:schemeClr>
                    </a:solidFill>
                  </a:tcPr>
                </a:tc>
                <a:tc>
                  <a:txBody>
                    <a:bodyPr/>
                    <a:lstStyle/>
                    <a:p>
                      <a:pPr marL="0" algn="l" defTabSz="2045330" rtl="0" eaLnBrk="1" fontAlgn="b" latinLnBrk="0" hangingPunct="1"/>
                      <a:r>
                        <a:rPr kumimoji="1" lang="ja-JP" altLang="en-US" sz="1100" u="none" strike="noStrike" kern="1200" dirty="0">
                          <a:solidFill>
                            <a:schemeClr val="tx1"/>
                          </a:solidFill>
                          <a:effectLst/>
                          <a:latin typeface="Meiryo UI" panose="020B0604030504040204" pitchFamily="50" charset="-128"/>
                          <a:ea typeface="Meiryo UI" panose="020B0604030504040204" pitchFamily="50" charset="-128"/>
                          <a:cs typeface="+mn-cs"/>
                        </a:rPr>
                        <a:t>菌活の日</a:t>
                      </a:r>
                    </a:p>
                  </a:txBody>
                  <a:tcPr marL="45720" marR="45720" vert="eaVert" anchor="ctr">
                    <a:solidFill>
                      <a:srgbClr val="FFE1E1"/>
                    </a:solid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a:ea typeface="Meiryo UI"/>
                          <a:cs typeface="+mn-cs"/>
                        </a:rPr>
                        <a:t>主婦休みの日</a:t>
                      </a:r>
                      <a:endParaRPr kumimoji="1" lang="en-US" altLang="ja-JP" sz="11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algn="l" defTabSz="2045330" rtl="0" eaLnBrk="1" fontAlgn="b" latinLnBrk="0" hangingPunct="1"/>
                      <a:r>
                        <a:rPr kumimoji="1" lang="ja-JP" altLang="en-US" sz="1100" u="none" strike="noStrike" kern="1200">
                          <a:solidFill>
                            <a:schemeClr val="tx1"/>
                          </a:solidFill>
                          <a:effectLst/>
                          <a:latin typeface="Meiryo UI" panose="020B0604030504040204" pitchFamily="50" charset="-128"/>
                          <a:ea typeface="Meiryo UI" panose="020B0604030504040204" pitchFamily="50" charset="-128"/>
                          <a:cs typeface="+mn-cs"/>
                        </a:rPr>
                        <a:t>風呂カビ予防の日</a:t>
                      </a: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小松菜の日</a:t>
                      </a:r>
                      <a:endParaRPr lang="en-US" altLang="ja-JP"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b="0" i="0" u="none" strike="noStrike">
                          <a:solidFill>
                            <a:schemeClr val="tx1"/>
                          </a:solidFill>
                          <a:effectLst/>
                          <a:latin typeface="Meiryo UI"/>
                          <a:ea typeface="Meiryo UI"/>
                        </a:rPr>
                        <a:t>花火の日</a:t>
                      </a:r>
                      <a:endParaRPr lang="ja-JP" altLang="en-US" sz="11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こんにゃくの日</a:t>
                      </a:r>
                      <a:endParaRPr lang="en-US" altLang="ja-JP" sz="110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100" u="none" strike="noStrike" dirty="0">
                          <a:solidFill>
                            <a:schemeClr val="tx1"/>
                          </a:solidFill>
                          <a:effectLst/>
                          <a:latin typeface="Meiryo UI"/>
                          <a:ea typeface="Meiryo UI"/>
                        </a:rPr>
                        <a:t>ごみゼロの日</a:t>
                      </a:r>
                      <a:endParaRPr lang="en-US" altLang="ja-JP" sz="110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u="none" strike="noStrike" dirty="0">
                          <a:solidFill>
                            <a:schemeClr val="tx1"/>
                          </a:solidFill>
                          <a:effectLst/>
                          <a:latin typeface="Meiryo UI"/>
                          <a:ea typeface="Meiryo UI"/>
                        </a:rPr>
                        <a:t>そばの日</a:t>
                      </a:r>
                      <a:endParaRPr lang="en-US" altLang="ja-JP" sz="110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algn="l" fontAlgn="auto"/>
                      <a:r>
                        <a:rPr lang="ja-JP" altLang="en-US" sz="1100" b="0" i="0" u="none" strike="noStrike">
                          <a:solidFill>
                            <a:schemeClr val="tx1"/>
                          </a:solidFill>
                          <a:effectLst/>
                          <a:latin typeface="Meiryo UI"/>
                          <a:ea typeface="Meiryo UI"/>
                        </a:rPr>
                        <a:t>気象記念日</a:t>
                      </a:r>
                      <a:endParaRPr lang="ja-JP" altLang="ja-JP" sz="1100">
                        <a:solidFill>
                          <a:schemeClr val="tx1"/>
                        </a:solidFill>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100" kern="1200">
                          <a:solidFill>
                            <a:schemeClr val="tx1"/>
                          </a:solidFill>
                          <a:effectLst/>
                          <a:latin typeface="Meiryo UI"/>
                          <a:ea typeface="Meiryo UI"/>
                          <a:cs typeface="+mn-cs"/>
                        </a:rPr>
                        <a:t>オムレツの日</a:t>
                      </a:r>
                      <a:endParaRPr lang="en-US" altLang="ja-JP" sz="1100"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100" u="none" strike="noStrike">
                          <a:solidFill>
                            <a:schemeClr val="tx1"/>
                          </a:solidFill>
                          <a:effectLst/>
                          <a:latin typeface="Meiryo UI"/>
                          <a:ea typeface="Meiryo UI"/>
                        </a:rPr>
                        <a:t>雲仙普賢岳祈りの日</a:t>
                      </a:r>
                      <a:endParaRPr lang="en-US" altLang="ja-JP" sz="110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1410820137"/>
                  </a:ext>
                </a:extLst>
              </a:tr>
              <a:tr h="74490">
                <a:tc>
                  <a:txBody>
                    <a:bodyPr/>
                    <a:lstStyle/>
                    <a:p>
                      <a:pPr algn="l" fontAlgn="b"/>
                      <a:r>
                        <a:rPr lang="ja-JP" altLang="en-US" sz="1100" u="none" strike="noStrike">
                          <a:solidFill>
                            <a:schemeClr val="tx1"/>
                          </a:solidFill>
                          <a:effectLst/>
                          <a:latin typeface="Meiryo UI"/>
                          <a:ea typeface="Meiryo UI"/>
                        </a:rPr>
                        <a:t>　</a:t>
                      </a:r>
                      <a:endParaRPr lang="en-US" altLang="ja-JP" sz="1100" u="none" strike="noStrike" dirty="0">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4">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b="0" i="0" u="none" strike="noStrike">
                          <a:solidFill>
                            <a:schemeClr val="tx1"/>
                          </a:solidFill>
                          <a:effectLst/>
                          <a:latin typeface="Meiryo UI" panose="020B0604030504040204" pitchFamily="50" charset="-128"/>
                          <a:ea typeface="Meiryo UI" panose="020B0604030504040204" pitchFamily="50" charset="-128"/>
                        </a:rPr>
                        <a:t>（</a:t>
                      </a:r>
                    </a:p>
                  </a:txBody>
                  <a:tcPr marL="0" marR="0" marT="0" marB="0" vert="eaVert" anchor="ctr">
                    <a:solidFill>
                      <a:schemeClr val="accent1">
                        <a:lumMod val="20000"/>
                        <a:lumOff val="80000"/>
                      </a:schemeClr>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solidFill>
                      <a:srgbClr val="FFE1E1"/>
                    </a:solid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endParaRPr lang="ja-JP" altLang="en-US" sz="1100" b="0" i="0" u="none" strike="noStrike">
                        <a:solidFill>
                          <a:schemeClr val="tx1"/>
                        </a:solidFill>
                        <a:effectLst/>
                        <a:latin typeface="Meiryo UI" panose="020B0604030504040204" pitchFamily="50" charset="-128"/>
                        <a:ea typeface="Meiryo UI" panose="020B0604030504040204" pitchFamily="50" charset="-128"/>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chemeClr val="accent1">
                        <a:lumMod val="20000"/>
                        <a:lumOff val="80000"/>
                      </a:schemeClr>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solidFill>
                      <a:srgbClr val="FFE1E1"/>
                    </a:solid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tc>
                  <a:txBody>
                    <a:bodyPr/>
                    <a:lstStyle/>
                    <a:p>
                      <a:pPr algn="l" fontAlgn="b"/>
                      <a:r>
                        <a:rPr lang="ja-JP" altLang="en-US" sz="1100" u="none" strike="noStrike">
                          <a:solidFill>
                            <a:schemeClr val="tx1"/>
                          </a:solidFill>
                          <a:effectLst/>
                          <a:latin typeface="Meiryo UI"/>
                          <a:ea typeface="Meiryo UI"/>
                        </a:rPr>
                        <a:t>　</a:t>
                      </a:r>
                      <a:endParaRPr lang="ja-JP" altLang="en-US" sz="1100" b="0" i="0" u="none" strike="noStrike">
                        <a:solidFill>
                          <a:schemeClr val="tx1"/>
                        </a:solidFill>
                        <a:effectLst/>
                        <a:latin typeface="Meiryo UI"/>
                        <a:ea typeface="Meiryo UI"/>
                      </a:endParaRPr>
                    </a:p>
                  </a:txBody>
                  <a:tcPr marL="0" marR="0" marT="0" marB="0" vert="eaVert" anchor="ctr">
                    <a:noFill/>
                  </a:tcPr>
                </a:tc>
                <a:extLst>
                  <a:ext uri="{0D108BD9-81ED-4DB2-BD59-A6C34878D82A}">
                    <a16:rowId xmlns:a16="http://schemas.microsoft.com/office/drawing/2014/main" val="3052100706"/>
                  </a:ext>
                </a:extLst>
              </a:tr>
              <a:tr h="3775163">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レーズンは食物繊維、鉄分、カリウム、ポリフェノールなどの栄養成分が豊富だ。効能を販促物に記してＰＲしよう。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この日は茶摘みに最適な八十八夜。新茶や緑茶などをアピールしよう。行楽・スポーツ時の弁当のお供にもお薦めしたい。</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ＧＷも後半になると、気温が上昇し、夏本番のような気候になる。氷や氷菓が動くので在庫に注意すること。</a:t>
                      </a:r>
                      <a:endParaRPr lang="en-US" altLang="ja-JP" sz="1200" b="0" i="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連休中は家族</a:t>
                      </a:r>
                      <a:r>
                        <a:rPr lang="ja-JP" altLang="en-US" sz="1200" b="0" i="0" u="none" strike="noStrike" dirty="0">
                          <a:solidFill>
                            <a:schemeClr val="tx1"/>
                          </a:solidFill>
                          <a:effectLst/>
                          <a:latin typeface="Meiryo UI"/>
                          <a:ea typeface="Meiryo UI"/>
                        </a:rPr>
                        <a:t>や親戚、友達など大勢で過ごす機会に恵まれる。大型サイズやパック商品が売れ筋なので多めに持とう。</a:t>
                      </a:r>
                      <a:endParaRPr lang="en-US" altLang="ja-JP" sz="1200" u="none" strike="noStrike" dirty="0">
                        <a:solidFill>
                          <a:schemeClr val="tx1"/>
                        </a:solidFill>
                        <a:effectLst/>
                        <a:latin typeface="Meiryo UI"/>
                        <a:ea typeface="Meiryo UI"/>
                      </a:endParaRPr>
                    </a:p>
                  </a:txBody>
                  <a:tcPr marL="45720" marR="45720" vert="eaVert" anchor="ctr">
                    <a:solidFill>
                      <a:schemeClr val="accent4">
                        <a:lumMod val="20000"/>
                        <a:lumOff val="80000"/>
                      </a:schemeClr>
                    </a:solidFill>
                  </a:tcPr>
                </a:tc>
                <a:tc>
                  <a:txBody>
                    <a:bodyPr/>
                    <a:lstStyle/>
                    <a:p>
                      <a:pPr marL="0" lvl="0" algn="l">
                        <a:buNone/>
                      </a:pPr>
                      <a:r>
                        <a:rPr kumimoji="1" lang="ja-JP" altLang="en-US" sz="1200" u="none" strike="noStrike" kern="1200" dirty="0">
                          <a:solidFill>
                            <a:schemeClr val="tx1"/>
                          </a:solidFill>
                          <a:effectLst/>
                          <a:latin typeface="Meiryo UI"/>
                          <a:ea typeface="Meiryo UI"/>
                          <a:cs typeface="+mn-cs"/>
                        </a:rPr>
                        <a:t>端午の節句を祝う、ちまきやかしわ餅、ケーキなどは予約販売を強化したい。かしわ餅は季節を感じる商品。レジ前販売も有効だ。</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連休最終日を迎えるが、５月は週末の天気が良ければ絶好の行楽日和となる。唐揚げ、コロッケなどの揚げ物需要が高まるので強化する。</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chemeClr val="accent4">
                        <a:lumMod val="20000"/>
                        <a:lumOff val="80000"/>
                      </a:schemeClr>
                    </a:solidFill>
                  </a:tcPr>
                </a:tc>
                <a:tc>
                  <a:txBody>
                    <a:bodyPr/>
                    <a:lstStyle/>
                    <a:p>
                      <a:pPr algn="l" fontAlgn="auto"/>
                      <a:r>
                        <a:rPr lang="ja-JP" altLang="en-US" sz="1200" b="0" i="0" u="none" strike="noStrike" dirty="0">
                          <a:solidFill>
                            <a:schemeClr val="tx1"/>
                          </a:solidFill>
                          <a:effectLst/>
                          <a:latin typeface="Meiryo UI"/>
                          <a:ea typeface="Meiryo UI"/>
                        </a:rPr>
                        <a:t>「コナモン」とは、たこ焼き、うどん、お好み焼きなど粉を使った食べ物のこと。行楽客でにぎわう週末に売れるので、多めに持つ。</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a:solidFill>
                            <a:schemeClr val="tx1"/>
                          </a:solidFill>
                          <a:effectLst/>
                          <a:latin typeface="Meiryo UI"/>
                          <a:ea typeface="Meiryo UI"/>
                        </a:rPr>
                        <a:t>沖縄</a:t>
                      </a:r>
                      <a:r>
                        <a:rPr lang="ja-JP" altLang="en-US" sz="1200" b="0" i="0" u="none" strike="noStrike" kern="1200" noProof="0" dirty="0">
                          <a:solidFill>
                            <a:schemeClr val="tx1"/>
                          </a:solidFill>
                          <a:effectLst/>
                          <a:latin typeface="Meiryo UI"/>
                          <a:ea typeface="Meiryo UI"/>
                        </a:rPr>
                        <a:t>の名産品や夏物商品をエンドやゴールデンゾーンでまとめて展開。夏本番前に今のうちのアピールが肝心だ。</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kern="1200" noProof="0" dirty="0">
                          <a:solidFill>
                            <a:schemeClr val="tx1"/>
                          </a:solidFill>
                          <a:effectLst/>
                          <a:latin typeface="Meiryo UI"/>
                          <a:ea typeface="Meiryo UI"/>
                        </a:rPr>
                        <a:t>気温が上昇し、アイスクリームなど夏の商品が大きく動く。この日にちなみ、アイスクリームの割引キャンペーンなどを提案しよう。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kern="1200" noProof="0" dirty="0">
                          <a:solidFill>
                            <a:schemeClr val="tx1"/>
                          </a:solidFill>
                          <a:effectLst/>
                          <a:latin typeface="Meiryo UI"/>
                          <a:ea typeface="Meiryo UI"/>
                        </a:rPr>
                        <a:t>カーネーションや菓子、半生菓子、プレゼント雑貨などは予約活動を中心に行う。メッセージカード</a:t>
                      </a:r>
                      <a:r>
                        <a:rPr lang="ja-JP" altLang="en-US" sz="1200" b="0" i="0" u="none" strike="noStrike" kern="1200" noProof="0">
                          <a:solidFill>
                            <a:schemeClr val="tx1"/>
                          </a:solidFill>
                          <a:effectLst/>
                          <a:latin typeface="Meiryo UI"/>
                          <a:ea typeface="Meiryo UI"/>
                        </a:rPr>
                        <a:t>やラッピングした商品も用意しよう。</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dirty="0">
                          <a:solidFill>
                            <a:schemeClr val="tx1"/>
                          </a:solidFill>
                          <a:effectLst/>
                          <a:latin typeface="Meiryo UI"/>
                          <a:ea typeface="Meiryo UI"/>
                        </a:rPr>
                        <a:t>冷やし麺が売れ筋となるのは７月だが、７月と同じような夏日は、冷やし麺</a:t>
                      </a:r>
                      <a:r>
                        <a:rPr lang="ja-JP" altLang="en-US" sz="1200" b="0" i="0" u="none" strike="noStrike">
                          <a:solidFill>
                            <a:schemeClr val="tx1"/>
                          </a:solidFill>
                          <a:effectLst/>
                          <a:latin typeface="Meiryo UI"/>
                          <a:ea typeface="Meiryo UI"/>
                        </a:rPr>
                        <a:t>が大きく伸びる。</a:t>
                      </a:r>
                      <a:r>
                        <a:rPr lang="ja-JP" altLang="en-US" sz="1200" b="0" i="0" u="none" strike="noStrike" dirty="0">
                          <a:solidFill>
                            <a:schemeClr val="tx1"/>
                          </a:solidFill>
                          <a:effectLst/>
                          <a:latin typeface="Meiryo UI"/>
                          <a:ea typeface="Meiryo UI"/>
                        </a:rPr>
                        <a:t>気温上昇</a:t>
                      </a:r>
                      <a:r>
                        <a:rPr lang="ja-JP" altLang="en-US" sz="1200" b="0" i="0" u="none" strike="noStrike">
                          <a:solidFill>
                            <a:schemeClr val="tx1"/>
                          </a:solidFill>
                          <a:effectLst/>
                          <a:latin typeface="Meiryo UI"/>
                          <a:ea typeface="Meiryo UI"/>
                        </a:rPr>
                        <a:t>時はフェースを広げ、積極的に展開しよう。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アセロラは美容や疲労回復に良いといわれるビタミンＣを多く</a:t>
                      </a:r>
                      <a:r>
                        <a:rPr lang="ja-JP" altLang="en-US" sz="1200" b="0" i="0" u="none" strike="noStrike">
                          <a:solidFill>
                            <a:schemeClr val="tx1"/>
                          </a:solidFill>
                          <a:effectLst/>
                          <a:latin typeface="Meiryo UI"/>
                          <a:ea typeface="Meiryo UI"/>
                        </a:rPr>
                        <a:t>含む。健康意識が</a:t>
                      </a:r>
                      <a:r>
                        <a:rPr lang="ja-JP" altLang="en-US" sz="1200" b="0" i="0" u="none" strike="noStrike" dirty="0">
                          <a:solidFill>
                            <a:schemeClr val="tx1"/>
                          </a:solidFill>
                          <a:effectLst/>
                          <a:latin typeface="Meiryo UI"/>
                          <a:ea typeface="Meiryo UI"/>
                        </a:rPr>
                        <a:t>高まっているので、健康関連商品</a:t>
                      </a:r>
                      <a:r>
                        <a:rPr lang="ja-JP" altLang="en-US" sz="1200" b="0" i="0" u="none" strike="noStrike">
                          <a:solidFill>
                            <a:schemeClr val="tx1"/>
                          </a:solidFill>
                          <a:effectLst/>
                          <a:latin typeface="Meiryo UI"/>
                          <a:ea typeface="Meiryo UI"/>
                        </a:rPr>
                        <a:t>を提案したい。</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カクテルなどの酒類のフェアを展開。この時季は、レモンや青リンゴなど爽やかなフレーバーが人気。</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新入社員（ゴールデンルーキー）に期待とエールを込めてゴールドキウイフルーツを贈る日。この日にちなみ、キウイを使った商品を</a:t>
                      </a:r>
                      <a:r>
                        <a:rPr lang="ja-JP" altLang="en" sz="1200" b="0" i="0" u="none" strike="noStrike" dirty="0">
                          <a:solidFill>
                            <a:schemeClr val="tx1"/>
                          </a:solidFill>
                          <a:effectLst/>
                          <a:latin typeface="Meiryo UI"/>
                          <a:ea typeface="Meiryo UI"/>
                        </a:rPr>
                        <a:t>ＰＲ</a:t>
                      </a:r>
                      <a:r>
                        <a:rPr lang="ja-JP" altLang="en-US" sz="1200" b="0" i="0" u="none" strike="noStrike" dirty="0">
                          <a:solidFill>
                            <a:schemeClr val="tx1"/>
                          </a:solidFill>
                          <a:effectLst/>
                          <a:latin typeface="Meiryo UI"/>
                          <a:ea typeface="Meiryo UI"/>
                        </a:rPr>
                        <a:t>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algn="l" defTabSz="2045330" rtl="0" eaLnBrk="1" fontAlgn="b" latinLnBrk="0" hangingPunct="1"/>
                      <a:r>
                        <a:rPr lang="ja-JP" altLang="en-US" sz="1200" b="0" i="0" u="none" strike="noStrike" dirty="0">
                          <a:solidFill>
                            <a:schemeClr val="tx1"/>
                          </a:solidFill>
                          <a:effectLst/>
                          <a:latin typeface="Meiryo UI"/>
                          <a:ea typeface="Meiryo UI"/>
                        </a:rPr>
                        <a:t>ＧＷ</a:t>
                      </a:r>
                      <a:r>
                        <a:rPr kumimoji="1" lang="ja-JP" altLang="en-US" sz="1200" u="none" strike="noStrike" kern="1200" dirty="0">
                          <a:solidFill>
                            <a:schemeClr val="tx1"/>
                          </a:solidFill>
                          <a:effectLst/>
                          <a:latin typeface="Meiryo UI"/>
                          <a:ea typeface="Meiryo UI"/>
                          <a:cs typeface="+mn-cs"/>
                        </a:rPr>
                        <a:t>明けは体調を</a:t>
                      </a:r>
                      <a:r>
                        <a:rPr kumimoji="1" lang="ja-JP" altLang="en-US" sz="1200" u="none" strike="noStrike" kern="1200">
                          <a:solidFill>
                            <a:schemeClr val="tx1"/>
                          </a:solidFill>
                          <a:effectLst/>
                          <a:latin typeface="Meiryo UI"/>
                          <a:ea typeface="Meiryo UI"/>
                          <a:cs typeface="+mn-cs"/>
                        </a:rPr>
                        <a:t>崩しがち。機能性</a:t>
                      </a:r>
                      <a:r>
                        <a:rPr kumimoji="1" lang="ja-JP" altLang="en-US" sz="1200" u="none" strike="noStrike" kern="1200" dirty="0">
                          <a:solidFill>
                            <a:schemeClr val="tx1"/>
                          </a:solidFill>
                          <a:effectLst/>
                          <a:latin typeface="Meiryo UI"/>
                          <a:ea typeface="Meiryo UI"/>
                          <a:cs typeface="+mn-cs"/>
                        </a:rPr>
                        <a:t>ヨーグルトなど体に良い商品の提案をしよう。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晴天の日が続き、旅行や行楽を楽しむ人でにぎわう。遠足、修学旅行を実施する学校も</a:t>
                      </a:r>
                      <a:r>
                        <a:rPr lang="ja-JP" altLang="en-US" sz="1200" b="0" i="0" u="none" strike="noStrike">
                          <a:solidFill>
                            <a:schemeClr val="tx1"/>
                          </a:solidFill>
                          <a:effectLst/>
                          <a:latin typeface="Meiryo UI"/>
                          <a:ea typeface="Meiryo UI"/>
                        </a:rPr>
                        <a:t>多い。立地に応じて弁当や唐揚げ、土産物の販促を強化しよう。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marL="0" lvl="0" algn="l">
                        <a:buNone/>
                      </a:pPr>
                      <a:r>
                        <a:rPr kumimoji="1" lang="ja-JP" altLang="en-US" sz="1200" b="0" i="0" u="none" strike="noStrike" kern="1200" noProof="0">
                          <a:solidFill>
                            <a:schemeClr val="tx1"/>
                          </a:solidFill>
                          <a:effectLst/>
                          <a:latin typeface="Meiryo UI"/>
                          <a:ea typeface="Meiryo UI"/>
                          <a:cs typeface="+mn-cs"/>
                        </a:rPr>
                        <a:t>新茶の季節でお茶に関心の高い時季。単品だけでなく、お茶漬けやお茶に合う菓子など、プラスワン購入を促してみよう。</a:t>
                      </a:r>
                      <a:endParaRPr kumimoji="1" lang="en-US" altLang="ja-JP" sz="1200" b="0" i="0" u="none" strike="noStrike" kern="1200" noProof="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noProof="0">
                          <a:solidFill>
                            <a:schemeClr val="tx1"/>
                          </a:solidFill>
                          <a:effectLst/>
                          <a:latin typeface="Meiryo UI"/>
                          <a:ea typeface="Meiryo UI"/>
                          <a:cs typeface="+mn-cs"/>
                        </a:rPr>
                        <a:t>ファイバーとは食物繊維のこと。</a:t>
                      </a:r>
                      <a:r>
                        <a:rPr kumimoji="1" lang="en-US" altLang="ja-JP" sz="1200" b="0" i="0" u="none" strike="noStrike" kern="1200" noProof="0" dirty="0">
                          <a:solidFill>
                            <a:schemeClr val="tx1"/>
                          </a:solidFill>
                          <a:effectLst/>
                          <a:latin typeface="Meiryo UI"/>
                          <a:ea typeface="Meiryo UI"/>
                          <a:cs typeface="+mn-cs"/>
                        </a:rPr>
                        <a:t>15</a:t>
                      </a:r>
                      <a:r>
                        <a:rPr kumimoji="1" lang="ja-JP" altLang="en-US" sz="1200" b="0" i="0" u="none" strike="noStrike" kern="1200" noProof="0">
                          <a:solidFill>
                            <a:schemeClr val="tx1"/>
                          </a:solidFill>
                          <a:effectLst/>
                          <a:latin typeface="Meiryo UI"/>
                          <a:ea typeface="Meiryo UI"/>
                          <a:cs typeface="+mn-cs"/>
                        </a:rPr>
                        <a:t>日のヨーグルトの日と併せて、健康応援フェアを開催し、健康訴求を高めよう。</a:t>
                      </a:r>
                      <a:endParaRPr lang="en-US" altLang="ja-JP" sz="1200" b="0" i="0" u="none" strike="noStrike" dirty="0">
                        <a:solidFill>
                          <a:schemeClr val="tx1"/>
                        </a:solidFill>
                        <a:effectLst/>
                        <a:latin typeface="Meiryo UI" panose="020B0604030504040204" pitchFamily="50" charset="-128"/>
                        <a:ea typeface="Meiryo UI" panose="020B0604030504040204" pitchFamily="50" charset="-128"/>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気温</a:t>
                      </a:r>
                      <a:r>
                        <a:rPr lang="ja-JP" altLang="en-US" sz="1200" b="0" i="0" u="none" strike="noStrike" dirty="0">
                          <a:solidFill>
                            <a:schemeClr val="tx1"/>
                          </a:solidFill>
                          <a:effectLst/>
                          <a:latin typeface="Meiryo UI"/>
                          <a:ea typeface="Meiryo UI"/>
                        </a:rPr>
                        <a:t>が上昇し、チルドデザートの販売も伸長する。クレープや</a:t>
                      </a:r>
                      <a:r>
                        <a:rPr lang="ja-JP" altLang="en-US" sz="1200" b="0" i="0" u="none" strike="noStrike">
                          <a:solidFill>
                            <a:schemeClr val="tx1"/>
                          </a:solidFill>
                          <a:effectLst/>
                          <a:latin typeface="Meiryo UI"/>
                          <a:ea typeface="Meiryo UI"/>
                        </a:rPr>
                        <a:t>シュークリームなどの販促を強化</a:t>
                      </a:r>
                      <a:r>
                        <a:rPr lang="ja-JP" altLang="en-US" sz="1200" b="0" i="0" u="none" strike="noStrike" dirty="0">
                          <a:solidFill>
                            <a:schemeClr val="tx1"/>
                          </a:solidFill>
                          <a:effectLst/>
                          <a:latin typeface="Meiryo UI"/>
                          <a:ea typeface="Meiryo UI"/>
                        </a:rPr>
                        <a:t>をしよう。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en-US" altLang="ja-JP" sz="1200" b="0" i="0" u="none" strike="noStrike" dirty="0">
                          <a:solidFill>
                            <a:schemeClr val="tx1"/>
                          </a:solidFill>
                          <a:effectLst/>
                          <a:latin typeface="Meiryo UI"/>
                          <a:ea typeface="Meiryo UI"/>
                        </a:rPr>
                        <a:t>5</a:t>
                      </a:r>
                      <a:r>
                        <a:rPr lang="ja-JP" altLang="en-US" sz="1200" b="0" i="0" u="none" strike="noStrike" dirty="0">
                          <a:solidFill>
                            <a:schemeClr val="tx1"/>
                          </a:solidFill>
                          <a:effectLst/>
                          <a:latin typeface="Meiryo UI"/>
                          <a:ea typeface="Meiryo UI"/>
                        </a:rPr>
                        <a:t>月の週末は行楽日和。野外行楽需要が高まるため、ロードサイドでは、</a:t>
                      </a:r>
                      <a:r>
                        <a:rPr lang="ja-JP" altLang="en-US" sz="1200" b="0" i="0" u="none" strike="noStrike">
                          <a:solidFill>
                            <a:schemeClr val="tx1"/>
                          </a:solidFill>
                          <a:effectLst/>
                          <a:latin typeface="Meiryo UI"/>
                          <a:ea typeface="Meiryo UI"/>
                        </a:rPr>
                        <a:t>行楽フェアなど検討しよう</a:t>
                      </a:r>
                      <a:r>
                        <a:rPr lang="ja-JP" altLang="en-US" sz="1200" b="0" i="0" u="none" strike="noStrike" dirty="0">
                          <a:solidFill>
                            <a:schemeClr val="tx1"/>
                          </a:solidFill>
                          <a:effectLst/>
                          <a:latin typeface="Meiryo UI"/>
                          <a:ea typeface="Meiryo UI"/>
                        </a:rPr>
                        <a:t>。</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rtl="0" eaLnBrk="1" fontAlgn="auto" latinLnBrk="0" hangingPunct="1">
                        <a:lnSpc>
                          <a:spcPct val="100000"/>
                        </a:lnSpc>
                        <a:spcBef>
                          <a:spcPts val="0"/>
                        </a:spcBef>
                        <a:spcAft>
                          <a:spcPts val="0"/>
                        </a:spcAft>
                        <a:buClrTx/>
                        <a:buSzTx/>
                        <a:buFontTx/>
                        <a:buNone/>
                      </a:pPr>
                      <a:r>
                        <a:rPr lang="ja-JP" altLang="en-US" sz="1200" b="0" i="0" u="none" strike="noStrike">
                          <a:solidFill>
                            <a:schemeClr val="tx1"/>
                          </a:solidFill>
                          <a:effectLst/>
                          <a:latin typeface="Meiryo UI"/>
                          <a:ea typeface="Meiryo UI"/>
                        </a:rPr>
                        <a:t>二十四節気の一つで、万物がすくすく成長する時季。西日本では走り梅雨も見られるため、急な天候の変化に注意する。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dirty="0">
                          <a:solidFill>
                            <a:schemeClr val="tx1"/>
                          </a:solidFill>
                          <a:effectLst/>
                          <a:latin typeface="Meiryo UI"/>
                          <a:ea typeface="Meiryo UI"/>
                          <a:cs typeface="+mn-cs"/>
                        </a:rPr>
                        <a:t>スポーツイベントが盛んに行われる時季は、スポーツをする人、観戦を楽しむ人向けの商品を用意。スポーツ飲料、日よけ対策商品を多めに持つ。</a:t>
                      </a:r>
                      <a:endParaRPr kumimoji="1" lang="en-US" altLang="ja-JP" sz="1200" u="none" strike="noStrike" kern="1200" dirty="0">
                        <a:solidFill>
                          <a:schemeClr val="tx1"/>
                        </a:solidFill>
                        <a:effectLst/>
                        <a:latin typeface="Meiryo UI"/>
                        <a:ea typeface="Meiryo UI"/>
                        <a:cs typeface="+mn-cs"/>
                      </a:endParaRPr>
                    </a:p>
                  </a:txBody>
                  <a:tcPr marL="45720" marR="45720" vert="eaVert" anchor="ctr">
                    <a:no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u="none" strike="noStrike">
                          <a:solidFill>
                            <a:schemeClr val="tx1"/>
                          </a:solidFill>
                          <a:effectLst/>
                          <a:latin typeface="Meiryo UI"/>
                          <a:ea typeface="Meiryo UI"/>
                        </a:rPr>
                        <a:t>チョコチップクッキー、チョコレートなど</a:t>
                      </a:r>
                      <a:r>
                        <a:rPr lang="ja-JP" altLang="en-US" sz="1200" u="none" strike="noStrike" dirty="0">
                          <a:solidFill>
                            <a:schemeClr val="tx1"/>
                          </a:solidFill>
                          <a:effectLst/>
                          <a:latin typeface="Meiryo UI"/>
                          <a:ea typeface="Meiryo UI"/>
                        </a:rPr>
                        <a:t>の菓子を売り込もう。暑い日はチョコチップアイスもお薦め。</a:t>
                      </a:r>
                      <a:endParaRPr kumimoji="1" lang="ja-JP" altLang="en-US" sz="1200" u="none" strike="noStrike" kern="1200" dirty="0">
                        <a:solidFill>
                          <a:schemeClr val="tx1"/>
                        </a:solidFill>
                        <a:effectLst/>
                        <a:latin typeface="Meiryo UI" panose="020B0604030504040204" pitchFamily="50" charset="-128"/>
                        <a:ea typeface="Meiryo UI" panose="020B0604030504040204" pitchFamily="50" charset="-128"/>
                        <a:cs typeface="+mn-cs"/>
                      </a:endParaRPr>
                    </a:p>
                  </a:txBody>
                  <a:tcPr marL="45720" marR="45720" vert="eaVert" anchor="ctr">
                    <a:solidFill>
                      <a:schemeClr val="accent1">
                        <a:lumMod val="20000"/>
                        <a:lumOff val="80000"/>
                      </a:schemeClr>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kumimoji="1" lang="ja-JP" altLang="en-US" sz="1200" u="none" strike="noStrike" kern="1200">
                          <a:solidFill>
                            <a:schemeClr val="tx1"/>
                          </a:solidFill>
                          <a:effectLst/>
                          <a:latin typeface="Meiryo UI"/>
                          <a:ea typeface="Meiryo UI"/>
                          <a:cs typeface="+mn-cs"/>
                        </a:rPr>
                        <a:t>この日にちなみ、腸内環境を整えて、健康な日々を送れるよう、菌活を提案しよう。</a:t>
                      </a:r>
                      <a:endParaRPr kumimoji="1" lang="en-US" altLang="ja-JP" sz="1200" u="none" strike="noStrike" kern="1200" dirty="0">
                        <a:solidFill>
                          <a:schemeClr val="tx1"/>
                        </a:solidFill>
                        <a:effectLst/>
                        <a:latin typeface="Meiryo UI"/>
                        <a:ea typeface="Meiryo UI"/>
                        <a:cs typeface="+mn-cs"/>
                      </a:endParaRPr>
                    </a:p>
                  </a:txBody>
                  <a:tcPr marL="45720" marR="45720" vert="eaVert" anchor="ctr">
                    <a:solidFill>
                      <a:srgbClr val="FFE1E1"/>
                    </a:solidFill>
                  </a:tcPr>
                </a:tc>
                <a:tc>
                  <a:txBody>
                    <a:bodyPr/>
                    <a:lstStyle/>
                    <a:p>
                      <a:pPr algn="l" fontAlgn="auto"/>
                      <a:r>
                        <a:rPr lang="ja-JP" altLang="en-US" sz="1200" b="0" i="0" u="none" strike="noStrike" dirty="0">
                          <a:solidFill>
                            <a:schemeClr val="tx1"/>
                          </a:solidFill>
                          <a:effectLst/>
                          <a:latin typeface="Meiryo UI"/>
                          <a:ea typeface="Meiryo UI"/>
                        </a:rPr>
                        <a:t>世間では浸透していないだけに、拡販の余地がある。冷凍食品、ミールキットなど手軽に食事が作れる商品の提案をする。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浴室、台所など、水回りのカビ予防商品をＰＲしよう。</a:t>
                      </a:r>
                      <a:endParaRPr lang="ja-JP" altLang="en-US"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１本で１日分の栄養が取れる野菜や果実のジュース、人気のスムージーによく使われるのが小松菜。</a:t>
                      </a:r>
                      <a:r>
                        <a:rPr lang="ja-JP" altLang="en-US" sz="1200" b="0" i="0" u="none" strike="noStrike">
                          <a:solidFill>
                            <a:schemeClr val="tx1"/>
                          </a:solidFill>
                          <a:effectLst/>
                          <a:latin typeface="Meiryo UI"/>
                          <a:ea typeface="Meiryo UI"/>
                        </a:rPr>
                        <a:t>販促物で小松菜の魅力を訴求しよう。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花火といえば夏の印象だが</a:t>
                      </a:r>
                      <a:r>
                        <a:rPr lang="ja-JP" altLang="en-US" sz="1200" b="0" i="0" u="none" strike="noStrike">
                          <a:solidFill>
                            <a:schemeClr val="tx1"/>
                          </a:solidFill>
                          <a:effectLst/>
                          <a:latin typeface="Meiryo UI"/>
                          <a:ea typeface="Meiryo UI"/>
                        </a:rPr>
                        <a:t>、この時季にも</a:t>
                      </a:r>
                      <a:r>
                        <a:rPr lang="ja-JP" altLang="en-US" sz="1200" b="0" i="0" u="none" strike="noStrike" dirty="0">
                          <a:solidFill>
                            <a:schemeClr val="tx1"/>
                          </a:solidFill>
                          <a:effectLst/>
                          <a:latin typeface="Meiryo UI"/>
                          <a:ea typeface="Meiryo UI"/>
                        </a:rPr>
                        <a:t>動く。週末の需要が高いので、パック商品を中心に持つ。梅雨に入ると鈍る</a:t>
                      </a:r>
                      <a:r>
                        <a:rPr lang="ja-JP" altLang="en-US" sz="1200" b="0" i="0" u="none" strike="noStrike">
                          <a:solidFill>
                            <a:schemeClr val="tx1"/>
                          </a:solidFill>
                          <a:effectLst/>
                          <a:latin typeface="Meiryo UI"/>
                          <a:ea typeface="Meiryo UI"/>
                        </a:rPr>
                        <a:t>ので注意したい。</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気温が上昇し</a:t>
                      </a:r>
                      <a:r>
                        <a:rPr lang="ja-JP" altLang="en-US" sz="1200" b="0" i="0" u="none" strike="noStrike">
                          <a:solidFill>
                            <a:schemeClr val="tx1"/>
                          </a:solidFill>
                          <a:effectLst/>
                          <a:latin typeface="Meiryo UI"/>
                          <a:ea typeface="Meiryo UI"/>
                        </a:rPr>
                        <a:t>薄着の時季に</a:t>
                      </a:r>
                      <a:r>
                        <a:rPr lang="ja-JP" altLang="en-US" sz="1200" b="0" i="0" u="none" strike="noStrike" dirty="0">
                          <a:solidFill>
                            <a:schemeClr val="tx1"/>
                          </a:solidFill>
                          <a:effectLst/>
                          <a:latin typeface="Meiryo UI"/>
                          <a:ea typeface="Meiryo UI"/>
                        </a:rPr>
                        <a:t>なると、ダイエット訴求効果が高まる。こんにゃくゼリーなど、低カロリー商品の展開をする。</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この日にちなみ、店の清掃を強化する。清潔感のある店作りを心掛けよう。</a:t>
                      </a:r>
                      <a:endParaRPr lang="en-US" altLang="ja-JP" sz="1200" b="0" i="0" u="none" strike="noStrike" dirty="0">
                        <a:solidFill>
                          <a:schemeClr val="tx1"/>
                        </a:solidFill>
                        <a:effectLst/>
                        <a:latin typeface="Meiryo UI"/>
                        <a:ea typeface="Meiryo UI"/>
                      </a:endParaRPr>
                    </a:p>
                  </a:txBody>
                  <a:tcPr marL="45720" marR="45720" vert="eaVert" anchor="ctr">
                    <a:solidFill>
                      <a:schemeClr val="accent1">
                        <a:lumMod val="20000"/>
                        <a:lumOff val="80000"/>
                      </a:schemeClr>
                    </a:solidFill>
                  </a:tcPr>
                </a:tc>
                <a:tc>
                  <a:txBody>
                    <a:bodyPr/>
                    <a:lstStyle/>
                    <a:p>
                      <a:pPr algn="l" fontAlgn="auto"/>
                      <a:r>
                        <a:rPr lang="ja-JP" altLang="en-US" sz="1200" b="0" i="0" u="none" strike="noStrike">
                          <a:solidFill>
                            <a:schemeClr val="tx1"/>
                          </a:solidFill>
                          <a:effectLst/>
                          <a:latin typeface="Meiryo UI"/>
                          <a:ea typeface="Meiryo UI"/>
                        </a:rPr>
                        <a:t>毎月月末はそばの日。５月下旬は冷やし麺の販売が伸長する。梅雨に入ると売れなくなるため、今のうちに売り込む。</a:t>
                      </a:r>
                      <a:endParaRPr lang="en-US" altLang="ja-JP" sz="1200" b="0" i="0" u="none" strike="noStrike" dirty="0">
                        <a:solidFill>
                          <a:schemeClr val="tx1"/>
                        </a:solidFill>
                        <a:effectLst/>
                        <a:latin typeface="Meiryo UI"/>
                        <a:ea typeface="Meiryo UI"/>
                      </a:endParaRPr>
                    </a:p>
                  </a:txBody>
                  <a:tcPr marL="45720" marR="45720" vert="eaVert" anchor="ctr">
                    <a:solidFill>
                      <a:srgbClr val="FFE1E1"/>
                    </a:solidFill>
                  </a:tcPr>
                </a:tc>
                <a:tc>
                  <a:txBody>
                    <a:bodyPr/>
                    <a:lstStyle/>
                    <a:p>
                      <a:pPr marL="0" marR="0" lvl="0" indent="0" algn="l" defTabSz="2045330" rtl="0" eaLnBrk="1" fontAlgn="auto" latinLnBrk="0" hangingPunct="1">
                        <a:lnSpc>
                          <a:spcPct val="100000"/>
                        </a:lnSpc>
                        <a:spcBef>
                          <a:spcPts val="0"/>
                        </a:spcBef>
                        <a:spcAft>
                          <a:spcPts val="0"/>
                        </a:spcAft>
                        <a:buClrTx/>
                        <a:buSzTx/>
                        <a:buFontTx/>
                        <a:buNone/>
                        <a:tabLst/>
                        <a:defRPr/>
                      </a:pPr>
                      <a:r>
                        <a:rPr lang="ja-JP" altLang="en-US" sz="1200" b="0" i="0" u="none" strike="noStrike">
                          <a:solidFill>
                            <a:schemeClr val="tx1"/>
                          </a:solidFill>
                          <a:effectLst/>
                          <a:latin typeface="Meiryo UI"/>
                          <a:ea typeface="Meiryo UI"/>
                        </a:rPr>
                        <a:t>梅雨が近づくと天候不順の日が増える。高温多湿な気候に加え廃棄ロスが増えやすくなるため、発注量に注意する。</a:t>
                      </a:r>
                      <a:endParaRPr lang="ja-JP" altLang="ja-JP" sz="1200">
                        <a:solidFill>
                          <a:schemeClr val="tx1"/>
                        </a:solidFill>
                      </a:endParaRPr>
                    </a:p>
                  </a:txBody>
                  <a:tcPr marL="45720" marR="45720" vert="eaVert" anchor="ctr">
                    <a:noFill/>
                  </a:tcPr>
                </a:tc>
                <a:tc>
                  <a:txBody>
                    <a:bodyPr/>
                    <a:lstStyle/>
                    <a:p>
                      <a:pPr algn="l" fontAlgn="auto"/>
                      <a:r>
                        <a:rPr lang="ja-JP" altLang="en-US" sz="1200" b="0" i="0" u="none" strike="noStrike" dirty="0">
                          <a:solidFill>
                            <a:schemeClr val="tx1"/>
                          </a:solidFill>
                          <a:effectLst/>
                          <a:latin typeface="Meiryo UI"/>
                          <a:ea typeface="Meiryo UI"/>
                        </a:rPr>
                        <a:t>栄養豊富な卵を</a:t>
                      </a:r>
                      <a:r>
                        <a:rPr lang="ja-JP" altLang="en-US" sz="1200" b="0" i="0" u="none" strike="noStrike">
                          <a:solidFill>
                            <a:schemeClr val="tx1"/>
                          </a:solidFill>
                          <a:effectLst/>
                          <a:latin typeface="Meiryo UI"/>
                          <a:ea typeface="Meiryo UI"/>
                        </a:rPr>
                        <a:t>使った料理のオムレツ</a:t>
                      </a:r>
                      <a:r>
                        <a:rPr lang="ja-JP" altLang="en-US" sz="1200" b="0" i="0" u="none" strike="noStrike" dirty="0">
                          <a:solidFill>
                            <a:schemeClr val="tx1"/>
                          </a:solidFill>
                          <a:effectLst/>
                          <a:latin typeface="Meiryo UI"/>
                          <a:ea typeface="Meiryo UI"/>
                        </a:rPr>
                        <a:t>を通して、健康を育む日にしたいという思いから制定。卵を使った惣菜をＰＲしよう。</a:t>
                      </a:r>
                      <a:endParaRPr lang="en-US" altLang="ja-JP" sz="1200" b="0" i="0" u="none" strike="noStrike" dirty="0">
                        <a:solidFill>
                          <a:schemeClr val="tx1"/>
                        </a:solidFill>
                        <a:effectLst/>
                        <a:latin typeface="Meiryo UI"/>
                        <a:ea typeface="Meiryo UI"/>
                      </a:endParaRPr>
                    </a:p>
                  </a:txBody>
                  <a:tcPr marL="45720" marR="45720" vert="eaVert" anchor="ctr">
                    <a:noFill/>
                  </a:tcPr>
                </a:tc>
                <a:tc>
                  <a:txBody>
                    <a:bodyPr/>
                    <a:lstStyle/>
                    <a:p>
                      <a:pPr algn="l" fontAlgn="auto"/>
                      <a:r>
                        <a:rPr lang="ja-JP" altLang="en-US" sz="1200" b="0" i="0" u="none" strike="noStrike">
                          <a:solidFill>
                            <a:schemeClr val="tx1"/>
                          </a:solidFill>
                          <a:effectLst/>
                          <a:latin typeface="Meiryo UI"/>
                          <a:ea typeface="Meiryo UI"/>
                        </a:rPr>
                        <a:t>地震などが多く発生し、防災意識が高まる今</a:t>
                      </a:r>
                      <a:r>
                        <a:rPr lang="ja-JP" altLang="en-US" sz="1200" b="0" i="0" u="none" strike="noStrike" dirty="0">
                          <a:solidFill>
                            <a:schemeClr val="tx1"/>
                          </a:solidFill>
                          <a:effectLst/>
                          <a:latin typeface="Meiryo UI"/>
                          <a:ea typeface="Meiryo UI"/>
                        </a:rPr>
                        <a:t>こそ防災</a:t>
                      </a:r>
                      <a:r>
                        <a:rPr lang="ja-JP" altLang="en-US" sz="1200" b="0" i="0" u="none" strike="noStrike">
                          <a:solidFill>
                            <a:schemeClr val="tx1"/>
                          </a:solidFill>
                          <a:effectLst/>
                          <a:latin typeface="Meiryo UI"/>
                          <a:ea typeface="Meiryo UI"/>
                        </a:rPr>
                        <a:t>用品を常備することをお薦めしたい。</a:t>
                      </a:r>
                      <a:endParaRPr lang="en-US" altLang="ja-JP" sz="1200" b="0" i="0" u="none" strike="noStrike" dirty="0">
                        <a:solidFill>
                          <a:schemeClr val="tx1"/>
                        </a:solidFill>
                        <a:effectLst/>
                        <a:latin typeface="Meiryo UI"/>
                        <a:ea typeface="Meiryo UI"/>
                      </a:endParaRPr>
                    </a:p>
                  </a:txBody>
                  <a:tcPr marL="45720" marR="45720" vert="eaVert" anchor="ctr">
                    <a:noFill/>
                  </a:tcPr>
                </a:tc>
                <a:extLst>
                  <a:ext uri="{0D108BD9-81ED-4DB2-BD59-A6C34878D82A}">
                    <a16:rowId xmlns:a16="http://schemas.microsoft.com/office/drawing/2014/main" val="3575630444"/>
                  </a:ext>
                </a:extLst>
              </a:tr>
              <a:tr h="118600">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4">
                        <a:lumMod val="20000"/>
                        <a:lumOff val="80000"/>
                      </a:schemeClr>
                    </a:solid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solidFill>
                      <a:schemeClr val="accent4">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solidFill>
                          <a:srgbClr val="FF0000"/>
                        </a:solidFill>
                        <a:effectLst/>
                        <a:latin typeface="Meiryo UI"/>
                        <a:ea typeface="Meiryo UI"/>
                      </a:endParaRPr>
                    </a:p>
                  </a:txBody>
                  <a:tcPr marL="0" marR="0" marT="0" marB="0" vert="eaVert" anchor="b">
                    <a:noFill/>
                  </a:tcPr>
                </a:tc>
                <a:tc>
                  <a:txBody>
                    <a:bodyPr/>
                    <a:lstStyle/>
                    <a:p>
                      <a:pPr algn="ctr" fontAlgn="auto"/>
                      <a:endParaRPr lang="ja-JP" altLang="en-US" sz="900" b="0" i="0" u="none" strike="noStrike">
                        <a:effectLst/>
                        <a:latin typeface="Meiryo UI" panose="020B0604030504040204" pitchFamily="50" charset="-128"/>
                        <a:ea typeface="Meiryo UI" panose="020B0604030504040204" pitchFamily="50" charset="-128"/>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noFill/>
                  </a:tcPr>
                </a:tc>
                <a:tc>
                  <a:txBody>
                    <a:bodyPr/>
                    <a:lstStyle/>
                    <a:p>
                      <a:pPr algn="ctr" fontAlgn="auto"/>
                      <a:endParaRPr lang="ja-JP" altLang="en-US" sz="900" b="0" i="0" u="none" strike="noStrike">
                        <a:solidFill>
                          <a:schemeClr val="tx1"/>
                        </a:solidFill>
                        <a:effectLst/>
                        <a:latin typeface="Meiryo UI"/>
                        <a:ea typeface="Meiryo UI"/>
                      </a:endParaRPr>
                    </a:p>
                  </a:txBody>
                  <a:tcPr marL="0" marR="0" marT="0" marB="0" vert="eaVert" anchor="b">
                    <a:solidFill>
                      <a:schemeClr val="accent1">
                        <a:lumMod val="20000"/>
                        <a:lumOff val="80000"/>
                      </a:schemeClr>
                    </a:solidFill>
                  </a:tcPr>
                </a:tc>
                <a:tc>
                  <a:txBody>
                    <a:bodyPr/>
                    <a:lstStyle/>
                    <a:p>
                      <a:pPr algn="ctr" fontAlgn="auto"/>
                      <a:r>
                        <a:rPr lang="ja-JP" altLang="en-US" sz="900" u="none" strike="noStrike">
                          <a:effectLst/>
                          <a:latin typeface="Meiryo UI"/>
                          <a:ea typeface="Meiryo UI"/>
                        </a:rPr>
                        <a:t>　</a:t>
                      </a:r>
                      <a:endParaRPr lang="ja-JP" altLang="en-US" sz="900" b="0" i="0" u="none" strike="noStrike">
                        <a:effectLst/>
                        <a:latin typeface="Meiryo UI"/>
                        <a:ea typeface="Meiryo UI"/>
                      </a:endParaRPr>
                    </a:p>
                  </a:txBody>
                  <a:tcPr marL="0" marR="0" marT="0" marB="0" vert="eaVert" anchor="b">
                    <a:solidFill>
                      <a:srgbClr val="FFE1E1"/>
                    </a:solidFill>
                  </a:tcPr>
                </a:tc>
                <a:tc>
                  <a:txBody>
                    <a:bodyPr/>
                    <a:lstStyle/>
                    <a:p>
                      <a:pPr algn="ctr" fontAlgn="auto"/>
                      <a:endParaRPr lang="ja-JP" altLang="en-US" sz="900" b="0" i="0" u="none" strike="noStrike">
                        <a:effectLst/>
                        <a:latin typeface="Meiryo UI"/>
                        <a:ea typeface="Meiryo UI"/>
                      </a:endParaRPr>
                    </a:p>
                  </a:txBody>
                  <a:tcPr marL="0" marR="0" marT="0" marB="0" vert="eaVert" anchor="b">
                    <a:noFill/>
                  </a:tcPr>
                </a:tc>
                <a:tc>
                  <a:txBody>
                    <a:bodyPr/>
                    <a:lstStyle/>
                    <a:p>
                      <a:pPr algn="ctr" fontAlgn="auto"/>
                      <a:r>
                        <a:rPr lang="ja-JP" altLang="en-US" sz="900" u="none" strike="noStrike">
                          <a:solidFill>
                            <a:schemeClr val="tx1"/>
                          </a:solidFill>
                          <a:effectLst/>
                          <a:latin typeface="Meiryo UI"/>
                          <a:ea typeface="Meiryo UI"/>
                        </a:rPr>
                        <a:t>　</a:t>
                      </a:r>
                      <a:endParaRPr lang="ja-JP" altLang="en-US" sz="900" b="0" i="0" u="none" strike="noStrike">
                        <a:solidFill>
                          <a:schemeClr val="tx1"/>
                        </a:solidFill>
                        <a:effectLst/>
                        <a:latin typeface="Meiryo UI"/>
                        <a:ea typeface="Meiryo UI"/>
                      </a:endParaRPr>
                    </a:p>
                  </a:txBody>
                  <a:tcPr marL="0" marR="0" marT="0" marB="0" vert="eaVert" anchor="b">
                    <a:noFill/>
                  </a:tcPr>
                </a:tc>
                <a:tc>
                  <a:txBody>
                    <a:bodyPr/>
                    <a:lstStyle/>
                    <a:p>
                      <a:pPr algn="ctr" fontAlgn="auto"/>
                      <a:r>
                        <a:rPr lang="ja-JP" altLang="en-US" sz="900" u="none" strike="noStrike" dirty="0">
                          <a:effectLst/>
                          <a:latin typeface="Meiryo UI"/>
                          <a:ea typeface="Meiryo UI"/>
                        </a:rPr>
                        <a:t>　</a:t>
                      </a:r>
                      <a:endParaRPr lang="ja-JP" altLang="en-US" sz="900" b="0" i="0" u="none" strike="noStrike" dirty="0">
                        <a:effectLst/>
                        <a:latin typeface="Meiryo UI"/>
                        <a:ea typeface="Meiryo UI"/>
                      </a:endParaRPr>
                    </a:p>
                  </a:txBody>
                  <a:tcPr marL="0" marR="0" marT="0" marB="0" vert="eaVert" anchor="b">
                    <a:noFill/>
                  </a:tcPr>
                </a:tc>
                <a:extLst>
                  <a:ext uri="{0D108BD9-81ED-4DB2-BD59-A6C34878D82A}">
                    <a16:rowId xmlns:a16="http://schemas.microsoft.com/office/drawing/2014/main" val="2801771382"/>
                  </a:ext>
                </a:extLst>
              </a:tr>
            </a:tbl>
          </a:graphicData>
        </a:graphic>
      </p:graphicFrame>
      <p:sp>
        <p:nvSpPr>
          <p:cNvPr id="50" name="角丸四角形 49">
            <a:extLst>
              <a:ext uri="{FF2B5EF4-FFF2-40B4-BE49-F238E27FC236}">
                <a16:creationId xmlns:a16="http://schemas.microsoft.com/office/drawing/2014/main" id="{893A84DF-5CAF-4AF6-31BA-02470CFFC863}"/>
              </a:ext>
            </a:extLst>
          </p:cNvPr>
          <p:cNvSpPr/>
          <p:nvPr/>
        </p:nvSpPr>
        <p:spPr bwMode="auto">
          <a:xfrm>
            <a:off x="18448650" y="13967733"/>
            <a:ext cx="2930244" cy="684461"/>
          </a:xfrm>
          <a:prstGeom prst="roundRect">
            <a:avLst/>
          </a:prstGeom>
          <a:ln>
            <a:headEnd/>
            <a:tailEnd/>
          </a:ln>
        </p:spPr>
        <p:style>
          <a:lnRef idx="2">
            <a:schemeClr val="accent6"/>
          </a:lnRef>
          <a:fillRef idx="1">
            <a:schemeClr val="lt1"/>
          </a:fillRef>
          <a:effectRef idx="0">
            <a:schemeClr val="accent6"/>
          </a:effectRef>
          <a:fontRef idx="minor">
            <a:schemeClr val="dk1"/>
          </a:fontRef>
        </p:style>
        <p:txBody>
          <a:bodyPr wrap="square" lIns="0" tIns="22860" rIns="0" bIns="22860" rtlCol="0" anchor="ctr" upright="1"/>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altLang="ja-JP" sz="800" b="0" i="0" baseline="0" dirty="0">
                <a:solidFill>
                  <a:schemeClr val="dk1"/>
                </a:solidFill>
                <a:effectLst/>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800"/>
              <a:t>天気予報は、ダイキン工業株式会社が公表している</a:t>
            </a:r>
            <a:endParaRPr kumimoji="1" lang="en-US" altLang="ja-JP" sz="800" dirty="0"/>
          </a:p>
          <a:p>
            <a:r>
              <a:rPr kumimoji="1" lang="ja-JP" altLang="en-US" sz="800"/>
              <a:t>　「ダイキン</a:t>
            </a:r>
            <a:r>
              <a:rPr kumimoji="1" lang="en-US" altLang="ja-JP" sz="800" dirty="0"/>
              <a:t>AIR</a:t>
            </a:r>
            <a:r>
              <a:rPr kumimoji="1" lang="ja-JP" altLang="en-US" sz="800"/>
              <a:t>カレンダー」を参照させて頂いております。　　　　　　　　　　　　　　　　　　　　　　</a:t>
            </a:r>
            <a:endParaRPr kumimoji="1" lang="en-US" altLang="ja-JP" sz="800" dirty="0"/>
          </a:p>
          <a:p>
            <a:r>
              <a:rPr kumimoji="1" lang="ja-JP" altLang="en-US" sz="800"/>
              <a:t>　　　　　　　</a:t>
            </a:r>
            <a:r>
              <a:rPr kumimoji="1" lang="en-US" altLang="ja-JP" sz="800" dirty="0"/>
              <a:t>https://www.daikin.co.jp/otenki/calendar_web</a:t>
            </a:r>
            <a:endParaRPr lang="ja-JP" altLang="ja-JP" sz="800">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Text Box 14">
            <a:extLst>
              <a:ext uri="{FF2B5EF4-FFF2-40B4-BE49-F238E27FC236}">
                <a16:creationId xmlns:a16="http://schemas.microsoft.com/office/drawing/2014/main" id="{AE3213A1-72A4-4ACB-B6DD-EC99A5A402B8}"/>
              </a:ext>
            </a:extLst>
          </p:cNvPr>
          <p:cNvSpPr txBox="1">
            <a:spLocks noChangeArrowheads="1"/>
          </p:cNvSpPr>
          <p:nvPr/>
        </p:nvSpPr>
        <p:spPr bwMode="auto">
          <a:xfrm>
            <a:off x="13410282" y="14082310"/>
            <a:ext cx="5504395" cy="388792"/>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defRPr sz="1000"/>
            </a:pPr>
            <a:r>
              <a:rPr lang="ja-JP" altLang="en-US" sz="2000" b="1" i="0" u="none" strike="noStrike" baseline="0">
                <a:solidFill>
                  <a:srgbClr val="000000"/>
                </a:solidFill>
                <a:latin typeface="Meiryo UI" panose="020B0604030504040204" pitchFamily="50" charset="-128"/>
                <a:ea typeface="Meiryo UI" panose="020B0604030504040204" pitchFamily="50" charset="-128"/>
                <a:cs typeface="Meiryo UI" panose="020B0604030504040204" pitchFamily="50" charset="-128"/>
              </a:rPr>
              <a:t>     　支社　　　　営業部　　　　 担当：</a:t>
            </a:r>
            <a:endParaRPr lang="ja-JP" altLang="en-US" sz="105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Text Box 14">
            <a:extLst>
              <a:ext uri="{FF2B5EF4-FFF2-40B4-BE49-F238E27FC236}">
                <a16:creationId xmlns:a16="http://schemas.microsoft.com/office/drawing/2014/main" id="{32AF88EE-5451-437F-BF4B-D40FEFC4E7D6}"/>
              </a:ext>
            </a:extLst>
          </p:cNvPr>
          <p:cNvSpPr txBox="1">
            <a:spLocks noChangeArrowheads="1"/>
          </p:cNvSpPr>
          <p:nvPr/>
        </p:nvSpPr>
        <p:spPr bwMode="auto">
          <a:xfrm>
            <a:off x="13548328" y="14435036"/>
            <a:ext cx="4590896" cy="488534"/>
          </a:xfrm>
          <a:prstGeom prst="rect">
            <a:avLst/>
          </a:prstGeom>
          <a:noFill/>
          <a:ln w="9525">
            <a:noFill/>
            <a:miter lim="800000"/>
            <a:headEnd/>
            <a:tailEnd/>
          </a:ln>
        </p:spPr>
        <p:txBody>
          <a:bodyPr wrap="square" lIns="27432" tIns="22860"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rtl="0"/>
            <a:r>
              <a:rPr lang="en-US" altLang="ja-JP" sz="2400" b="1" i="0" baseline="0" dirty="0">
                <a:effectLst/>
                <a:latin typeface="+mn-lt"/>
                <a:ea typeface="+mn-ea"/>
                <a:cs typeface="+mn-cs"/>
              </a:rPr>
              <a:t>TEL</a:t>
            </a:r>
            <a:r>
              <a:rPr lang="ja-JP" altLang="en-US" sz="2400" b="1" i="0" baseline="0">
                <a:effectLst/>
                <a:latin typeface="+mn-lt"/>
                <a:ea typeface="+mn-ea"/>
                <a:cs typeface="+mn-cs"/>
              </a:rPr>
              <a:t>：</a:t>
            </a:r>
            <a:r>
              <a:rPr lang="ja-JP" altLang="ja-JP" sz="2400" b="1" i="0" baseline="0">
                <a:effectLst/>
                <a:latin typeface="+mn-lt"/>
                <a:ea typeface="+mn-ea"/>
                <a:cs typeface="+mn-cs"/>
              </a:rPr>
              <a:t> </a:t>
            </a:r>
            <a:endParaRPr lang="ja-JP" altLang="ja-JP" sz="4000">
              <a:effectLst/>
            </a:endParaRPr>
          </a:p>
        </p:txBody>
      </p:sp>
      <p:pic>
        <p:nvPicPr>
          <p:cNvPr id="3" name="図 2">
            <a:extLst>
              <a:ext uri="{FF2B5EF4-FFF2-40B4-BE49-F238E27FC236}">
                <a16:creationId xmlns:a16="http://schemas.microsoft.com/office/drawing/2014/main" id="{DC923650-EB29-BDD1-BFA5-2874FA61444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3346617" y="13833826"/>
            <a:ext cx="1894435" cy="214500"/>
          </a:xfrm>
          <a:prstGeom prst="rect">
            <a:avLst/>
          </a:prstGeom>
        </p:spPr>
      </p:pic>
      <p:pic>
        <p:nvPicPr>
          <p:cNvPr id="6" name="図 5" descr="図形&#10;&#10;中程度の精度で自動的に生成された説明">
            <a:extLst>
              <a:ext uri="{FF2B5EF4-FFF2-40B4-BE49-F238E27FC236}">
                <a16:creationId xmlns:a16="http://schemas.microsoft.com/office/drawing/2014/main" id="{1C58474D-DB59-8DFF-4C60-903DF6CDBA40}"/>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pic>
        <p:nvPicPr>
          <p:cNvPr id="11" name="図 10">
            <a:extLst>
              <a:ext uri="{FF2B5EF4-FFF2-40B4-BE49-F238E27FC236}">
                <a16:creationId xmlns:a16="http://schemas.microsoft.com/office/drawing/2014/main" id="{F8F9F647-304A-0866-3C06-2D34902E9AD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55819" b="50711"/>
          <a:stretch/>
        </p:blipFill>
        <p:spPr>
          <a:xfrm>
            <a:off x="19764973" y="94196"/>
            <a:ext cx="1537744" cy="1431037"/>
          </a:xfrm>
          <a:prstGeom prst="rect">
            <a:avLst/>
          </a:prstGeom>
        </p:spPr>
      </p:pic>
      <p:pic>
        <p:nvPicPr>
          <p:cNvPr id="14" name="図 13">
            <a:extLst>
              <a:ext uri="{FF2B5EF4-FFF2-40B4-BE49-F238E27FC236}">
                <a16:creationId xmlns:a16="http://schemas.microsoft.com/office/drawing/2014/main" id="{153FC898-2FE6-3540-7127-5A6B97CCAD58}"/>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2468" r="77731" b="-4086"/>
          <a:stretch/>
        </p:blipFill>
        <p:spPr>
          <a:xfrm>
            <a:off x="-61260" y="2712947"/>
            <a:ext cx="1239621" cy="902567"/>
          </a:xfrm>
          <a:prstGeom prst="rect">
            <a:avLst/>
          </a:prstGeom>
        </p:spPr>
      </p:pic>
      <p:pic>
        <p:nvPicPr>
          <p:cNvPr id="17" name="図 16">
            <a:extLst>
              <a:ext uri="{FF2B5EF4-FFF2-40B4-BE49-F238E27FC236}">
                <a16:creationId xmlns:a16="http://schemas.microsoft.com/office/drawing/2014/main" id="{54D773F0-9549-F3D0-CA90-19E8C7CE801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657" r="52920" b="60445"/>
          <a:stretch/>
        </p:blipFill>
        <p:spPr>
          <a:xfrm>
            <a:off x="78569" y="8549853"/>
            <a:ext cx="1274527" cy="1548154"/>
          </a:xfrm>
          <a:prstGeom prst="rect">
            <a:avLst/>
          </a:prstGeom>
        </p:spPr>
      </p:pic>
      <p:pic>
        <p:nvPicPr>
          <p:cNvPr id="25" name="図 24">
            <a:extLst>
              <a:ext uri="{FF2B5EF4-FFF2-40B4-BE49-F238E27FC236}">
                <a16:creationId xmlns:a16="http://schemas.microsoft.com/office/drawing/2014/main" id="{46C494C7-D307-4018-B239-3C414FA73E99}"/>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78066" b="73684"/>
          <a:stretch/>
        </p:blipFill>
        <p:spPr>
          <a:xfrm>
            <a:off x="1" y="12371150"/>
            <a:ext cx="1467764" cy="1320740"/>
          </a:xfrm>
          <a:prstGeom prst="rect">
            <a:avLst/>
          </a:prstGeom>
        </p:spPr>
      </p:pic>
      <p:pic>
        <p:nvPicPr>
          <p:cNvPr id="28" name="図 27">
            <a:extLst>
              <a:ext uri="{FF2B5EF4-FFF2-40B4-BE49-F238E27FC236}">
                <a16:creationId xmlns:a16="http://schemas.microsoft.com/office/drawing/2014/main" id="{3DC4A3CC-6687-CB88-DD48-EF1372DC1DB7}"/>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6007" r="77379" b="41084"/>
          <a:stretch/>
        </p:blipFill>
        <p:spPr>
          <a:xfrm>
            <a:off x="1480825" y="13752028"/>
            <a:ext cx="1194289" cy="1303053"/>
          </a:xfrm>
          <a:prstGeom prst="rect">
            <a:avLst/>
          </a:prstGeom>
        </p:spPr>
      </p:pic>
      <p:pic>
        <p:nvPicPr>
          <p:cNvPr id="34" name="図 33">
            <a:extLst>
              <a:ext uri="{FF2B5EF4-FFF2-40B4-BE49-F238E27FC236}">
                <a16:creationId xmlns:a16="http://schemas.microsoft.com/office/drawing/2014/main" id="{E634A718-6F5A-04B4-85AB-A078B0130A7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65558" t="55508"/>
          <a:stretch/>
        </p:blipFill>
        <p:spPr>
          <a:xfrm>
            <a:off x="5540332" y="12509391"/>
            <a:ext cx="1318590" cy="1277484"/>
          </a:xfrm>
          <a:prstGeom prst="rect">
            <a:avLst/>
          </a:prstGeom>
        </p:spPr>
      </p:pic>
      <p:pic>
        <p:nvPicPr>
          <p:cNvPr id="45" name="図 44">
            <a:extLst>
              <a:ext uri="{FF2B5EF4-FFF2-40B4-BE49-F238E27FC236}">
                <a16:creationId xmlns:a16="http://schemas.microsoft.com/office/drawing/2014/main" id="{D23BF778-808E-4871-200C-11FFE273C1F1}"/>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58481" r="80276" b="16861"/>
          <a:stretch/>
        </p:blipFill>
        <p:spPr>
          <a:xfrm>
            <a:off x="9294518" y="13874190"/>
            <a:ext cx="1273268" cy="1193824"/>
          </a:xfrm>
          <a:prstGeom prst="rect">
            <a:avLst/>
          </a:prstGeom>
        </p:spPr>
      </p:pic>
      <p:pic>
        <p:nvPicPr>
          <p:cNvPr id="47" name="図 46">
            <a:extLst>
              <a:ext uri="{FF2B5EF4-FFF2-40B4-BE49-F238E27FC236}">
                <a16:creationId xmlns:a16="http://schemas.microsoft.com/office/drawing/2014/main" id="{34E56FF8-E9A6-F977-C8EA-FD4036E793A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2248" b="69868"/>
          <a:stretch/>
        </p:blipFill>
        <p:spPr>
          <a:xfrm>
            <a:off x="13238902" y="14724256"/>
            <a:ext cx="4590896" cy="615757"/>
          </a:xfrm>
          <a:prstGeom prst="rect">
            <a:avLst/>
          </a:prstGeom>
        </p:spPr>
      </p:pic>
      <p:pic>
        <p:nvPicPr>
          <p:cNvPr id="48" name="図 47">
            <a:extLst>
              <a:ext uri="{FF2B5EF4-FFF2-40B4-BE49-F238E27FC236}">
                <a16:creationId xmlns:a16="http://schemas.microsoft.com/office/drawing/2014/main" id="{72928F7A-8D18-6CEC-44A6-5626663DC25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t="12248" b="69868"/>
          <a:stretch/>
        </p:blipFill>
        <p:spPr>
          <a:xfrm>
            <a:off x="17609015" y="14707267"/>
            <a:ext cx="4590896" cy="615757"/>
          </a:xfrm>
          <a:prstGeom prst="rect">
            <a:avLst/>
          </a:prstGeom>
        </p:spPr>
      </p:pic>
      <p:pic>
        <p:nvPicPr>
          <p:cNvPr id="51" name="図 50">
            <a:extLst>
              <a:ext uri="{FF2B5EF4-FFF2-40B4-BE49-F238E27FC236}">
                <a16:creationId xmlns:a16="http://schemas.microsoft.com/office/drawing/2014/main" id="{9C697AB6-BEC8-7CC3-614E-828DDCCFB96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452914" y="2059724"/>
            <a:ext cx="242575" cy="245526"/>
          </a:xfrm>
          <a:prstGeom prst="rect">
            <a:avLst/>
          </a:prstGeom>
        </p:spPr>
      </p:pic>
      <p:pic>
        <p:nvPicPr>
          <p:cNvPr id="52" name="図 51">
            <a:extLst>
              <a:ext uri="{FF2B5EF4-FFF2-40B4-BE49-F238E27FC236}">
                <a16:creationId xmlns:a16="http://schemas.microsoft.com/office/drawing/2014/main" id="{A7BE9ED7-7E24-934F-C61F-65963B33D00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043464" y="2040674"/>
            <a:ext cx="242575" cy="245526"/>
          </a:xfrm>
          <a:prstGeom prst="rect">
            <a:avLst/>
          </a:prstGeom>
        </p:spPr>
      </p:pic>
      <p:pic>
        <p:nvPicPr>
          <p:cNvPr id="56" name="図 55">
            <a:extLst>
              <a:ext uri="{FF2B5EF4-FFF2-40B4-BE49-F238E27FC236}">
                <a16:creationId xmlns:a16="http://schemas.microsoft.com/office/drawing/2014/main" id="{75BD6AAC-3434-73A8-FC3B-B301DA8AFAB4}"/>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663280" y="2044152"/>
            <a:ext cx="288059" cy="288059"/>
          </a:xfrm>
          <a:prstGeom prst="rect">
            <a:avLst/>
          </a:prstGeom>
        </p:spPr>
      </p:pic>
      <p:pic>
        <p:nvPicPr>
          <p:cNvPr id="58" name="図 57">
            <a:extLst>
              <a:ext uri="{FF2B5EF4-FFF2-40B4-BE49-F238E27FC236}">
                <a16:creationId xmlns:a16="http://schemas.microsoft.com/office/drawing/2014/main" id="{C13C6CD3-BF0A-4934-D0FB-09448A21435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237089" y="2040674"/>
            <a:ext cx="288059" cy="288059"/>
          </a:xfrm>
          <a:prstGeom prst="rect">
            <a:avLst/>
          </a:prstGeom>
        </p:spPr>
      </p:pic>
      <p:pic>
        <p:nvPicPr>
          <p:cNvPr id="59" name="図 58">
            <a:extLst>
              <a:ext uri="{FF2B5EF4-FFF2-40B4-BE49-F238E27FC236}">
                <a16:creationId xmlns:a16="http://schemas.microsoft.com/office/drawing/2014/main" id="{A4E3B018-36FA-E616-047A-2861435DD83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3808589" y="2040674"/>
            <a:ext cx="288059" cy="288059"/>
          </a:xfrm>
          <a:prstGeom prst="rect">
            <a:avLst/>
          </a:prstGeom>
        </p:spPr>
      </p:pic>
      <p:pic>
        <p:nvPicPr>
          <p:cNvPr id="61" name="図 60">
            <a:extLst>
              <a:ext uri="{FF2B5EF4-FFF2-40B4-BE49-F238E27FC236}">
                <a16:creationId xmlns:a16="http://schemas.microsoft.com/office/drawing/2014/main" id="{B5BE4C4C-6D8B-A93F-ACEC-8FB13FA9EC89}"/>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427714" y="2040674"/>
            <a:ext cx="288059" cy="288059"/>
          </a:xfrm>
          <a:prstGeom prst="rect">
            <a:avLst/>
          </a:prstGeom>
        </p:spPr>
      </p:pic>
      <p:pic>
        <p:nvPicPr>
          <p:cNvPr id="62" name="図 61">
            <a:extLst>
              <a:ext uri="{FF2B5EF4-FFF2-40B4-BE49-F238E27FC236}">
                <a16:creationId xmlns:a16="http://schemas.microsoft.com/office/drawing/2014/main" id="{73A28D8E-4E43-5CBE-BB88-6D29655CECF8}"/>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037314" y="2040674"/>
            <a:ext cx="288059" cy="288059"/>
          </a:xfrm>
          <a:prstGeom prst="rect">
            <a:avLst/>
          </a:prstGeom>
        </p:spPr>
      </p:pic>
      <p:pic>
        <p:nvPicPr>
          <p:cNvPr id="64" name="図 63">
            <a:extLst>
              <a:ext uri="{FF2B5EF4-FFF2-40B4-BE49-F238E27FC236}">
                <a16:creationId xmlns:a16="http://schemas.microsoft.com/office/drawing/2014/main" id="{8F8B2734-64FD-8F8D-CFB3-243F18A2467D}"/>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5627864" y="2040674"/>
            <a:ext cx="288059" cy="288059"/>
          </a:xfrm>
          <a:prstGeom prst="rect">
            <a:avLst/>
          </a:prstGeom>
        </p:spPr>
      </p:pic>
      <p:pic>
        <p:nvPicPr>
          <p:cNvPr id="66" name="図 65">
            <a:extLst>
              <a:ext uri="{FF2B5EF4-FFF2-40B4-BE49-F238E27FC236}">
                <a16:creationId xmlns:a16="http://schemas.microsoft.com/office/drawing/2014/main" id="{1552FAD2-3A56-A275-A4C4-C4979883E55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186839" y="2040674"/>
            <a:ext cx="242575" cy="245526"/>
          </a:xfrm>
          <a:prstGeom prst="rect">
            <a:avLst/>
          </a:prstGeom>
        </p:spPr>
      </p:pic>
      <p:pic>
        <p:nvPicPr>
          <p:cNvPr id="67" name="図 66">
            <a:extLst>
              <a:ext uri="{FF2B5EF4-FFF2-40B4-BE49-F238E27FC236}">
                <a16:creationId xmlns:a16="http://schemas.microsoft.com/office/drawing/2014/main" id="{2A7E259E-84E7-29C0-21DF-F9B3BD4CA16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777389" y="2021624"/>
            <a:ext cx="242575" cy="245526"/>
          </a:xfrm>
          <a:prstGeom prst="rect">
            <a:avLst/>
          </a:prstGeom>
        </p:spPr>
      </p:pic>
      <p:pic>
        <p:nvPicPr>
          <p:cNvPr id="68" name="図 67">
            <a:extLst>
              <a:ext uri="{FF2B5EF4-FFF2-40B4-BE49-F238E27FC236}">
                <a16:creationId xmlns:a16="http://schemas.microsoft.com/office/drawing/2014/main" id="{DE33F2A9-947F-0B3C-3BC7-41D550DF2B8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7361414" y="2050199"/>
            <a:ext cx="288059" cy="288059"/>
          </a:xfrm>
          <a:prstGeom prst="rect">
            <a:avLst/>
          </a:prstGeom>
        </p:spPr>
      </p:pic>
      <p:pic>
        <p:nvPicPr>
          <p:cNvPr id="69" name="図 68">
            <a:extLst>
              <a:ext uri="{FF2B5EF4-FFF2-40B4-BE49-F238E27FC236}">
                <a16:creationId xmlns:a16="http://schemas.microsoft.com/office/drawing/2014/main" id="{EE74CEF0-F42D-DA6A-D3C7-AA91E18D96F9}"/>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7968014" y="2040674"/>
            <a:ext cx="242575" cy="245526"/>
          </a:xfrm>
          <a:prstGeom prst="rect">
            <a:avLst/>
          </a:prstGeom>
        </p:spPr>
      </p:pic>
      <p:pic>
        <p:nvPicPr>
          <p:cNvPr id="70" name="図 69">
            <a:extLst>
              <a:ext uri="{FF2B5EF4-FFF2-40B4-BE49-F238E27FC236}">
                <a16:creationId xmlns:a16="http://schemas.microsoft.com/office/drawing/2014/main" id="{A6A2A874-2013-E19A-5311-63B554EFA9F3}"/>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8512121" y="1952825"/>
            <a:ext cx="337754" cy="314325"/>
          </a:xfrm>
          <a:prstGeom prst="rect">
            <a:avLst/>
          </a:prstGeom>
        </p:spPr>
      </p:pic>
      <p:pic>
        <p:nvPicPr>
          <p:cNvPr id="71" name="図 70">
            <a:extLst>
              <a:ext uri="{FF2B5EF4-FFF2-40B4-BE49-F238E27FC236}">
                <a16:creationId xmlns:a16="http://schemas.microsoft.com/office/drawing/2014/main" id="{BE64E61F-AB63-6126-4374-7DC51BD35F7E}"/>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9121721" y="1962350"/>
            <a:ext cx="337754" cy="314325"/>
          </a:xfrm>
          <a:prstGeom prst="rect">
            <a:avLst/>
          </a:prstGeom>
        </p:spPr>
      </p:pic>
      <p:pic>
        <p:nvPicPr>
          <p:cNvPr id="72" name="図 71">
            <a:extLst>
              <a:ext uri="{FF2B5EF4-FFF2-40B4-BE49-F238E27FC236}">
                <a16:creationId xmlns:a16="http://schemas.microsoft.com/office/drawing/2014/main" id="{A67C64B2-A2FD-C46C-0510-F75A24BE0A2F}"/>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9780764" y="2050199"/>
            <a:ext cx="288059" cy="288059"/>
          </a:xfrm>
          <a:prstGeom prst="rect">
            <a:avLst/>
          </a:prstGeom>
        </p:spPr>
      </p:pic>
      <p:pic>
        <p:nvPicPr>
          <p:cNvPr id="73" name="図 72">
            <a:extLst>
              <a:ext uri="{FF2B5EF4-FFF2-40B4-BE49-F238E27FC236}">
                <a16:creationId xmlns:a16="http://schemas.microsoft.com/office/drawing/2014/main" id="{EEB5E566-48B3-0297-1D24-0A8F4DE61613}"/>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0340921" y="1943300"/>
            <a:ext cx="337754" cy="314325"/>
          </a:xfrm>
          <a:prstGeom prst="rect">
            <a:avLst/>
          </a:prstGeom>
        </p:spPr>
      </p:pic>
      <p:pic>
        <p:nvPicPr>
          <p:cNvPr id="74" name="図 73">
            <a:extLst>
              <a:ext uri="{FF2B5EF4-FFF2-40B4-BE49-F238E27FC236}">
                <a16:creationId xmlns:a16="http://schemas.microsoft.com/office/drawing/2014/main" id="{33F6B764-8276-CB09-034F-6D74599B42BB}"/>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025539" y="2031149"/>
            <a:ext cx="242575" cy="245526"/>
          </a:xfrm>
          <a:prstGeom prst="rect">
            <a:avLst/>
          </a:prstGeom>
        </p:spPr>
      </p:pic>
      <p:pic>
        <p:nvPicPr>
          <p:cNvPr id="75" name="図 74">
            <a:extLst>
              <a:ext uri="{FF2B5EF4-FFF2-40B4-BE49-F238E27FC236}">
                <a16:creationId xmlns:a16="http://schemas.microsoft.com/office/drawing/2014/main" id="{B66A944C-C20E-20DF-EC51-D9C244EB1F53}"/>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1522021" y="1952825"/>
            <a:ext cx="337754" cy="314325"/>
          </a:xfrm>
          <a:prstGeom prst="rect">
            <a:avLst/>
          </a:prstGeom>
        </p:spPr>
      </p:pic>
      <p:pic>
        <p:nvPicPr>
          <p:cNvPr id="76" name="図 75">
            <a:extLst>
              <a:ext uri="{FF2B5EF4-FFF2-40B4-BE49-F238E27FC236}">
                <a16:creationId xmlns:a16="http://schemas.microsoft.com/office/drawing/2014/main" id="{49825F8F-5186-6CDC-96E1-3BA4AA08D442}"/>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2149489" y="2031149"/>
            <a:ext cx="242575" cy="245526"/>
          </a:xfrm>
          <a:prstGeom prst="rect">
            <a:avLst/>
          </a:prstGeom>
        </p:spPr>
      </p:pic>
      <p:pic>
        <p:nvPicPr>
          <p:cNvPr id="77" name="図 76">
            <a:extLst>
              <a:ext uri="{FF2B5EF4-FFF2-40B4-BE49-F238E27FC236}">
                <a16:creationId xmlns:a16="http://schemas.microsoft.com/office/drawing/2014/main" id="{CD138886-FF41-F21D-A67F-032115597734}"/>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2674546" y="1943300"/>
            <a:ext cx="337754" cy="314325"/>
          </a:xfrm>
          <a:prstGeom prst="rect">
            <a:avLst/>
          </a:prstGeom>
        </p:spPr>
      </p:pic>
      <p:pic>
        <p:nvPicPr>
          <p:cNvPr id="78" name="図 77">
            <a:extLst>
              <a:ext uri="{FF2B5EF4-FFF2-40B4-BE49-F238E27FC236}">
                <a16:creationId xmlns:a16="http://schemas.microsoft.com/office/drawing/2014/main" id="{60113AC4-FF49-A886-65C2-6C81C837E67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3324064" y="2031149"/>
            <a:ext cx="288059" cy="288059"/>
          </a:xfrm>
          <a:prstGeom prst="rect">
            <a:avLst/>
          </a:prstGeom>
        </p:spPr>
      </p:pic>
      <p:pic>
        <p:nvPicPr>
          <p:cNvPr id="79" name="図 78">
            <a:extLst>
              <a:ext uri="{FF2B5EF4-FFF2-40B4-BE49-F238E27FC236}">
                <a16:creationId xmlns:a16="http://schemas.microsoft.com/office/drawing/2014/main" id="{AC1ED040-0B0A-2628-5A9E-9416178856A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3873766" y="2040674"/>
            <a:ext cx="288059" cy="288059"/>
          </a:xfrm>
          <a:prstGeom prst="rect">
            <a:avLst/>
          </a:prstGeom>
        </p:spPr>
      </p:pic>
      <p:pic>
        <p:nvPicPr>
          <p:cNvPr id="80" name="図 79">
            <a:extLst>
              <a:ext uri="{FF2B5EF4-FFF2-40B4-BE49-F238E27FC236}">
                <a16:creationId xmlns:a16="http://schemas.microsoft.com/office/drawing/2014/main" id="{6DD1E584-C362-1333-5E80-24C807F6A5F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4483114" y="2040674"/>
            <a:ext cx="288059" cy="288059"/>
          </a:xfrm>
          <a:prstGeom prst="rect">
            <a:avLst/>
          </a:prstGeom>
        </p:spPr>
      </p:pic>
      <p:pic>
        <p:nvPicPr>
          <p:cNvPr id="81" name="図 80">
            <a:extLst>
              <a:ext uri="{FF2B5EF4-FFF2-40B4-BE49-F238E27FC236}">
                <a16:creationId xmlns:a16="http://schemas.microsoft.com/office/drawing/2014/main" id="{5826BD8C-015B-F51C-5952-30216A11B1CD}"/>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5083189" y="2040674"/>
            <a:ext cx="242575" cy="245526"/>
          </a:xfrm>
          <a:prstGeom prst="rect">
            <a:avLst/>
          </a:prstGeom>
        </p:spPr>
      </p:pic>
      <p:pic>
        <p:nvPicPr>
          <p:cNvPr id="82" name="図 81">
            <a:extLst>
              <a:ext uri="{FF2B5EF4-FFF2-40B4-BE49-F238E27FC236}">
                <a16:creationId xmlns:a16="http://schemas.microsoft.com/office/drawing/2014/main" id="{F404D140-3401-9023-E4A8-21690AD7E697}"/>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5635639" y="2050199"/>
            <a:ext cx="288059" cy="288059"/>
          </a:xfrm>
          <a:prstGeom prst="rect">
            <a:avLst/>
          </a:prstGeom>
        </p:spPr>
      </p:pic>
      <p:pic>
        <p:nvPicPr>
          <p:cNvPr id="83" name="図 82">
            <a:extLst>
              <a:ext uri="{FF2B5EF4-FFF2-40B4-BE49-F238E27FC236}">
                <a16:creationId xmlns:a16="http://schemas.microsoft.com/office/drawing/2014/main" id="{7705D25A-4FDE-D226-562B-B70036BEF6D0}"/>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6198796" y="1943300"/>
            <a:ext cx="337754" cy="314325"/>
          </a:xfrm>
          <a:prstGeom prst="rect">
            <a:avLst/>
          </a:prstGeom>
        </p:spPr>
      </p:pic>
      <p:pic>
        <p:nvPicPr>
          <p:cNvPr id="84" name="図 83">
            <a:extLst>
              <a:ext uri="{FF2B5EF4-FFF2-40B4-BE49-F238E27FC236}">
                <a16:creationId xmlns:a16="http://schemas.microsoft.com/office/drawing/2014/main" id="{635FC52C-0CEE-A09B-22CC-92272A951D1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6816739" y="2040674"/>
            <a:ext cx="242575" cy="245526"/>
          </a:xfrm>
          <a:prstGeom prst="rect">
            <a:avLst/>
          </a:prstGeom>
        </p:spPr>
      </p:pic>
      <p:pic>
        <p:nvPicPr>
          <p:cNvPr id="85" name="図 84">
            <a:extLst>
              <a:ext uri="{FF2B5EF4-FFF2-40B4-BE49-F238E27FC236}">
                <a16:creationId xmlns:a16="http://schemas.microsoft.com/office/drawing/2014/main" id="{2F19CFEA-1571-8040-7B3D-DCFA35D0ACA6}"/>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7378714" y="2050199"/>
            <a:ext cx="288059" cy="288059"/>
          </a:xfrm>
          <a:prstGeom prst="rect">
            <a:avLst/>
          </a:prstGeom>
        </p:spPr>
      </p:pic>
      <p:pic>
        <p:nvPicPr>
          <p:cNvPr id="86" name="図 85">
            <a:extLst>
              <a:ext uri="{FF2B5EF4-FFF2-40B4-BE49-F238E27FC236}">
                <a16:creationId xmlns:a16="http://schemas.microsoft.com/office/drawing/2014/main" id="{2EBC7805-D960-3B15-BEB8-220ED5477FBB}"/>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7922821" y="1962350"/>
            <a:ext cx="337754" cy="314325"/>
          </a:xfrm>
          <a:prstGeom prst="rect">
            <a:avLst/>
          </a:prstGeom>
        </p:spPr>
      </p:pic>
      <p:pic>
        <p:nvPicPr>
          <p:cNvPr id="87" name="図 86">
            <a:extLst>
              <a:ext uri="{FF2B5EF4-FFF2-40B4-BE49-F238E27FC236}">
                <a16:creationId xmlns:a16="http://schemas.microsoft.com/office/drawing/2014/main" id="{7950860B-F7CC-4347-4E01-E0063B13ACC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578864" y="2050199"/>
            <a:ext cx="242575" cy="245526"/>
          </a:xfrm>
          <a:prstGeom prst="rect">
            <a:avLst/>
          </a:prstGeom>
        </p:spPr>
      </p:pic>
      <p:pic>
        <p:nvPicPr>
          <p:cNvPr id="88" name="図 87">
            <a:extLst>
              <a:ext uri="{FF2B5EF4-FFF2-40B4-BE49-F238E27FC236}">
                <a16:creationId xmlns:a16="http://schemas.microsoft.com/office/drawing/2014/main" id="{9B34C719-8614-9BDF-43AA-0521ED46927B}"/>
              </a:ext>
            </a:extLst>
          </p:cNvPr>
          <p:cNvPicPr>
            <a:picLocks noChangeAspect="1"/>
          </p:cNvPicPr>
          <p:nvPr/>
        </p:nvPicPr>
        <p:blipFill rotWithShape="1">
          <a:blip r:embed="rId15" cstate="print">
            <a:extLst>
              <a:ext uri="{28A0092B-C50C-407E-A947-70E740481C1C}">
                <a14:useLocalDpi xmlns:a14="http://schemas.microsoft.com/office/drawing/2010/main"/>
              </a:ext>
            </a:extLst>
          </a:blip>
          <a:srcRect/>
          <a:stretch/>
        </p:blipFill>
        <p:spPr>
          <a:xfrm>
            <a:off x="19084871" y="1962350"/>
            <a:ext cx="337754" cy="314325"/>
          </a:xfrm>
          <a:prstGeom prst="rect">
            <a:avLst/>
          </a:prstGeom>
        </p:spPr>
      </p:pic>
      <p:pic>
        <p:nvPicPr>
          <p:cNvPr id="89" name="図 88">
            <a:extLst>
              <a:ext uri="{FF2B5EF4-FFF2-40B4-BE49-F238E27FC236}">
                <a16:creationId xmlns:a16="http://schemas.microsoft.com/office/drawing/2014/main" id="{15FAA991-C393-123C-EFDC-3E5DCC66B3F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9702814" y="2050199"/>
            <a:ext cx="288059" cy="288059"/>
          </a:xfrm>
          <a:prstGeom prst="rect">
            <a:avLst/>
          </a:prstGeom>
        </p:spPr>
      </p:pic>
      <p:pic>
        <p:nvPicPr>
          <p:cNvPr id="90" name="図 89">
            <a:extLst>
              <a:ext uri="{FF2B5EF4-FFF2-40B4-BE49-F238E27FC236}">
                <a16:creationId xmlns:a16="http://schemas.microsoft.com/office/drawing/2014/main" id="{7FB00DBD-37F7-72B1-9CFE-A22F03825742}"/>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0293364" y="2050199"/>
            <a:ext cx="288059" cy="288059"/>
          </a:xfrm>
          <a:prstGeom prst="rect">
            <a:avLst/>
          </a:prstGeom>
        </p:spPr>
      </p:pic>
      <p:pic>
        <p:nvPicPr>
          <p:cNvPr id="91" name="図 90">
            <a:extLst>
              <a:ext uri="{FF2B5EF4-FFF2-40B4-BE49-F238E27FC236}">
                <a16:creationId xmlns:a16="http://schemas.microsoft.com/office/drawing/2014/main" id="{9E3B4F3F-1A6A-FF8D-98A5-8F76771E859A}"/>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0883914" y="2059724"/>
            <a:ext cx="288059" cy="288059"/>
          </a:xfrm>
          <a:prstGeom prst="rect">
            <a:avLst/>
          </a:prstGeom>
        </p:spPr>
      </p:pic>
      <p:pic>
        <p:nvPicPr>
          <p:cNvPr id="12" name="図 11">
            <a:extLst>
              <a:ext uri="{FF2B5EF4-FFF2-40B4-BE49-F238E27FC236}">
                <a16:creationId xmlns:a16="http://schemas.microsoft.com/office/drawing/2014/main" id="{68953DED-7839-2E77-4BC2-56AA0578FB9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015680" y="3424448"/>
            <a:ext cx="1266661" cy="949996"/>
          </a:xfrm>
          <a:prstGeom prst="rect">
            <a:avLst/>
          </a:prstGeom>
        </p:spPr>
      </p:pic>
      <p:pic>
        <p:nvPicPr>
          <p:cNvPr id="15" name="図 14">
            <a:extLst>
              <a:ext uri="{FF2B5EF4-FFF2-40B4-BE49-F238E27FC236}">
                <a16:creationId xmlns:a16="http://schemas.microsoft.com/office/drawing/2014/main" id="{3233721F-2F65-EFF7-DBBB-D89D30CD57D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429073" y="3424448"/>
            <a:ext cx="1413773" cy="1057107"/>
          </a:xfrm>
          <a:prstGeom prst="rect">
            <a:avLst/>
          </a:prstGeom>
        </p:spPr>
      </p:pic>
      <p:pic>
        <p:nvPicPr>
          <p:cNvPr id="19" name="図 18">
            <a:extLst>
              <a:ext uri="{FF2B5EF4-FFF2-40B4-BE49-F238E27FC236}">
                <a16:creationId xmlns:a16="http://schemas.microsoft.com/office/drawing/2014/main" id="{14AD81BB-600A-D557-AD6E-3A18A21A8CD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6566812" y="3549494"/>
            <a:ext cx="742427" cy="1017709"/>
          </a:xfrm>
          <a:prstGeom prst="rect">
            <a:avLst/>
          </a:prstGeom>
        </p:spPr>
      </p:pic>
    </p:spTree>
    <p:extLst>
      <p:ext uri="{BB962C8B-B14F-4D97-AF65-F5344CB8AC3E}">
        <p14:creationId xmlns:p14="http://schemas.microsoft.com/office/powerpoint/2010/main" val="2790154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a:extLst>
              <a:ext uri="{FF2B5EF4-FFF2-40B4-BE49-F238E27FC236}">
                <a16:creationId xmlns:a16="http://schemas.microsoft.com/office/drawing/2014/main" id="{483626D2-DCB8-457A-B4C7-7B1BEB29B99A}"/>
              </a:ext>
            </a:extLst>
          </p:cNvPr>
          <p:cNvSpPr/>
          <p:nvPr/>
        </p:nvSpPr>
        <p:spPr>
          <a:xfrm>
            <a:off x="304944" y="11809610"/>
            <a:ext cx="9583490" cy="3101961"/>
          </a:xfrm>
          <a:prstGeom prst="roundRect">
            <a:avLst>
              <a:gd name="adj" fmla="val 6604"/>
            </a:avLst>
          </a:prstGeom>
          <a:solidFill>
            <a:srgbClr val="FFE1E1"/>
          </a:solidFill>
          <a:ln w="57150">
            <a:solidFill>
              <a:srgbClr val="C55A1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EBC44271-EE58-21E9-2D6E-B78EA667084D}"/>
              </a:ext>
            </a:extLst>
          </p:cNvPr>
          <p:cNvSpPr/>
          <p:nvPr/>
        </p:nvSpPr>
        <p:spPr bwMode="auto">
          <a:xfrm>
            <a:off x="186822" y="8584774"/>
            <a:ext cx="6777361" cy="4459764"/>
          </a:xfrm>
          <a:prstGeom prst="rect">
            <a:avLst/>
          </a:prstGeom>
          <a:noFill/>
          <a:ln>
            <a:noFill/>
          </a:ln>
          <a:effectLst>
            <a:outerShdw dist="107763" dir="2700000" algn="ctr" rotWithShape="0">
              <a:srgbClr val="808080"/>
            </a:outerShdw>
          </a:effectLst>
        </p:spPr>
        <p:txBody>
          <a:bodyPr wrap="square" lIns="18288" tIns="0"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4" name="Oval 1">
            <a:extLst>
              <a:ext uri="{FF2B5EF4-FFF2-40B4-BE49-F238E27FC236}">
                <a16:creationId xmlns:a16="http://schemas.microsoft.com/office/drawing/2014/main" id="{52FCFEE5-DBA2-C7E8-B552-D45C6EDCFF2F}"/>
              </a:ext>
            </a:extLst>
          </p:cNvPr>
          <p:cNvSpPr>
            <a:spLocks noChangeArrowheads="1"/>
          </p:cNvSpPr>
          <p:nvPr/>
        </p:nvSpPr>
        <p:spPr bwMode="auto">
          <a:xfrm>
            <a:off x="190373" y="1982866"/>
            <a:ext cx="4500440" cy="583191"/>
          </a:xfrm>
          <a:prstGeom prst="roundRect">
            <a:avLst/>
          </a:prstGeom>
          <a:solidFill>
            <a:srgbClr val="FFE699"/>
          </a:solidFill>
          <a:ln w="28575">
            <a:solidFill>
              <a:srgbClr val="FF9900"/>
            </a:solidFill>
          </a:ln>
          <a:effectLst/>
        </p:spPr>
        <p:txBody>
          <a:bodyPr wrap="square" lIns="36576" tIns="22860" rIns="36576" bIns="22860" anchor="ctr" upright="1"/>
          <a:lstStyle/>
          <a:p>
            <a:pPr algn="ctr" rtl="1">
              <a:lnSpc>
                <a:spcPts val="1600"/>
              </a:lnSpc>
              <a:defRPr sz="1000"/>
            </a:pPr>
            <a:r>
              <a:rPr lang="ja-JP" altLang="en-US" sz="1800" b="1" dirty="0">
                <a:latin typeface="HG丸ｺﾞｼｯｸM-PRO" panose="020F0600000000000000" pitchFamily="50" charset="-128"/>
                <a:ea typeface="HG丸ｺﾞｼｯｸM-PRO" panose="020F0600000000000000" pitchFamily="50" charset="-128"/>
              </a:rPr>
              <a:t>キビナゴの南蛮漬け</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1" name="AutoShape 2">
            <a:extLst>
              <a:ext uri="{FF2B5EF4-FFF2-40B4-BE49-F238E27FC236}">
                <a16:creationId xmlns:a16="http://schemas.microsoft.com/office/drawing/2014/main" id="{74C2CD55-D5F9-D4FB-9C3B-7D0A0D215C97}"/>
              </a:ext>
            </a:extLst>
          </p:cNvPr>
          <p:cNvSpPr>
            <a:spLocks noChangeArrowheads="1"/>
          </p:cNvSpPr>
          <p:nvPr/>
        </p:nvSpPr>
        <p:spPr bwMode="auto">
          <a:xfrm>
            <a:off x="186820" y="2605209"/>
            <a:ext cx="4503991" cy="370626"/>
          </a:xfrm>
          <a:prstGeom prst="flowChartAlternateProcess">
            <a:avLst/>
          </a:prstGeom>
          <a:noFill/>
          <a:ln w="38100" algn="ctr">
            <a:noFill/>
            <a:miter lim="800000"/>
            <a:headEnd/>
            <a:tailEnd/>
          </a:ln>
          <a:effectLst/>
        </p:spPr>
        <p:txBody>
          <a:bodyPr wrap="square" lIns="36576" tIns="18288" rIns="0" bIns="0" anchor="ctr" anchorCtr="1"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dirty="0">
                <a:latin typeface="HG丸ｺﾞｼｯｸM-PRO"/>
                <a:ea typeface="HG丸ｺﾞｼｯｸM-PRO"/>
                <a:cs typeface="HG丸ｺﾞｼｯｸM-PRO"/>
              </a:rPr>
              <a:t>骨まで食べられて栄養満点</a:t>
            </a:r>
            <a:endParaRPr lang="en-US" altLang="ja-JP" sz="1400" b="1" dirty="0">
              <a:latin typeface="HG丸ｺﾞｼｯｸM-PRO"/>
              <a:ea typeface="HG丸ｺﾞｼｯｸM-PRO"/>
              <a:cs typeface="HG丸ｺﾞｼｯｸM-PRO"/>
            </a:endParaRPr>
          </a:p>
        </p:txBody>
      </p:sp>
      <p:sp>
        <p:nvSpPr>
          <p:cNvPr id="14" name="Oval 5">
            <a:extLst>
              <a:ext uri="{FF2B5EF4-FFF2-40B4-BE49-F238E27FC236}">
                <a16:creationId xmlns:a16="http://schemas.microsoft.com/office/drawing/2014/main" id="{1968A3F6-AE4F-7464-8EE2-243271C89414}"/>
              </a:ext>
            </a:extLst>
          </p:cNvPr>
          <p:cNvSpPr>
            <a:spLocks noChangeArrowheads="1"/>
          </p:cNvSpPr>
          <p:nvPr/>
        </p:nvSpPr>
        <p:spPr bwMode="auto">
          <a:xfrm>
            <a:off x="4907554" y="1948102"/>
            <a:ext cx="4909448" cy="587100"/>
          </a:xfrm>
          <a:prstGeom prst="roundRect">
            <a:avLst/>
          </a:prstGeom>
          <a:solidFill>
            <a:srgbClr val="FFE699"/>
          </a:solidFill>
          <a:ln w="28575">
            <a:solidFill>
              <a:srgbClr val="FF9900"/>
            </a:solidFill>
          </a:ln>
          <a:effectLst/>
        </p:spPr>
        <p:txBody>
          <a:bodyPr wrap="square" lIns="36576" tIns="22860" rIns="36576"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ja-JP" altLang="en-US" sz="1800" b="1" dirty="0">
                <a:latin typeface="HG丸ｺﾞｼｯｸM-PRO" panose="020F0600000000000000" pitchFamily="50" charset="-128"/>
                <a:ea typeface="HG丸ｺﾞｼｯｸM-PRO" panose="020F0600000000000000" pitchFamily="50" charset="-128"/>
              </a:rPr>
              <a:t>サヤエンドウの卵とじ</a:t>
            </a:r>
            <a:endParaRPr lang="en-US" altLang="ja-JP" sz="1800" b="1" dirty="0">
              <a:latin typeface="HG丸ｺﾞｼｯｸM-PRO" panose="020F0600000000000000" pitchFamily="50" charset="-128"/>
              <a:ea typeface="HG丸ｺﾞｼｯｸM-PRO" panose="020F0600000000000000" pitchFamily="50" charset="-128"/>
            </a:endParaRPr>
          </a:p>
        </p:txBody>
      </p:sp>
      <p:sp>
        <p:nvSpPr>
          <p:cNvPr id="18" name="AutoShape 2">
            <a:extLst>
              <a:ext uri="{FF2B5EF4-FFF2-40B4-BE49-F238E27FC236}">
                <a16:creationId xmlns:a16="http://schemas.microsoft.com/office/drawing/2014/main" id="{C1985058-248D-6E76-DB39-3CFABD208357}"/>
              </a:ext>
            </a:extLst>
          </p:cNvPr>
          <p:cNvSpPr>
            <a:spLocks noChangeArrowheads="1"/>
          </p:cNvSpPr>
          <p:nvPr/>
        </p:nvSpPr>
        <p:spPr bwMode="auto">
          <a:xfrm>
            <a:off x="4732458" y="2583809"/>
            <a:ext cx="4909448" cy="380712"/>
          </a:xfrm>
          <a:prstGeom prst="flowChartAlternateProcess">
            <a:avLst/>
          </a:prstGeom>
          <a:noFill/>
          <a:ln w="38100" algn="ctr">
            <a:noFill/>
            <a:miter lim="800000"/>
            <a:headEnd/>
            <a:tailEnd/>
          </a:ln>
          <a:effectLst/>
        </p:spPr>
        <p:txBody>
          <a:bodyPr wrap="square" lIns="36576" tIns="18288"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400" b="1">
                <a:latin typeface="HG丸ｺﾞｼｯｸM-PRO"/>
                <a:ea typeface="HG丸ｺﾞｼｯｸM-PRO"/>
                <a:cs typeface="HG丸ｺﾞｼｯｸM-PRO"/>
              </a:rPr>
              <a:t>だし汁と卵のやさしい味わい</a:t>
            </a:r>
            <a:endParaRPr lang="en-US" altLang="ja-JP" sz="1400" b="1" dirty="0">
              <a:latin typeface="HG丸ｺﾞｼｯｸM-PRO"/>
              <a:ea typeface="HG丸ｺﾞｼｯｸM-PRO"/>
              <a:cs typeface="HG丸ｺﾞｼｯｸM-PRO"/>
            </a:endParaRPr>
          </a:p>
        </p:txBody>
      </p:sp>
      <p:sp>
        <p:nvSpPr>
          <p:cNvPr id="21" name="AutoShape 9">
            <a:extLst>
              <a:ext uri="{FF2B5EF4-FFF2-40B4-BE49-F238E27FC236}">
                <a16:creationId xmlns:a16="http://schemas.microsoft.com/office/drawing/2014/main" id="{972B9D14-233B-733C-790E-3EEAF2E8E926}"/>
              </a:ext>
            </a:extLst>
          </p:cNvPr>
          <p:cNvSpPr>
            <a:spLocks noChangeArrowheads="1"/>
          </p:cNvSpPr>
          <p:nvPr/>
        </p:nvSpPr>
        <p:spPr bwMode="auto">
          <a:xfrm>
            <a:off x="4860861" y="5245767"/>
            <a:ext cx="4909449" cy="3001439"/>
          </a:xfrm>
          <a:prstGeom prst="foldedCorner">
            <a:avLst>
              <a:gd name="adj" fmla="val 12500"/>
            </a:avLst>
          </a:prstGeom>
          <a:solidFill>
            <a:srgbClr val="FFFF99"/>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500"/>
              </a:lnSpc>
              <a:defRPr sz="1000"/>
            </a:pPr>
            <a:r>
              <a:rPr lang="en-US" sz="1200" b="1" i="0" dirty="0">
                <a:latin typeface="HG丸ｺﾞｼｯｸM-PRO"/>
                <a:ea typeface="HG丸ｺﾞｼｯｸM-PRO"/>
              </a:rPr>
              <a:t>《</a:t>
            </a:r>
            <a:r>
              <a:rPr lang="ja-JP" altLang="en-US" sz="1200" b="1" i="0" dirty="0">
                <a:latin typeface="HG丸ｺﾞｼｯｸM-PRO"/>
                <a:ea typeface="HG丸ｺﾞｼｯｸM-PRO"/>
              </a:rPr>
              <a:t>作り方</a:t>
            </a:r>
            <a:r>
              <a:rPr lang="en-US" sz="1200" b="1" i="0" dirty="0">
                <a:latin typeface="HG丸ｺﾞｼｯｸM-PRO"/>
                <a:ea typeface="HG丸ｺﾞｼｯｸM-PRO"/>
              </a:rPr>
              <a:t>》</a:t>
            </a:r>
            <a:endParaRPr lang="en-US" sz="1050" b="1" i="0"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丸ｺﾞｼｯｸM-PRO" panose="020F0600000000000000" pitchFamily="50" charset="-128"/>
                <a:ea typeface="HG丸ｺﾞｼｯｸM-PRO" panose="020F0600000000000000" pitchFamily="50" charset="-128"/>
              </a:rPr>
              <a:t>サヤエンドウのヘタと筋を取る。</a:t>
            </a:r>
            <a:endParaRPr lang="en-US" altLang="ja-JP" sz="1050" dirty="0">
              <a:latin typeface="HG丸ｺﾞｼｯｸM-PRO" panose="020F0600000000000000" pitchFamily="50" charset="-128"/>
              <a:ea typeface="HG丸ｺﾞｼｯｸM-PRO" panose="020F0600000000000000" pitchFamily="50" charset="-128"/>
            </a:endParaRPr>
          </a:p>
          <a:p>
            <a:endParaRPr lang="en-US" altLang="ja-JP" sz="1050" dirty="0">
              <a:latin typeface="HG丸ｺﾞｼｯｸM-PRO" panose="020F0600000000000000" pitchFamily="50" charset="-128"/>
              <a:ea typeface="HG丸ｺﾞｼｯｸM-PRO" panose="020F0600000000000000" pitchFamily="50" charset="-128"/>
            </a:endParaRPr>
          </a:p>
          <a:p>
            <a:r>
              <a:rPr lang="en-US" altLang="ja-JP" sz="1050" dirty="0">
                <a:latin typeface="HGMaruGothicMPRO" panose="020F0600000000000000" pitchFamily="34" charset="-128"/>
                <a:ea typeface="HGMaruGothicMPRO" panose="020F0600000000000000" pitchFamily="34" charset="-128"/>
                <a:cs typeface="HG丸ｺﾞｼｯｸM-PRO"/>
              </a:rPr>
              <a:t>2</a:t>
            </a:r>
            <a:r>
              <a:rPr lang="ja-JP" altLang="en-US" sz="1050" dirty="0">
                <a:latin typeface="HGMaruGothicMPRO" panose="020F0600000000000000" pitchFamily="34" charset="-128"/>
                <a:ea typeface="HGMaruGothicMPRO" panose="020F0600000000000000" pitchFamily="34" charset="-128"/>
                <a:cs typeface="HG丸ｺﾞｼｯｸM-PRO"/>
              </a:rPr>
              <a:t>：ボウルに卵を割り入れ、溶きほぐす。</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a:t>
            </a:r>
            <a:endParaRPr lang="en-US" altLang="ja-JP" sz="1050" b="0" i="0" dirty="0">
              <a:effectLst/>
              <a:latin typeface="HGMaruGothicMPRO" panose="020F0600000000000000" pitchFamily="34" charset="-128"/>
              <a:ea typeface="HGMaruGothicMPRO" panose="020F0600000000000000" pitchFamily="34" charset="-128"/>
            </a:endParaRPr>
          </a:p>
          <a:p>
            <a:r>
              <a:rPr lang="en-US" altLang="ja-JP" sz="1050" dirty="0">
                <a:latin typeface="HGMaruGothicMPRO" panose="020F0600000000000000" pitchFamily="34" charset="-128"/>
                <a:ea typeface="HGMaruGothicMPRO" panose="020F0600000000000000" pitchFamily="34" charset="-128"/>
                <a:cs typeface="HG丸ｺﾞｼｯｸM-PRO"/>
              </a:rPr>
              <a:t>3</a:t>
            </a:r>
            <a:r>
              <a:rPr lang="ja-JP" altLang="en-US" sz="1050" dirty="0">
                <a:latin typeface="HGMaruGothicMPRO" panose="020F0600000000000000" pitchFamily="34" charset="-128"/>
                <a:ea typeface="HGMaruGothicMPRO" panose="020F0600000000000000" pitchFamily="34" charset="-128"/>
                <a:cs typeface="HG丸ｺﾞｼｯｸM-PRO"/>
              </a:rPr>
              <a:t>：鍋に</a:t>
            </a:r>
            <a:r>
              <a:rPr lang="en-US" altLang="ja-JP" sz="1050" dirty="0">
                <a:latin typeface="HGMaruGothicMPRO" panose="020F0600000000000000" pitchFamily="34" charset="-128"/>
                <a:ea typeface="HGMaruGothicMPRO" panose="020F0600000000000000" pitchFamily="34" charset="-128"/>
                <a:cs typeface="HG丸ｺﾞｼｯｸM-PRO"/>
              </a:rPr>
              <a:t>【A】</a:t>
            </a:r>
            <a:r>
              <a:rPr lang="ja-JP" altLang="en-US" sz="1050" dirty="0">
                <a:latin typeface="HGMaruGothicMPRO" panose="020F0600000000000000" pitchFamily="34" charset="-128"/>
                <a:ea typeface="HGMaruGothicMPRO" panose="020F0600000000000000" pitchFamily="34" charset="-128"/>
                <a:cs typeface="HG丸ｺﾞｼｯｸM-PRO"/>
              </a:rPr>
              <a:t>を入れ、中火でひと煮立ちさせる。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4</a:t>
            </a:r>
            <a:r>
              <a:rPr lang="ja-JP" altLang="en-US" sz="1050" dirty="0">
                <a:latin typeface="HGMaruGothicMPRO" panose="020F0600000000000000" pitchFamily="34" charset="-128"/>
                <a:ea typeface="HGMaruGothicMPRO" panose="020F0600000000000000" pitchFamily="34" charset="-128"/>
                <a:cs typeface="HG丸ｺﾞｼｯｸM-PRO"/>
              </a:rPr>
              <a:t>：サヤエンドウを入れて１分ほど煮立てる。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5</a:t>
            </a:r>
            <a:r>
              <a:rPr lang="ja-JP" altLang="en-US" sz="1050" dirty="0">
                <a:latin typeface="HGMaruGothicMPRO" panose="020F0600000000000000" pitchFamily="34" charset="-128"/>
                <a:ea typeface="HGMaruGothicMPRO" panose="020F0600000000000000" pitchFamily="34" charset="-128"/>
                <a:cs typeface="HG丸ｺﾞｼｯｸM-PRO"/>
              </a:rPr>
              <a:t>：溶き</a:t>
            </a:r>
            <a:r>
              <a:rPr lang="ja-JP" altLang="en-US" sz="1050" dirty="0">
                <a:latin typeface="HGMaruGothicMPRO"/>
                <a:ea typeface="HGMaruGothicMPRO"/>
                <a:cs typeface="HG丸ｺﾞｼｯｸM-PRO"/>
              </a:rPr>
              <a:t>卵を回し入れ、卵が固まったら火を止める</a:t>
            </a:r>
            <a:r>
              <a:rPr lang="ja-JP" altLang="en-US" sz="1050" dirty="0">
                <a:latin typeface="HGMaruGothicMPRO" panose="020F0600000000000000" pitchFamily="34" charset="-128"/>
                <a:ea typeface="HGMaruGothicMPRO" panose="020F0600000000000000" pitchFamily="34" charset="-128"/>
                <a:cs typeface="HG丸ｺﾞｼｯｸM-PRO"/>
              </a:rPr>
              <a:t>。</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en-US" altLang="ja-JP" sz="1050" dirty="0">
                <a:latin typeface="HGMaruGothicMPRO" panose="020F0600000000000000" pitchFamily="34" charset="-128"/>
                <a:ea typeface="HGMaruGothicMPRO" panose="020F0600000000000000" pitchFamily="34" charset="-128"/>
                <a:cs typeface="HG丸ｺﾞｼｯｸM-PRO"/>
              </a:rPr>
              <a:t>6</a:t>
            </a:r>
            <a:r>
              <a:rPr lang="ja-JP" altLang="en-US" sz="1050" dirty="0">
                <a:latin typeface="HGMaruGothicMPRO" panose="020F0600000000000000" pitchFamily="34" charset="-128"/>
                <a:ea typeface="HGMaruGothicMPRO" panose="020F0600000000000000" pitchFamily="34" charset="-128"/>
                <a:cs typeface="HG丸ｺﾞｼｯｸM-PRO"/>
              </a:rPr>
              <a:t>：</a:t>
            </a:r>
            <a:r>
              <a:rPr lang="ja-JP" altLang="en-US" sz="1050" dirty="0">
                <a:latin typeface="HGMaruGothicMPRO"/>
                <a:ea typeface="HGMaruGothicMPRO"/>
              </a:rPr>
              <a:t>器に盛り付ける。</a:t>
            </a:r>
            <a:endParaRPr lang="en-US" altLang="ja-JP" sz="1050" dirty="0">
              <a:latin typeface="HGMaruGothicMPRO" panose="020F0600000000000000" pitchFamily="34" charset="-128"/>
              <a:ea typeface="HGMaruGothicMPRO" panose="020F0600000000000000" pitchFamily="34" charset="-128"/>
              <a:cs typeface="HG丸ｺﾞｼｯｸM-PRO"/>
            </a:endParaRPr>
          </a:p>
        </p:txBody>
      </p:sp>
      <p:sp>
        <p:nvSpPr>
          <p:cNvPr id="24" name="AutoShape 6">
            <a:extLst>
              <a:ext uri="{FF2B5EF4-FFF2-40B4-BE49-F238E27FC236}">
                <a16:creationId xmlns:a16="http://schemas.microsoft.com/office/drawing/2014/main" id="{85B317C2-7BCB-BA26-E5A7-1862D10F3F1F}"/>
              </a:ext>
            </a:extLst>
          </p:cNvPr>
          <p:cNvSpPr>
            <a:spLocks noChangeArrowheads="1"/>
          </p:cNvSpPr>
          <p:nvPr/>
        </p:nvSpPr>
        <p:spPr bwMode="auto">
          <a:xfrm>
            <a:off x="10489226" y="2062724"/>
            <a:ext cx="5055841"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dirty="0">
                <a:latin typeface="HGMaruGothicMPRO" panose="020F0600000000000000" pitchFamily="34" charset="-128"/>
                <a:ea typeface="HGMaruGothicMPRO" panose="020F0600000000000000" pitchFamily="34" charset="-128"/>
                <a:cs typeface="ヒラギノ角ゴ ProN W6"/>
              </a:rPr>
              <a:t>キビナゴ</a:t>
            </a:r>
          </a:p>
        </p:txBody>
      </p:sp>
      <p:sp>
        <p:nvSpPr>
          <p:cNvPr id="27" name="AutoShape 4">
            <a:extLst>
              <a:ext uri="{FF2B5EF4-FFF2-40B4-BE49-F238E27FC236}">
                <a16:creationId xmlns:a16="http://schemas.microsoft.com/office/drawing/2014/main" id="{830C5B20-3A4A-3B58-B618-4294F17E3B92}"/>
              </a:ext>
            </a:extLst>
          </p:cNvPr>
          <p:cNvSpPr>
            <a:spLocks noChangeArrowheads="1"/>
          </p:cNvSpPr>
          <p:nvPr/>
        </p:nvSpPr>
        <p:spPr bwMode="auto">
          <a:xfrm>
            <a:off x="166556" y="5237961"/>
            <a:ext cx="4503990" cy="2972710"/>
          </a:xfrm>
          <a:prstGeom prst="foldedCorner">
            <a:avLst>
              <a:gd name="adj" fmla="val 12500"/>
            </a:avLst>
          </a:prstGeom>
          <a:solidFill>
            <a:srgbClr val="FFFF99"/>
          </a:solidFill>
          <a:ln>
            <a:noFill/>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600"/>
              </a:lnSpc>
              <a:defRPr sz="1000"/>
            </a:pPr>
            <a:r>
              <a:rPr lang="en-US" altLang="ja-JP" sz="1050" b="1" i="0" strike="noStrike" dirty="0">
                <a:solidFill>
                  <a:srgbClr val="000000"/>
                </a:solidFill>
                <a:latin typeface="HGMaruGothicMPRO"/>
                <a:ea typeface="HGMaruGothicMPRO"/>
              </a:rPr>
              <a:t>《</a:t>
            </a:r>
            <a:r>
              <a:rPr lang="ja-JP" altLang="en-US" sz="1050" b="1" i="0" strike="noStrike" dirty="0">
                <a:solidFill>
                  <a:srgbClr val="000000"/>
                </a:solidFill>
                <a:latin typeface="HGMaruGothicMPRO"/>
                <a:ea typeface="HGMaruGothicMPRO"/>
              </a:rPr>
              <a:t>作り方</a:t>
            </a:r>
            <a:r>
              <a:rPr lang="en-US" altLang="ja-JP" sz="1050" b="1" i="0" strike="noStrike" dirty="0">
                <a:solidFill>
                  <a:srgbClr val="000000"/>
                </a:solidFill>
                <a:latin typeface="HGMaruGothicMPRO"/>
                <a:ea typeface="HGMaruGothicMPRO"/>
              </a:rPr>
              <a:t>》</a:t>
            </a:r>
            <a:endParaRPr lang="en-US" altLang="ja-JP" sz="1050" b="1" i="0" strike="noStrike" dirty="0">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１：</a:t>
            </a:r>
            <a:r>
              <a:rPr lang="ja-JP" altLang="en-US" sz="1050" dirty="0">
                <a:latin typeface="HGMaruGothicMPRO"/>
                <a:ea typeface="HGMaruGothicMPRO"/>
                <a:cs typeface="HG丸ｺﾞｼｯｸM-PRO"/>
              </a:rPr>
              <a:t>キビナゴは水洗いし、塩をふって</a:t>
            </a:r>
            <a:r>
              <a:rPr lang="en-US" altLang="ja-JP" sz="1050" dirty="0">
                <a:latin typeface="HGMaruGothicMPRO"/>
                <a:ea typeface="HGMaruGothicMPRO"/>
                <a:cs typeface="HG丸ｺﾞｼｯｸM-PRO"/>
              </a:rPr>
              <a:t>10</a:t>
            </a:r>
            <a:r>
              <a:rPr lang="ja-JP" altLang="en-US" sz="1050" dirty="0">
                <a:latin typeface="HGMaruGothicMPRO"/>
                <a:ea typeface="HGMaruGothicMPRO"/>
                <a:cs typeface="HG丸ｺﾞｼｯｸM-PRO"/>
              </a:rPr>
              <a:t>分程度おく。</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２：タマネギ、ニンジンを細切りにし、</a:t>
            </a:r>
            <a:endParaRPr lang="en-US" altLang="ja-JP" sz="1050" dirty="0">
              <a:latin typeface="HGMaruGothicMPRO" panose="020F0600000000000000" pitchFamily="34" charset="-128"/>
              <a:ea typeface="HGMaruGothicMPRO" panose="020F0600000000000000" pitchFamily="34" charset="-128"/>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　　ピーマンは縦半分に切り、種とヘタを取り除いて細切りにする。</a:t>
            </a:r>
            <a:endParaRPr lang="en-US" altLang="ja-JP" sz="1050" dirty="0">
              <a:latin typeface="HGMaruGothicMPRO" panose="020F0600000000000000" pitchFamily="34" charset="-128"/>
              <a:ea typeface="HGMaruGothicMPRO" panose="020F0600000000000000" pitchFamily="34" charset="-128"/>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cs typeface="HG丸ｺﾞｼｯｸM-PRO"/>
              </a:rPr>
              <a:t>３：</a:t>
            </a:r>
            <a:r>
              <a:rPr lang="ja-JP" altLang="en-US" sz="1050" dirty="0">
                <a:latin typeface="HGMaruGothicMPRO"/>
                <a:ea typeface="HGMaruGothicMPRO"/>
                <a:cs typeface="HG丸ｺﾞｼｯｸM-PRO"/>
              </a:rPr>
              <a:t>鍋に</a:t>
            </a:r>
            <a:r>
              <a:rPr lang="en-US" altLang="ja-JP" sz="1050" dirty="0">
                <a:latin typeface="HGMaruGothicMPRO"/>
                <a:ea typeface="HGMaruGothicMPRO"/>
                <a:cs typeface="HG丸ｺﾞｼｯｸM-PRO"/>
              </a:rPr>
              <a:t>【A】</a:t>
            </a:r>
            <a:r>
              <a:rPr lang="ja-JP" altLang="en-US" sz="1050" dirty="0">
                <a:latin typeface="HGMaruGothicMPRO"/>
                <a:ea typeface="HGMaruGothicMPRO"/>
                <a:cs typeface="HG丸ｺﾞｼｯｸM-PRO"/>
              </a:rPr>
              <a:t>を入れて煮立たせ、余熱を取る（南蛮酢）。</a:t>
            </a:r>
            <a:endParaRPr lang="en-US" altLang="ja-JP" sz="1050" dirty="0">
              <a:latin typeface="HGMaruGothicMPRO"/>
              <a:ea typeface="HGMaruGothicMPRO"/>
              <a:cs typeface="HG丸ｺﾞｼｯｸM-PRO"/>
            </a:endParaRPr>
          </a:p>
          <a:p>
            <a:endParaRPr lang="en-US" altLang="ja-JP" sz="1050" dirty="0">
              <a:latin typeface="HGMaruGothicMPRO"/>
              <a:ea typeface="HGMaruGothicMPRO"/>
              <a:cs typeface="HG丸ｺﾞｼｯｸM-PRO"/>
            </a:endParaRPr>
          </a:p>
          <a:p>
            <a:r>
              <a:rPr lang="ja-JP" altLang="en-US" sz="1050" dirty="0">
                <a:latin typeface="HGMaruGothicMPRO" panose="020F0600000000000000" pitchFamily="34" charset="-128"/>
                <a:ea typeface="HGMaruGothicMPRO" panose="020F0600000000000000" pitchFamily="34" charset="-128"/>
                <a:cs typeface="HG丸ｺﾞｼｯｸM-PRO"/>
              </a:rPr>
              <a:t>４</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：キビナゴに薄力粉をまぶし、</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　（３）とは別の鍋にサラダ油を入れて熱し、</a:t>
            </a:r>
            <a:r>
              <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170℃</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で揚げる</a:t>
            </a:r>
            <a:r>
              <a:rPr lang="ja-JP" altLang="en-US" sz="1050" dirty="0">
                <a:latin typeface="HGMaruGothicMPRO"/>
                <a:ea typeface="HGMaruGothicMPRO"/>
                <a:cs typeface="HG丸ｺﾞｼｯｸM-PRO"/>
              </a:rPr>
              <a:t>。</a:t>
            </a:r>
            <a:endParaRPr lang="en-US" altLang="ja-JP" sz="1050" dirty="0">
              <a:latin typeface="HGMaruGothicMPRO"/>
              <a:ea typeface="HGMaruGothicMPRO"/>
              <a:cs typeface="HG丸ｺﾞｼｯｸM-PRO"/>
            </a:endParaRPr>
          </a:p>
          <a:p>
            <a:endParaRPr lang="en-US" altLang="ja-JP" sz="1050" i="0" dirty="0">
              <a:effectLst/>
              <a:latin typeface="HGMaruGothicMPRO" panose="020F0600000000000000" pitchFamily="34" charset="-128"/>
              <a:ea typeface="HGMaruGothicMPRO" panose="020F0600000000000000" pitchFamily="34" charset="-128"/>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５：南蛮酢に揚げたキビナゴ、タマネギ、ニンジン、ピーマンを</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　　加えてさっと混ぜ、</a:t>
            </a:r>
            <a:r>
              <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10</a:t>
            </a:r>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分おく。</a:t>
            </a:r>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endParaRPr lang="en-US" altLang="ja-JP"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endParaRPr>
          </a:p>
          <a:p>
            <a:r>
              <a:rPr lang="ja-JP" altLang="en-US" sz="1050" dirty="0">
                <a:latin typeface="HGMaruGothicMPRO" panose="020F0600000000000000" pitchFamily="34" charset="-128"/>
                <a:ea typeface="HGMaruGothicMPRO" panose="020F0600000000000000" pitchFamily="34" charset="-128"/>
                <a:cs typeface="HG丸ｺﾞｼｯｸM-PRO"/>
                <a:sym typeface="Wingdings" panose="05000000000000000000" pitchFamily="2" charset="2"/>
              </a:rPr>
              <a:t>６：</a:t>
            </a:r>
            <a:r>
              <a:rPr lang="ja-JP" altLang="en-US" sz="1050" dirty="0">
                <a:latin typeface="HGMaruGothicMPRO" panose="020F0600000000000000" pitchFamily="34" charset="-128"/>
                <a:ea typeface="HGMaruGothicMPRO" panose="020F0600000000000000" pitchFamily="34" charset="-128"/>
                <a:sym typeface="Wingdings" panose="05000000000000000000" pitchFamily="2" charset="2"/>
              </a:rPr>
              <a:t>器に盛り付ける。</a:t>
            </a:r>
            <a:endParaRPr lang="en-US" altLang="ja-JP" sz="1050" dirty="0">
              <a:latin typeface="HGMaruGothicMPRO" panose="020F0600000000000000" pitchFamily="34" charset="-128"/>
              <a:ea typeface="HGMaruGothicMPRO" panose="020F0600000000000000" pitchFamily="34" charset="-128"/>
              <a:sym typeface="Wingdings" panose="05000000000000000000" pitchFamily="2" charset="2"/>
            </a:endParaRPr>
          </a:p>
        </p:txBody>
      </p:sp>
      <p:sp>
        <p:nvSpPr>
          <p:cNvPr id="30" name="AutoShape 10">
            <a:extLst>
              <a:ext uri="{FF2B5EF4-FFF2-40B4-BE49-F238E27FC236}">
                <a16:creationId xmlns:a16="http://schemas.microsoft.com/office/drawing/2014/main" id="{391914A3-37E9-E1F9-528A-69BB48BEB727}"/>
              </a:ext>
            </a:extLst>
          </p:cNvPr>
          <p:cNvSpPr>
            <a:spLocks noChangeArrowheads="1"/>
          </p:cNvSpPr>
          <p:nvPr/>
        </p:nvSpPr>
        <p:spPr bwMode="auto">
          <a:xfrm>
            <a:off x="4841994" y="3014987"/>
            <a:ext cx="4909449" cy="2183820"/>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a:t>
            </a:r>
            <a:r>
              <a:rPr lang="ja-JP" altLang="en-US" sz="1200" b="1" i="0" strike="noStrike" dirty="0">
                <a:latin typeface="HGMaruGothicMPRO"/>
                <a:ea typeface="HGMaruGothicMPRO"/>
                <a:cs typeface="HG丸ｺﾞｼｯｸM-PRO"/>
              </a:rPr>
              <a:t>人前</a:t>
            </a:r>
            <a:r>
              <a:rPr lang="en-US" altLang="ja-JP" sz="1200" b="1" i="0" strike="noStrike" dirty="0">
                <a:solidFill>
                  <a:srgbClr val="000000"/>
                </a:solidFill>
                <a:latin typeface="HGMaruGothicMPRO"/>
                <a:ea typeface="HGMaruGothicMPRO"/>
                <a:cs typeface="HG丸ｺﾞｼｯｸM-PRO"/>
              </a:rPr>
              <a:t>》</a:t>
            </a:r>
            <a:endParaRPr lang="en-US" altLang="ja-JP" sz="1200" dirty="0">
              <a:latin typeface="HGMaruGothicMPRO" panose="020F0600000000000000" pitchFamily="34" charset="-128"/>
              <a:ea typeface="HGMaruGothicMPRO" panose="020F0600000000000000" pitchFamily="34" charset="-128"/>
              <a:cs typeface="HG丸ｺﾞｼｯｸM-PRO"/>
            </a:endParaRPr>
          </a:p>
          <a:p>
            <a:pPr rtl="1">
              <a:lnSpc>
                <a:spcPts val="1600"/>
              </a:lnSpc>
              <a:defRPr sz="1000"/>
            </a:pPr>
            <a:r>
              <a:rPr lang="ja-JP" altLang="en-US" sz="1050" dirty="0">
                <a:latin typeface="HGMaruGothicMPRO"/>
                <a:ea typeface="HGMaruGothicMPRO"/>
                <a:cs typeface="HG丸ｺﾞｼｯｸM-PRO"/>
              </a:rPr>
              <a:t>サヤエンドウ　</a:t>
            </a:r>
            <a:r>
              <a:rPr lang="en-US" altLang="ja-JP" sz="1050" dirty="0">
                <a:latin typeface="HGMaruGothicMPRO"/>
                <a:ea typeface="HGMaruGothicMPRO"/>
                <a:cs typeface="HG丸ｺﾞｼｯｸM-PRO"/>
              </a:rPr>
              <a:t>75g</a:t>
            </a:r>
          </a:p>
          <a:p>
            <a:pPr rtl="1">
              <a:lnSpc>
                <a:spcPts val="1600"/>
              </a:lnSpc>
              <a:defRPr sz="1000"/>
            </a:pPr>
            <a:r>
              <a:rPr lang="ja-JP" altLang="en-US" sz="1050" dirty="0">
                <a:latin typeface="HGMaruGothicMPRO"/>
                <a:ea typeface="HGMaruGothicMPRO"/>
                <a:cs typeface="HG丸ｺﾞｼｯｸM-PRO"/>
              </a:rPr>
              <a:t>卵　２個</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cs typeface="HG丸ｺﾞｼｯｸM-PRO"/>
              </a:rPr>
              <a:t>サラダ油　大さじ</a:t>
            </a:r>
            <a:r>
              <a:rPr lang="en-US" altLang="ja-JP" sz="1050" dirty="0">
                <a:latin typeface="HGMaruGothicMPRO"/>
                <a:ea typeface="HGMaruGothicMPRO"/>
                <a:cs typeface="HG丸ｺﾞｼｯｸM-PRO"/>
              </a:rPr>
              <a:t>1</a:t>
            </a:r>
          </a:p>
          <a:p>
            <a:pPr rtl="1">
              <a:lnSpc>
                <a:spcPts val="1600"/>
              </a:lnSpc>
              <a:defRPr sz="1000"/>
            </a:pPr>
            <a:endParaRPr lang="en-US" altLang="ja-JP" sz="1050" dirty="0">
              <a:latin typeface="HGMaruGothicMPRO"/>
              <a:ea typeface="HGMaruGothicMPRO"/>
              <a:cs typeface="HG丸ｺﾞｼｯｸ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dirty="0">
                <a:latin typeface="HGMaruGothicMPRO"/>
                <a:ea typeface="HGMaruGothicMPRO"/>
                <a:cs typeface="HG丸ｺﾞｼｯｸM-PRO"/>
              </a:rPr>
              <a:t>だし汁　</a:t>
            </a:r>
            <a:r>
              <a:rPr lang="en-US" altLang="ja-JP" sz="1050" dirty="0">
                <a:latin typeface="HGMaruGothicMPRO"/>
                <a:ea typeface="HGMaruGothicMPRO"/>
                <a:cs typeface="HG丸ｺﾞｼｯｸM-PRO"/>
              </a:rPr>
              <a:t>50ml</a:t>
            </a:r>
            <a:r>
              <a:rPr lang="ja-JP" altLang="en-US" sz="1050" dirty="0">
                <a:latin typeface="HGMaruGothicMPRO"/>
                <a:ea typeface="HGMaruGothicMPRO"/>
                <a:cs typeface="HG丸ｺﾞｼｯｸM-PRO"/>
              </a:rPr>
              <a:t>　</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醤油　大さじ</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と</a:t>
            </a:r>
            <a:r>
              <a:rPr lang="en-US" altLang="ja-JP" sz="1050" dirty="0">
                <a:latin typeface="HGMaruGothicMPRO"/>
                <a:ea typeface="HGMaruGothicMPRO"/>
                <a:cs typeface="HG丸ｺﾞｼｯｸM-PRO"/>
              </a:rPr>
              <a:t>1/2</a:t>
            </a:r>
            <a:r>
              <a:rPr lang="ja-JP" altLang="en-US" sz="1050" dirty="0">
                <a:latin typeface="HGMaruGothicMPRO"/>
                <a:ea typeface="HGMaruGothicMPRO"/>
                <a:cs typeface="HG丸ｺﾞｼｯｸM-PRO"/>
              </a:rPr>
              <a:t>　　</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cs typeface="HG丸ｺﾞｼｯｸM-PRO"/>
              </a:rPr>
              <a:t>みりん　大さじ</a:t>
            </a:r>
            <a:r>
              <a:rPr lang="en-US" altLang="ja-JP" sz="1050" dirty="0">
                <a:latin typeface="HGMaruGothicMPRO"/>
                <a:ea typeface="HGMaruGothicMPRO"/>
                <a:cs typeface="HG丸ｺﾞｼｯｸM-PRO"/>
              </a:rPr>
              <a:t>1</a:t>
            </a:r>
          </a:p>
          <a:p>
            <a:pPr rtl="1">
              <a:lnSpc>
                <a:spcPts val="1600"/>
              </a:lnSpc>
              <a:defRPr sz="1000"/>
            </a:pPr>
            <a:r>
              <a:rPr lang="ja-JP" altLang="en-US" sz="1050" dirty="0">
                <a:latin typeface="HGMaruGothicMPRO"/>
                <a:ea typeface="HGMaruGothicMPRO"/>
                <a:cs typeface="HG丸ｺﾞｼｯｸM-PRO"/>
              </a:rPr>
              <a:t>砂糖　小さじ</a:t>
            </a:r>
            <a:r>
              <a:rPr lang="en-US" altLang="ja-JP" sz="1050" dirty="0">
                <a:latin typeface="HGMaruGothicMPRO"/>
                <a:ea typeface="HGMaruGothicMPRO"/>
                <a:cs typeface="HG丸ｺﾞｼｯｸM-PRO"/>
              </a:rPr>
              <a:t>1/2</a:t>
            </a:r>
          </a:p>
        </p:txBody>
      </p:sp>
      <p:sp>
        <p:nvSpPr>
          <p:cNvPr id="33" name="Text Box 89">
            <a:extLst>
              <a:ext uri="{FF2B5EF4-FFF2-40B4-BE49-F238E27FC236}">
                <a16:creationId xmlns:a16="http://schemas.microsoft.com/office/drawing/2014/main" id="{EA2DF071-13C1-1008-9DAC-33FCC3CA2B96}"/>
              </a:ext>
            </a:extLst>
          </p:cNvPr>
          <p:cNvSpPr txBox="1">
            <a:spLocks noChangeArrowheads="1"/>
          </p:cNvSpPr>
          <p:nvPr/>
        </p:nvSpPr>
        <p:spPr bwMode="auto">
          <a:xfrm>
            <a:off x="17617484" y="978"/>
            <a:ext cx="3870057" cy="731473"/>
          </a:xfrm>
          <a:prstGeom prst="rect">
            <a:avLst/>
          </a:prstGeom>
          <a:noFill/>
          <a:ln>
            <a:noFill/>
          </a:ln>
        </p:spPr>
        <p:txBody>
          <a:bodyPr wrap="square" lIns="54864" tIns="27432" rIns="54864" bIns="27432"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defRPr sz="1000"/>
            </a:pPr>
            <a:r>
              <a:rPr lang="en-US" altLang="ja-JP" sz="2400" b="1" i="0" strike="noStrike" dirty="0">
                <a:solidFill>
                  <a:schemeClr val="accent6">
                    <a:lumMod val="60000"/>
                    <a:lumOff val="40000"/>
                  </a:schemeClr>
                </a:solidFill>
                <a:latin typeface="メイリオ" panose="020B0604030504040204" pitchFamily="50" charset="-128"/>
                <a:ea typeface="メイリオ" panose="020B0604030504040204" pitchFamily="50" charset="-128"/>
              </a:rPr>
              <a:t>〈2026</a:t>
            </a:r>
            <a:r>
              <a:rPr lang="ja-JP" altLang="en-US" sz="2400" b="1" i="0" strike="noStrike">
                <a:solidFill>
                  <a:schemeClr val="accent6">
                    <a:lumMod val="60000"/>
                    <a:lumOff val="40000"/>
                  </a:schemeClr>
                </a:solidFill>
                <a:latin typeface="メイリオ" panose="020B0604030504040204" pitchFamily="50" charset="-128"/>
                <a:ea typeface="メイリオ" panose="020B0604030504040204" pitchFamily="50" charset="-128"/>
              </a:rPr>
              <a:t>年</a:t>
            </a:r>
            <a:r>
              <a:rPr lang="ja-JP" altLang="en-US" sz="2400" b="1">
                <a:solidFill>
                  <a:schemeClr val="accent6">
                    <a:lumMod val="60000"/>
                    <a:lumOff val="40000"/>
                  </a:schemeClr>
                </a:solidFill>
                <a:latin typeface="メイリオ" panose="020B0604030504040204" pitchFamily="50" charset="-128"/>
                <a:ea typeface="メイリオ" panose="020B0604030504040204" pitchFamily="50" charset="-128"/>
              </a:rPr>
              <a:t>５</a:t>
            </a:r>
            <a:r>
              <a:rPr lang="ja-JP" altLang="en-US" sz="2400" b="1" i="0" strike="noStrike">
                <a:solidFill>
                  <a:schemeClr val="accent6">
                    <a:lumMod val="60000"/>
                    <a:lumOff val="40000"/>
                  </a:schemeClr>
                </a:solidFill>
                <a:latin typeface="メイリオ" panose="020B0604030504040204" pitchFamily="50" charset="-128"/>
                <a:ea typeface="メイリオ" panose="020B0604030504040204" pitchFamily="50" charset="-128"/>
              </a:rPr>
              <a:t>月版</a:t>
            </a:r>
            <a:r>
              <a:rPr lang="en-US" altLang="ja-JP" sz="2400" b="1" i="0" strike="noStrike" dirty="0">
                <a:solidFill>
                  <a:schemeClr val="accent6">
                    <a:lumMod val="60000"/>
                    <a:lumOff val="40000"/>
                  </a:schemeClr>
                </a:solidFill>
                <a:latin typeface="メイリオ" panose="020B0604030504040204" pitchFamily="50" charset="-128"/>
                <a:ea typeface="メイリオ" panose="020B0604030504040204" pitchFamily="50" charset="-128"/>
              </a:rPr>
              <a:t>〉</a:t>
            </a:r>
          </a:p>
        </p:txBody>
      </p:sp>
      <p:sp>
        <p:nvSpPr>
          <p:cNvPr id="35" name="Text Box 1833">
            <a:extLst>
              <a:ext uri="{FF2B5EF4-FFF2-40B4-BE49-F238E27FC236}">
                <a16:creationId xmlns:a16="http://schemas.microsoft.com/office/drawing/2014/main" id="{096E4CA7-0947-4D38-A086-FDCD1DD37DAB}"/>
              </a:ext>
            </a:extLst>
          </p:cNvPr>
          <p:cNvSpPr txBox="1">
            <a:spLocks noChangeArrowheads="1"/>
          </p:cNvSpPr>
          <p:nvPr/>
        </p:nvSpPr>
        <p:spPr bwMode="auto">
          <a:xfrm>
            <a:off x="10489225" y="2690793"/>
            <a:ext cx="4960001" cy="136075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0" i="0" dirty="0">
                <a:effectLst/>
                <a:latin typeface="HGMaruGothicMPRO"/>
                <a:ea typeface="HGMaruGothicMPRO"/>
              </a:rPr>
              <a:t>　</a:t>
            </a:r>
            <a:r>
              <a:rPr lang="ja-JP" altLang="en-US" sz="1050" dirty="0">
                <a:latin typeface="HGMaruGothicMPRO"/>
                <a:ea typeface="HGMaruGothicMPRO"/>
              </a:rPr>
              <a:t>キビナゴ</a:t>
            </a:r>
            <a:r>
              <a:rPr lang="ja-JP" altLang="en-US" sz="1050" b="0" i="0" dirty="0">
                <a:effectLst/>
                <a:latin typeface="HGMaruGothicMPRO"/>
                <a:ea typeface="HGMaruGothicMPRO"/>
              </a:rPr>
              <a:t>には、</a:t>
            </a:r>
            <a:r>
              <a:rPr lang="en" altLang="ja-JP" sz="1050" b="0" i="0" dirty="0">
                <a:effectLst/>
                <a:latin typeface="HGMaruGothicMPRO"/>
                <a:ea typeface="HGMaruGothicMPRO"/>
              </a:rPr>
              <a:t>EPA</a:t>
            </a:r>
            <a:r>
              <a:rPr lang="ja-JP" altLang="en-US" sz="1050" b="0" i="0" dirty="0">
                <a:effectLst/>
                <a:latin typeface="HGMaruGothicMPRO"/>
                <a:ea typeface="HGMaruGothicMPRO"/>
              </a:rPr>
              <a:t>、</a:t>
            </a:r>
            <a:r>
              <a:rPr lang="en" altLang="ja-JP" sz="1050" b="0" i="0" dirty="0">
                <a:effectLst/>
                <a:latin typeface="HGMaruGothicMPRO"/>
                <a:ea typeface="HGMaruGothicMPRO"/>
              </a:rPr>
              <a:t>DHA</a:t>
            </a:r>
            <a:r>
              <a:rPr lang="ja-JP" altLang="en-US" sz="1050" b="0" i="0" dirty="0">
                <a:effectLst/>
                <a:latin typeface="HGMaruGothicMPRO"/>
                <a:ea typeface="HGMaruGothicMPRO"/>
              </a:rPr>
              <a:t>、たんぱく質、カルシウム、マグネシウム、カリウム、鉄、ビタミン</a:t>
            </a:r>
            <a:r>
              <a:rPr lang="en" altLang="ja-JP" sz="1050" b="0" i="0" dirty="0">
                <a:effectLst/>
                <a:latin typeface="HGMaruGothicMPRO"/>
                <a:ea typeface="HGMaruGothicMPRO"/>
              </a:rPr>
              <a:t>D</a:t>
            </a:r>
            <a:r>
              <a:rPr lang="ja-JP" altLang="en" sz="1050" b="0" i="0" dirty="0">
                <a:effectLst/>
                <a:latin typeface="HGMaruGothicMPRO"/>
                <a:ea typeface="HGMaruGothicMPRO"/>
              </a:rPr>
              <a:t>、</a:t>
            </a:r>
            <a:r>
              <a:rPr lang="ja-JP" altLang="en-US" sz="1050" b="0" i="0" dirty="0">
                <a:effectLst/>
                <a:latin typeface="HGMaruGothicMPRO"/>
                <a:ea typeface="HGMaruGothicMPRO"/>
              </a:rPr>
              <a:t>ビタミン</a:t>
            </a:r>
            <a:r>
              <a:rPr lang="en" altLang="ja-JP" sz="1050" b="0" i="0" dirty="0">
                <a:effectLst/>
                <a:latin typeface="HGMaruGothicMPRO"/>
                <a:ea typeface="HGMaruGothicMPRO"/>
              </a:rPr>
              <a:t>B12</a:t>
            </a:r>
            <a:r>
              <a:rPr lang="ja-JP" altLang="en" sz="1050" b="0" i="0" dirty="0">
                <a:effectLst/>
                <a:latin typeface="HGMaruGothicMPRO"/>
                <a:ea typeface="HGMaruGothicMPRO"/>
              </a:rPr>
              <a:t>、</a:t>
            </a:r>
            <a:r>
              <a:rPr lang="ja-JP" altLang="en-US" sz="1050" b="0" i="0" dirty="0">
                <a:effectLst/>
                <a:latin typeface="HGMaruGothicMPRO"/>
                <a:ea typeface="HGMaruGothicMPRO"/>
              </a:rPr>
              <a:t>葉酸などが多く含まれる。</a:t>
            </a:r>
            <a:endParaRPr lang="en-US" altLang="ja-JP" sz="1050" b="0" i="0" dirty="0">
              <a:effectLst/>
              <a:latin typeface="HGMaruGothicMPRO"/>
              <a:ea typeface="HGMaruGothicMPRO"/>
            </a:endParaRPr>
          </a:p>
          <a:p>
            <a:r>
              <a:rPr lang="ja-JP" altLang="en-US" sz="1050" dirty="0">
                <a:latin typeface="HGMaruGothicMPRO"/>
                <a:ea typeface="HGMaruGothicMPRO"/>
              </a:rPr>
              <a:t>　カルシウムやマグネシウムは、丈夫な骨や歯を作るのに欠かせないミネラルで、ビタミン</a:t>
            </a:r>
            <a:r>
              <a:rPr lang="ja-JP" altLang="en" sz="1050" dirty="0">
                <a:latin typeface="HGMaruGothicMPRO"/>
                <a:ea typeface="HGMaruGothicMPRO"/>
              </a:rPr>
              <a:t>Ｄ</a:t>
            </a:r>
            <a:r>
              <a:rPr lang="ja-JP" altLang="en-US" sz="1050" dirty="0">
                <a:latin typeface="HGMaruGothicMPRO"/>
                <a:ea typeface="HGMaruGothicMPRO"/>
              </a:rPr>
              <a:t>は、それらの体内吸収を助ける。</a:t>
            </a:r>
            <a:endParaRPr lang="en-US" altLang="ja-JP" sz="1050" dirty="0">
              <a:latin typeface="HGMaruGothicMPRO"/>
              <a:ea typeface="HGMaruGothicMPRO"/>
            </a:endParaRPr>
          </a:p>
          <a:p>
            <a:r>
              <a:rPr lang="ja-JP" altLang="en-US" sz="1050" dirty="0">
                <a:latin typeface="HGMaruGothicMPRO"/>
                <a:ea typeface="HGMaruGothicMPRO"/>
              </a:rPr>
              <a:t>　ビタミンＤは血液中のカルシウム濃度を一定に保ったり、筋肉収縮の正常化や免疫機能の調整を行う働きがある。</a:t>
            </a:r>
            <a:endParaRPr lang="en-US" altLang="ja-JP" sz="1050" dirty="0">
              <a:latin typeface="HGMaruGothicMPRO"/>
              <a:ea typeface="HGMaruGothicMPRO"/>
            </a:endParaRPr>
          </a:p>
        </p:txBody>
      </p:sp>
      <p:pic>
        <p:nvPicPr>
          <p:cNvPr id="37" name="図 36">
            <a:extLst>
              <a:ext uri="{FF2B5EF4-FFF2-40B4-BE49-F238E27FC236}">
                <a16:creationId xmlns:a16="http://schemas.microsoft.com/office/drawing/2014/main" id="{F6C3CB4F-7708-D397-2BF2-2F2ABBF5D70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0525827" y="1014116"/>
            <a:ext cx="5772891" cy="695729"/>
          </a:xfrm>
          <a:prstGeom prst="rect">
            <a:avLst/>
          </a:prstGeom>
          <a:effectLst/>
        </p:spPr>
      </p:pic>
      <p:pic>
        <p:nvPicPr>
          <p:cNvPr id="41" name="図 40">
            <a:extLst>
              <a:ext uri="{FF2B5EF4-FFF2-40B4-BE49-F238E27FC236}">
                <a16:creationId xmlns:a16="http://schemas.microsoft.com/office/drawing/2014/main" id="{FF3BFA18-17AF-1CB7-FAB5-7BA1C1951731}"/>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30302" y="1098326"/>
            <a:ext cx="5550030" cy="674557"/>
          </a:xfrm>
          <a:prstGeom prst="rect">
            <a:avLst/>
          </a:prstGeom>
          <a:effectLst/>
        </p:spPr>
      </p:pic>
      <p:sp>
        <p:nvSpPr>
          <p:cNvPr id="42" name="テキスト ボックス 175">
            <a:extLst>
              <a:ext uri="{FF2B5EF4-FFF2-40B4-BE49-F238E27FC236}">
                <a16:creationId xmlns:a16="http://schemas.microsoft.com/office/drawing/2014/main" id="{A7753349-BD84-7C4A-BBD3-FE644031C150}"/>
              </a:ext>
            </a:extLst>
          </p:cNvPr>
          <p:cNvSpPr txBox="1"/>
          <p:nvPr/>
        </p:nvSpPr>
        <p:spPr bwMode="auto">
          <a:xfrm>
            <a:off x="10744200" y="9132119"/>
            <a:ext cx="9425048" cy="3697939"/>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dirty="0">
                <a:effectLst/>
                <a:latin typeface="HGMaruGothicMPRO" panose="020F0600000000000000" pitchFamily="34" charset="-128"/>
                <a:ea typeface="HGMaruGothicMPRO" panose="020F0600000000000000" pitchFamily="34" charset="-128"/>
                <a:cs typeface="Helvetica"/>
              </a:rPr>
              <a:t>　</a:t>
            </a:r>
            <a:r>
              <a:rPr lang="ja-JP" altLang="en-US" dirty="0">
                <a:effectLst/>
                <a:latin typeface="HGMaruGothicMPRO" panose="020F0600000000000000" pitchFamily="34" charset="-128"/>
                <a:ea typeface="HGMaruGothicMPRO" panose="020F0600000000000000" pitchFamily="34" charset="-128"/>
              </a:rPr>
              <a:t>５月は行楽需要が高い月。気温も</a:t>
            </a:r>
            <a:r>
              <a:rPr lang="en-US" altLang="ja-JP" dirty="0">
                <a:effectLst/>
                <a:latin typeface="HGMaruGothicMPRO" panose="020F0600000000000000" pitchFamily="34" charset="-128"/>
                <a:ea typeface="HGMaruGothicMPRO" panose="020F0600000000000000" pitchFamily="34" charset="-128"/>
              </a:rPr>
              <a:t>20</a:t>
            </a:r>
            <a:r>
              <a:rPr lang="ja-JP" altLang="en-US" dirty="0">
                <a:effectLst/>
                <a:latin typeface="HGMaruGothicMPRO" panose="020F0600000000000000" pitchFamily="34" charset="-128"/>
                <a:ea typeface="HGMaruGothicMPRO" panose="020F0600000000000000" pitchFamily="34" charset="-128"/>
              </a:rPr>
              <a:t>～</a:t>
            </a:r>
            <a:r>
              <a:rPr lang="en-US" altLang="ja-JP" dirty="0">
                <a:effectLst/>
                <a:latin typeface="HGMaruGothicMPRO" panose="020F0600000000000000" pitchFamily="34" charset="-128"/>
                <a:ea typeface="HGMaruGothicMPRO" panose="020F0600000000000000" pitchFamily="34" charset="-128"/>
              </a:rPr>
              <a:t>25℃</a:t>
            </a:r>
            <a:r>
              <a:rPr lang="ja-JP" altLang="en-US" dirty="0">
                <a:effectLst/>
                <a:latin typeface="HGMaruGothicMPRO" panose="020F0600000000000000" pitchFamily="34" charset="-128"/>
                <a:ea typeface="HGMaruGothicMPRO" panose="020F0600000000000000" pitchFamily="34" charset="-128"/>
              </a:rPr>
              <a:t>と、すがすがしく気持ちの良い陽気の日が多いのが特徴。そのため、運動会や遠足、修学旅行、社員旅行などさまざまな屋外イベントが行われる。３～６日はゴールデンウイーク（</a:t>
            </a:r>
            <a:r>
              <a:rPr lang="en" altLang="ja-JP" dirty="0">
                <a:effectLst/>
                <a:latin typeface="HGMaruGothicMPRO" panose="020F0600000000000000" pitchFamily="34" charset="-128"/>
                <a:ea typeface="HGMaruGothicMPRO" panose="020F0600000000000000" pitchFamily="34" charset="-128"/>
              </a:rPr>
              <a:t>GW</a:t>
            </a:r>
            <a:r>
              <a:rPr lang="ja-JP" altLang="en" dirty="0">
                <a:effectLst/>
                <a:latin typeface="HGMaruGothicMPRO" panose="020F0600000000000000" pitchFamily="34" charset="-128"/>
                <a:ea typeface="HGMaruGothicMPRO" panose="020F0600000000000000" pitchFamily="34" charset="-128"/>
              </a:rPr>
              <a:t>）。</a:t>
            </a:r>
            <a:r>
              <a:rPr lang="ja-JP" altLang="en-US" dirty="0">
                <a:effectLst/>
                <a:latin typeface="HGMaruGothicMPRO" panose="020F0600000000000000" pitchFamily="34" charset="-128"/>
                <a:ea typeface="HGMaruGothicMPRO" panose="020F0600000000000000" pitchFamily="34" charset="-128"/>
              </a:rPr>
              <a:t>中日に休みを取ると大型連休となるため、海外旅行など遠出する人もいるだろう。多くの情報を収集し、日別のお客の動きを予測することが大切。</a:t>
            </a:r>
            <a:r>
              <a:rPr lang="en" altLang="ja-JP" dirty="0">
                <a:effectLst/>
                <a:latin typeface="HGMaruGothicMPRO" panose="020F0600000000000000" pitchFamily="34" charset="-128"/>
                <a:ea typeface="HGMaruGothicMPRO" panose="020F0600000000000000" pitchFamily="34" charset="-128"/>
              </a:rPr>
              <a:t>GW</a:t>
            </a:r>
            <a:r>
              <a:rPr lang="ja-JP" altLang="en-US" dirty="0">
                <a:effectLst/>
                <a:latin typeface="HGMaruGothicMPRO" panose="020F0600000000000000" pitchFamily="34" charset="-128"/>
                <a:ea typeface="HGMaruGothicMPRO" panose="020F0600000000000000" pitchFamily="34" charset="-128"/>
              </a:rPr>
              <a:t>が終わっても行楽需要は続くため、行楽用品の品切れには気を</a:t>
            </a:r>
            <a:r>
              <a:rPr lang="ja-JP" altLang="en-US">
                <a:effectLst/>
                <a:latin typeface="HGMaruGothicMPRO" panose="020F0600000000000000" pitchFamily="34" charset="-128"/>
                <a:ea typeface="HGMaruGothicMPRO" panose="020F0600000000000000" pitchFamily="34" charset="-128"/>
              </a:rPr>
              <a:t>付けよう。</a:t>
            </a:r>
            <a:endParaRPr lang="en-US" altLang="ja-JP" dirty="0">
              <a:effectLst/>
              <a:latin typeface="HGMaruGothicMPRO" panose="020F0600000000000000" pitchFamily="34" charset="-128"/>
              <a:ea typeface="HGMaruGothicMPRO" panose="020F0600000000000000" pitchFamily="34" charset="-128"/>
            </a:endParaRPr>
          </a:p>
          <a:p>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b="1" dirty="0">
                <a:latin typeface="HGMaruGothicMPRO" panose="020F0600000000000000" pitchFamily="34" charset="-128"/>
                <a:ea typeface="HGMaruGothicMPRO" panose="020F0600000000000000" pitchFamily="34" charset="-128"/>
                <a:cs typeface="HG丸ｺﾞｼｯｸM-PRO"/>
              </a:rPr>
              <a:t>◆スポーツ関連商品</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晴天でスポーツ日和の季節。スポーツドリンクやタオル、日焼け止め、サングラス、帽子など関連商品を用意。運動会やスポーツイベントが催されることが多いので、近隣の催事情報は早めに収集し、催事当日に備えること。</a:t>
            </a:r>
            <a:endParaRPr lang="en-US" altLang="ja-JP" dirty="0">
              <a:effectLst/>
              <a:latin typeface="HGMaruGothicMPRO" panose="020F0600000000000000" pitchFamily="34" charset="-128"/>
              <a:ea typeface="HGMaruGothicMPRO" panose="020F0600000000000000" pitchFamily="34" charset="-128"/>
            </a:endParaRPr>
          </a:p>
          <a:p>
            <a:endParaRPr lang="en-US" altLang="ja-JP" dirty="0">
              <a:latin typeface="HGMaruGothicMPRO" panose="020F0600000000000000" pitchFamily="34" charset="-128"/>
              <a:ea typeface="HGMaruGothicMPRO" panose="020F0600000000000000" pitchFamily="34" charset="-128"/>
            </a:endParaRPr>
          </a:p>
          <a:p>
            <a:endParaRPr lang="en-US" altLang="ja-JP" dirty="0">
              <a:latin typeface="HGMaruGothicMPRO" panose="020F0600000000000000" pitchFamily="34" charset="-128"/>
              <a:ea typeface="HGMaruGothicMPRO" panose="020F0600000000000000" pitchFamily="34" charset="-128"/>
            </a:endParaRPr>
          </a:p>
          <a:p>
            <a:r>
              <a:rPr lang="ja-JP" altLang="en-US" b="1" dirty="0">
                <a:latin typeface="HGMaruGothicMPRO" panose="020F0600000000000000" pitchFamily="34" charset="-128"/>
                <a:ea typeface="HGMaruGothicMPRO" panose="020F0600000000000000" pitchFamily="34" charset="-128"/>
                <a:cs typeface="HG丸ｺﾞｼｯｸM-PRO"/>
              </a:rPr>
              <a:t>◆紫外線対策用品</a:t>
            </a:r>
            <a:endParaRPr lang="en-US" altLang="ja-JP" b="1" dirty="0">
              <a:latin typeface="HGMaruGothicMPRO" panose="020F0600000000000000" pitchFamily="34" charset="-128"/>
              <a:ea typeface="HGMaruGothicMPRO" panose="020F0600000000000000" pitchFamily="34" charset="-128"/>
              <a:cs typeface="HG丸ｺﾞｼｯｸM-PRO"/>
            </a:endParaRPr>
          </a:p>
          <a:p>
            <a:r>
              <a:rPr lang="ja-JP" altLang="en-US" dirty="0">
                <a:effectLst/>
                <a:latin typeface="HGMaruGothicMPRO" panose="020F0600000000000000" pitchFamily="34" charset="-128"/>
                <a:ea typeface="HGMaruGothicMPRO" panose="020F0600000000000000" pitchFamily="34" charset="-128"/>
              </a:rPr>
              <a:t>　紫外線が増す時季で</a:t>
            </a:r>
            <a:r>
              <a:rPr lang="ja-JP" altLang="en-US" dirty="0">
                <a:latin typeface="HGMaruGothicMPRO" panose="020F0600000000000000" pitchFamily="34" charset="-128"/>
                <a:ea typeface="HGMaruGothicMPRO" panose="020F0600000000000000" pitchFamily="34" charset="-128"/>
              </a:rPr>
              <a:t>ある</a:t>
            </a:r>
            <a:r>
              <a:rPr lang="ja-JP" altLang="en-US">
                <a:latin typeface="HGMaruGothicMPRO" panose="020F0600000000000000" pitchFamily="34" charset="-128"/>
                <a:ea typeface="HGMaruGothicMPRO" panose="020F0600000000000000" pitchFamily="34" charset="-128"/>
              </a:rPr>
              <a:t>た</a:t>
            </a:r>
            <a:r>
              <a:rPr lang="ja-JP" altLang="en-US">
                <a:effectLst/>
                <a:latin typeface="HGMaruGothicMPRO" panose="020F0600000000000000" pitchFamily="34" charset="-128"/>
                <a:ea typeface="HGMaruGothicMPRO" panose="020F0600000000000000" pitchFamily="34" charset="-128"/>
              </a:rPr>
              <a:t>め、</a:t>
            </a:r>
            <a:r>
              <a:rPr lang="en-US" altLang="ja-JP" dirty="0">
                <a:effectLst/>
                <a:latin typeface="HGMaruGothicMPRO" panose="020F0600000000000000" pitchFamily="34" charset="-128"/>
                <a:ea typeface="HGMaruGothicMPRO" panose="020F0600000000000000" pitchFamily="34" charset="-128"/>
              </a:rPr>
              <a:t>UV</a:t>
            </a:r>
            <a:r>
              <a:rPr lang="ja-JP" altLang="en-US">
                <a:effectLst/>
                <a:latin typeface="HGMaruGothicMPRO" panose="020F0600000000000000" pitchFamily="34" charset="-128"/>
                <a:ea typeface="HGMaruGothicMPRO" panose="020F0600000000000000" pitchFamily="34" charset="-128"/>
              </a:rPr>
              <a:t>ケア商品などの訴</a:t>
            </a:r>
            <a:r>
              <a:rPr lang="ja-JP" altLang="en-US" dirty="0">
                <a:effectLst/>
                <a:latin typeface="HGMaruGothicMPRO" panose="020F0600000000000000" pitchFamily="34" charset="-128"/>
                <a:ea typeface="HGMaruGothicMPRO" panose="020F0600000000000000" pitchFamily="34" charset="-128"/>
              </a:rPr>
              <a:t>求を高めよう。ただ陳列するだけでなく、販促物を使って紫外線が強い季節であることを意識させることが大切だ。</a:t>
            </a:r>
            <a:endParaRPr lang="ja-JP" altLang="en-US" dirty="0">
              <a:latin typeface="HGMaruGothicMPRO" panose="020F0600000000000000" pitchFamily="34" charset="-128"/>
              <a:ea typeface="HGMaruGothicMPRO" panose="020F0600000000000000" pitchFamily="34" charset="-128"/>
            </a:endParaRPr>
          </a:p>
        </p:txBody>
      </p:sp>
      <p:sp>
        <p:nvSpPr>
          <p:cNvPr id="44" name="テキスト ボックス 177">
            <a:extLst>
              <a:ext uri="{FF2B5EF4-FFF2-40B4-BE49-F238E27FC236}">
                <a16:creationId xmlns:a16="http://schemas.microsoft.com/office/drawing/2014/main" id="{23C0544A-B008-F90D-9F80-5CCCEFBB8E72}"/>
              </a:ext>
            </a:extLst>
          </p:cNvPr>
          <p:cNvSpPr txBox="1"/>
          <p:nvPr/>
        </p:nvSpPr>
        <p:spPr bwMode="auto">
          <a:xfrm>
            <a:off x="10744200" y="8390478"/>
            <a:ext cx="9093336" cy="561339"/>
          </a:xfrm>
          <a:prstGeom prst="rect">
            <a:avLst/>
          </a:prstGeom>
          <a:noFill/>
          <a:ln w="9525">
            <a:noFill/>
            <a:miter lim="800000"/>
            <a:headEnd/>
            <a:tailEnd/>
          </a:ln>
        </p:spPr>
        <p:txBody>
          <a:bodyPr wrap="square" lIns="27432" tIns="18288" rIns="0" bIns="0" rtlCol="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indent="0" algn="ctr" defTabSz="914400" rtl="0" eaLnBrk="1" fontAlgn="auto" latinLnBrk="0" hangingPunct="1">
              <a:lnSpc>
                <a:spcPct val="100000"/>
              </a:lnSpc>
              <a:spcBef>
                <a:spcPts val="0"/>
              </a:spcBef>
              <a:spcAft>
                <a:spcPts val="0"/>
              </a:spcAft>
              <a:buClrTx/>
              <a:buSzTx/>
              <a:buFontTx/>
              <a:buNone/>
              <a:tabLst/>
            </a:pPr>
            <a:r>
              <a:rPr lang="ja-JP" altLang="en-US" sz="3200" dirty="0">
                <a:latin typeface="HG創英角ｺﾞｼｯｸUB"/>
                <a:ea typeface="HG創英角ｺﾞｼｯｸUB"/>
                <a:cs typeface="HG創英角ｺﾞｼｯｸUB"/>
              </a:rPr>
              <a:t>５月</a:t>
            </a:r>
            <a:r>
              <a:rPr lang="ja-JP" altLang="en-US" sz="3200" dirty="0">
                <a:solidFill>
                  <a:schemeClr val="tx1"/>
                </a:solidFill>
                <a:latin typeface="HG創英角ｺﾞｼｯｸUB"/>
                <a:ea typeface="HG創英角ｺﾞｼｯｸUB"/>
                <a:cs typeface="HG創英角ｺﾞｼｯｸUB"/>
              </a:rPr>
              <a:t>の販促ポイント</a:t>
            </a:r>
          </a:p>
        </p:txBody>
      </p:sp>
      <p:sp>
        <p:nvSpPr>
          <p:cNvPr id="48" name="AutoShape 6">
            <a:extLst>
              <a:ext uri="{FF2B5EF4-FFF2-40B4-BE49-F238E27FC236}">
                <a16:creationId xmlns:a16="http://schemas.microsoft.com/office/drawing/2014/main" id="{6B742487-2185-A556-1A9A-6F1A6C2922FC}"/>
              </a:ext>
            </a:extLst>
          </p:cNvPr>
          <p:cNvSpPr>
            <a:spLocks noChangeArrowheads="1"/>
          </p:cNvSpPr>
          <p:nvPr/>
        </p:nvSpPr>
        <p:spPr bwMode="auto">
          <a:xfrm>
            <a:off x="15682351" y="2062724"/>
            <a:ext cx="5067250" cy="487140"/>
          </a:xfrm>
          <a:prstGeom prst="flowChartAlternateProcess">
            <a:avLst/>
          </a:prstGeom>
          <a:solidFill>
            <a:schemeClr val="accent2">
              <a:lumMod val="20000"/>
              <a:lumOff val="80000"/>
            </a:schemeClr>
          </a:solidFill>
          <a:ln>
            <a:noFill/>
          </a:ln>
          <a:effectLst/>
        </p:spPr>
        <p:txBody>
          <a:bodyPr wrap="square" lIns="45720" tIns="22860" rIns="45720" bIns="2286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800" b="1" i="0" dirty="0">
                <a:latin typeface="HG丸ｺﾞｼｯｸM-PRO" panose="020F0600000000000000" pitchFamily="50" charset="-128"/>
                <a:ea typeface="HG丸ｺﾞｼｯｸM-PRO" panose="020F0600000000000000" pitchFamily="50" charset="-128"/>
                <a:cs typeface="ヒラギノ角ゴ ProN W6"/>
              </a:rPr>
              <a:t>サヤエンドウ</a:t>
            </a:r>
          </a:p>
        </p:txBody>
      </p:sp>
      <p:sp>
        <p:nvSpPr>
          <p:cNvPr id="49" name="AutoShape 10">
            <a:extLst>
              <a:ext uri="{FF2B5EF4-FFF2-40B4-BE49-F238E27FC236}">
                <a16:creationId xmlns:a16="http://schemas.microsoft.com/office/drawing/2014/main" id="{C281C280-D764-81A0-95FF-1E82EDDCB70C}"/>
              </a:ext>
            </a:extLst>
          </p:cNvPr>
          <p:cNvSpPr>
            <a:spLocks noChangeArrowheads="1"/>
          </p:cNvSpPr>
          <p:nvPr/>
        </p:nvSpPr>
        <p:spPr bwMode="auto">
          <a:xfrm>
            <a:off x="186821" y="3014987"/>
            <a:ext cx="4503990" cy="2183821"/>
          </a:xfrm>
          <a:prstGeom prst="foldedCorner">
            <a:avLst>
              <a:gd name="adj" fmla="val 12500"/>
            </a:avLst>
          </a:prstGeom>
          <a:solidFill>
            <a:schemeClr val="accent6">
              <a:lumMod val="20000"/>
              <a:lumOff val="80000"/>
            </a:schemeClr>
          </a:solidFill>
          <a:ln w="9525">
            <a:noFill/>
            <a:round/>
            <a:headEnd/>
            <a:tailEnd/>
          </a:ln>
          <a:effectLst/>
        </p:spPr>
        <p:txBody>
          <a:bodyPr wrap="square" lIns="144000" tIns="144000" rIns="144000" bIns="14400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1">
              <a:lnSpc>
                <a:spcPts val="1300"/>
              </a:lnSpc>
              <a:defRPr sz="1000"/>
            </a:pPr>
            <a:r>
              <a:rPr lang="en-US" altLang="ja-JP" sz="1200" b="1" i="0" strike="noStrike" dirty="0">
                <a:solidFill>
                  <a:srgbClr val="000000"/>
                </a:solidFill>
                <a:latin typeface="HGMaruGothicMPRO"/>
                <a:ea typeface="HGMaruGothicMPRO"/>
                <a:cs typeface="HG丸ｺﾞｼｯｸM-PRO"/>
              </a:rPr>
              <a:t>《</a:t>
            </a:r>
            <a:r>
              <a:rPr lang="ja-JP" altLang="en-US" sz="1200" b="1" i="0" strike="noStrike" dirty="0">
                <a:solidFill>
                  <a:srgbClr val="000000"/>
                </a:solidFill>
                <a:latin typeface="HGMaruGothicMPRO"/>
                <a:ea typeface="HGMaruGothicMPRO"/>
                <a:cs typeface="HG丸ｺﾞｼｯｸM-PRO"/>
              </a:rPr>
              <a:t>材料：２人前</a:t>
            </a:r>
            <a:r>
              <a:rPr lang="en-US" altLang="ja-JP" sz="1200" b="1" i="0" strike="noStrike" dirty="0">
                <a:solidFill>
                  <a:srgbClr val="000000"/>
                </a:solidFill>
                <a:latin typeface="HGMaruGothicMPRO"/>
                <a:ea typeface="HGMaruGothicMPRO"/>
                <a:cs typeface="HG丸ｺﾞｼｯｸM-PRO"/>
              </a:rPr>
              <a:t>》</a:t>
            </a:r>
            <a:endParaRPr lang="en-US" altLang="ja-JP" sz="100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キビナゴ　</a:t>
            </a:r>
            <a:r>
              <a:rPr lang="en-US" altLang="ja-JP" sz="1050" dirty="0">
                <a:latin typeface="HGMaruGothicMPRO"/>
                <a:ea typeface="HGMaruGothicMPRO"/>
              </a:rPr>
              <a:t>16</a:t>
            </a:r>
            <a:r>
              <a:rPr lang="ja-JP" altLang="en-US" sz="1050" dirty="0">
                <a:latin typeface="HGMaruGothicMPRO"/>
                <a:ea typeface="HGMaruGothicMPRO"/>
              </a:rPr>
              <a:t>尾</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タマネギ　 </a:t>
            </a:r>
            <a:r>
              <a:rPr lang="en-US" altLang="ja-JP" sz="1050" dirty="0">
                <a:latin typeface="HGMaruGothicMPRO"/>
                <a:ea typeface="HGMaruGothicMPRO"/>
              </a:rPr>
              <a:t>1/</a:t>
            </a:r>
            <a:r>
              <a:rPr lang="ja-JP" altLang="en-US" sz="1050" dirty="0">
                <a:latin typeface="HGMaruGothicMPRO"/>
                <a:ea typeface="HGMaruGothicMPRO"/>
              </a:rPr>
              <a:t>２個　　ニンジン　</a:t>
            </a:r>
            <a:r>
              <a:rPr lang="en-US" altLang="ja-JP" sz="1050" dirty="0">
                <a:latin typeface="HGMaruGothicMPRO"/>
                <a:ea typeface="HGMaruGothicMPRO"/>
              </a:rPr>
              <a:t>1/3</a:t>
            </a:r>
            <a:r>
              <a:rPr lang="ja-JP" altLang="en-US" sz="1050" dirty="0">
                <a:latin typeface="HGMaruGothicMPRO"/>
                <a:ea typeface="HGMaruGothicMPRO"/>
              </a:rPr>
              <a:t>本　　</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ピーマン　</a:t>
            </a:r>
            <a:r>
              <a:rPr lang="en-US" altLang="ja-JP" sz="1050" dirty="0">
                <a:latin typeface="HGMaruGothicMPRO"/>
                <a:ea typeface="HGMaruGothicMPRO"/>
              </a:rPr>
              <a:t>1</a:t>
            </a:r>
            <a:r>
              <a:rPr lang="ja-JP" altLang="en-US" sz="1050" dirty="0">
                <a:latin typeface="HGMaruGothicMPRO"/>
                <a:ea typeface="HGMaruGothicMPRO"/>
              </a:rPr>
              <a:t>個　　薄力粉　適量</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塩　小さじ</a:t>
            </a:r>
            <a:r>
              <a:rPr lang="en-US" altLang="ja-JP" sz="1050" dirty="0">
                <a:latin typeface="HGMaruGothicMPRO"/>
                <a:ea typeface="HGMaruGothicMPRO"/>
              </a:rPr>
              <a:t>1/3</a:t>
            </a:r>
            <a:r>
              <a:rPr lang="ja-JP" altLang="en-US" sz="1050" dirty="0">
                <a:latin typeface="HGMaruGothicMPRO"/>
                <a:ea typeface="HGMaruGothicMPRO"/>
              </a:rPr>
              <a:t>　　サラダ油　適量</a:t>
            </a:r>
            <a:endParaRPr lang="en-US" altLang="ja-JP" sz="1050" dirty="0">
              <a:latin typeface="HGMaruGothicMPRO"/>
              <a:ea typeface="HGMaruGothicMPRO"/>
            </a:endParaRPr>
          </a:p>
          <a:p>
            <a:pPr rtl="1">
              <a:lnSpc>
                <a:spcPts val="1600"/>
              </a:lnSpc>
              <a:defRPr sz="1000"/>
            </a:pPr>
            <a:r>
              <a:rPr lang="en-US" altLang="ja-JP" sz="1050" dirty="0">
                <a:latin typeface="HGMaruGothicMPRO"/>
                <a:ea typeface="HGMaruGothicMPRO"/>
                <a:cs typeface="HG丸ｺﾞｼｯｸM-PRO"/>
              </a:rPr>
              <a:t>【A】</a:t>
            </a:r>
          </a:p>
          <a:p>
            <a:pPr rtl="1">
              <a:lnSpc>
                <a:spcPts val="1600"/>
              </a:lnSpc>
              <a:defRPr sz="1000"/>
            </a:pPr>
            <a:r>
              <a:rPr lang="ja-JP" altLang="en-US" sz="1050" dirty="0">
                <a:latin typeface="HGMaruGothicMPRO"/>
                <a:ea typeface="HGMaruGothicMPRO"/>
                <a:cs typeface="HG丸ｺﾞｼｯｸM-PRO"/>
              </a:rPr>
              <a:t>みりん　大さじ</a:t>
            </a:r>
            <a:r>
              <a:rPr lang="en-US" altLang="ja-JP" sz="1050" dirty="0">
                <a:latin typeface="HGMaruGothicMPRO"/>
                <a:ea typeface="HGMaruGothicMPRO"/>
                <a:cs typeface="HG丸ｺﾞｼｯｸM-PRO"/>
              </a:rPr>
              <a:t>1</a:t>
            </a:r>
          </a:p>
          <a:p>
            <a:pPr rtl="1">
              <a:lnSpc>
                <a:spcPts val="1600"/>
              </a:lnSpc>
              <a:defRPr sz="1000"/>
            </a:pPr>
            <a:r>
              <a:rPr lang="ja-JP" altLang="en-US" sz="1050" dirty="0">
                <a:latin typeface="HGMaruGothicMPRO"/>
                <a:ea typeface="HGMaruGothicMPRO"/>
                <a:cs typeface="HG丸ｺﾞｼｯｸM-PRO"/>
              </a:rPr>
              <a:t>砂糖　大さじ</a:t>
            </a:r>
            <a:r>
              <a:rPr lang="en-US" altLang="ja-JP" sz="1050" dirty="0">
                <a:latin typeface="HGMaruGothicMPRO"/>
                <a:ea typeface="HGMaruGothicMPRO"/>
                <a:cs typeface="HG丸ｺﾞｼｯｸM-PRO"/>
              </a:rPr>
              <a:t>1</a:t>
            </a:r>
            <a:r>
              <a:rPr lang="ja-JP" altLang="en-US" sz="1050" dirty="0">
                <a:latin typeface="HGMaruGothicMPRO"/>
                <a:ea typeface="HGMaruGothicMPRO"/>
                <a:cs typeface="HG丸ｺﾞｼｯｸM-PRO"/>
              </a:rPr>
              <a:t>　　水　大さじ２</a:t>
            </a:r>
            <a:endParaRPr lang="en-US" altLang="ja-JP" sz="1050" dirty="0">
              <a:latin typeface="HGMaruGothicMPRO"/>
              <a:ea typeface="HGMaruGothicMPRO"/>
              <a:cs typeface="HG丸ｺﾞｼｯｸM-PRO"/>
            </a:endParaRPr>
          </a:p>
          <a:p>
            <a:pPr rtl="1">
              <a:lnSpc>
                <a:spcPts val="1600"/>
              </a:lnSpc>
              <a:defRPr sz="1000"/>
            </a:pPr>
            <a:r>
              <a:rPr lang="ja-JP" altLang="en-US" sz="1050" dirty="0">
                <a:latin typeface="HGMaruGothicMPRO"/>
                <a:ea typeface="HGMaruGothicMPRO"/>
              </a:rPr>
              <a:t>酒　大さじ１　　醤油　大さじ１</a:t>
            </a:r>
            <a:endParaRPr lang="en-US" altLang="ja-JP" sz="1050" dirty="0">
              <a:latin typeface="HGMaruGothicMPRO"/>
              <a:ea typeface="HGMaruGothicMPRO"/>
            </a:endParaRPr>
          </a:p>
          <a:p>
            <a:pPr rtl="1">
              <a:lnSpc>
                <a:spcPts val="1600"/>
              </a:lnSpc>
              <a:defRPr sz="1000"/>
            </a:pPr>
            <a:r>
              <a:rPr lang="ja-JP" altLang="en-US" sz="1050" dirty="0">
                <a:latin typeface="HGMaruGothicMPRO"/>
                <a:ea typeface="HGMaruGothicMPRO"/>
              </a:rPr>
              <a:t>酢　大さじ３</a:t>
            </a:r>
            <a:endParaRPr lang="en-US" altLang="ja-JP" sz="1050" dirty="0">
              <a:latin typeface="HGMaruGothicMPRO"/>
              <a:ea typeface="HGMaruGothicMPRO"/>
            </a:endParaRPr>
          </a:p>
        </p:txBody>
      </p:sp>
      <p:sp>
        <p:nvSpPr>
          <p:cNvPr id="50" name="AutoShape 16">
            <a:extLst>
              <a:ext uri="{FF2B5EF4-FFF2-40B4-BE49-F238E27FC236}">
                <a16:creationId xmlns:a16="http://schemas.microsoft.com/office/drawing/2014/main" id="{3D72067A-F8DB-A8FE-57AA-924D61CCA397}"/>
              </a:ext>
            </a:extLst>
          </p:cNvPr>
          <p:cNvSpPr>
            <a:spLocks noChangeArrowheads="1"/>
          </p:cNvSpPr>
          <p:nvPr/>
        </p:nvSpPr>
        <p:spPr bwMode="auto">
          <a:xfrm>
            <a:off x="330302" y="1098326"/>
            <a:ext cx="5158281" cy="66923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FF6600"/>
              </a:solidFill>
              <a:latin typeface="HGS創英角ﾎﾟｯﾌﾟ体"/>
              <a:ea typeface="HGS創英角ﾎﾟｯﾌﾟ体"/>
            </a:endParaRPr>
          </a:p>
        </p:txBody>
      </p:sp>
      <p:pic>
        <p:nvPicPr>
          <p:cNvPr id="54" name="図 53">
            <a:extLst>
              <a:ext uri="{FF2B5EF4-FFF2-40B4-BE49-F238E27FC236}">
                <a16:creationId xmlns:a16="http://schemas.microsoft.com/office/drawing/2014/main" id="{43B73EF4-29A7-035F-37E0-DF878946012C}"/>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7317" y="1157086"/>
            <a:ext cx="6249547" cy="674557"/>
          </a:xfrm>
          <a:prstGeom prst="rect">
            <a:avLst/>
          </a:prstGeom>
          <a:effectLst/>
        </p:spPr>
      </p:pic>
      <p:sp>
        <p:nvSpPr>
          <p:cNvPr id="55" name="AutoShape 17">
            <a:extLst>
              <a:ext uri="{FF2B5EF4-FFF2-40B4-BE49-F238E27FC236}">
                <a16:creationId xmlns:a16="http://schemas.microsoft.com/office/drawing/2014/main" id="{00B4B627-926A-D006-B06B-9268F2E83BDE}"/>
              </a:ext>
            </a:extLst>
          </p:cNvPr>
          <p:cNvSpPr>
            <a:spLocks noChangeArrowheads="1"/>
          </p:cNvSpPr>
          <p:nvPr/>
        </p:nvSpPr>
        <p:spPr bwMode="auto">
          <a:xfrm>
            <a:off x="10440969" y="1058105"/>
            <a:ext cx="5406294" cy="655344"/>
          </a:xfrm>
          <a:prstGeom prst="flowChartAlternateProcess">
            <a:avLst/>
          </a:prstGeom>
          <a:solidFill>
            <a:schemeClr val="accent4">
              <a:lumMod val="20000"/>
              <a:lumOff val="80000"/>
            </a:schemeClr>
          </a:solidFill>
          <a:ln w="9525">
            <a:noFill/>
            <a:miter lim="800000"/>
            <a:headEnd/>
            <a:tailEnd/>
          </a:ln>
          <a:effectLst>
            <a:outerShdw dist="107763" dir="2700000" algn="ctr" rotWithShape="0">
              <a:srgbClr val="808080"/>
            </a:outerShdw>
          </a:effectLst>
        </p:spPr>
        <p:txBody>
          <a:bodyPr wrap="square" lIns="73152" tIns="36576" rIns="73152" bIns="36576"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ja-JP" altLang="en-US" sz="3000" b="1" i="0" u="none" strike="noStrike" baseline="0">
              <a:solidFill>
                <a:srgbClr val="0000FF"/>
              </a:solidFill>
              <a:latin typeface="HGS創英角ﾎﾟｯﾌﾟ体"/>
              <a:ea typeface="HGS創英角ﾎﾟｯﾌﾟ体"/>
            </a:endParaRPr>
          </a:p>
        </p:txBody>
      </p:sp>
      <p:pic>
        <p:nvPicPr>
          <p:cNvPr id="56" name="図 55">
            <a:extLst>
              <a:ext uri="{FF2B5EF4-FFF2-40B4-BE49-F238E27FC236}">
                <a16:creationId xmlns:a16="http://schemas.microsoft.com/office/drawing/2014/main" id="{A48D8C4E-E486-F37E-4A04-CDA779657138}"/>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1316916" y="1066068"/>
            <a:ext cx="6300568" cy="714779"/>
          </a:xfrm>
          <a:prstGeom prst="rect">
            <a:avLst/>
          </a:prstGeom>
          <a:effectLst/>
        </p:spPr>
      </p:pic>
      <p:sp>
        <p:nvSpPr>
          <p:cNvPr id="57" name="Text Box 1833">
            <a:extLst>
              <a:ext uri="{FF2B5EF4-FFF2-40B4-BE49-F238E27FC236}">
                <a16:creationId xmlns:a16="http://schemas.microsoft.com/office/drawing/2014/main" id="{198D671C-1C76-1A5B-5AAE-1280CF2C1B25}"/>
              </a:ext>
            </a:extLst>
          </p:cNvPr>
          <p:cNvSpPr txBox="1">
            <a:spLocks noChangeArrowheads="1"/>
          </p:cNvSpPr>
          <p:nvPr/>
        </p:nvSpPr>
        <p:spPr bwMode="auto">
          <a:xfrm>
            <a:off x="15682351" y="2774165"/>
            <a:ext cx="4812727" cy="1293616"/>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i="0" dirty="0">
                <a:effectLst/>
                <a:latin typeface="HGMaruGothicMPRO" panose="020F0600000000000000" pitchFamily="34" charset="-128"/>
                <a:ea typeface="HGMaruGothicMPRO" panose="020F0600000000000000" pitchFamily="34" charset="-128"/>
              </a:rPr>
              <a:t>　</a:t>
            </a:r>
            <a:r>
              <a:rPr lang="ja-JP" altLang="en-US" sz="1050" dirty="0">
                <a:latin typeface="HG丸ｺﾞｼｯｸM-PRO" panose="020F0600000000000000" pitchFamily="50" charset="-128"/>
                <a:ea typeface="HG丸ｺﾞｼｯｸM-PRO" panose="020F0600000000000000" pitchFamily="50" charset="-128"/>
              </a:rPr>
              <a:t>サヤエンドウ</a:t>
            </a:r>
            <a:r>
              <a:rPr lang="ja-JP" altLang="en-US" sz="1050" i="0" dirty="0">
                <a:effectLst/>
                <a:latin typeface="HGMaruGothicMPRO" panose="020F0600000000000000" pitchFamily="34" charset="-128"/>
                <a:ea typeface="HGMaruGothicMPRO" panose="020F0600000000000000" pitchFamily="34" charset="-128"/>
              </a:rPr>
              <a:t>は、ベータカロテン、</a:t>
            </a:r>
            <a:r>
              <a:rPr lang="ja-JP" altLang="en-US" sz="1050" dirty="0">
                <a:latin typeface="HGMaruGothicMPRO" panose="020F0600000000000000" pitchFamily="34" charset="-128"/>
                <a:ea typeface="HGMaruGothicMPRO" panose="020F0600000000000000" pitchFamily="34" charset="-128"/>
              </a:rPr>
              <a:t>ビタミン</a:t>
            </a:r>
            <a:r>
              <a:rPr lang="ja-JP" altLang="en" sz="1050" dirty="0">
                <a:latin typeface="HGMaruGothicMPRO" panose="020F0600000000000000" pitchFamily="34" charset="-128"/>
                <a:ea typeface="HGMaruGothicMPRO" panose="020F0600000000000000" pitchFamily="34" charset="-128"/>
              </a:rPr>
              <a:t>Ｂ１</a:t>
            </a:r>
            <a:r>
              <a:rPr lang="ja-JP" altLang="en-US" sz="1050" dirty="0">
                <a:latin typeface="HGMaruGothicMPRO" panose="020F0600000000000000" pitchFamily="34" charset="-128"/>
                <a:ea typeface="HGMaruGothicMPRO" panose="020F0600000000000000" pitchFamily="34" charset="-128"/>
              </a:rPr>
              <a:t>、</a:t>
            </a:r>
            <a:r>
              <a:rPr lang="ja-JP" altLang="en-US" sz="1050" i="0" dirty="0">
                <a:effectLst/>
                <a:latin typeface="HGMaruGothicMPRO" panose="020F0600000000000000" pitchFamily="34" charset="-128"/>
                <a:ea typeface="HGMaruGothicMPRO" panose="020F0600000000000000" pitchFamily="34" charset="-128"/>
              </a:rPr>
              <a:t>ビタミン</a:t>
            </a:r>
            <a:r>
              <a:rPr lang="ja-JP" altLang="en" sz="1050" i="0" dirty="0">
                <a:effectLst/>
                <a:latin typeface="HGMaruGothicMPRO" panose="020F0600000000000000" pitchFamily="34" charset="-128"/>
                <a:ea typeface="HGMaruGothicMPRO" panose="020F0600000000000000" pitchFamily="34" charset="-128"/>
              </a:rPr>
              <a:t>Ｃ、</a:t>
            </a:r>
            <a:r>
              <a:rPr lang="ja-JP" altLang="en-US" sz="1050" i="0" dirty="0">
                <a:effectLst/>
                <a:latin typeface="HGMaruGothicMPRO" panose="020F0600000000000000" pitchFamily="34" charset="-128"/>
                <a:ea typeface="HGMaruGothicMPRO" panose="020F0600000000000000" pitchFamily="34" charset="-128"/>
              </a:rPr>
              <a:t>食物繊維、たんぱく質、必須アミノ酸のリジンなどを多く含む。</a:t>
            </a:r>
            <a:endParaRPr lang="en-US" altLang="ja-JP" sz="1050" i="0" dirty="0">
              <a:effectLst/>
              <a:latin typeface="HGMaruGothicMPRO" panose="020F0600000000000000" pitchFamily="34" charset="-128"/>
              <a:ea typeface="HGMaruGothicMPRO" panose="020F0600000000000000" pitchFamily="34" charset="-128"/>
            </a:endParaRPr>
          </a:p>
          <a:p>
            <a:r>
              <a:rPr lang="ja-JP" altLang="en-US" sz="1050" dirty="0">
                <a:latin typeface="HGMaruGothicMPRO" panose="020F0600000000000000" pitchFamily="34" charset="-128"/>
                <a:ea typeface="HGMaruGothicMPRO" panose="020F0600000000000000" pitchFamily="34" charset="-128"/>
              </a:rPr>
              <a:t>　ベータ</a:t>
            </a:r>
            <a:r>
              <a:rPr lang="ja-JP" altLang="en-US" sz="1050" i="0" dirty="0">
                <a:effectLst/>
                <a:latin typeface="HGMaruGothicMPRO" panose="020F0600000000000000" pitchFamily="34" charset="-128"/>
                <a:ea typeface="HGMaruGothicMPRO" panose="020F0600000000000000" pitchFamily="34" charset="-128"/>
              </a:rPr>
              <a:t>カロテン</a:t>
            </a:r>
            <a:r>
              <a:rPr lang="ja-JP" altLang="en-US" sz="1050" dirty="0">
                <a:latin typeface="HGMaruGothicMPRO" panose="020F0600000000000000" pitchFamily="34" charset="-128"/>
                <a:ea typeface="HGMaruGothicMPRO" panose="020F0600000000000000" pitchFamily="34" charset="-128"/>
              </a:rPr>
              <a:t>は</a:t>
            </a:r>
            <a:r>
              <a:rPr lang="ja-JP" altLang="en-US" sz="1050" i="0" dirty="0">
                <a:effectLst/>
                <a:latin typeface="HGMaruGothicMPRO" panose="020F0600000000000000" pitchFamily="34" charset="-128"/>
                <a:ea typeface="HGMaruGothicMPRO" panose="020F0600000000000000" pitchFamily="34" charset="-128"/>
              </a:rPr>
              <a:t>体内でビタミン</a:t>
            </a:r>
            <a:r>
              <a:rPr lang="en-US" altLang="ja-JP" sz="1050" i="0" dirty="0">
                <a:effectLst/>
                <a:latin typeface="HGMaruGothicMPRO" panose="020F0600000000000000" pitchFamily="34" charset="-128"/>
                <a:ea typeface="HGMaruGothicMPRO" panose="020F0600000000000000" pitchFamily="34" charset="-128"/>
              </a:rPr>
              <a:t>A</a:t>
            </a:r>
            <a:r>
              <a:rPr lang="ja-JP" altLang="en-US" sz="1050" i="0" dirty="0">
                <a:effectLst/>
                <a:latin typeface="HGMaruGothicMPRO" panose="020F0600000000000000" pitchFamily="34" charset="-128"/>
                <a:ea typeface="HGMaruGothicMPRO" panose="020F0600000000000000" pitchFamily="34" charset="-128"/>
              </a:rPr>
              <a:t>に変換され、皮膚や粘膜を健康に保ち、</a:t>
            </a:r>
            <a:r>
              <a:rPr lang="ja-JP" altLang="en-US" sz="1050" dirty="0">
                <a:latin typeface="HGMaruGothicMPRO" panose="020F0600000000000000" pitchFamily="34" charset="-128"/>
                <a:ea typeface="HGMaruGothicMPRO" panose="020F0600000000000000" pitchFamily="34" charset="-128"/>
              </a:rPr>
              <a:t>肌荒れを予防したり</a:t>
            </a:r>
            <a:r>
              <a:rPr lang="ja-JP" altLang="en-US" sz="1050" i="0" dirty="0">
                <a:effectLst/>
                <a:latin typeface="HGMaruGothicMPRO" panose="020F0600000000000000" pitchFamily="34" charset="-128"/>
                <a:ea typeface="HGMaruGothicMPRO" panose="020F0600000000000000" pitchFamily="34" charset="-128"/>
              </a:rPr>
              <a:t>老化を防止する効能がある。また、動脈硬化やがんなどの生活習慣病の予防にも効果が期待できる。</a:t>
            </a:r>
            <a:endParaRPr lang="en-US" altLang="ja-JP" sz="1050" i="0" dirty="0">
              <a:effectLst/>
              <a:latin typeface="HGMaruGothicMPRO" panose="020F0600000000000000" pitchFamily="34" charset="-128"/>
              <a:ea typeface="HGMaruGothicMPRO" panose="020F0600000000000000" pitchFamily="34" charset="-128"/>
            </a:endParaRPr>
          </a:p>
        </p:txBody>
      </p:sp>
      <p:sp>
        <p:nvSpPr>
          <p:cNvPr id="58" name="Text Box 1833">
            <a:extLst>
              <a:ext uri="{FF2B5EF4-FFF2-40B4-BE49-F238E27FC236}">
                <a16:creationId xmlns:a16="http://schemas.microsoft.com/office/drawing/2014/main" id="{98657918-AFA0-E6DE-DFD7-A574B51CE04B}"/>
              </a:ext>
            </a:extLst>
          </p:cNvPr>
          <p:cNvSpPr txBox="1">
            <a:spLocks noChangeArrowheads="1"/>
          </p:cNvSpPr>
          <p:nvPr/>
        </p:nvSpPr>
        <p:spPr bwMode="auto">
          <a:xfrm>
            <a:off x="10482352" y="4181258"/>
            <a:ext cx="496000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キッチンペーパーでキビナゴの水分を拭き取り、小分けにしてラップに包み、保存袋で冷蔵または冷凍保存する。冷蔵の場合は</a:t>
            </a:r>
            <a:r>
              <a:rPr lang="en-US" altLang="ja-JP" sz="1050" dirty="0">
                <a:latin typeface="HGMaruGothicMPRO"/>
                <a:ea typeface="HGMaruGothicMPRO"/>
              </a:rPr>
              <a:t>2〜</a:t>
            </a:r>
            <a:r>
              <a:rPr lang="ja-JP" altLang="en-US" sz="1050" dirty="0">
                <a:latin typeface="HGMaruGothicMPRO"/>
                <a:ea typeface="HGMaruGothicMPRO"/>
              </a:rPr>
              <a:t>３日、冷凍の場合は約２カ月もつ。</a:t>
            </a:r>
            <a:endParaRPr lang="en-US" altLang="ja-JP" sz="1050" dirty="0">
              <a:latin typeface="HGMaruGothicMPRO"/>
              <a:ea typeface="HGMaruGothicMPRO"/>
            </a:endParaRPr>
          </a:p>
        </p:txBody>
      </p:sp>
      <p:sp>
        <p:nvSpPr>
          <p:cNvPr id="59" name="Text Box 1833">
            <a:extLst>
              <a:ext uri="{FF2B5EF4-FFF2-40B4-BE49-F238E27FC236}">
                <a16:creationId xmlns:a16="http://schemas.microsoft.com/office/drawing/2014/main" id="{2A7E2E71-E075-5E9D-BE6B-439A83F6D453}"/>
              </a:ext>
            </a:extLst>
          </p:cNvPr>
          <p:cNvSpPr txBox="1">
            <a:spLocks noChangeArrowheads="1"/>
          </p:cNvSpPr>
          <p:nvPr/>
        </p:nvSpPr>
        <p:spPr bwMode="auto">
          <a:xfrm>
            <a:off x="12298053" y="3811180"/>
            <a:ext cx="1967399" cy="26329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solidFill>
                  <a:schemeClr val="accent2"/>
                </a:solidFill>
                <a:latin typeface="HGPSoeiKakugothicUB"/>
                <a:ea typeface="HGPSoeiKakugothicUB"/>
              </a:rPr>
              <a:t>キビナゴの保存方法</a:t>
            </a:r>
            <a:endParaRPr lang="en-US" altLang="ja-JP" sz="1400" dirty="0">
              <a:solidFill>
                <a:schemeClr val="accent2"/>
              </a:solidFill>
              <a:latin typeface="HGPSoeiKakugothicUB"/>
              <a:ea typeface="HGPSoeiKakugothicUB"/>
            </a:endParaRPr>
          </a:p>
        </p:txBody>
      </p:sp>
      <p:sp>
        <p:nvSpPr>
          <p:cNvPr id="60" name="Text Box 1833">
            <a:extLst>
              <a:ext uri="{FF2B5EF4-FFF2-40B4-BE49-F238E27FC236}">
                <a16:creationId xmlns:a16="http://schemas.microsoft.com/office/drawing/2014/main" id="{60C42B4F-AD94-EDDD-9B89-C32E4FBF5E36}"/>
              </a:ext>
            </a:extLst>
          </p:cNvPr>
          <p:cNvSpPr txBox="1">
            <a:spLocks noChangeArrowheads="1"/>
          </p:cNvSpPr>
          <p:nvPr/>
        </p:nvSpPr>
        <p:spPr bwMode="auto">
          <a:xfrm>
            <a:off x="17305799" y="3796395"/>
            <a:ext cx="1853614" cy="158749"/>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400" dirty="0">
                <a:solidFill>
                  <a:schemeClr val="accent2"/>
                </a:solidFill>
                <a:latin typeface="HGPSoeiKakugothicUB"/>
                <a:ea typeface="HGPSoeiKakugothicUB"/>
              </a:rPr>
              <a:t>サヤエンドウの保存方法</a:t>
            </a:r>
          </a:p>
        </p:txBody>
      </p:sp>
      <p:sp>
        <p:nvSpPr>
          <p:cNvPr id="61" name="Text Box 1833">
            <a:extLst>
              <a:ext uri="{FF2B5EF4-FFF2-40B4-BE49-F238E27FC236}">
                <a16:creationId xmlns:a16="http://schemas.microsoft.com/office/drawing/2014/main" id="{C742DF7D-5D52-66ED-4309-72CB256819AF}"/>
              </a:ext>
            </a:extLst>
          </p:cNvPr>
          <p:cNvSpPr txBox="1">
            <a:spLocks noChangeArrowheads="1"/>
          </p:cNvSpPr>
          <p:nvPr/>
        </p:nvSpPr>
        <p:spPr bwMode="auto">
          <a:xfrm>
            <a:off x="15682351" y="4153743"/>
            <a:ext cx="4870431" cy="833488"/>
          </a:xfrm>
          <a:prstGeom prst="rect">
            <a:avLst/>
          </a:prstGeom>
          <a:noFill/>
          <a:ln w="9525">
            <a:noFill/>
            <a:miter lim="800000"/>
            <a:headEnd/>
            <a:tailEnd/>
          </a:ln>
          <a:effectLst/>
        </p:spPr>
        <p:txBody>
          <a:bodyPr wrap="square" lIns="36576" tIns="18288" rIns="0" bIns="18288"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HGMaruGothicMPRO"/>
                <a:ea typeface="HGMaruGothicMPRO"/>
              </a:rPr>
              <a:t>　湿らせたキッチンペーパーでサヤエンドウを包み、ポリ袋に入れて冷蔵庫の野菜室で保存することで</a:t>
            </a:r>
            <a:r>
              <a:rPr lang="en-US" altLang="ja-JP" sz="1050" dirty="0">
                <a:latin typeface="HGMaruGothicMPRO"/>
                <a:ea typeface="HGMaruGothicMPRO"/>
              </a:rPr>
              <a:t>1</a:t>
            </a:r>
            <a:r>
              <a:rPr lang="ja-JP" altLang="en-US" sz="1050" dirty="0">
                <a:latin typeface="HGMaruGothicMPRO"/>
                <a:ea typeface="HGMaruGothicMPRO"/>
              </a:rPr>
              <a:t>週間もつ。冷凍の場合は茹でること。筋とヘタを取り、</a:t>
            </a:r>
            <a:r>
              <a:rPr lang="en-US" altLang="ja-JP" sz="1050" dirty="0">
                <a:latin typeface="HGMaruGothicMPRO"/>
                <a:ea typeface="HGMaruGothicMPRO"/>
              </a:rPr>
              <a:t>1%</a:t>
            </a:r>
            <a:r>
              <a:rPr lang="ja-JP" altLang="en-US" sz="1050" dirty="0">
                <a:latin typeface="HGMaruGothicMPRO"/>
                <a:ea typeface="HGMaruGothicMPRO"/>
              </a:rPr>
              <a:t>の塩を加えた熱湯で</a:t>
            </a:r>
            <a:r>
              <a:rPr lang="en-US" altLang="ja-JP" sz="1050" dirty="0">
                <a:latin typeface="HGMaruGothicMPRO"/>
                <a:ea typeface="HGMaruGothicMPRO"/>
              </a:rPr>
              <a:t>1</a:t>
            </a:r>
            <a:r>
              <a:rPr lang="ja-JP" altLang="en-US" sz="1050" dirty="0">
                <a:latin typeface="HGMaruGothicMPRO"/>
                <a:ea typeface="HGMaruGothicMPRO"/>
              </a:rPr>
              <a:t>分ほど固めに茹で、冷水で色止めする。その後、キッチンペーパーで水気を拭き取り、ラップで小分けにし、冷凍用保存袋に入れて冷凍保存することで、約</a:t>
            </a:r>
            <a:r>
              <a:rPr lang="en-US" altLang="ja-JP" sz="1050" dirty="0">
                <a:latin typeface="HGMaruGothicMPRO"/>
                <a:ea typeface="HGMaruGothicMPRO"/>
              </a:rPr>
              <a:t>1</a:t>
            </a:r>
            <a:r>
              <a:rPr lang="ja-JP" altLang="en-US" sz="1050" dirty="0">
                <a:latin typeface="HGMaruGothicMPRO"/>
                <a:ea typeface="HGMaruGothicMPRO"/>
              </a:rPr>
              <a:t>カ月保存可能だ。</a:t>
            </a:r>
            <a:endParaRPr lang="en-US" altLang="ja-JP" sz="1050" dirty="0">
              <a:latin typeface="HGMaruGothicMPRO"/>
              <a:ea typeface="HGMaruGothicMPRO"/>
            </a:endParaRPr>
          </a:p>
        </p:txBody>
      </p:sp>
      <p:sp>
        <p:nvSpPr>
          <p:cNvPr id="62" name="テキスト ボックス 178">
            <a:extLst>
              <a:ext uri="{FF2B5EF4-FFF2-40B4-BE49-F238E27FC236}">
                <a16:creationId xmlns:a16="http://schemas.microsoft.com/office/drawing/2014/main" id="{9A79FE2A-4CD3-963D-71E7-C155B89773D8}"/>
              </a:ext>
            </a:extLst>
          </p:cNvPr>
          <p:cNvSpPr txBox="1"/>
          <p:nvPr/>
        </p:nvSpPr>
        <p:spPr bwMode="auto">
          <a:xfrm>
            <a:off x="507317" y="8483865"/>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000" dirty="0">
                <a:latin typeface="HG創英角ｺﾞｼｯｸUB"/>
                <a:ea typeface="HG創英角ｺﾞｼｯｸUB"/>
                <a:cs typeface="HG創英角ｺﾞｼｯｸUB"/>
              </a:rPr>
              <a:t>八十八夜・緑茶の日（５</a:t>
            </a:r>
            <a:r>
              <a:rPr lang="en-US" altLang="ja-JP" sz="2000" dirty="0">
                <a:latin typeface="HG創英角ｺﾞｼｯｸUB"/>
                <a:ea typeface="HG創英角ｺﾞｼｯｸUB"/>
                <a:cs typeface="HG創英角ｺﾞｼｯｸUB"/>
              </a:rPr>
              <a:t>/</a:t>
            </a:r>
            <a:r>
              <a:rPr lang="ja-JP" altLang="en-US" sz="2000" dirty="0">
                <a:latin typeface="HG創英角ｺﾞｼｯｸUB"/>
                <a:ea typeface="HG創英角ｺﾞｼｯｸUB"/>
                <a:cs typeface="HG創英角ｺﾞｼｯｸUB"/>
              </a:rPr>
              <a:t>２）</a:t>
            </a:r>
            <a:endParaRPr lang="en-US" altLang="ja-JP" sz="2000" dirty="0">
              <a:latin typeface="HG創英角ｺﾞｼｯｸUB"/>
              <a:ea typeface="HG創英角ｺﾞｼｯｸUB"/>
              <a:cs typeface="HG創英角ｺﾞｼｯｸUB"/>
            </a:endParaRPr>
          </a:p>
        </p:txBody>
      </p:sp>
      <p:sp>
        <p:nvSpPr>
          <p:cNvPr id="63" name="テキスト ボックス 171">
            <a:extLst>
              <a:ext uri="{FF2B5EF4-FFF2-40B4-BE49-F238E27FC236}">
                <a16:creationId xmlns:a16="http://schemas.microsoft.com/office/drawing/2014/main" id="{E583DCD7-4EDF-4B5F-F73A-C002DB2F1876}"/>
              </a:ext>
            </a:extLst>
          </p:cNvPr>
          <p:cNvSpPr txBox="1"/>
          <p:nvPr/>
        </p:nvSpPr>
        <p:spPr bwMode="auto">
          <a:xfrm>
            <a:off x="507317" y="8982785"/>
            <a:ext cx="6616407"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solidFill>
                  <a:srgbClr val="FF0000"/>
                </a:solidFill>
                <a:effectLst/>
                <a:latin typeface="HGMaruGothicMPRO" panose="020F0600000000000000" pitchFamily="34" charset="-128"/>
                <a:ea typeface="HGMaruGothicMPRO" panose="020F0600000000000000" pitchFamily="34" charset="-128"/>
              </a:rPr>
              <a:t>　</a:t>
            </a:r>
            <a:r>
              <a:rPr lang="en-US" altLang="ja-JP" sz="1050" dirty="0">
                <a:effectLst/>
                <a:latin typeface="HGMaruGothicMPRO" panose="020F0600000000000000" pitchFamily="34" charset="-128"/>
                <a:ea typeface="HGMaruGothicMPRO" panose="020F0600000000000000" pitchFamily="34" charset="-128"/>
              </a:rPr>
              <a:t>5</a:t>
            </a:r>
            <a:r>
              <a:rPr lang="ja-JP" altLang="en-US" sz="1050" dirty="0">
                <a:effectLst/>
                <a:latin typeface="HGMaruGothicMPRO" panose="020F0600000000000000" pitchFamily="34" charset="-128"/>
                <a:ea typeface="HGMaruGothicMPRO" panose="020F0600000000000000" pitchFamily="34" charset="-128"/>
              </a:rPr>
              <a:t>月２日は八十八夜。緑茶の日でもある。</a:t>
            </a:r>
            <a:br>
              <a:rPr lang="en-US" altLang="ja-JP" sz="1050" dirty="0">
                <a:effectLst/>
                <a:latin typeface="HGMaruGothicMPRO" panose="020F0600000000000000" pitchFamily="34" charset="-128"/>
                <a:ea typeface="HGMaruGothicMPRO" panose="020F0600000000000000" pitchFamily="34" charset="-128"/>
              </a:rPr>
            </a:br>
            <a:r>
              <a:rPr lang="ja-JP" altLang="en-US" sz="1050" dirty="0">
                <a:effectLst/>
                <a:latin typeface="HGMaruGothicMPRO" panose="020F0600000000000000" pitchFamily="34" charset="-128"/>
                <a:ea typeface="HGMaruGothicMPRO" panose="020F0600000000000000" pitchFamily="34" charset="-128"/>
              </a:rPr>
              <a:t>　八十八夜は雑節の一つ。立春から数えて</a:t>
            </a:r>
            <a:r>
              <a:rPr lang="en-US" altLang="ja-JP" sz="1050" dirty="0">
                <a:effectLst/>
                <a:latin typeface="HGMaruGothicMPRO" panose="020F0600000000000000" pitchFamily="34" charset="-128"/>
                <a:ea typeface="HGMaruGothicMPRO" panose="020F0600000000000000" pitchFamily="34" charset="-128"/>
              </a:rPr>
              <a:t>88</a:t>
            </a:r>
            <a:r>
              <a:rPr lang="ja-JP" altLang="en-US" sz="1050" dirty="0">
                <a:effectLst/>
                <a:latin typeface="HGMaruGothicMPRO" panose="020F0600000000000000" pitchFamily="34" charset="-128"/>
                <a:ea typeface="HGMaruGothicMPRO" panose="020F0600000000000000" pitchFamily="34" charset="-128"/>
              </a:rPr>
              <a:t>日目に当たる。この日に摘んだ新茶は高級品とされている。また、この日にお茶を飲むと長生きするともいわれている。</a:t>
            </a:r>
            <a:br>
              <a:rPr lang="en-US" altLang="ja-JP" sz="1050" dirty="0">
                <a:effectLst/>
                <a:latin typeface="HGMaruGothicMPRO" panose="020F0600000000000000" pitchFamily="34" charset="-128"/>
                <a:ea typeface="HGMaruGothicMPRO" panose="020F0600000000000000" pitchFamily="34" charset="-128"/>
              </a:rPr>
            </a:br>
            <a:r>
              <a:rPr lang="ja-JP" altLang="en-US" sz="1050" dirty="0">
                <a:effectLst/>
                <a:latin typeface="HGMaruGothicMPRO" panose="020F0600000000000000" pitchFamily="34" charset="-128"/>
                <a:ea typeface="HGMaruGothicMPRO" panose="020F0600000000000000" pitchFamily="34" charset="-128"/>
              </a:rPr>
              <a:t>　飲料売場や菓子売場で初夏の香りの新茶や抹茶の菓子、和菓子を押し出そう。端午の節句も近いため、かしわ餅や草餅などの和菓子も需要がある。ようかん類は利便性の高いひと口サイズが人気。抹茶の緑と和菓子でカラフルな売場にしよう。</a:t>
            </a:r>
            <a:endParaRPr lang="en-US" altLang="ja-JP" sz="1050" dirty="0">
              <a:effectLst/>
              <a:latin typeface="HGMaruGothicMPRO" panose="020F0600000000000000" pitchFamily="34" charset="-128"/>
              <a:ea typeface="HGMaruGothicMPRO" panose="020F0600000000000000" pitchFamily="34" charset="-128"/>
            </a:endParaRPr>
          </a:p>
        </p:txBody>
      </p:sp>
      <p:sp>
        <p:nvSpPr>
          <p:cNvPr id="68" name="Text Box 1049">
            <a:extLst>
              <a:ext uri="{FF2B5EF4-FFF2-40B4-BE49-F238E27FC236}">
                <a16:creationId xmlns:a16="http://schemas.microsoft.com/office/drawing/2014/main" id="{F0B63D08-3435-8359-7CC9-725C906CB89A}"/>
              </a:ext>
            </a:extLst>
          </p:cNvPr>
          <p:cNvSpPr txBox="1">
            <a:spLocks noChangeArrowheads="1"/>
          </p:cNvSpPr>
          <p:nvPr/>
        </p:nvSpPr>
        <p:spPr bwMode="auto">
          <a:xfrm>
            <a:off x="3457995" y="90242"/>
            <a:ext cx="14561782" cy="1031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lIns="73152" tIns="36576" rIns="0" bIns="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3500"/>
              </a:lnSpc>
              <a:defRPr sz="1000"/>
            </a:pPr>
            <a:r>
              <a:rPr lang="ja-JP" altLang="en-US" sz="2300" b="1" dirty="0">
                <a:solidFill>
                  <a:schemeClr val="accent6">
                    <a:lumMod val="75000"/>
                  </a:schemeClr>
                </a:solidFill>
                <a:latin typeface="メイリオ"/>
                <a:ea typeface="メイリオ"/>
              </a:rPr>
              <a:t>５月</a:t>
            </a:r>
            <a:r>
              <a:rPr lang="ja-JP" altLang="en-US" sz="2300" b="1" i="0" u="none" strike="noStrike" baseline="0" dirty="0">
                <a:solidFill>
                  <a:schemeClr val="accent6">
                    <a:lumMod val="75000"/>
                  </a:schemeClr>
                </a:solidFill>
                <a:latin typeface="メイリオ"/>
                <a:ea typeface="メイリオ"/>
              </a:rPr>
              <a:t>･</a:t>
            </a:r>
            <a:r>
              <a:rPr lang="ja-JP" altLang="en-US" sz="2300" b="1" dirty="0">
                <a:solidFill>
                  <a:schemeClr val="accent6">
                    <a:lumMod val="75000"/>
                  </a:schemeClr>
                </a:solidFill>
                <a:latin typeface="メイリオ"/>
                <a:ea typeface="メイリオ"/>
              </a:rPr>
              <a:t>･･旬の</a:t>
            </a:r>
            <a:r>
              <a:rPr lang="ja-JP" altLang="en-US" sz="2300" b="1" i="0" u="none" strike="noStrike" baseline="0" dirty="0">
                <a:solidFill>
                  <a:schemeClr val="accent6">
                    <a:lumMod val="75000"/>
                  </a:schemeClr>
                </a:solidFill>
                <a:latin typeface="メイリオ"/>
                <a:ea typeface="メイリオ"/>
              </a:rPr>
              <a:t>食材が盛りだくさん！ 行事や記念日に絡めた販促活動を展開しよう！</a:t>
            </a:r>
          </a:p>
          <a:p>
            <a:pPr algn="ctr">
              <a:lnSpc>
                <a:spcPts val="3400"/>
              </a:lnSpc>
              <a:defRPr sz="1000"/>
            </a:pPr>
            <a:r>
              <a:rPr lang="en-US" altLang="ja-JP" sz="2300" b="1" i="0" u="none" strike="noStrike" baseline="0" dirty="0">
                <a:solidFill>
                  <a:schemeClr val="accent2"/>
                </a:solidFill>
                <a:latin typeface="メイリオ"/>
                <a:ea typeface="メイリオ"/>
              </a:rPr>
              <a:t>〜</a:t>
            </a:r>
            <a:r>
              <a:rPr lang="ja-JP" altLang="en-US" sz="2300" b="1" i="0" u="none" strike="noStrike" baseline="0">
                <a:solidFill>
                  <a:schemeClr val="accent2"/>
                </a:solidFill>
                <a:latin typeface="メイリオ"/>
                <a:ea typeface="メイリオ"/>
              </a:rPr>
              <a:t>少し</a:t>
            </a:r>
            <a:r>
              <a:rPr lang="ja-JP" altLang="en-US" sz="2300" b="1" i="0" u="none" strike="noStrike" baseline="0" dirty="0">
                <a:solidFill>
                  <a:schemeClr val="accent2"/>
                </a:solidFill>
                <a:latin typeface="メイリオ"/>
                <a:ea typeface="メイリオ"/>
              </a:rPr>
              <a:t>ずつ夏向けに売場</a:t>
            </a:r>
            <a:r>
              <a:rPr lang="ja-JP" altLang="en-US" sz="2300" b="1" i="0" u="none" strike="noStrike" baseline="0">
                <a:solidFill>
                  <a:schemeClr val="accent2"/>
                </a:solidFill>
                <a:latin typeface="メイリオ"/>
                <a:ea typeface="メイリオ"/>
              </a:rPr>
              <a:t>を切り替えよう！</a:t>
            </a:r>
            <a:r>
              <a:rPr lang="en-US" altLang="ja-JP" sz="2300" b="1" i="0" u="none" strike="noStrike" baseline="0" dirty="0">
                <a:solidFill>
                  <a:schemeClr val="accent2"/>
                </a:solidFill>
                <a:latin typeface="メイリオ"/>
                <a:ea typeface="メイリオ"/>
              </a:rPr>
              <a:t>〜</a:t>
            </a:r>
            <a:endParaRPr lang="ja-JP" altLang="en-US" sz="2300" b="1" i="0" u="none" strike="noStrike" baseline="0" dirty="0">
              <a:solidFill>
                <a:schemeClr val="accent2"/>
              </a:solidFill>
              <a:latin typeface="メイリオ"/>
              <a:ea typeface="メイリオ"/>
            </a:endParaRPr>
          </a:p>
        </p:txBody>
      </p:sp>
      <p:pic>
        <p:nvPicPr>
          <p:cNvPr id="69" name="図 68" descr="図形&#10;&#10;中程度の精度で自動的に生成された説明">
            <a:extLst>
              <a:ext uri="{FF2B5EF4-FFF2-40B4-BE49-F238E27FC236}">
                <a16:creationId xmlns:a16="http://schemas.microsoft.com/office/drawing/2014/main" id="{FF44163D-70D5-72F2-5DFF-F5621ED875F0}"/>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233530" y="285457"/>
            <a:ext cx="2081490" cy="825253"/>
          </a:xfrm>
          <a:prstGeom prst="rect">
            <a:avLst/>
          </a:prstGeom>
        </p:spPr>
      </p:pic>
      <p:sp>
        <p:nvSpPr>
          <p:cNvPr id="47" name="テキスト ボックス 178">
            <a:extLst>
              <a:ext uri="{FF2B5EF4-FFF2-40B4-BE49-F238E27FC236}">
                <a16:creationId xmlns:a16="http://schemas.microsoft.com/office/drawing/2014/main" id="{AAE1E9BB-A841-D481-6DA5-54B1196F8109}"/>
              </a:ext>
            </a:extLst>
          </p:cNvPr>
          <p:cNvSpPr txBox="1"/>
          <p:nvPr/>
        </p:nvSpPr>
        <p:spPr bwMode="auto">
          <a:xfrm>
            <a:off x="899123" y="12450843"/>
            <a:ext cx="7038424" cy="751586"/>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400"/>
            <a:r>
              <a:rPr lang="ja-JP" altLang="en-US" sz="2800">
                <a:latin typeface="HG創英角ｺﾞｼｯｸUB"/>
                <a:ea typeface="HG創英角ｺﾞｼｯｸUB"/>
                <a:cs typeface="HG創英角ｺﾞｼｯｸUB"/>
              </a:rPr>
              <a:t>こどもの日（５</a:t>
            </a:r>
            <a:r>
              <a:rPr lang="en-US" altLang="ja-JP" sz="2800" dirty="0">
                <a:latin typeface="HG創英角ｺﾞｼｯｸUB"/>
                <a:ea typeface="HG創英角ｺﾞｼｯｸUB"/>
                <a:cs typeface="HG創英角ｺﾞｼｯｸUB"/>
              </a:rPr>
              <a:t>/</a:t>
            </a:r>
            <a:r>
              <a:rPr lang="ja-JP" altLang="en-US" sz="2800">
                <a:latin typeface="HG創英角ｺﾞｼｯｸUB"/>
                <a:ea typeface="HG創英角ｺﾞｼｯｸUB"/>
                <a:cs typeface="HG創英角ｺﾞｼｯｸUB"/>
              </a:rPr>
              <a:t>５）</a:t>
            </a:r>
            <a:endParaRPr lang="en-US" altLang="ja-JP" sz="2800" dirty="0">
              <a:latin typeface="HG創英角ｺﾞｼｯｸUB"/>
              <a:ea typeface="HG創英角ｺﾞｼｯｸUB"/>
              <a:cs typeface="HG創英角ｺﾞｼｯｸUB"/>
            </a:endParaRPr>
          </a:p>
        </p:txBody>
      </p:sp>
      <p:sp>
        <p:nvSpPr>
          <p:cNvPr id="51" name="テキスト ボックス 171">
            <a:extLst>
              <a:ext uri="{FF2B5EF4-FFF2-40B4-BE49-F238E27FC236}">
                <a16:creationId xmlns:a16="http://schemas.microsoft.com/office/drawing/2014/main" id="{272F5A60-6673-34D8-276C-CD23CF130A6C}"/>
              </a:ext>
            </a:extLst>
          </p:cNvPr>
          <p:cNvSpPr txBox="1"/>
          <p:nvPr/>
        </p:nvSpPr>
        <p:spPr bwMode="auto">
          <a:xfrm>
            <a:off x="891762" y="13098526"/>
            <a:ext cx="5627024"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solidFill>
                  <a:srgbClr val="FF0000"/>
                </a:solidFill>
                <a:effectLst/>
                <a:latin typeface="HGMaruGothicMPRO" panose="020F0600000000000000" pitchFamily="34" charset="-128"/>
                <a:ea typeface="HGMaruGothicMPRO" panose="020F0600000000000000" pitchFamily="34" charset="-128"/>
              </a:rPr>
              <a:t>　</a:t>
            </a:r>
            <a:r>
              <a:rPr lang="ja-JP" altLang="en-US" sz="1050" dirty="0">
                <a:effectLst/>
                <a:latin typeface="HGMaruGothicMPRO" panose="020F0600000000000000" pitchFamily="34" charset="-128"/>
                <a:ea typeface="HGMaruGothicMPRO" panose="020F0600000000000000" pitchFamily="34" charset="-128"/>
              </a:rPr>
              <a:t>国民の祝日の一つで、「こどもの人格を重んじ、こどもの幸福をはかるとともに母に感謝する日」とされる。</a:t>
            </a:r>
            <a:r>
              <a:rPr lang="en-US" altLang="ja-JP" sz="1050" dirty="0">
                <a:effectLst/>
                <a:latin typeface="HGMaruGothicMPRO" panose="020F0600000000000000" pitchFamily="34" charset="-128"/>
                <a:ea typeface="HGMaruGothicMPRO" panose="020F0600000000000000" pitchFamily="34" charset="-128"/>
              </a:rPr>
              <a:t>5</a:t>
            </a:r>
            <a:r>
              <a:rPr lang="ja-JP" altLang="en-US" sz="1050" dirty="0">
                <a:effectLst/>
                <a:latin typeface="HGMaruGothicMPRO" panose="020F0600000000000000" pitchFamily="34" charset="-128"/>
                <a:ea typeface="HGMaruGothicMPRO" panose="020F0600000000000000" pitchFamily="34" charset="-128"/>
              </a:rPr>
              <a:t>月</a:t>
            </a:r>
            <a:r>
              <a:rPr lang="en-US" altLang="ja-JP" sz="1050" dirty="0">
                <a:effectLst/>
                <a:latin typeface="HGMaruGothicMPRO" panose="020F0600000000000000" pitchFamily="34" charset="-128"/>
                <a:ea typeface="HGMaruGothicMPRO" panose="020F0600000000000000" pitchFamily="34" charset="-128"/>
              </a:rPr>
              <a:t>5</a:t>
            </a:r>
            <a:r>
              <a:rPr lang="ja-JP" altLang="en-US" sz="1050" dirty="0">
                <a:effectLst/>
                <a:latin typeface="HGMaruGothicMPRO" panose="020F0600000000000000" pitchFamily="34" charset="-128"/>
                <a:ea typeface="HGMaruGothicMPRO" panose="020F0600000000000000" pitchFamily="34" charset="-128"/>
              </a:rPr>
              <a:t>日は古来「端午の節句」であり、現在でも男児のいる家庭でかぶと、五月人形、こいのぼりを飾るが、現在は男児も女児も一緒に祝うことが習慣となっている。「こどもの日」は子どもの好きな菓子やごちそうメニューを強化する。</a:t>
            </a:r>
            <a:endParaRPr lang="en-US" altLang="ja-JP" sz="1050" dirty="0">
              <a:effectLst/>
              <a:latin typeface="HGMaruGothicMPRO" panose="020F0600000000000000" pitchFamily="34" charset="-128"/>
              <a:ea typeface="HGMaruGothicMPRO" panose="020F0600000000000000" pitchFamily="34" charset="-128"/>
            </a:endParaRPr>
          </a:p>
          <a:p>
            <a:endParaRPr lang="en-US" altLang="ja-JP" sz="1050" dirty="0">
              <a:latin typeface="HGMaruGothicMPRO" panose="020F0600000000000000" pitchFamily="34" charset="-128"/>
              <a:ea typeface="HGMaruGothicMPRO" panose="020F0600000000000000" pitchFamily="34" charset="-128"/>
            </a:endParaRPr>
          </a:p>
          <a:p>
            <a:r>
              <a:rPr lang="ja-JP" altLang="en-US" sz="1050" b="1" dirty="0">
                <a:effectLst/>
                <a:latin typeface="HGMaruGothicMPRO" panose="020F0600000000000000" pitchFamily="34" charset="-128"/>
                <a:ea typeface="HGMaruGothicMPRO" panose="020F0600000000000000" pitchFamily="34" charset="-128"/>
              </a:rPr>
              <a:t>●重点メニュー・商品</a:t>
            </a:r>
            <a:endParaRPr lang="en-US" altLang="ja-JP" sz="1050" b="1" dirty="0">
              <a:effectLst/>
              <a:latin typeface="HGMaruGothicMPRO" panose="020F0600000000000000" pitchFamily="34" charset="-128"/>
              <a:ea typeface="HGMaruGothicMPRO" panose="020F0600000000000000" pitchFamily="34" charset="-128"/>
            </a:endParaRPr>
          </a:p>
          <a:p>
            <a:r>
              <a:rPr lang="ja-JP" altLang="en-US" sz="1050" dirty="0">
                <a:effectLst/>
                <a:latin typeface="HGMaruGothicMPRO" panose="020F0600000000000000" pitchFamily="34" charset="-128"/>
                <a:ea typeface="HGMaruGothicMPRO" panose="020F0600000000000000" pitchFamily="34" charset="-128"/>
              </a:rPr>
              <a:t>かしわ餅、ハンバーグ、唐揚げ、カレー、シチュー、グラタン、餃子、オムライス、</a:t>
            </a:r>
            <a:endParaRPr lang="en-US" altLang="ja-JP" sz="1050" dirty="0">
              <a:effectLst/>
              <a:latin typeface="HGMaruGothicMPRO" panose="020F0600000000000000" pitchFamily="34" charset="-128"/>
              <a:ea typeface="HGMaruGothicMPRO" panose="020F0600000000000000" pitchFamily="34" charset="-128"/>
            </a:endParaRPr>
          </a:p>
          <a:p>
            <a:r>
              <a:rPr lang="ja-JP" altLang="en-US" sz="1050" dirty="0">
                <a:effectLst/>
                <a:latin typeface="HGMaruGothicMPRO" panose="020F0600000000000000" pitchFamily="34" charset="-128"/>
                <a:ea typeface="HGMaruGothicMPRO" panose="020F0600000000000000" pitchFamily="34" charset="-128"/>
              </a:rPr>
              <a:t>かつ丼、寿司、焼き肉セット、「粉もん</a:t>
            </a:r>
            <a:r>
              <a:rPr lang="ja-JP" altLang="en-US" sz="1050">
                <a:effectLst/>
                <a:latin typeface="HGMaruGothicMPRO" panose="020F0600000000000000" pitchFamily="34" charset="-128"/>
                <a:ea typeface="HGMaruGothicMPRO" panose="020F0600000000000000" pitchFamily="34" charset="-128"/>
              </a:rPr>
              <a:t>」材料</a:t>
            </a:r>
            <a:endParaRPr lang="en-US" altLang="ja-JP" sz="1050" dirty="0">
              <a:effectLst/>
              <a:latin typeface="HGMaruGothicMPRO" panose="020F0600000000000000" pitchFamily="34" charset="-128"/>
              <a:ea typeface="HGMaruGothicMPRO" panose="020F0600000000000000" pitchFamily="34" charset="-128"/>
            </a:endParaRPr>
          </a:p>
        </p:txBody>
      </p:sp>
      <p:sp>
        <p:nvSpPr>
          <p:cNvPr id="40" name="テキスト ボックス 171">
            <a:extLst>
              <a:ext uri="{FF2B5EF4-FFF2-40B4-BE49-F238E27FC236}">
                <a16:creationId xmlns:a16="http://schemas.microsoft.com/office/drawing/2014/main" id="{E4F722D4-D22C-C6B1-3A4E-C4DC26EE04A9}"/>
              </a:ext>
            </a:extLst>
          </p:cNvPr>
          <p:cNvSpPr txBox="1"/>
          <p:nvPr/>
        </p:nvSpPr>
        <p:spPr bwMode="auto">
          <a:xfrm>
            <a:off x="493426" y="10273938"/>
            <a:ext cx="5627024" cy="707150"/>
          </a:xfrm>
          <a:prstGeom prst="rect">
            <a:avLst/>
          </a:prstGeom>
          <a:noFill/>
          <a:ln w="9525">
            <a:noFill/>
            <a:miter lim="800000"/>
            <a:headEnd/>
            <a:tailEnd/>
          </a:ln>
        </p:spPr>
        <p:txBody>
          <a:bodyPr wrap="square" lIns="27432" tIns="18288"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b="1">
                <a:effectLst/>
                <a:latin typeface="HGMaruGothicMPRO" panose="020F0600000000000000" pitchFamily="34" charset="-128"/>
                <a:ea typeface="HGMaruGothicMPRO" panose="020F0600000000000000" pitchFamily="34" charset="-128"/>
              </a:rPr>
              <a:t>●重点メニュー・商品</a:t>
            </a:r>
            <a:endParaRPr lang="en-US" altLang="ja-JP" sz="1050" b="1" dirty="0">
              <a:effectLst/>
              <a:latin typeface="HGMaruGothicMPRO" panose="020F0600000000000000" pitchFamily="34" charset="-128"/>
              <a:ea typeface="HGMaruGothicMPRO" panose="020F0600000000000000" pitchFamily="34" charset="-128"/>
            </a:endParaRPr>
          </a:p>
          <a:p>
            <a:r>
              <a:rPr lang="ja-JP" altLang="en-US" sz="1050">
                <a:effectLst/>
                <a:latin typeface="HGMaruGothicMPRO" panose="020F0600000000000000" pitchFamily="34" charset="-128"/>
                <a:ea typeface="HGMaruGothicMPRO" panose="020F0600000000000000" pitchFamily="34" charset="-128"/>
              </a:rPr>
              <a:t>煎茶、玉露、抹茶、緑茶飲料、茶飯、たい茶漬け、かしわ餅、どら焼き、大福、みたらし団子、抹茶アイス、抹茶ロールケーキ、保存用クリップ、茶缶</a:t>
            </a:r>
            <a:endParaRPr lang="en-US" altLang="ja-JP" sz="1050" b="1" dirty="0">
              <a:effectLst/>
              <a:latin typeface="HGMaruGothicMPRO" panose="020F0600000000000000" pitchFamily="34" charset="-128"/>
              <a:ea typeface="HGMaruGothicMPRO" panose="020F0600000000000000" pitchFamily="34" charset="-128"/>
            </a:endParaRPr>
          </a:p>
        </p:txBody>
      </p:sp>
      <p:pic>
        <p:nvPicPr>
          <p:cNvPr id="7" name="図 6">
            <a:extLst>
              <a:ext uri="{FF2B5EF4-FFF2-40B4-BE49-F238E27FC236}">
                <a16:creationId xmlns:a16="http://schemas.microsoft.com/office/drawing/2014/main" id="{57EADD9D-E88D-E352-F1C9-045D558AF8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412272" y="1676017"/>
            <a:ext cx="1706360" cy="1279770"/>
          </a:xfrm>
          <a:prstGeom prst="rect">
            <a:avLst/>
          </a:prstGeom>
        </p:spPr>
      </p:pic>
      <p:pic>
        <p:nvPicPr>
          <p:cNvPr id="10" name="図 9">
            <a:extLst>
              <a:ext uri="{FF2B5EF4-FFF2-40B4-BE49-F238E27FC236}">
                <a16:creationId xmlns:a16="http://schemas.microsoft.com/office/drawing/2014/main" id="{92AEEFAE-273E-FE53-E18B-59626F4258D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168534" y="3517519"/>
            <a:ext cx="2016248" cy="1512186"/>
          </a:xfrm>
          <a:prstGeom prst="rect">
            <a:avLst/>
          </a:prstGeom>
        </p:spPr>
      </p:pic>
      <p:pic>
        <p:nvPicPr>
          <p:cNvPr id="16" name="図 15">
            <a:extLst>
              <a:ext uri="{FF2B5EF4-FFF2-40B4-BE49-F238E27FC236}">
                <a16:creationId xmlns:a16="http://schemas.microsoft.com/office/drawing/2014/main" id="{5BA9E886-4C91-6DF7-9211-1C33270DCBA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99330" y="3235900"/>
            <a:ext cx="1666554" cy="1663762"/>
          </a:xfrm>
          <a:prstGeom prst="rect">
            <a:avLst/>
          </a:prstGeom>
        </p:spPr>
      </p:pic>
      <p:pic>
        <p:nvPicPr>
          <p:cNvPr id="20" name="図 19">
            <a:extLst>
              <a:ext uri="{FF2B5EF4-FFF2-40B4-BE49-F238E27FC236}">
                <a16:creationId xmlns:a16="http://schemas.microsoft.com/office/drawing/2014/main" id="{5F2BB66D-C097-8AEE-CA3C-0C03429DDDF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850758" y="1409234"/>
            <a:ext cx="1621275" cy="1621275"/>
          </a:xfrm>
          <a:prstGeom prst="rect">
            <a:avLst/>
          </a:prstGeom>
        </p:spPr>
      </p:pic>
      <p:pic>
        <p:nvPicPr>
          <p:cNvPr id="26" name="図 25">
            <a:extLst>
              <a:ext uri="{FF2B5EF4-FFF2-40B4-BE49-F238E27FC236}">
                <a16:creationId xmlns:a16="http://schemas.microsoft.com/office/drawing/2014/main" id="{7D512098-AAFD-1631-E1B7-7AF95A24015F}"/>
              </a:ext>
            </a:extLst>
          </p:cNvPr>
          <p:cNvPicPr>
            <a:picLocks noChangeAspect="1"/>
          </p:cNvPicPr>
          <p:nvPr/>
        </p:nvPicPr>
        <p:blipFill rotWithShape="1">
          <a:blip r:embed="rId10">
            <a:extLst>
              <a:ext uri="{28A0092B-C50C-407E-A947-70E740481C1C}">
                <a14:useLocalDpi xmlns:a14="http://schemas.microsoft.com/office/drawing/2010/main" val="0"/>
              </a:ext>
            </a:extLst>
          </a:blip>
          <a:srcRect l="17290" r="15633"/>
          <a:stretch/>
        </p:blipFill>
        <p:spPr>
          <a:xfrm>
            <a:off x="10219752" y="5271749"/>
            <a:ext cx="2526464" cy="3001439"/>
          </a:xfrm>
          <a:prstGeom prst="rect">
            <a:avLst/>
          </a:prstGeom>
        </p:spPr>
      </p:pic>
      <p:pic>
        <p:nvPicPr>
          <p:cNvPr id="31" name="図 30">
            <a:extLst>
              <a:ext uri="{FF2B5EF4-FFF2-40B4-BE49-F238E27FC236}">
                <a16:creationId xmlns:a16="http://schemas.microsoft.com/office/drawing/2014/main" id="{E87C3973-663D-2270-6A38-81B67C188B13}"/>
              </a:ext>
            </a:extLst>
          </p:cNvPr>
          <p:cNvPicPr>
            <a:picLocks noChangeAspect="1"/>
          </p:cNvPicPr>
          <p:nvPr/>
        </p:nvPicPr>
        <p:blipFill rotWithShape="1">
          <a:blip r:embed="rId11">
            <a:extLst>
              <a:ext uri="{28A0092B-C50C-407E-A947-70E740481C1C}">
                <a14:useLocalDpi xmlns:a14="http://schemas.microsoft.com/office/drawing/2010/main" val="0"/>
              </a:ext>
            </a:extLst>
          </a:blip>
          <a:srcRect l="14927" r="19675"/>
          <a:stretch/>
        </p:blipFill>
        <p:spPr>
          <a:xfrm>
            <a:off x="12975011" y="5300974"/>
            <a:ext cx="2657780" cy="3048000"/>
          </a:xfrm>
          <a:prstGeom prst="rect">
            <a:avLst/>
          </a:prstGeom>
        </p:spPr>
      </p:pic>
      <p:pic>
        <p:nvPicPr>
          <p:cNvPr id="34" name="図 33">
            <a:extLst>
              <a:ext uri="{FF2B5EF4-FFF2-40B4-BE49-F238E27FC236}">
                <a16:creationId xmlns:a16="http://schemas.microsoft.com/office/drawing/2014/main" id="{AF5FDFD3-0662-2850-C94A-CD74564CCB60}"/>
              </a:ext>
            </a:extLst>
          </p:cNvPr>
          <p:cNvPicPr>
            <a:picLocks noChangeAspect="1"/>
          </p:cNvPicPr>
          <p:nvPr/>
        </p:nvPicPr>
        <p:blipFill rotWithShape="1">
          <a:blip r:embed="rId12">
            <a:extLst>
              <a:ext uri="{28A0092B-C50C-407E-A947-70E740481C1C}">
                <a14:useLocalDpi xmlns:a14="http://schemas.microsoft.com/office/drawing/2010/main" val="0"/>
              </a:ext>
            </a:extLst>
          </a:blip>
          <a:srcRect l="22364" r="28060"/>
          <a:stretch/>
        </p:blipFill>
        <p:spPr>
          <a:xfrm>
            <a:off x="15948175" y="5271749"/>
            <a:ext cx="2241482" cy="3009488"/>
          </a:xfrm>
          <a:prstGeom prst="rect">
            <a:avLst/>
          </a:prstGeom>
        </p:spPr>
      </p:pic>
      <p:pic>
        <p:nvPicPr>
          <p:cNvPr id="39" name="図 38">
            <a:extLst>
              <a:ext uri="{FF2B5EF4-FFF2-40B4-BE49-F238E27FC236}">
                <a16:creationId xmlns:a16="http://schemas.microsoft.com/office/drawing/2014/main" id="{CDB8B31A-AE87-68B6-D2C9-04915181BD8D}"/>
              </a:ext>
            </a:extLst>
          </p:cNvPr>
          <p:cNvPicPr>
            <a:picLocks noChangeAspect="1"/>
          </p:cNvPicPr>
          <p:nvPr/>
        </p:nvPicPr>
        <p:blipFill rotWithShape="1">
          <a:blip r:embed="rId13">
            <a:extLst>
              <a:ext uri="{28A0092B-C50C-407E-A947-70E740481C1C}">
                <a14:useLocalDpi xmlns:a14="http://schemas.microsoft.com/office/drawing/2010/main" val="0"/>
              </a:ext>
            </a:extLst>
          </a:blip>
          <a:srcRect l="31474" t="11434" r="32616" b="2852"/>
          <a:stretch/>
        </p:blipFill>
        <p:spPr>
          <a:xfrm>
            <a:off x="18393783" y="5263700"/>
            <a:ext cx="2241482" cy="3009488"/>
          </a:xfrm>
          <a:prstGeom prst="rect">
            <a:avLst/>
          </a:prstGeom>
        </p:spPr>
      </p:pic>
      <p:pic>
        <p:nvPicPr>
          <p:cNvPr id="46" name="図 45">
            <a:extLst>
              <a:ext uri="{FF2B5EF4-FFF2-40B4-BE49-F238E27FC236}">
                <a16:creationId xmlns:a16="http://schemas.microsoft.com/office/drawing/2014/main" id="{1D0C2920-322B-C0D2-FFAC-A7450B26D23A}"/>
              </a:ext>
            </a:extLst>
          </p:cNvPr>
          <p:cNvPicPr>
            <a:picLocks noChangeAspect="1"/>
          </p:cNvPicPr>
          <p:nvPr/>
        </p:nvPicPr>
        <p:blipFill rotWithShape="1">
          <a:blip r:embed="rId14">
            <a:extLst>
              <a:ext uri="{28A0092B-C50C-407E-A947-70E740481C1C}">
                <a14:useLocalDpi xmlns:a14="http://schemas.microsoft.com/office/drawing/2010/main" val="0"/>
              </a:ext>
            </a:extLst>
          </a:blip>
          <a:srcRect t="46088"/>
          <a:stretch/>
        </p:blipFill>
        <p:spPr>
          <a:xfrm>
            <a:off x="10343415" y="11444833"/>
            <a:ext cx="10194296" cy="3664911"/>
          </a:xfrm>
          <a:prstGeom prst="rect">
            <a:avLst/>
          </a:prstGeom>
        </p:spPr>
      </p:pic>
      <p:pic>
        <p:nvPicPr>
          <p:cNvPr id="64" name="図 63">
            <a:extLst>
              <a:ext uri="{FF2B5EF4-FFF2-40B4-BE49-F238E27FC236}">
                <a16:creationId xmlns:a16="http://schemas.microsoft.com/office/drawing/2014/main" id="{D784B2DD-6F3E-837A-F495-9BD547B5C6E3}"/>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9648"/>
          <a:stretch/>
        </p:blipFill>
        <p:spPr>
          <a:xfrm>
            <a:off x="7284678" y="8842824"/>
            <a:ext cx="2851228" cy="2214900"/>
          </a:xfrm>
          <a:prstGeom prst="rect">
            <a:avLst/>
          </a:prstGeom>
        </p:spPr>
      </p:pic>
      <p:pic>
        <p:nvPicPr>
          <p:cNvPr id="67" name="図 66">
            <a:extLst>
              <a:ext uri="{FF2B5EF4-FFF2-40B4-BE49-F238E27FC236}">
                <a16:creationId xmlns:a16="http://schemas.microsoft.com/office/drawing/2014/main" id="{0E281FCD-6225-262C-B8D0-C5C086086406}"/>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751283" y="11802353"/>
            <a:ext cx="2549436" cy="3179116"/>
          </a:xfrm>
          <a:prstGeom prst="rect">
            <a:avLst/>
          </a:prstGeom>
        </p:spPr>
      </p:pic>
    </p:spTree>
    <p:extLst>
      <p:ext uri="{BB962C8B-B14F-4D97-AF65-F5344CB8AC3E}">
        <p14:creationId xmlns:p14="http://schemas.microsoft.com/office/powerpoint/2010/main" val="206767596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8981__x6c42_NO_x002e_ xmlns="082c5546-8353-48c8-b816-b659d31cb65e" xsi:nil="true"/>
    <_x5206__x985e_ xmlns="082c5546-8353-48c8-b816-b659d31cb65e">MDカレンダー</_x5206__x985e_>
    <_x6295__x7a3f__x8005_ xmlns="082c5546-8353-48c8-b816-b659d31cb65e">RIC 毛利</_x6295__x7a3f__x8005_>
    <B_x002f_U xmlns="082c5546-8353-48c8-b816-b659d31cb65e" xsi:nil="true"/>
    <_x6295__x7a3f__x65e5__x6642_ xmlns="082c5546-8353-48c8-b816-b659d31cb65e">2026-01-15T15:00:00+00:00</_x6295__x7a3f__x65e5__x6642_>
    <_x5009__x51fa__x3057__x53ef__x80fd__x65e5_ xmlns="082c5546-8353-48c8-b816-b659d31cb65e" xsi:nil="true"/>
    <_x88dc__x8db3__x8aac__x660e_ xmlns="082c5546-8353-48c8-b816-b659d31cb65e">【MDカレンダー_2026年5月】
●人の動きと商品の動きの連動性を見極めよう！
　　〜梅雨前の行楽需要を逃さない！〜
●旬の食材が盛りだくさん！ 行事や記念日に絡めた販促活動を展開しよう！
　　〜少しずつ夏向けに売場を切り替えよう！〜
</_x88dc__x8db3__x8aac__x660e_>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33D2421E6BDA49479EDA66837A9E6A3B" ma:contentTypeVersion="15" ma:contentTypeDescription="新しいドキュメントを作成します。" ma:contentTypeScope="" ma:versionID="bf696c4476e535c2843119d8dc7f943c">
  <xsd:schema xmlns:xsd="http://www.w3.org/2001/XMLSchema" xmlns:xs="http://www.w3.org/2001/XMLSchema" xmlns:p="http://schemas.microsoft.com/office/2006/metadata/properties" xmlns:ns2="082c5546-8353-48c8-b816-b659d31cb65e" xmlns:ns3="aae83aea-779d-4262-826f-f47d9f6f2182" targetNamespace="http://schemas.microsoft.com/office/2006/metadata/properties" ma:root="true" ma:fieldsID="6bb517e4ddfb46e542eddfc39a2aeffe" ns2:_="" ns3:_="">
    <xsd:import namespace="082c5546-8353-48c8-b816-b659d31cb65e"/>
    <xsd:import namespace="aae83aea-779d-4262-826f-f47d9f6f2182"/>
    <xsd:element name="properties">
      <xsd:complexType>
        <xsd:sequence>
          <xsd:element name="documentManagement">
            <xsd:complexType>
              <xsd:all>
                <xsd:element ref="ns2:_x5206__x985e_"/>
                <xsd:element ref="ns2:_x6295__x7a3f__x8005_"/>
                <xsd:element ref="ns2:_x6295__x7a3f__x65e5__x6642_"/>
                <xsd:element ref="ns2:_x88dc__x8db3__x8aac__x660e_" minOccurs="0"/>
                <xsd:element ref="ns2:MediaServiceMetadata" minOccurs="0"/>
                <xsd:element ref="ns2:MediaServiceFastMetadata" minOccurs="0"/>
                <xsd:element ref="ns2:B_x002f_U" minOccurs="0"/>
                <xsd:element ref="ns2:_x8981__x6c42_NO_x002e_" minOccurs="0"/>
                <xsd:element ref="ns2:_x5009__x51fa__x3057__x53ef__x80fd__x65e5_"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2c5546-8353-48c8-b816-b659d31cb65e" elementFormDefault="qualified">
    <xsd:import namespace="http://schemas.microsoft.com/office/2006/documentManagement/types"/>
    <xsd:import namespace="http://schemas.microsoft.com/office/infopath/2007/PartnerControls"/>
    <xsd:element name="_x5206__x985e_" ma:index="8" ma:displayName="分類" ma:format="Dropdown" ma:internalName="_x5206__x985e_">
      <xsd:simpleType>
        <xsd:restriction base="dms:Choice">
          <xsd:enumeration value="カタログ・チラシ"/>
          <xsd:enumeration value="MDカレンダー"/>
          <xsd:enumeration value="アプローチシート"/>
          <xsd:enumeration value="パワポチラシ"/>
          <xsd:enumeration value="ハードサイズ・スペック"/>
          <xsd:enumeration value="パネル"/>
          <xsd:enumeration value="カタログ"/>
          <xsd:enumeration value="POP（MD連携）"/>
          <xsd:enumeration value="広告"/>
          <xsd:enumeration value="ポスター"/>
        </xsd:restriction>
      </xsd:simpleType>
    </xsd:element>
    <xsd:element name="_x6295__x7a3f__x8005_" ma:index="9" ma:displayName="掲載者" ma:internalName="_x6295__x7a3f__x8005_">
      <xsd:simpleType>
        <xsd:restriction base="dms:Text">
          <xsd:maxLength value="255"/>
        </xsd:restriction>
      </xsd:simpleType>
    </xsd:element>
    <xsd:element name="_x6295__x7a3f__x65e5__x6642_" ma:index="10" ma:displayName="掲載日" ma:default="[today]" ma:format="DateOnly" ma:internalName="_x6295__x7a3f__x65e5__x6642_">
      <xsd:simpleType>
        <xsd:restriction base="dms:DateTime"/>
      </xsd:simpleType>
    </xsd:element>
    <xsd:element name="_x88dc__x8db3__x8aac__x660e_" ma:index="11" nillable="true" ma:displayName="内容" ma:internalName="_x88dc__x8db3__x8aac__x660e_">
      <xsd:simpleType>
        <xsd:restriction base="dms:Not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B_x002f_U" ma:index="14" nillable="true" ma:displayName="B/U" ma:format="Dropdown" ma:internalName="B_x002f_U">
      <xsd:simpleType>
        <xsd:restriction base="dms:Choice">
          <xsd:enumeration value="eビジネス"/>
          <xsd:enumeration value="量販"/>
          <xsd:enumeration value="物販/SC"/>
          <xsd:enumeration value="飲食"/>
          <xsd:enumeration value="ECR"/>
          <xsd:enumeration value="CS"/>
          <xsd:enumeration value="JC"/>
          <xsd:enumeration value="複写機"/>
          <xsd:enumeration value="SP"/>
          <xsd:enumeration value="BCS"/>
          <xsd:enumeration value="その他"/>
        </xsd:restriction>
      </xsd:simpleType>
    </xsd:element>
    <xsd:element name="_x8981__x6c42_NO_x002e_" ma:index="15" nillable="true" ma:displayName="要求NO." ma:internalName="_x8981__x6c42_NO_x002e_">
      <xsd:simpleType>
        <xsd:restriction base="dms:Text">
          <xsd:maxLength value="255"/>
        </xsd:restriction>
      </xsd:simpleType>
    </xsd:element>
    <xsd:element name="_x5009__x51fa__x3057__x53ef__x80fd__x65e5_" ma:index="16" nillable="true" ma:displayName="倉出し可能日" ma:format="DateOnly" ma:internalName="_x5009__x51fa__x3057__x53ef__x80fd__x65e5_">
      <xsd:simpleType>
        <xsd:restriction base="dms:DateTime"/>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e83aea-779d-4262-826f-f47d9f6f2182" elementFormDefault="qualified">
    <xsd:import namespace="http://schemas.microsoft.com/office/2006/documentManagement/types"/>
    <xsd:import namespace="http://schemas.microsoft.com/office/infopath/2007/PartnerControls"/>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6C2245-EA20-4F67-80B2-67B6A8944EC1}">
  <ds:schemaRefs>
    <ds:schemaRef ds:uri="2c1d7b4b-498f-4cdf-bef6-03f27d6fb0f2"/>
    <ds:schemaRef ds:uri="6caf9721-af3c-4539-b79f-3040f3464592"/>
    <ds:schemaRef ds:uri="97bf2701-4b91-43ab-bb32-c47ccb016379"/>
    <ds:schemaRef ds:uri="a854727d-76ad-4a0b-9938-dee9e4be598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2198C16-9E39-473F-834A-972AC308BD57}">
  <ds:schemaRefs>
    <ds:schemaRef ds:uri="http://schemas.microsoft.com/sharepoint/v3/contenttype/forms"/>
  </ds:schemaRefs>
</ds:datastoreItem>
</file>

<file path=customXml/itemProps3.xml><?xml version="1.0" encoding="utf-8"?>
<ds:datastoreItem xmlns:ds="http://schemas.openxmlformats.org/officeDocument/2006/customXml" ds:itemID="{70D3B836-8949-4235-A2CF-1DD53139A339}"/>
</file>

<file path=docProps/app.xml><?xml version="1.0" encoding="utf-8"?>
<Properties xmlns="http://schemas.openxmlformats.org/officeDocument/2006/extended-properties" xmlns:vt="http://schemas.openxmlformats.org/officeDocument/2006/docPropsVTypes">
  <Template/>
  <TotalTime>2943</TotalTime>
  <Words>2616</Words>
  <Application>Microsoft Macintosh PowerPoint</Application>
  <PresentationFormat>ユーザー設定</PresentationFormat>
  <Paragraphs>360</Paragraphs>
  <Slides>2</Slides>
  <Notes>2</Notes>
  <HiddenSlides>0</HiddenSlides>
  <MMClips>0</MMClips>
  <ScaleCrop>false</ScaleCrop>
  <HeadingPairs>
    <vt:vector size="6" baseType="variant">
      <vt:variant>
        <vt:lpstr>使用されているフォント</vt:lpstr>
      </vt:variant>
      <vt:variant>
        <vt:i4>14</vt:i4>
      </vt:variant>
      <vt:variant>
        <vt:lpstr>テーマ</vt:lpstr>
      </vt:variant>
      <vt:variant>
        <vt:i4>1</vt:i4>
      </vt:variant>
      <vt:variant>
        <vt:lpstr>スライド タイトル</vt:lpstr>
      </vt:variant>
      <vt:variant>
        <vt:i4>2</vt:i4>
      </vt:variant>
    </vt:vector>
  </HeadingPairs>
  <TitlesOfParts>
    <vt:vector size="17" baseType="lpstr">
      <vt:lpstr>HGPSoeiKakugothicUB</vt:lpstr>
      <vt:lpstr>HGP創英角ﾎﾟｯﾌﾟ体</vt:lpstr>
      <vt:lpstr>HGS創英ﾌﾟﾚｾﾞﾝｽEB</vt:lpstr>
      <vt:lpstr>HGS創英角ﾎﾟｯﾌﾟ体</vt:lpstr>
      <vt:lpstr>HGMaruGothicMPRO</vt:lpstr>
      <vt:lpstr>HGMaruGothicMPRO</vt:lpstr>
      <vt:lpstr>HG創英角ｺﾞｼｯｸUB</vt:lpstr>
      <vt:lpstr>Meiryo UI</vt:lpstr>
      <vt:lpstr>メイリオ</vt:lpstr>
      <vt:lpstr>游ゴシック</vt:lpstr>
      <vt:lpstr>Arial</vt:lpstr>
      <vt:lpstr>Calibri</vt:lpstr>
      <vt:lpstr>Calibri Light</vt:lpstr>
      <vt:lpstr>Freestyle Script</vt:lpstr>
      <vt:lpstr>Office テーマ</vt:lpstr>
      <vt:lpstr>PowerPoint プレゼンテーション</vt:lpstr>
      <vt:lpstr>PowerPoint プレゼンテーション</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MDカレンダー2026年5月</dc:title>
  <dc:creator>畠　肇</dc:creator>
  <cp:lastModifiedBy>英昭 毛利</cp:lastModifiedBy>
  <cp:revision>27</cp:revision>
  <cp:lastPrinted>2021-09-17T00:08:02Z</cp:lastPrinted>
  <dcterms:created xsi:type="dcterms:W3CDTF">2019-06-14T00:16:28Z</dcterms:created>
  <dcterms:modified xsi:type="dcterms:W3CDTF">2026-01-15T22:57:47Z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0x01010033D2421E6BDA49479EDA66837A9E6A3B</vt:lpwstr>
  </property>
  <property fmtid="{D5CDD505-2E9C-101B-9397-08002B2CF9AE}" pid="3" name="MediaServiceImageTags">
    <vt:lpwstr/>
  </property>
</Properties>
</file>