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4_7B3E3B3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ＡＣ推進)" initials="hh" userId="S::Hiroshi3_Hosokawa@toshibatec.co.jp::16333bf4-240b-49f2-80b8-f419aff058dd" providerId="AD"/>
  <p188:author id="{8D0EC525-F066-12A3-3CA2-10F7B7EB3958}" name="英昭 毛利" initials="英毛" userId="a09ba7700a82b480" providerId="Windows Live"/>
  <p188:author id="{2650D02D-DB04-07A3-8B7B-44634DCD2AAE}" name="fujita kei(藤田 圭 TEC □ＲＳ本□ＲＳＳＳ□ＲＳＡＣ推進)" initials="kf" userId="S::Kei_Fujita@toshibatec.co.jp::4e2416aa-e8f0-4604-8a29-7738b4294d25"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9CB4"/>
    <a:srgbClr val="F208D6"/>
    <a:srgbClr val="C6020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F0DB5-1A3C-4AF8-A3F0-036FA2F522ED}" v="1" dt="2025-10-28T03:46:29.6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60" autoAdjust="0"/>
    <p:restoredTop sz="96242" autoAdjust="0"/>
  </p:normalViewPr>
  <p:slideViewPr>
    <p:cSldViewPr snapToGrid="0">
      <p:cViewPr varScale="1">
        <p:scale>
          <a:sx n="85" d="100"/>
          <a:sy n="85" d="100"/>
        </p:scale>
        <p:origin x="1296" y="488"/>
      </p:cViewPr>
      <p:guideLst>
        <p:guide orient="horz" pos="4831"/>
        <p:guide pos="6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omments/modernComment_104_7B3E3B3F.xml><?xml version="1.0" encoding="utf-8"?>
<p188:cmLst xmlns:a="http://schemas.openxmlformats.org/drawingml/2006/main" xmlns:r="http://schemas.openxmlformats.org/officeDocument/2006/relationships" xmlns:p188="http://schemas.microsoft.com/office/powerpoint/2018/8/main">
  <p188:cm id="{77CBF351-4DC2-4C5C-AF6C-00F91BA51291}" authorId="{2650D02D-DB04-07A3-8B7B-44634DCD2AAE}" created="2026-02-17T08:03:28.799">
    <ac:txMkLst xmlns:ac="http://schemas.microsoft.com/office/drawing/2013/main/command">
      <pc:docMk xmlns:pc="http://schemas.microsoft.com/office/powerpoint/2013/main/command"/>
      <pc:sldMk xmlns:pc="http://schemas.microsoft.com/office/powerpoint/2013/main/command" cId="2067675967" sldId="260"/>
      <ac:spMk id="42" creationId="{A7753349-BD84-7C4A-BBD3-FE644031C150}"/>
      <ac:txMk cp="322" len="13">
        <ac:context len="413" hash="3411117330"/>
      </ac:txMk>
    </ac:txMkLst>
    <p188:pos x="4126832" y="1968933"/>
    <p188:replyLst>
      <p188:reply id="{73AEA76F-8EC5-0E47-B5CD-58E2B542601C}" authorId="{8D0EC525-F066-12A3-3CA2-10F7B7EB3958}" created="2026-02-19T01:23:15.294">
        <p188:txBody>
          <a:bodyPr/>
          <a:lstStyle/>
          <a:p>
            <a:r>
              <a:rPr lang="ja-JP" altLang="en-US"/>
              <a:t>前段を見直し訂正しました。</a:t>
            </a:r>
          </a:p>
        </p188:txBody>
      </p188:reply>
    </p188:replyLst>
    <p188:txBody>
      <a:bodyPr/>
      <a:lstStyle/>
      <a:p>
        <a:r>
          <a:rPr lang="ja-JP" altLang="en-US"/>
          <a:t>直前の文章でも「欠品は大きな～」と同じ言い回しが入っているので再考して下さい</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2026/2/19</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2026/2/19</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microsoft.com/office/2018/10/relationships/comments" Target="../comments/modernComment_104_7B3E3B3F.xml"/><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jpg"/><Relationship Id="rId2" Type="http://schemas.openxmlformats.org/officeDocument/2006/relationships/notesSlide" Target="../notesSlides/notesSlide2.xml"/><Relationship Id="rId16"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jp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初夏メニュー</a:t>
            </a:r>
            <a:r>
              <a:rPr lang="ja-JP" altLang="en-US" sz="2000" b="1" dirty="0">
                <a:solidFill>
                  <a:schemeClr val="bg1"/>
                </a:solidFill>
                <a:latin typeface="HG丸ｺﾞｼｯｸM-PRO"/>
                <a:ea typeface="HG丸ｺﾞｼｯｸM-PRO"/>
              </a:rPr>
              <a:t>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94131"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2806603" y="313282"/>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5"/>
                </a:solidFill>
                <a:latin typeface="HGS創英ﾌﾟﾚｾﾞﾝｽEB"/>
                <a:ea typeface="HGS創英ﾌﾟﾚｾﾞﾝｽEB"/>
                <a:cs typeface="Meiryo UI" panose="020B0604030504040204" pitchFamily="50" charset="-128"/>
              </a:rPr>
              <a:t>コロコロ変わる天候</a:t>
            </a:r>
            <a:endParaRPr lang="en-US" altLang="ja-JP" sz="4000" b="1" dirty="0">
              <a:solidFill>
                <a:schemeClr val="accent5"/>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1">
                    <a:lumMod val="60000"/>
                    <a:lumOff val="40000"/>
                  </a:schemeClr>
                </a:solidFill>
                <a:latin typeface="メイリオ"/>
                <a:ea typeface="メイリオ"/>
              </a:rPr>
              <a:t>〜</a:t>
            </a:r>
            <a:r>
              <a:rPr lang="ja-JP" altLang="en-US" sz="2400" b="1" dirty="0">
                <a:solidFill>
                  <a:schemeClr val="accent1">
                    <a:lumMod val="60000"/>
                    <a:lumOff val="40000"/>
                  </a:schemeClr>
                </a:solidFill>
                <a:latin typeface="メイリオ"/>
                <a:ea typeface="メイリオ"/>
              </a:rPr>
              <a:t>品揃えをいかに合わせるかが</a:t>
            </a:r>
            <a:r>
              <a:rPr lang="ja-JP" altLang="en-US" sz="2400" b="1">
                <a:solidFill>
                  <a:schemeClr val="accent1">
                    <a:lumMod val="60000"/>
                    <a:lumOff val="40000"/>
                  </a:schemeClr>
                </a:solidFill>
                <a:latin typeface="メイリオ"/>
                <a:ea typeface="メイリオ"/>
              </a:rPr>
              <a:t>大事！</a:t>
            </a:r>
            <a:r>
              <a:rPr lang="en-US" altLang="ja-JP" sz="2400" b="1" dirty="0">
                <a:solidFill>
                  <a:schemeClr val="accent1">
                    <a:lumMod val="60000"/>
                    <a:lumOff val="40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1">
                  <a:lumMod val="60000"/>
                  <a:lumOff val="40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●衣替え</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●父の日</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アユの甘露煮</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アユの塩焼き</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蒸し鶏とキュウリの中華サラダ</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キュウリ梅和え</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６月の行事・行楽の季節商品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709628"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a:latin typeface="HG丸ｺﾞｼｯｸM-PRO"/>
                <a:ea typeface="HG丸ｺﾞｼｯｸM-PRO"/>
              </a:rPr>
              <a:t>６月は、アユ、キュウリなどの旬の食材メニューで</a:t>
            </a:r>
            <a:endParaRPr lang="en-US" altLang="ja-JP" sz="1400" dirty="0">
              <a:latin typeface="HG丸ｺﾞｼｯｸM-PRO"/>
              <a:ea typeface="HG丸ｺﾞｼｯｸM-PRO"/>
            </a:endParaRPr>
          </a:p>
          <a:p>
            <a:pPr>
              <a:lnSpc>
                <a:spcPts val="1680"/>
              </a:lnSpc>
            </a:pPr>
            <a:r>
              <a:rPr lang="ja-JP" altLang="en-US" sz="1400">
                <a:latin typeface="HG丸ｺﾞｼｯｸM-PRO"/>
                <a:ea typeface="HG丸ｺﾞｼｯｸM-PRO"/>
              </a:rPr>
              <a:t>売上拡大に繋がる提案を！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６月の旬の食材を活用し、販促提案をしよう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６月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latin typeface="HG丸ｺﾞｼｯｸM-PRO" pitchFamily="50" charset="-128"/>
                <a:ea typeface="HG丸ｺﾞｼｯｸM-PRO" pitchFamily="50" charset="-128"/>
              </a:rPr>
              <a:t>アユ、イサキ</a:t>
            </a:r>
            <a:endParaRPr lang="en-US" altLang="ja-JP" sz="1400"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キュウリ、ラッキョウ</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31952" y="963239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dirty="0">
                <a:latin typeface="HGMaruGothicMPRO" panose="020F0600000000000000" pitchFamily="34" charset="-128"/>
                <a:ea typeface="HGMaruGothicMPRO" panose="020F0600000000000000" pitchFamily="34" charset="-128"/>
              </a:rPr>
              <a:t>父の日レシピ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a:t>
            </a:r>
            <a:r>
              <a:rPr lang="ja-JP" altLang="en-US" sz="1400" u="none" strike="noStrike" dirty="0">
                <a:solidFill>
                  <a:schemeClr val="tx1"/>
                </a:solidFill>
                <a:effectLst/>
                <a:latin typeface="Meiryo UI"/>
                <a:ea typeface="Meiryo UI"/>
              </a:rPr>
              <a:t>半夏生</a:t>
            </a:r>
            <a:r>
              <a:rPr lang="ja-JP" altLang="en-US" sz="1400" dirty="0">
                <a:latin typeface="HG丸ｺﾞｼｯｸM-PRO"/>
                <a:ea typeface="HG丸ｺﾞｼｯｸM-PRO"/>
              </a:rPr>
              <a:t>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６月の売れ筋商品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544258" y="95724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6"/>
                </a:solidFill>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2800" b="1" i="0" strike="noStrike" cap="none" spc="0">
                <a:ln>
                  <a:noFill/>
                </a:ln>
                <a:solidFill>
                  <a:schemeClr val="accent6"/>
                </a:solidFill>
                <a:effectLst/>
                <a:latin typeface="Meiryo UI" panose="020B0604030504040204" pitchFamily="50" charset="-128"/>
                <a:ea typeface="Meiryo UI" panose="020B0604030504040204" pitchFamily="50" charset="-128"/>
                <a:cs typeface="Meiryo UI" panose="020B0604030504040204" pitchFamily="50" charset="-128"/>
              </a:rPr>
              <a:t>年６月版</a:t>
            </a:r>
            <a:r>
              <a:rPr lang="en-US" altLang="ja-JP" sz="2800" b="1" i="0" strike="noStrike" cap="none" spc="0" dirty="0">
                <a:ln>
                  <a:noFill/>
                </a:ln>
                <a:solidFill>
                  <a:schemeClr val="accent6"/>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3590324659"/>
              </p:ext>
            </p:extLst>
          </p:nvPr>
        </p:nvGraphicFramePr>
        <p:xfrm>
          <a:off x="1274275" y="1607280"/>
          <a:ext cx="20082113" cy="7006165"/>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3">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640080">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164032">
                <a:tc>
                  <a:txBody>
                    <a:bodyPr/>
                    <a:lstStyle/>
                    <a:p>
                      <a:pPr algn="ctr" fontAlgn="ctr"/>
                      <a:r>
                        <a:rPr lang="ja-JP" altLang="en-US" sz="1100" u="none" strike="noStrike" dirty="0">
                          <a:solidFill>
                            <a:schemeClr val="tx1"/>
                          </a:solidFill>
                          <a:effectLst/>
                          <a:latin typeface="Meiryo UI"/>
                          <a:ea typeface="Meiryo UI"/>
                        </a:rPr>
                        <a:t>６</a:t>
                      </a:r>
                      <a:r>
                        <a:rPr lang="en-US" altLang="ja-JP" sz="1100" u="none" strike="noStrike" dirty="0">
                          <a:solidFill>
                            <a:schemeClr val="tx1"/>
                          </a:solidFill>
                          <a:effectLst/>
                          <a:latin typeface="Meiryo UI"/>
                          <a:ea typeface="Meiryo UI"/>
                        </a:rPr>
                        <a:t>/1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effectLst/>
                          <a:latin typeface="Meiryo UI"/>
                          <a:ea typeface="Meiryo UI"/>
                        </a:rPr>
                        <a:t>2</a:t>
                      </a:r>
                      <a:endParaRPr lang="en-US" altLang="ja-JP" sz="1100" b="0" i="0" u="none" strike="noStrike">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6</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7</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10</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11</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20</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21</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22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23</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24</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25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7/1</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no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solidFill>
                      <a:srgbClr val="FFE1E1"/>
                    </a:solid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no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a:ea typeface="Meiryo UI"/>
                        </a:rPr>
                        <a:t>水</a:t>
                      </a:r>
                    </a:p>
                  </a:txBody>
                  <a:tcPr marL="0" marR="0" marT="0" marB="0" anchor="ctr">
                    <a:solidFill>
                      <a:srgbClr val="FFE1E1"/>
                    </a:solid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noFill/>
                  </a:tcPr>
                </a:tc>
                <a:extLst>
                  <a:ext uri="{0D108BD9-81ED-4DB2-BD59-A6C34878D82A}">
                    <a16:rowId xmlns:a16="http://schemas.microsoft.com/office/drawing/2014/main" val="1963986706"/>
                  </a:ext>
                </a:extLst>
              </a:tr>
              <a:tr h="356634">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43809">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衣替え</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ローズの日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もろみみその日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歯と口の健康週間</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dirty="0">
                          <a:solidFill>
                            <a:schemeClr val="tx1"/>
                          </a:solidFill>
                          <a:effectLst/>
                          <a:latin typeface="Meiryo UI"/>
                          <a:ea typeface="Meiryo UI"/>
                          <a:cs typeface="+mn-cs"/>
                        </a:rPr>
                        <a:t>環境の日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芒種（ぼうしゅ）</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b="0" i="0" u="none" strike="noStrike" kern="1200" noProof="0" dirty="0">
                          <a:solidFill>
                            <a:schemeClr val="tx1"/>
                          </a:solidFill>
                          <a:effectLst/>
                          <a:latin typeface="Meiryo UI"/>
                          <a:ea typeface="Meiryo UI"/>
                          <a:cs typeface="+mn-cs"/>
                        </a:rPr>
                        <a:t>緑内障を考える日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ガパオの日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たまごの日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無糖茶飲料の日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入梅</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ヘルシーソイラテの日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小さな親切運動スタートの日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手羽先記念日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生姜の日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和菓子の日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減塩の日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おにぎりの日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食育の日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ペパーミントの日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夏至</a:t>
                      </a:r>
                      <a:endParaRPr kumimoji="1" lang="en-US" altLang="ja-JP" sz="1100" u="none" strike="noStrike" kern="1200" dirty="0">
                        <a:solidFill>
                          <a:schemeClr val="tx1"/>
                        </a:solidFill>
                        <a:effectLst/>
                        <a:latin typeface="Meiryo UI"/>
                        <a:ea typeface="Meiryo UI"/>
                      </a:endParaRPr>
                    </a:p>
                    <a:p>
                      <a:pPr marL="0" algn="l" defTabSz="2045330" rtl="0" eaLnBrk="1" fontAlgn="b" latinLnBrk="0" hangingPunct="1"/>
                      <a:r>
                        <a:rPr kumimoji="1" lang="ja-JP" altLang="en-US" sz="1100" u="none" strike="noStrike" kern="1200" dirty="0">
                          <a:solidFill>
                            <a:schemeClr val="tx1"/>
                          </a:solidFill>
                          <a:effectLst/>
                          <a:latin typeface="Meiryo UI"/>
                          <a:ea typeface="Meiryo UI"/>
                        </a:rPr>
                        <a:t>父の日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かにの日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乳酸菌の日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ムシナシ月間</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プリンの日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雷記念日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日照権の日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パフェの日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佃煮の日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ハーフタイムデー</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海開き、山開き</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b="0" i="0" u="none" strike="noStrike">
                          <a:solidFill>
                            <a:schemeClr val="tx1"/>
                          </a:solidFill>
                          <a:effectLst/>
                          <a:latin typeface="Meiryo UI"/>
                          <a:ea typeface="Meiryo UI"/>
                        </a:rPr>
                        <a:t>半夏生（はんげしょう）</a:t>
                      </a:r>
                      <a:endParaRPr lang="ja-JP" altLang="ja-JP" sz="1100"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ソフトクリームの日</a:t>
                      </a:r>
                      <a:endParaRPr lang="en-US" altLang="ja-JP"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梨の日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衣替えに伴い、洗濯・防虫関連商品の需要が高まる。洗剤、柔軟剤、除湿剤、防虫剤、圧縮袋などを多めに持つこと。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あまり知られていないが、父の日に贈る花は「黄色いバラ」と</a:t>
                      </a:r>
                      <a:r>
                        <a:rPr lang="ja-JP" altLang="en-US" sz="1200" b="0" i="0" u="none" strike="noStrike">
                          <a:solidFill>
                            <a:schemeClr val="tx1"/>
                          </a:solidFill>
                          <a:effectLst/>
                          <a:latin typeface="Meiryo UI"/>
                          <a:ea typeface="Meiryo UI"/>
                        </a:rPr>
                        <a:t>される。この機会に、父</a:t>
                      </a:r>
                      <a:r>
                        <a:rPr lang="ja-JP" altLang="en-US" sz="1200" b="0" i="0" u="none" strike="noStrike" dirty="0">
                          <a:solidFill>
                            <a:schemeClr val="tx1"/>
                          </a:solidFill>
                          <a:effectLst/>
                          <a:latin typeface="Meiryo UI"/>
                          <a:ea typeface="Meiryo UI"/>
                        </a:rPr>
                        <a:t>の日</a:t>
                      </a:r>
                      <a:r>
                        <a:rPr lang="ja-JP" altLang="en-US" sz="1200" b="0" i="0" u="none" strike="noStrike">
                          <a:solidFill>
                            <a:schemeClr val="tx1"/>
                          </a:solidFill>
                          <a:effectLst/>
                          <a:latin typeface="Meiryo UI"/>
                          <a:ea typeface="Meiryo UI"/>
                        </a:rPr>
                        <a:t>の予約販売の強化も検討しよう。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身体に良いといわれる発酵食品の一つであるもろみみそ。納豆、ぬか漬け、甘酒等、発酵食品</a:t>
                      </a:r>
                      <a:r>
                        <a:rPr lang="ja-JP" altLang="en-US" sz="1200" b="0" i="0" u="none" strike="noStrike">
                          <a:solidFill>
                            <a:schemeClr val="tx1"/>
                          </a:solidFill>
                          <a:effectLst/>
                          <a:latin typeface="Meiryo UI"/>
                          <a:ea typeface="Meiryo UI"/>
                        </a:rPr>
                        <a:t>をＰＲしよう。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a:ea typeface="Meiryo UI"/>
                        </a:rPr>
                        <a:t>4</a:t>
                      </a:r>
                      <a:r>
                        <a:rPr lang="ja-JP" altLang="en-US" sz="1200" b="0" i="0" u="none" strike="noStrike" dirty="0">
                          <a:solidFill>
                            <a:schemeClr val="tx1"/>
                          </a:solidFill>
                          <a:effectLst/>
                          <a:latin typeface="Meiryo UI"/>
                          <a:ea typeface="Meiryo UI"/>
                        </a:rPr>
                        <a:t>～</a:t>
                      </a:r>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日。歯ブラシ、歯磨き粉、歯間ブラシ</a:t>
                      </a:r>
                      <a:r>
                        <a:rPr lang="ja-JP" altLang="en-US" sz="1200" b="0" i="0" u="none" strike="noStrike">
                          <a:solidFill>
                            <a:schemeClr val="tx1"/>
                          </a:solidFill>
                          <a:effectLst/>
                          <a:latin typeface="Meiryo UI"/>
                          <a:ea typeface="Meiryo UI"/>
                        </a:rPr>
                        <a:t>、マウスウォッシュ</a:t>
                      </a:r>
                      <a:r>
                        <a:rPr lang="ja-JP" altLang="en-US" sz="1200" b="0" i="0" u="none" strike="noStrike" dirty="0">
                          <a:solidFill>
                            <a:schemeClr val="tx1"/>
                          </a:solidFill>
                          <a:effectLst/>
                          <a:latin typeface="Meiryo UI"/>
                          <a:ea typeface="Meiryo UI"/>
                        </a:rPr>
                        <a:t>、口臭ケア商品など関連商品のキャンペーンを行う。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en-US" altLang="ja-JP" sz="1200" u="none" strike="noStrike" kern="1200" dirty="0">
                          <a:solidFill>
                            <a:schemeClr val="tx1"/>
                          </a:solidFill>
                          <a:effectLst/>
                          <a:latin typeface="Meiryo UI"/>
                          <a:ea typeface="Meiryo UI"/>
                          <a:cs typeface="+mn-cs"/>
                        </a:rPr>
                        <a:t>6</a:t>
                      </a:r>
                      <a:r>
                        <a:rPr kumimoji="1" lang="ja-JP" altLang="en-US" sz="1200" u="none" strike="noStrike" kern="1200" dirty="0">
                          <a:solidFill>
                            <a:schemeClr val="tx1"/>
                          </a:solidFill>
                          <a:effectLst/>
                          <a:latin typeface="Meiryo UI"/>
                          <a:ea typeface="Meiryo UI"/>
                          <a:cs typeface="+mn-cs"/>
                        </a:rPr>
                        <a:t>月</a:t>
                      </a:r>
                      <a:r>
                        <a:rPr kumimoji="1" lang="en-US" altLang="ja-JP" sz="1200" u="none" strike="noStrike" kern="1200" dirty="0">
                          <a:solidFill>
                            <a:schemeClr val="tx1"/>
                          </a:solidFill>
                          <a:effectLst/>
                          <a:latin typeface="Meiryo UI"/>
                          <a:ea typeface="Meiryo UI"/>
                          <a:cs typeface="+mn-cs"/>
                        </a:rPr>
                        <a:t>5</a:t>
                      </a:r>
                      <a:r>
                        <a:rPr kumimoji="1" lang="ja-JP" altLang="en-US" sz="1200" u="none" strike="noStrike" kern="1200" dirty="0">
                          <a:solidFill>
                            <a:schemeClr val="tx1"/>
                          </a:solidFill>
                          <a:effectLst/>
                          <a:latin typeface="Meiryo UI"/>
                          <a:ea typeface="Meiryo UI"/>
                          <a:cs typeface="+mn-cs"/>
                        </a:rPr>
                        <a:t>日の「環境の日」を中心とした</a:t>
                      </a:r>
                      <a:r>
                        <a:rPr kumimoji="1" lang="en-US" altLang="ja-JP" sz="1200" u="none" strike="noStrike" kern="1200" dirty="0">
                          <a:solidFill>
                            <a:schemeClr val="tx1"/>
                          </a:solidFill>
                          <a:effectLst/>
                          <a:latin typeface="Meiryo UI"/>
                          <a:ea typeface="Meiryo UI"/>
                          <a:cs typeface="+mn-cs"/>
                        </a:rPr>
                        <a:t>6</a:t>
                      </a:r>
                      <a:r>
                        <a:rPr kumimoji="1" lang="ja-JP" altLang="en-US" sz="1200" u="none" strike="noStrike" kern="1200" dirty="0">
                          <a:solidFill>
                            <a:schemeClr val="tx1"/>
                          </a:solidFill>
                          <a:effectLst/>
                          <a:latin typeface="Meiryo UI"/>
                          <a:ea typeface="Meiryo UI"/>
                          <a:cs typeface="+mn-cs"/>
                        </a:rPr>
                        <a:t>月の</a:t>
                      </a:r>
                      <a:r>
                        <a:rPr kumimoji="1" lang="en-US" altLang="ja-JP" sz="1200" u="none" strike="noStrike" kern="1200" dirty="0">
                          <a:solidFill>
                            <a:schemeClr val="tx1"/>
                          </a:solidFill>
                          <a:effectLst/>
                          <a:latin typeface="Meiryo UI"/>
                          <a:ea typeface="Meiryo UI"/>
                          <a:cs typeface="+mn-cs"/>
                        </a:rPr>
                        <a:t>1</a:t>
                      </a:r>
                      <a:r>
                        <a:rPr kumimoji="1" lang="ja-JP" altLang="en-US" sz="1200" u="none" strike="noStrike" kern="1200" dirty="0">
                          <a:solidFill>
                            <a:schemeClr val="tx1"/>
                          </a:solidFill>
                          <a:effectLst/>
                          <a:latin typeface="Meiryo UI"/>
                          <a:ea typeface="Meiryo UI"/>
                          <a:cs typeface="+mn-cs"/>
                        </a:rPr>
                        <a:t>カ月間は「環境月間」とされている。地球に優しい日用品の販促を強化しよう。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二十四節気の一つで、西日本では梅雨入りの頃。梅雨前から雨の日が増えるため、傘などの雨具や着替えは常に多めに用意。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目の健康を提案。効能のあるブルーベリーやアイケア雑貨を販促物で</a:t>
                      </a:r>
                      <a:r>
                        <a:rPr lang="ja-JP" altLang="en" sz="1200" b="0" i="0" u="none" strike="noStrike">
                          <a:solidFill>
                            <a:schemeClr val="tx1"/>
                          </a:solidFill>
                          <a:effectLst/>
                          <a:latin typeface="Meiryo UI"/>
                          <a:ea typeface="Meiryo UI"/>
                        </a:rPr>
                        <a:t>ＰＲ。</a:t>
                      </a:r>
                      <a:r>
                        <a:rPr lang="ja-JP" altLang="en-US" sz="1200" b="0" i="0" u="none" strike="noStrike">
                          <a:solidFill>
                            <a:schemeClr val="tx1"/>
                          </a:solidFill>
                          <a:effectLst/>
                          <a:latin typeface="Meiryo UI"/>
                          <a:ea typeface="Meiryo UI"/>
                        </a:rPr>
                        <a:t>紫外線も目の大敵。</a:t>
                      </a:r>
                      <a:r>
                        <a:rPr lang="ja-JP" altLang="en" sz="1200" b="0" i="0" u="none" strike="noStrike">
                          <a:solidFill>
                            <a:schemeClr val="tx1"/>
                          </a:solidFill>
                          <a:effectLst/>
                          <a:latin typeface="Meiryo UI"/>
                          <a:ea typeface="Meiryo UI"/>
                        </a:rPr>
                        <a:t>ＵＶ</a:t>
                      </a:r>
                      <a:r>
                        <a:rPr lang="ja-JP" altLang="en-US" sz="1200" b="0" i="0" u="none" strike="noStrike">
                          <a:solidFill>
                            <a:schemeClr val="tx1"/>
                          </a:solidFill>
                          <a:effectLst/>
                          <a:latin typeface="Meiryo UI"/>
                          <a:ea typeface="Meiryo UI"/>
                        </a:rPr>
                        <a:t>カットサングラスがお薦め。</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根強いファンが多い東南アジア料理。ガパオもそのメニューの一つ。湿度の高い時季は、東南アジアの料理が</a:t>
                      </a:r>
                      <a:r>
                        <a:rPr lang="ja-JP" altLang="en-US" sz="1200" b="0" i="0" u="none" strike="noStrike" kern="1200" noProof="0">
                          <a:solidFill>
                            <a:schemeClr val="tx1"/>
                          </a:solidFill>
                          <a:effectLst/>
                          <a:latin typeface="Meiryo UI"/>
                          <a:ea typeface="Meiryo UI"/>
                        </a:rPr>
                        <a:t>合うので積極的に売り込もう</a:t>
                      </a:r>
                      <a:r>
                        <a:rPr lang="ja-JP" altLang="en-US" sz="1200" b="0" i="0" u="none" strike="noStrike" kern="1200" noProof="0"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さまざまな料理</a:t>
                      </a:r>
                      <a:r>
                        <a:rPr lang="ja-JP" altLang="en-US" sz="1200" b="0" i="0" u="none" strike="noStrike" kern="1200" noProof="0">
                          <a:solidFill>
                            <a:schemeClr val="tx1"/>
                          </a:solidFill>
                          <a:effectLst/>
                          <a:latin typeface="Meiryo UI"/>
                          <a:ea typeface="Meiryo UI"/>
                        </a:rPr>
                        <a:t>に使えて、栄養</a:t>
                      </a:r>
                      <a:r>
                        <a:rPr lang="ja-JP" altLang="en-US" sz="1200" b="0" i="0" u="none" strike="noStrike" kern="1200" noProof="0" dirty="0">
                          <a:solidFill>
                            <a:schemeClr val="tx1"/>
                          </a:solidFill>
                          <a:effectLst/>
                          <a:latin typeface="Meiryo UI"/>
                          <a:ea typeface="Meiryo UI"/>
                        </a:rPr>
                        <a:t>豊富な健康優良</a:t>
                      </a:r>
                      <a:r>
                        <a:rPr lang="ja-JP" altLang="en-US" sz="1200" b="0" i="0" u="none" strike="noStrike" kern="1200" noProof="0">
                          <a:solidFill>
                            <a:schemeClr val="tx1"/>
                          </a:solidFill>
                          <a:effectLst/>
                          <a:latin typeface="Meiryo UI"/>
                          <a:ea typeface="Meiryo UI"/>
                        </a:rPr>
                        <a:t>食品の玉子を使った商品の販促を強化しよう。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kern="1200" noProof="0" dirty="0">
                          <a:solidFill>
                            <a:schemeClr val="tx1"/>
                          </a:solidFill>
                          <a:effectLst/>
                          <a:latin typeface="Meiryo UI"/>
                          <a:ea typeface="Meiryo UI"/>
                        </a:rPr>
                        <a:t>緑茶、麦茶、ほうじ茶</a:t>
                      </a:r>
                      <a:r>
                        <a:rPr lang="ja-JP" altLang="en-US" sz="1200" b="0" i="0" u="none" strike="noStrike" kern="1200" noProof="0">
                          <a:solidFill>
                            <a:schemeClr val="tx1"/>
                          </a:solidFill>
                          <a:effectLst/>
                          <a:latin typeface="Meiryo UI"/>
                          <a:ea typeface="Meiryo UI"/>
                        </a:rPr>
                        <a:t>、ジャスミンティー、ブラックコーヒーなど</a:t>
                      </a:r>
                      <a:r>
                        <a:rPr lang="ja-JP" altLang="en-US" sz="1200" b="0" i="0" u="none" strike="noStrike" kern="1200" noProof="0" dirty="0">
                          <a:solidFill>
                            <a:schemeClr val="tx1"/>
                          </a:solidFill>
                          <a:effectLst/>
                          <a:latin typeface="Meiryo UI"/>
                          <a:ea typeface="Meiryo UI"/>
                        </a:rPr>
                        <a:t>、無糖</a:t>
                      </a:r>
                      <a:r>
                        <a:rPr kumimoji="1" lang="ja-JP" altLang="en-US" sz="1200" u="none" strike="noStrike" kern="1200" dirty="0">
                          <a:solidFill>
                            <a:schemeClr val="tx1"/>
                          </a:solidFill>
                          <a:effectLst/>
                          <a:latin typeface="Meiryo UI"/>
                          <a:ea typeface="Meiryo UI"/>
                          <a:cs typeface="+mn-cs"/>
                        </a:rPr>
                        <a:t>茶</a:t>
                      </a:r>
                      <a:r>
                        <a:rPr lang="ja-JP" altLang="en-US" sz="1200" b="0" i="0" u="none" strike="noStrike" kern="1200" noProof="0" dirty="0">
                          <a:solidFill>
                            <a:schemeClr val="tx1"/>
                          </a:solidFill>
                          <a:effectLst/>
                          <a:latin typeface="Meiryo UI"/>
                          <a:ea typeface="Meiryo UI"/>
                        </a:rPr>
                        <a:t>飲料の人気が高まっている。割引キャンペーンを展開。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雑節の一つで梅雨入りする頃。梅雨入り前と後では気候の変化で売れ筋商品が異なる。食中毒が発生しやすいので注意。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豆乳とコーヒーによるソイラテをはじめ、ほうじ茶や紅茶、イチゴやバナナなど、豆乳と他の飲料や食材と掛け合わせたヘルシーな豆乳ドリンクを売り込もう。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スタッフの接客をチェック。困っているお客への声掛けや、フレンドリーな接客ができているか再確認してみよう。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手羽先や唐揚げ、</a:t>
                      </a:r>
                      <a:r>
                        <a:rPr lang="ja-JP" altLang="en-US" sz="1200" b="0" i="0" u="none" strike="noStrike">
                          <a:solidFill>
                            <a:schemeClr val="tx1"/>
                          </a:solidFill>
                          <a:effectLst/>
                          <a:latin typeface="Meiryo UI"/>
                          <a:ea typeface="Meiryo UI"/>
                        </a:rPr>
                        <a:t>焼き鳥などの鶏肉</a:t>
                      </a:r>
                      <a:r>
                        <a:rPr lang="ja-JP" altLang="en-US" sz="1200" b="0" i="0" u="none" strike="noStrike" dirty="0">
                          <a:solidFill>
                            <a:schemeClr val="tx1"/>
                          </a:solidFill>
                          <a:effectLst/>
                          <a:latin typeface="Meiryo UI"/>
                          <a:ea typeface="Meiryo UI"/>
                        </a:rPr>
                        <a:t>商品を強化する。店舗独自のキャンペーンを展開しよう。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lang="ja-JP" altLang="en-US" sz="1200" b="0" i="0" u="none" strike="noStrike" dirty="0">
                          <a:solidFill>
                            <a:schemeClr val="tx1"/>
                          </a:solidFill>
                          <a:effectLst/>
                          <a:latin typeface="Meiryo UI"/>
                          <a:ea typeface="Meiryo UI"/>
                        </a:rPr>
                        <a:t>梅雨前半は肌寒い気候で、ホット系商品が動く。ショウガは身体を温める効能がある。ショウガを使った商品を提案しよう。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ダイエットには低カロリーの和菓子がお薦め。どら焼き</a:t>
                      </a:r>
                      <a:r>
                        <a:rPr lang="ja-JP" altLang="en-US" sz="1200" b="0" i="0" u="none" strike="noStrike">
                          <a:solidFill>
                            <a:schemeClr val="tx1"/>
                          </a:solidFill>
                          <a:effectLst/>
                          <a:latin typeface="Meiryo UI"/>
                          <a:ea typeface="Meiryo UI"/>
                        </a:rPr>
                        <a:t>など口当たりが冷たく</a:t>
                      </a:r>
                      <a:r>
                        <a:rPr lang="ja-JP" altLang="en-US" sz="1200" b="0" i="0" u="none" strike="noStrike" dirty="0">
                          <a:solidFill>
                            <a:schemeClr val="tx1"/>
                          </a:solidFill>
                          <a:effectLst/>
                          <a:latin typeface="Meiryo UI"/>
                          <a:ea typeface="Meiryo UI"/>
                        </a:rPr>
                        <a:t>ない商品をＰＲ</a:t>
                      </a:r>
                      <a:r>
                        <a:rPr lang="ja-JP" altLang="en"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17</a:t>
                      </a:r>
                      <a:r>
                        <a:rPr kumimoji="1" lang="ja-JP" altLang="en-US" sz="1200" b="0" i="0" u="none" strike="noStrike" kern="1200" noProof="0" dirty="0">
                          <a:solidFill>
                            <a:schemeClr val="tx1"/>
                          </a:solidFill>
                          <a:effectLst/>
                          <a:latin typeface="Meiryo UI"/>
                          <a:ea typeface="Meiryo UI"/>
                          <a:cs typeface="+mn-cs"/>
                        </a:rPr>
                        <a:t>日。「減塩」は、私たちの食生活で重要な課題。食塩控えめのヘルシー商品を売り込もう。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dirty="0">
                          <a:solidFill>
                            <a:schemeClr val="tx1"/>
                          </a:solidFill>
                          <a:effectLst/>
                          <a:latin typeface="Meiryo UI"/>
                          <a:ea typeface="Meiryo UI"/>
                          <a:cs typeface="+mn-cs"/>
                        </a:rPr>
                        <a:t>おにぎりキャンペーンを展開。梅雨寒にみそ汁やスープのセット割、季節柄梅を使った商品もお薦め。</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19</a:t>
                      </a:r>
                      <a:r>
                        <a:rPr lang="ja-JP" altLang="en-US" sz="1200" b="0" i="0" u="none" strike="noStrike" dirty="0">
                          <a:solidFill>
                            <a:schemeClr val="tx1"/>
                          </a:solidFill>
                          <a:effectLst/>
                          <a:latin typeface="Meiryo UI"/>
                          <a:ea typeface="Meiryo UI"/>
                        </a:rPr>
                        <a:t>日は食育の日。梅雨寒で売れ筋が変化する。この時季は胃腸が不調の人も多いため、胃腸に優しい食品を提案。</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気温が上昇し、高温多湿な梅雨になると、ペパーミントなど爽やかな味覚が好まれる。気温の変化で売れる商品が変わるので注意。</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父</a:t>
                      </a:r>
                      <a:r>
                        <a:rPr lang="ja-JP" altLang="en-US" sz="1200" b="0" i="0" u="none" strike="noStrike">
                          <a:solidFill>
                            <a:schemeClr val="tx1"/>
                          </a:solidFill>
                          <a:effectLst/>
                          <a:latin typeface="Meiryo UI"/>
                          <a:ea typeface="Meiryo UI"/>
                        </a:rPr>
                        <a:t>の日はギフトの予約</a:t>
                      </a:r>
                      <a:r>
                        <a:rPr lang="ja-JP" altLang="en-US" sz="1200" b="0" i="0" u="none" strike="noStrike" dirty="0">
                          <a:solidFill>
                            <a:schemeClr val="tx1"/>
                          </a:solidFill>
                          <a:effectLst/>
                          <a:latin typeface="Meiryo UI"/>
                          <a:ea typeface="Meiryo UI"/>
                        </a:rPr>
                        <a:t>活動が中心だが、当日のごちそうや酒類の需要も見逃せない。店舗内では声掛けをし、販促物や見本で訴求を高めよう。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梅雨は寿司、生野菜サラダ、果実などの生鮮食品が傷みやすく、避けられやすいカテゴリー。鮮度管理に注意すること。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毎月</a:t>
                      </a:r>
                      <a:r>
                        <a:rPr lang="en-US" altLang="ja-JP" sz="1200" u="none" strike="noStrike" dirty="0">
                          <a:solidFill>
                            <a:schemeClr val="tx1"/>
                          </a:solidFill>
                          <a:effectLst/>
                          <a:latin typeface="Meiryo UI"/>
                          <a:ea typeface="Meiryo UI"/>
                        </a:rPr>
                        <a:t>23</a:t>
                      </a:r>
                      <a:r>
                        <a:rPr lang="ja-JP" altLang="en-US" sz="1200" u="none" strike="noStrike" dirty="0">
                          <a:solidFill>
                            <a:schemeClr val="tx1"/>
                          </a:solidFill>
                          <a:effectLst/>
                          <a:latin typeface="Meiryo UI"/>
                          <a:ea typeface="Meiryo UI"/>
                        </a:rPr>
                        <a:t>日。食中毒の多い時期にお薦めしたいのが、胃腸を丈夫にする効果が期待できる乳酸菌商品。機能性ヨーグルトやドリンクを多めに持とう。</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en-US" altLang="ja-JP" sz="1200" u="none" strike="noStrike" kern="1200" dirty="0">
                          <a:solidFill>
                            <a:schemeClr val="tx1"/>
                          </a:solidFill>
                          <a:effectLst/>
                          <a:latin typeface="Meiryo UI"/>
                          <a:ea typeface="Meiryo UI"/>
                          <a:cs typeface="+mn-cs"/>
                        </a:rPr>
                        <a:t>6</a:t>
                      </a:r>
                      <a:r>
                        <a:rPr kumimoji="1" lang="ja-JP" altLang="en-US" sz="1200" u="none" strike="noStrike" kern="1200" dirty="0">
                          <a:solidFill>
                            <a:schemeClr val="tx1"/>
                          </a:solidFill>
                          <a:effectLst/>
                          <a:latin typeface="Meiryo UI"/>
                          <a:ea typeface="Meiryo UI"/>
                          <a:cs typeface="+mn-cs"/>
                        </a:rPr>
                        <a:t>月</a:t>
                      </a:r>
                      <a:r>
                        <a:rPr kumimoji="1" lang="en-US" altLang="ja-JP" sz="1200" u="none" strike="noStrike" kern="1200" dirty="0">
                          <a:solidFill>
                            <a:schemeClr val="tx1"/>
                          </a:solidFill>
                          <a:effectLst/>
                          <a:latin typeface="Meiryo UI"/>
                          <a:ea typeface="Meiryo UI"/>
                          <a:cs typeface="+mn-cs"/>
                        </a:rPr>
                        <a:t>4</a:t>
                      </a:r>
                      <a:r>
                        <a:rPr kumimoji="1" lang="ja-JP" altLang="en-US" sz="1200" u="none" strike="noStrike" kern="1200" dirty="0">
                          <a:solidFill>
                            <a:schemeClr val="tx1"/>
                          </a:solidFill>
                          <a:effectLst/>
                          <a:latin typeface="Meiryo UI"/>
                          <a:ea typeface="Meiryo UI"/>
                          <a:cs typeface="+mn-cs"/>
                        </a:rPr>
                        <a:t>日～</a:t>
                      </a:r>
                      <a:r>
                        <a:rPr kumimoji="1" lang="en-US" altLang="ja-JP" sz="1200" u="none" strike="noStrike" kern="1200" dirty="0">
                          <a:solidFill>
                            <a:schemeClr val="tx1"/>
                          </a:solidFill>
                          <a:effectLst/>
                          <a:latin typeface="Meiryo UI"/>
                          <a:ea typeface="Meiryo UI"/>
                          <a:cs typeface="+mn-cs"/>
                        </a:rPr>
                        <a:t>7</a:t>
                      </a:r>
                      <a:r>
                        <a:rPr kumimoji="1" lang="ja-JP" altLang="en-US" sz="1200" u="none" strike="noStrike" kern="1200" dirty="0">
                          <a:solidFill>
                            <a:schemeClr val="tx1"/>
                          </a:solidFill>
                          <a:effectLst/>
                          <a:latin typeface="Meiryo UI"/>
                          <a:ea typeface="Meiryo UI"/>
                          <a:cs typeface="+mn-cs"/>
                        </a:rPr>
                        <a:t>月</a:t>
                      </a:r>
                      <a:r>
                        <a:rPr kumimoji="1" lang="en-US" altLang="ja-JP" sz="1200" u="none" strike="noStrike" kern="1200" dirty="0">
                          <a:solidFill>
                            <a:schemeClr val="tx1"/>
                          </a:solidFill>
                          <a:effectLst/>
                          <a:latin typeface="Meiryo UI"/>
                          <a:ea typeface="Meiryo UI"/>
                          <a:cs typeface="+mn-cs"/>
                        </a:rPr>
                        <a:t>4</a:t>
                      </a:r>
                      <a:r>
                        <a:rPr kumimoji="1" lang="ja-JP" altLang="en-US" sz="1200" u="none" strike="noStrike" kern="1200" dirty="0">
                          <a:solidFill>
                            <a:schemeClr val="tx1"/>
                          </a:solidFill>
                          <a:effectLst/>
                          <a:latin typeface="Meiryo UI"/>
                          <a:ea typeface="Meiryo UI"/>
                          <a:cs typeface="+mn-cs"/>
                        </a:rPr>
                        <a:t>日。気温上昇とともに、虫の発生率が高くなる。夜間の殺虫剤、虫よけシールなどの購入に注意する。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梅雨の晴れ間はチルドデザートの販売が伸長する。プリンやゼリーを売り込もう。</a:t>
                      </a:r>
                      <a:r>
                        <a:rPr lang="en-US" altLang="ja-JP" sz="1200" b="0" i="0" u="none" strike="noStrike" dirty="0">
                          <a:solidFill>
                            <a:schemeClr val="tx1"/>
                          </a:solidFill>
                          <a:effectLst/>
                          <a:latin typeface="Meiryo UI"/>
                          <a:ea typeface="Meiryo UI"/>
                        </a:rPr>
                        <a:t>30</a:t>
                      </a:r>
                      <a:r>
                        <a:rPr lang="ja-JP" altLang="en-US" sz="1200" b="0" i="0" u="none" strike="noStrike" dirty="0">
                          <a:solidFill>
                            <a:schemeClr val="tx1"/>
                          </a:solidFill>
                          <a:effectLst/>
                          <a:latin typeface="Meiryo UI"/>
                          <a:ea typeface="Meiryo UI"/>
                        </a:rPr>
                        <a:t>度を超えると氷菓商品</a:t>
                      </a:r>
                      <a:r>
                        <a:rPr lang="ja-JP" altLang="en-US" sz="1200" b="0" i="0" u="none" strike="noStrike">
                          <a:solidFill>
                            <a:schemeClr val="tx1"/>
                          </a:solidFill>
                          <a:effectLst/>
                          <a:latin typeface="Meiryo UI"/>
                          <a:ea typeface="Meiryo UI"/>
                        </a:rPr>
                        <a:t>が売れるので欠品に注意しよう。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近頃は雷雨や豪雨などで、梅雨でも大きな災害が起きることが多い。急な激しい天候変化にも対応できるように緊急時の態勢を整える。</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梅雨時は日照時間が少ないため、室内の部屋干し洗剤の需要が高まる</a:t>
                      </a:r>
                      <a:r>
                        <a:rPr lang="ja-JP" altLang="en-US" sz="1200" b="0" i="0" u="none" strike="noStrike">
                          <a:solidFill>
                            <a:schemeClr val="tx1"/>
                          </a:solidFill>
                          <a:effectLst/>
                          <a:latin typeface="Meiryo UI"/>
                          <a:ea typeface="Meiryo UI"/>
                        </a:rPr>
                        <a:t>。緊急購入</a:t>
                      </a:r>
                      <a:r>
                        <a:rPr lang="ja-JP" altLang="en-US" sz="1200" b="0" i="0" u="none" strike="noStrike" dirty="0">
                          <a:solidFill>
                            <a:schemeClr val="tx1"/>
                          </a:solidFill>
                          <a:effectLst/>
                          <a:latin typeface="Meiryo UI"/>
                          <a:ea typeface="Meiryo UI"/>
                        </a:rPr>
                        <a:t>が多いので、欠品がないようにする。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25</a:t>
                      </a:r>
                      <a:r>
                        <a:rPr lang="ja-JP" altLang="en-US" sz="1200" b="0" i="0" u="none" strike="noStrike" dirty="0">
                          <a:solidFill>
                            <a:schemeClr val="tx1"/>
                          </a:solidFill>
                          <a:effectLst/>
                          <a:latin typeface="Meiryo UI"/>
                          <a:ea typeface="Meiryo UI"/>
                        </a:rPr>
                        <a:t>日のプリンの日と併せて、チルドデザートのキャンペーンを行う</a:t>
                      </a:r>
                      <a:r>
                        <a:rPr lang="ja-JP" altLang="en-US" sz="1200" b="0" i="0" u="none" strike="noStrike">
                          <a:solidFill>
                            <a:schemeClr val="tx1"/>
                          </a:solidFill>
                          <a:effectLst/>
                          <a:latin typeface="Meiryo UI"/>
                          <a:ea typeface="Meiryo UI"/>
                        </a:rPr>
                        <a:t>。口当たりが冷たすぎない商品</a:t>
                      </a:r>
                      <a:r>
                        <a:rPr lang="ja-JP" altLang="en-US" sz="1200" b="0" i="0" u="none" strike="noStrike" dirty="0">
                          <a:solidFill>
                            <a:schemeClr val="tx1"/>
                          </a:solidFill>
                          <a:effectLst/>
                          <a:latin typeface="Meiryo UI"/>
                          <a:ea typeface="Meiryo UI"/>
                        </a:rPr>
                        <a:t>が動きやすい。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ビールの最盛期が間近に迫っている。梅雨の晴れ間や、気温が上昇した日はビールとつまみを併せてお薦めしよう。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１年間の折り返しとなる日。この日にちなみ、店の清掃を強化する</a:t>
                      </a:r>
                      <a:r>
                        <a:rPr lang="ja-JP" altLang="en-US" sz="1200" b="0" i="0" u="none" strike="noStrike">
                          <a:solidFill>
                            <a:schemeClr val="tx1"/>
                          </a:solidFill>
                          <a:effectLst/>
                          <a:latin typeface="Meiryo UI"/>
                          <a:ea typeface="Meiryo UI"/>
                        </a:rPr>
                        <a:t>。来月の返り梅雨</a:t>
                      </a:r>
                      <a:r>
                        <a:rPr lang="ja-JP" altLang="en-US" sz="1200" b="0" i="0" u="none" strike="noStrike" dirty="0">
                          <a:solidFill>
                            <a:schemeClr val="tx1"/>
                          </a:solidFill>
                          <a:effectLst/>
                          <a:latin typeface="Meiryo UI"/>
                          <a:ea typeface="Meiryo UI"/>
                        </a:rPr>
                        <a:t>に備えて、クレンリネスを強化しよう。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夏行楽商品の展開をしよう。梅雨は続くが、店内を夏らしく演出することで夏を待ちわびる人たちの気分を盛り上げよう。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この日にタコを食べるのが関西の習慣だが、最近は全国にも浸透しつつある。地方によって、うどんや焼きサバを食べるところもある。</a:t>
                      </a:r>
                      <a:endParaRPr lang="ja-JP" altLang="ja-JP" sz="1200" dirty="0">
                        <a:solidFill>
                          <a:schemeClr val="tx1"/>
                        </a:solidFill>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７月になると蒸し暑い梅雨に変化するため、夏に売れるソフトクリーム、アイスクリームの販売が伸長するので注意する。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梨、ブドウ、スイカ、パイナップル、メロンなど、夏の果実のフレーバーの商品を展開。話題の商品はエンド展開をする。</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118600">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a:p>
          <a:p>
            <a:r>
              <a:rPr kumimoji="1" lang="ja-JP" altLang="en-US" sz="800"/>
              <a:t>　「ダイキン</a:t>
            </a:r>
            <a:r>
              <a:rPr kumimoji="1" lang="en-US" altLang="ja-JP" sz="800"/>
              <a:t>AIR</a:t>
            </a:r>
            <a:r>
              <a:rPr kumimoji="1" lang="ja-JP" altLang="en-US" sz="800"/>
              <a:t>カレンダー」を参照させて頂いております。　　　　　　　　　　　　　　　　　　　　　　</a:t>
            </a:r>
            <a:endParaRPr kumimoji="1" lang="en-US" altLang="ja-JP" sz="800"/>
          </a:p>
          <a:p>
            <a:r>
              <a:rPr kumimoji="1" lang="ja-JP" altLang="en-US" sz="800"/>
              <a:t>　　　　　　　</a:t>
            </a:r>
            <a:r>
              <a:rPr kumimoji="1" lang="en-US" altLang="ja-JP" sz="800"/>
              <a:t>https://www.daikin.co.jp/otenki/calendar_web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56" name="図 55">
            <a:extLst>
              <a:ext uri="{FF2B5EF4-FFF2-40B4-BE49-F238E27FC236}">
                <a16:creationId xmlns:a16="http://schemas.microsoft.com/office/drawing/2014/main" id="{75BD6AAC-3434-73A8-FC3B-B301DA8AFA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63280" y="2044152"/>
            <a:ext cx="288059" cy="288059"/>
          </a:xfrm>
          <a:prstGeom prst="rect">
            <a:avLst/>
          </a:prstGeom>
        </p:spPr>
      </p:pic>
      <p:pic>
        <p:nvPicPr>
          <p:cNvPr id="58" name="図 57">
            <a:extLst>
              <a:ext uri="{FF2B5EF4-FFF2-40B4-BE49-F238E27FC236}">
                <a16:creationId xmlns:a16="http://schemas.microsoft.com/office/drawing/2014/main" id="{C13C6CD3-BF0A-4934-D0FB-09448A2143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7089" y="2040674"/>
            <a:ext cx="288059" cy="288059"/>
          </a:xfrm>
          <a:prstGeom prst="rect">
            <a:avLst/>
          </a:prstGeom>
        </p:spPr>
      </p:pic>
      <p:pic>
        <p:nvPicPr>
          <p:cNvPr id="59" name="図 58">
            <a:extLst>
              <a:ext uri="{FF2B5EF4-FFF2-40B4-BE49-F238E27FC236}">
                <a16:creationId xmlns:a16="http://schemas.microsoft.com/office/drawing/2014/main" id="{A4E3B018-36FA-E616-047A-2861435DD8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08589" y="2040674"/>
            <a:ext cx="288059" cy="288059"/>
          </a:xfrm>
          <a:prstGeom prst="rect">
            <a:avLst/>
          </a:prstGeom>
        </p:spPr>
      </p:pic>
      <p:pic>
        <p:nvPicPr>
          <p:cNvPr id="61" name="図 60">
            <a:extLst>
              <a:ext uri="{FF2B5EF4-FFF2-40B4-BE49-F238E27FC236}">
                <a16:creationId xmlns:a16="http://schemas.microsoft.com/office/drawing/2014/main" id="{B5BE4C4C-6D8B-A93F-ACEC-8FB13FA9EC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7714" y="2040674"/>
            <a:ext cx="288059" cy="288059"/>
          </a:xfrm>
          <a:prstGeom prst="rect">
            <a:avLst/>
          </a:prstGeom>
        </p:spPr>
      </p:pic>
      <p:pic>
        <p:nvPicPr>
          <p:cNvPr id="62" name="図 61">
            <a:extLst>
              <a:ext uri="{FF2B5EF4-FFF2-40B4-BE49-F238E27FC236}">
                <a16:creationId xmlns:a16="http://schemas.microsoft.com/office/drawing/2014/main" id="{73A28D8E-4E43-5CBE-BB88-6D29655CEC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7314" y="2040674"/>
            <a:ext cx="288059" cy="288059"/>
          </a:xfrm>
          <a:prstGeom prst="rect">
            <a:avLst/>
          </a:prstGeom>
        </p:spPr>
      </p:pic>
      <p:pic>
        <p:nvPicPr>
          <p:cNvPr id="64" name="図 63">
            <a:extLst>
              <a:ext uri="{FF2B5EF4-FFF2-40B4-BE49-F238E27FC236}">
                <a16:creationId xmlns:a16="http://schemas.microsoft.com/office/drawing/2014/main" id="{8F8B2734-64FD-8F8D-CFB3-243F18A246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7864" y="2040674"/>
            <a:ext cx="288059" cy="288059"/>
          </a:xfrm>
          <a:prstGeom prst="rect">
            <a:avLst/>
          </a:prstGeom>
        </p:spPr>
      </p:pic>
      <p:pic>
        <p:nvPicPr>
          <p:cNvPr id="73" name="図 72">
            <a:extLst>
              <a:ext uri="{FF2B5EF4-FFF2-40B4-BE49-F238E27FC236}">
                <a16:creationId xmlns:a16="http://schemas.microsoft.com/office/drawing/2014/main" id="{EEB5E566-48B3-0297-1D24-0A8F4DE6161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738705" y="1959311"/>
            <a:ext cx="337754" cy="314325"/>
          </a:xfrm>
          <a:prstGeom prst="rect">
            <a:avLst/>
          </a:prstGeom>
        </p:spPr>
      </p:pic>
      <p:pic>
        <p:nvPicPr>
          <p:cNvPr id="74" name="図 73">
            <a:extLst>
              <a:ext uri="{FF2B5EF4-FFF2-40B4-BE49-F238E27FC236}">
                <a16:creationId xmlns:a16="http://schemas.microsoft.com/office/drawing/2014/main" id="{33F6B764-8276-CB09-034F-6D74599B42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84721" y="2031149"/>
            <a:ext cx="242575" cy="245526"/>
          </a:xfrm>
          <a:prstGeom prst="rect">
            <a:avLst/>
          </a:prstGeom>
        </p:spPr>
      </p:pic>
      <p:pic>
        <p:nvPicPr>
          <p:cNvPr id="75" name="図 74">
            <a:extLst>
              <a:ext uri="{FF2B5EF4-FFF2-40B4-BE49-F238E27FC236}">
                <a16:creationId xmlns:a16="http://schemas.microsoft.com/office/drawing/2014/main" id="{B66A944C-C20E-20DF-EC51-D9C244EB1F5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978672" y="1954557"/>
            <a:ext cx="337754" cy="314325"/>
          </a:xfrm>
          <a:prstGeom prst="rect">
            <a:avLst/>
          </a:prstGeom>
        </p:spPr>
      </p:pic>
      <p:pic>
        <p:nvPicPr>
          <p:cNvPr id="76" name="図 75">
            <a:extLst>
              <a:ext uri="{FF2B5EF4-FFF2-40B4-BE49-F238E27FC236}">
                <a16:creationId xmlns:a16="http://schemas.microsoft.com/office/drawing/2014/main" id="{49825F8F-5186-6CDC-96E1-3BA4AA08D4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30651" y="2045155"/>
            <a:ext cx="242575" cy="245526"/>
          </a:xfrm>
          <a:prstGeom prst="rect">
            <a:avLst/>
          </a:prstGeom>
        </p:spPr>
      </p:pic>
      <p:pic>
        <p:nvPicPr>
          <p:cNvPr id="77" name="図 76">
            <a:extLst>
              <a:ext uri="{FF2B5EF4-FFF2-40B4-BE49-F238E27FC236}">
                <a16:creationId xmlns:a16="http://schemas.microsoft.com/office/drawing/2014/main" id="{CD138886-FF41-F21D-A67F-03211559773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1531294" y="1943300"/>
            <a:ext cx="337754" cy="314325"/>
          </a:xfrm>
          <a:prstGeom prst="rect">
            <a:avLst/>
          </a:prstGeom>
        </p:spPr>
      </p:pic>
      <p:pic>
        <p:nvPicPr>
          <p:cNvPr id="81" name="図 80">
            <a:extLst>
              <a:ext uri="{FF2B5EF4-FFF2-40B4-BE49-F238E27FC236}">
                <a16:creationId xmlns:a16="http://schemas.microsoft.com/office/drawing/2014/main" id="{5826BD8C-015B-F51C-5952-30216A11B1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14203" y="2050458"/>
            <a:ext cx="242575" cy="245526"/>
          </a:xfrm>
          <a:prstGeom prst="rect">
            <a:avLst/>
          </a:prstGeom>
        </p:spPr>
      </p:pic>
      <p:pic>
        <p:nvPicPr>
          <p:cNvPr id="83" name="図 82">
            <a:extLst>
              <a:ext uri="{FF2B5EF4-FFF2-40B4-BE49-F238E27FC236}">
                <a16:creationId xmlns:a16="http://schemas.microsoft.com/office/drawing/2014/main" id="{7705D25A-4FDE-D226-562B-B70036BEF6D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442944" y="1943300"/>
            <a:ext cx="337754" cy="314325"/>
          </a:xfrm>
          <a:prstGeom prst="rect">
            <a:avLst/>
          </a:prstGeom>
        </p:spPr>
      </p:pic>
      <p:pic>
        <p:nvPicPr>
          <p:cNvPr id="84" name="図 83">
            <a:extLst>
              <a:ext uri="{FF2B5EF4-FFF2-40B4-BE49-F238E27FC236}">
                <a16:creationId xmlns:a16="http://schemas.microsoft.com/office/drawing/2014/main" id="{635FC52C-0CEE-A09B-22CC-92272A951D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32420" y="2040674"/>
            <a:ext cx="242575" cy="245526"/>
          </a:xfrm>
          <a:prstGeom prst="rect">
            <a:avLst/>
          </a:prstGeom>
        </p:spPr>
      </p:pic>
      <p:pic>
        <p:nvPicPr>
          <p:cNvPr id="86" name="図 85">
            <a:extLst>
              <a:ext uri="{FF2B5EF4-FFF2-40B4-BE49-F238E27FC236}">
                <a16:creationId xmlns:a16="http://schemas.microsoft.com/office/drawing/2014/main" id="{2EBC7805-D960-3B15-BEB8-220ED5477FB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334024" y="1950318"/>
            <a:ext cx="337754" cy="314325"/>
          </a:xfrm>
          <a:prstGeom prst="rect">
            <a:avLst/>
          </a:prstGeom>
        </p:spPr>
      </p:pic>
      <p:pic>
        <p:nvPicPr>
          <p:cNvPr id="87" name="図 86">
            <a:extLst>
              <a:ext uri="{FF2B5EF4-FFF2-40B4-BE49-F238E27FC236}">
                <a16:creationId xmlns:a16="http://schemas.microsoft.com/office/drawing/2014/main" id="{7950860B-F7CC-4347-4E01-E0063B13AC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63613" y="2050199"/>
            <a:ext cx="242575" cy="245526"/>
          </a:xfrm>
          <a:prstGeom prst="rect">
            <a:avLst/>
          </a:prstGeom>
        </p:spPr>
      </p:pic>
      <p:pic>
        <p:nvPicPr>
          <p:cNvPr id="23" name="図 22">
            <a:extLst>
              <a:ext uri="{FF2B5EF4-FFF2-40B4-BE49-F238E27FC236}">
                <a16:creationId xmlns:a16="http://schemas.microsoft.com/office/drawing/2014/main" id="{01789D8B-607C-6BB8-9E2E-E8463EE28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22625" y="111117"/>
            <a:ext cx="1920461" cy="1440346"/>
          </a:xfrm>
          <a:prstGeom prst="rect">
            <a:avLst/>
          </a:prstGeom>
        </p:spPr>
      </p:pic>
      <p:pic>
        <p:nvPicPr>
          <p:cNvPr id="30" name="図 29">
            <a:extLst>
              <a:ext uri="{FF2B5EF4-FFF2-40B4-BE49-F238E27FC236}">
                <a16:creationId xmlns:a16="http://schemas.microsoft.com/office/drawing/2014/main" id="{1A9BB24F-4701-34A3-5BBB-7DAFC12402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144" y="2276675"/>
            <a:ext cx="1668160" cy="1180208"/>
          </a:xfrm>
          <a:prstGeom prst="rect">
            <a:avLst/>
          </a:prstGeom>
        </p:spPr>
      </p:pic>
      <p:pic>
        <p:nvPicPr>
          <p:cNvPr id="36" name="図 35">
            <a:extLst>
              <a:ext uri="{FF2B5EF4-FFF2-40B4-BE49-F238E27FC236}">
                <a16:creationId xmlns:a16="http://schemas.microsoft.com/office/drawing/2014/main" id="{A5E18BBB-CA36-CF31-916C-E8CFA85920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062" y="8661980"/>
            <a:ext cx="2013726" cy="1510295"/>
          </a:xfrm>
          <a:prstGeom prst="rect">
            <a:avLst/>
          </a:prstGeom>
        </p:spPr>
      </p:pic>
      <p:pic>
        <p:nvPicPr>
          <p:cNvPr id="46" name="図 45">
            <a:extLst>
              <a:ext uri="{FF2B5EF4-FFF2-40B4-BE49-F238E27FC236}">
                <a16:creationId xmlns:a16="http://schemas.microsoft.com/office/drawing/2014/main" id="{9A7FE4C7-F026-F70C-AAF0-5944202AD2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13" y="12398980"/>
            <a:ext cx="1292910" cy="1292910"/>
          </a:xfrm>
          <a:prstGeom prst="rect">
            <a:avLst/>
          </a:prstGeom>
        </p:spPr>
      </p:pic>
      <p:pic>
        <p:nvPicPr>
          <p:cNvPr id="55" name="図 54">
            <a:extLst>
              <a:ext uri="{FF2B5EF4-FFF2-40B4-BE49-F238E27FC236}">
                <a16:creationId xmlns:a16="http://schemas.microsoft.com/office/drawing/2014/main" id="{F3E480CE-166D-5D76-E5FB-B61F544437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61737" y="14043758"/>
            <a:ext cx="1224993" cy="917303"/>
          </a:xfrm>
          <a:prstGeom prst="rect">
            <a:avLst/>
          </a:prstGeom>
        </p:spPr>
      </p:pic>
      <p:pic>
        <p:nvPicPr>
          <p:cNvPr id="60" name="図 59">
            <a:extLst>
              <a:ext uri="{FF2B5EF4-FFF2-40B4-BE49-F238E27FC236}">
                <a16:creationId xmlns:a16="http://schemas.microsoft.com/office/drawing/2014/main" id="{2975D6DF-D535-A1FE-9174-9EC8730513C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5272" t="22083" r="36185" b="31024"/>
          <a:stretch/>
        </p:blipFill>
        <p:spPr>
          <a:xfrm>
            <a:off x="5577666" y="12600980"/>
            <a:ext cx="1018508" cy="1269128"/>
          </a:xfrm>
          <a:prstGeom prst="rect">
            <a:avLst/>
          </a:prstGeom>
        </p:spPr>
      </p:pic>
      <p:pic>
        <p:nvPicPr>
          <p:cNvPr id="65" name="図 64">
            <a:extLst>
              <a:ext uri="{FF2B5EF4-FFF2-40B4-BE49-F238E27FC236}">
                <a16:creationId xmlns:a16="http://schemas.microsoft.com/office/drawing/2014/main" id="{ECCFED02-75C6-2758-7AF7-2C0A3FD8D77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3683" t="72574" r="66743"/>
          <a:stretch/>
        </p:blipFill>
        <p:spPr>
          <a:xfrm>
            <a:off x="9532307" y="13726441"/>
            <a:ext cx="598450" cy="1300290"/>
          </a:xfrm>
          <a:prstGeom prst="rect">
            <a:avLst/>
          </a:prstGeom>
        </p:spPr>
      </p:pic>
      <p:pic>
        <p:nvPicPr>
          <p:cNvPr id="93" name="図 92">
            <a:extLst>
              <a:ext uri="{FF2B5EF4-FFF2-40B4-BE49-F238E27FC236}">
                <a16:creationId xmlns:a16="http://schemas.microsoft.com/office/drawing/2014/main" id="{33B2C4CC-BD02-8E42-905C-DB34D858341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6401" r="30248" b="92003"/>
          <a:stretch/>
        </p:blipFill>
        <p:spPr>
          <a:xfrm>
            <a:off x="13167818" y="14949131"/>
            <a:ext cx="1814948" cy="471420"/>
          </a:xfrm>
          <a:prstGeom prst="rect">
            <a:avLst/>
          </a:prstGeom>
        </p:spPr>
      </p:pic>
      <p:pic>
        <p:nvPicPr>
          <p:cNvPr id="94" name="図 93">
            <a:extLst>
              <a:ext uri="{FF2B5EF4-FFF2-40B4-BE49-F238E27FC236}">
                <a16:creationId xmlns:a16="http://schemas.microsoft.com/office/drawing/2014/main" id="{0E834AF8-4E65-6D7D-480D-3DB06E36302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6401" r="30248" b="92003"/>
          <a:stretch/>
        </p:blipFill>
        <p:spPr>
          <a:xfrm>
            <a:off x="14879388" y="14949131"/>
            <a:ext cx="1814948" cy="471420"/>
          </a:xfrm>
          <a:prstGeom prst="rect">
            <a:avLst/>
          </a:prstGeom>
        </p:spPr>
      </p:pic>
      <p:pic>
        <p:nvPicPr>
          <p:cNvPr id="95" name="図 94">
            <a:extLst>
              <a:ext uri="{FF2B5EF4-FFF2-40B4-BE49-F238E27FC236}">
                <a16:creationId xmlns:a16="http://schemas.microsoft.com/office/drawing/2014/main" id="{5543CA84-FE4A-CFFD-362B-D7D9C3DE80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6401" r="30248" b="92003"/>
          <a:stretch/>
        </p:blipFill>
        <p:spPr>
          <a:xfrm>
            <a:off x="16661296" y="14949131"/>
            <a:ext cx="1814948" cy="471420"/>
          </a:xfrm>
          <a:prstGeom prst="rect">
            <a:avLst/>
          </a:prstGeom>
        </p:spPr>
      </p:pic>
      <p:pic>
        <p:nvPicPr>
          <p:cNvPr id="96" name="図 95">
            <a:extLst>
              <a:ext uri="{FF2B5EF4-FFF2-40B4-BE49-F238E27FC236}">
                <a16:creationId xmlns:a16="http://schemas.microsoft.com/office/drawing/2014/main" id="{E5AC3FC1-4198-6837-837E-75026E09A38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6401" r="30248" b="92003"/>
          <a:stretch/>
        </p:blipFill>
        <p:spPr>
          <a:xfrm>
            <a:off x="18443204" y="14949131"/>
            <a:ext cx="1814948" cy="471420"/>
          </a:xfrm>
          <a:prstGeom prst="rect">
            <a:avLst/>
          </a:prstGeom>
        </p:spPr>
      </p:pic>
      <p:pic>
        <p:nvPicPr>
          <p:cNvPr id="97" name="図 96">
            <a:extLst>
              <a:ext uri="{FF2B5EF4-FFF2-40B4-BE49-F238E27FC236}">
                <a16:creationId xmlns:a16="http://schemas.microsoft.com/office/drawing/2014/main" id="{8958512B-52F9-6CE6-74E1-D69FC4663B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4027" y="2044152"/>
            <a:ext cx="288059" cy="288059"/>
          </a:xfrm>
          <a:prstGeom prst="rect">
            <a:avLst/>
          </a:prstGeom>
        </p:spPr>
      </p:pic>
      <p:pic>
        <p:nvPicPr>
          <p:cNvPr id="98" name="図 97">
            <a:extLst>
              <a:ext uri="{FF2B5EF4-FFF2-40B4-BE49-F238E27FC236}">
                <a16:creationId xmlns:a16="http://schemas.microsoft.com/office/drawing/2014/main" id="{22891078-D82F-FB49-ADFB-3B97222E83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0061" y="2040674"/>
            <a:ext cx="288059" cy="288059"/>
          </a:xfrm>
          <a:prstGeom prst="rect">
            <a:avLst/>
          </a:prstGeom>
        </p:spPr>
      </p:pic>
      <p:pic>
        <p:nvPicPr>
          <p:cNvPr id="99" name="図 98">
            <a:extLst>
              <a:ext uri="{FF2B5EF4-FFF2-40B4-BE49-F238E27FC236}">
                <a16:creationId xmlns:a16="http://schemas.microsoft.com/office/drawing/2014/main" id="{FF286409-D00D-4089-30BF-3BA4B067BA0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141900" y="1952825"/>
            <a:ext cx="337754" cy="314325"/>
          </a:xfrm>
          <a:prstGeom prst="rect">
            <a:avLst/>
          </a:prstGeom>
        </p:spPr>
      </p:pic>
      <p:pic>
        <p:nvPicPr>
          <p:cNvPr id="100" name="図 99">
            <a:extLst>
              <a:ext uri="{FF2B5EF4-FFF2-40B4-BE49-F238E27FC236}">
                <a16:creationId xmlns:a16="http://schemas.microsoft.com/office/drawing/2014/main" id="{7005564A-DBFC-1E55-8168-AFDF03FAB6D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51500" y="1962350"/>
            <a:ext cx="337754" cy="314325"/>
          </a:xfrm>
          <a:prstGeom prst="rect">
            <a:avLst/>
          </a:prstGeom>
        </p:spPr>
      </p:pic>
      <p:pic>
        <p:nvPicPr>
          <p:cNvPr id="101" name="図 100">
            <a:extLst>
              <a:ext uri="{FF2B5EF4-FFF2-40B4-BE49-F238E27FC236}">
                <a16:creationId xmlns:a16="http://schemas.microsoft.com/office/drawing/2014/main" id="{C566B145-5289-1741-20EE-24E9CCFEBD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284900" y="1940793"/>
            <a:ext cx="337754" cy="314325"/>
          </a:xfrm>
          <a:prstGeom prst="rect">
            <a:avLst/>
          </a:prstGeom>
        </p:spPr>
      </p:pic>
      <p:pic>
        <p:nvPicPr>
          <p:cNvPr id="102" name="図 101">
            <a:extLst>
              <a:ext uri="{FF2B5EF4-FFF2-40B4-BE49-F238E27FC236}">
                <a16:creationId xmlns:a16="http://schemas.microsoft.com/office/drawing/2014/main" id="{3D4D9C28-E652-3E55-33F4-8E043FC93D0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94500" y="1950318"/>
            <a:ext cx="337754" cy="314325"/>
          </a:xfrm>
          <a:prstGeom prst="rect">
            <a:avLst/>
          </a:prstGeom>
        </p:spPr>
      </p:pic>
      <p:pic>
        <p:nvPicPr>
          <p:cNvPr id="103" name="図 102">
            <a:extLst>
              <a:ext uri="{FF2B5EF4-FFF2-40B4-BE49-F238E27FC236}">
                <a16:creationId xmlns:a16="http://schemas.microsoft.com/office/drawing/2014/main" id="{4396246C-3497-637D-7716-B3BAEA5727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86255" y="2040674"/>
            <a:ext cx="242575" cy="245526"/>
          </a:xfrm>
          <a:prstGeom prst="rect">
            <a:avLst/>
          </a:prstGeom>
        </p:spPr>
      </p:pic>
      <p:pic>
        <p:nvPicPr>
          <p:cNvPr id="104" name="図 103">
            <a:extLst>
              <a:ext uri="{FF2B5EF4-FFF2-40B4-BE49-F238E27FC236}">
                <a16:creationId xmlns:a16="http://schemas.microsoft.com/office/drawing/2014/main" id="{8E37C0FC-2508-6385-6FDA-49E15C3DED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03819" y="2038167"/>
            <a:ext cx="242575" cy="245526"/>
          </a:xfrm>
          <a:prstGeom prst="rect">
            <a:avLst/>
          </a:prstGeom>
        </p:spPr>
      </p:pic>
      <p:pic>
        <p:nvPicPr>
          <p:cNvPr id="105" name="図 104">
            <a:extLst>
              <a:ext uri="{FF2B5EF4-FFF2-40B4-BE49-F238E27FC236}">
                <a16:creationId xmlns:a16="http://schemas.microsoft.com/office/drawing/2014/main" id="{156FBE95-7EA6-7963-459C-08B6775377F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674294" y="1943300"/>
            <a:ext cx="337754" cy="314325"/>
          </a:xfrm>
          <a:prstGeom prst="rect">
            <a:avLst/>
          </a:prstGeom>
        </p:spPr>
      </p:pic>
      <p:pic>
        <p:nvPicPr>
          <p:cNvPr id="106" name="図 105">
            <a:extLst>
              <a:ext uri="{FF2B5EF4-FFF2-40B4-BE49-F238E27FC236}">
                <a16:creationId xmlns:a16="http://schemas.microsoft.com/office/drawing/2014/main" id="{90A9E702-AD5B-D91A-F8FF-D31213862A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903750" y="2050458"/>
            <a:ext cx="242575" cy="245526"/>
          </a:xfrm>
          <a:prstGeom prst="rect">
            <a:avLst/>
          </a:prstGeom>
        </p:spPr>
      </p:pic>
      <p:pic>
        <p:nvPicPr>
          <p:cNvPr id="107" name="図 106">
            <a:extLst>
              <a:ext uri="{FF2B5EF4-FFF2-40B4-BE49-F238E27FC236}">
                <a16:creationId xmlns:a16="http://schemas.microsoft.com/office/drawing/2014/main" id="{6CDE6B36-ABD1-1A0A-32C4-9206DA1E9C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658062" y="2040674"/>
            <a:ext cx="242575" cy="245526"/>
          </a:xfrm>
          <a:prstGeom prst="rect">
            <a:avLst/>
          </a:prstGeom>
        </p:spPr>
      </p:pic>
      <p:pic>
        <p:nvPicPr>
          <p:cNvPr id="108" name="図 107">
            <a:extLst>
              <a:ext uri="{FF2B5EF4-FFF2-40B4-BE49-F238E27FC236}">
                <a16:creationId xmlns:a16="http://schemas.microsoft.com/office/drawing/2014/main" id="{05EC3058-9B78-D886-42CC-9DC5085FE5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223547" y="2040674"/>
            <a:ext cx="242575" cy="245526"/>
          </a:xfrm>
          <a:prstGeom prst="rect">
            <a:avLst/>
          </a:prstGeom>
        </p:spPr>
      </p:pic>
      <p:pic>
        <p:nvPicPr>
          <p:cNvPr id="109" name="図 108">
            <a:extLst>
              <a:ext uri="{FF2B5EF4-FFF2-40B4-BE49-F238E27FC236}">
                <a16:creationId xmlns:a16="http://schemas.microsoft.com/office/drawing/2014/main" id="{8D1A934F-A21C-4BD7-D436-CA6252FAE8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801063" y="2052705"/>
            <a:ext cx="242575" cy="245526"/>
          </a:xfrm>
          <a:prstGeom prst="rect">
            <a:avLst/>
          </a:prstGeom>
        </p:spPr>
      </p:pic>
      <p:pic>
        <p:nvPicPr>
          <p:cNvPr id="110" name="図 109">
            <a:extLst>
              <a:ext uri="{FF2B5EF4-FFF2-40B4-BE49-F238E27FC236}">
                <a16:creationId xmlns:a16="http://schemas.microsoft.com/office/drawing/2014/main" id="{BB6653F9-C03E-B226-4BD6-026CFCAFE6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555375" y="2050199"/>
            <a:ext cx="242575" cy="245526"/>
          </a:xfrm>
          <a:prstGeom prst="rect">
            <a:avLst/>
          </a:prstGeom>
        </p:spPr>
      </p:pic>
      <p:pic>
        <p:nvPicPr>
          <p:cNvPr id="111" name="図 110">
            <a:extLst>
              <a:ext uri="{FF2B5EF4-FFF2-40B4-BE49-F238E27FC236}">
                <a16:creationId xmlns:a16="http://schemas.microsoft.com/office/drawing/2014/main" id="{BC526D45-E35E-2158-C6AA-7A3D93A22F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120859" y="2038167"/>
            <a:ext cx="242575" cy="245526"/>
          </a:xfrm>
          <a:prstGeom prst="rect">
            <a:avLst/>
          </a:prstGeom>
        </p:spPr>
      </p:pic>
      <p:pic>
        <p:nvPicPr>
          <p:cNvPr id="112" name="図 111">
            <a:extLst>
              <a:ext uri="{FF2B5EF4-FFF2-40B4-BE49-F238E27FC236}">
                <a16:creationId xmlns:a16="http://schemas.microsoft.com/office/drawing/2014/main" id="{8359A0BD-55C7-81D7-B09B-FCB006DB028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9680182" y="1950318"/>
            <a:ext cx="337754" cy="314325"/>
          </a:xfrm>
          <a:prstGeom prst="rect">
            <a:avLst/>
          </a:prstGeom>
        </p:spPr>
      </p:pic>
      <p:pic>
        <p:nvPicPr>
          <p:cNvPr id="113" name="図 112">
            <a:extLst>
              <a:ext uri="{FF2B5EF4-FFF2-40B4-BE49-F238E27FC236}">
                <a16:creationId xmlns:a16="http://schemas.microsoft.com/office/drawing/2014/main" id="{BE74B5E6-8A44-86AF-4CB0-769E8103B7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311985" y="2026135"/>
            <a:ext cx="242575" cy="245526"/>
          </a:xfrm>
          <a:prstGeom prst="rect">
            <a:avLst/>
          </a:prstGeom>
        </p:spPr>
      </p:pic>
      <p:pic>
        <p:nvPicPr>
          <p:cNvPr id="114" name="図 113">
            <a:extLst>
              <a:ext uri="{FF2B5EF4-FFF2-40B4-BE49-F238E27FC236}">
                <a16:creationId xmlns:a16="http://schemas.microsoft.com/office/drawing/2014/main" id="{A8D7FA22-C083-43DA-0521-4A2C92AE30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01532" y="2014104"/>
            <a:ext cx="242575" cy="245526"/>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2325026"/>
            <a:ext cx="9583490" cy="2586545"/>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2023810"/>
            <a:ext cx="4500440" cy="583191"/>
          </a:xfrm>
          <a:prstGeom prst="roundRect">
            <a:avLst/>
          </a:prstGeom>
          <a:solidFill>
            <a:srgbClr val="FFE699"/>
          </a:solidFill>
          <a:ln w="28575">
            <a:solidFill>
              <a:srgbClr val="FF9900"/>
            </a:solidFill>
          </a:ln>
          <a:effectLst/>
        </p:spPr>
        <p:txBody>
          <a:bodyPr wrap="square" lIns="36576" tIns="22860" rIns="36576" bIns="22860" anchor="ctr" upright="1"/>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アユの甘露煮</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46153"/>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じっくり煮込み骨まで美味しい</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907554" y="1989046"/>
            <a:ext cx="4909448" cy="587100"/>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蒸し鶏とキュウリの中華サラダ</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732458" y="2624753"/>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簡単ヘルシーサラダ</a:t>
            </a:r>
            <a:endParaRPr lang="en-US" altLang="ja-JP" sz="1400" b="1" dirty="0">
              <a:latin typeface="HG丸ｺﾞｼｯｸM-PRO"/>
              <a:ea typeface="HG丸ｺﾞｼｯｸ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312590"/>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丸ｺﾞｼｯｸM-PRO" panose="020F0600000000000000" pitchFamily="50" charset="-128"/>
                <a:ea typeface="HG丸ｺﾞｼｯｸM-PRO" panose="020F0600000000000000" pitchFamily="50" charset="-128"/>
              </a:rPr>
              <a:t>耐熱皿に鶏肉をのせて酒と塩をふり、ラップをして</a:t>
            </a:r>
            <a:r>
              <a:rPr lang="ja-JP" altLang="en-US" sz="1050">
                <a:latin typeface="HG丸ｺﾞｼｯｸM-PRO" panose="020F0600000000000000" pitchFamily="50" charset="-128"/>
                <a:ea typeface="HG丸ｺﾞｼｯｸM-PRO" panose="020F0600000000000000" pitchFamily="50" charset="-128"/>
              </a:rPr>
              <a:t>電子レンジで</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a:latin typeface="HG丸ｺﾞｼｯｸM-PRO" panose="020F0600000000000000" pitchFamily="50" charset="-128"/>
                <a:ea typeface="HG丸ｺﾞｼｯｸM-PRO" panose="020F0600000000000000" pitchFamily="50" charset="-128"/>
              </a:rPr>
              <a:t>　　加熱</a:t>
            </a:r>
            <a:r>
              <a:rPr lang="ja-JP" altLang="en-US" sz="1050" dirty="0">
                <a:latin typeface="HG丸ｺﾞｼｯｸM-PRO" panose="020F0600000000000000" pitchFamily="50" charset="-128"/>
                <a:ea typeface="HG丸ｺﾞｼｯｸM-PRO" panose="020F0600000000000000" pitchFamily="50" charset="-128"/>
              </a:rPr>
              <a:t>する（</a:t>
            </a:r>
            <a:r>
              <a:rPr lang="en-US" altLang="ja-JP" sz="1050" dirty="0">
                <a:latin typeface="HG丸ｺﾞｼｯｸM-PRO" panose="020F0600000000000000" pitchFamily="50" charset="-128"/>
                <a:ea typeface="HG丸ｺﾞｼｯｸM-PRO" panose="020F0600000000000000" pitchFamily="50" charset="-128"/>
              </a:rPr>
              <a:t>600</a:t>
            </a:r>
            <a:r>
              <a:rPr lang="en" altLang="ja-JP" sz="1050" dirty="0">
                <a:latin typeface="HG丸ｺﾞｼｯｸM-PRO" panose="020F0600000000000000" pitchFamily="50" charset="-128"/>
                <a:ea typeface="HG丸ｺﾞｼｯｸM-PRO" panose="020F0600000000000000" pitchFamily="50" charset="-128"/>
              </a:rPr>
              <a:t>W</a:t>
            </a:r>
            <a:r>
              <a:rPr lang="ja-JP" altLang="en-US" sz="1050">
                <a:latin typeface="HG丸ｺﾞｼｯｸM-PRO" panose="020F0600000000000000" pitchFamily="50" charset="-128"/>
                <a:ea typeface="HG丸ｺﾞｼｯｸM-PRO" panose="020F0600000000000000" pitchFamily="50" charset="-128"/>
              </a:rPr>
              <a:t>の場合、</a:t>
            </a:r>
            <a:r>
              <a:rPr lang="en-US" altLang="ja-JP" sz="1050" dirty="0">
                <a:latin typeface="HG丸ｺﾞｼｯｸM-PRO" panose="020F0600000000000000" pitchFamily="50" charset="-128"/>
                <a:ea typeface="HG丸ｺﾞｼｯｸM-PRO" panose="020F0600000000000000" pitchFamily="50" charset="-128"/>
              </a:rPr>
              <a:t>3</a:t>
            </a:r>
            <a:r>
              <a:rPr lang="ja-JP" altLang="en-US" sz="1050" dirty="0">
                <a:latin typeface="HG丸ｺﾞｼｯｸM-PRO" panose="020F0600000000000000" pitchFamily="50" charset="-128"/>
                <a:ea typeface="HG丸ｺﾞｼｯｸM-PRO" panose="020F0600000000000000" pitchFamily="50" charset="-128"/>
              </a:rPr>
              <a:t>～</a:t>
            </a:r>
            <a:r>
              <a:rPr lang="en-US" altLang="ja-JP" sz="1050" dirty="0">
                <a:latin typeface="HG丸ｺﾞｼｯｸM-PRO" panose="020F0600000000000000" pitchFamily="50" charset="-128"/>
                <a:ea typeface="HG丸ｺﾞｼｯｸM-PRO" panose="020F0600000000000000" pitchFamily="50" charset="-128"/>
              </a:rPr>
              <a:t>4</a:t>
            </a:r>
            <a:r>
              <a:rPr lang="ja-JP" altLang="en-US" sz="1050">
                <a:latin typeface="HG丸ｺﾞｼｯｸM-PRO" panose="020F0600000000000000" pitchFamily="50" charset="-128"/>
                <a:ea typeface="HG丸ｺﾞｼｯｸM-PRO" panose="020F0600000000000000" pitchFamily="50" charset="-128"/>
              </a:rPr>
              <a:t>分</a:t>
            </a:r>
            <a:r>
              <a:rPr lang="ja-JP" altLang="en" sz="1050">
                <a:latin typeface="HG丸ｺﾞｼｯｸM-PRO" panose="020F0600000000000000" pitchFamily="50" charset="-128"/>
                <a:ea typeface="HG丸ｺﾞｼｯｸM-PRO" panose="020F0600000000000000" pitchFamily="50" charset="-128"/>
              </a:rPr>
              <a:t>）</a:t>
            </a:r>
            <a:r>
              <a:rPr lang="ja-JP" altLang="en-US" sz="1050">
                <a:latin typeface="HG丸ｺﾞｼｯｸM-PRO" panose="020F0600000000000000" pitchFamily="50" charset="-128"/>
                <a:ea typeface="HG丸ｺﾞｼｯｸM-PRO" panose="020F0600000000000000" pitchFamily="50" charset="-128"/>
              </a:rPr>
              <a:t>。</a:t>
            </a:r>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2</a:t>
            </a:r>
            <a:r>
              <a:rPr lang="ja-JP" altLang="en-US" sz="1050" dirty="0">
                <a:latin typeface="HGMaruGothicMPRO" panose="020F0600000000000000" pitchFamily="34" charset="-128"/>
                <a:ea typeface="HGMaruGothicMPRO" panose="020F0600000000000000" pitchFamily="34" charset="-128"/>
                <a:cs typeface="HG丸ｺﾞｼｯｸM-PRO"/>
              </a:rPr>
              <a:t>：鶏肉の粗熱</a:t>
            </a:r>
            <a:r>
              <a:rPr lang="ja-JP" altLang="en-US" sz="1050">
                <a:latin typeface="HGMaruGothicMPRO" panose="020F0600000000000000" pitchFamily="34" charset="-128"/>
                <a:ea typeface="HGMaruGothicMPRO" panose="020F0600000000000000" pitchFamily="34" charset="-128"/>
                <a:cs typeface="HG丸ｺﾞｼｯｸM-PRO"/>
              </a:rPr>
              <a:t>を取りほぐす</a:t>
            </a:r>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b="0" i="0" dirty="0">
              <a:effectLst/>
              <a:latin typeface="HGMaruGothicMPRO" panose="020F0600000000000000" pitchFamily="34" charset="-128"/>
              <a:ea typeface="HGMaruGothicMPRO" panose="020F0600000000000000" pitchFamily="34"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3</a:t>
            </a:r>
            <a:r>
              <a:rPr lang="ja-JP" altLang="en-US" sz="1050" dirty="0">
                <a:latin typeface="HGMaruGothicMPRO" panose="020F0600000000000000" pitchFamily="34" charset="-128"/>
                <a:ea typeface="HGMaruGothicMPRO" panose="020F0600000000000000" pitchFamily="34" charset="-128"/>
                <a:cs typeface="HG丸ｺﾞｼｯｸM-PRO"/>
              </a:rPr>
              <a:t>：</a:t>
            </a:r>
            <a:r>
              <a:rPr lang="ja-JP" altLang="en-US" sz="1050">
                <a:latin typeface="HGMaruGothicMPRO" panose="020F0600000000000000" pitchFamily="34" charset="-128"/>
                <a:ea typeface="HGMaruGothicMPRO" panose="020F0600000000000000" pitchFamily="34" charset="-128"/>
                <a:cs typeface="HG丸ｺﾞｼｯｸM-PRO"/>
              </a:rPr>
              <a:t>キュウリは細切りにする。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：ボウルに鶏肉、キュウリ、</a:t>
            </a:r>
            <a:r>
              <a:rPr lang="en-US" altLang="ja-JP" sz="1050" dirty="0">
                <a:latin typeface="HGMaruGothicMPRO"/>
                <a:ea typeface="HGMaruGothicMPRO"/>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を入れ</a:t>
            </a:r>
            <a:r>
              <a:rPr lang="ja-JP" altLang="en-US" sz="1050">
                <a:latin typeface="HGMaruGothicMPRO" panose="020F0600000000000000" pitchFamily="34" charset="-128"/>
                <a:ea typeface="HGMaruGothicMPRO" panose="020F0600000000000000" pitchFamily="34" charset="-128"/>
                <a:cs typeface="HG丸ｺﾞｼｯｸM-PRO"/>
              </a:rPr>
              <a:t>、混ぜ合わせる。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a:ea typeface="HGMaruGothicMPRO"/>
                <a:cs typeface="HG丸ｺﾞｼｯｸM-PRO"/>
              </a:rPr>
              <a:t>器に盛り付け、白ごまをふりかける。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アユ</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304784"/>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cs typeface="HG丸ｺﾞｼｯｸM-PRO"/>
              </a:rPr>
              <a:t>アユは内臓を取り、流水でぬめりを取るように洗った後</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水気を拭き取る。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２：ショウガは皮を剥き、薄切りにする。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フライパンにアユを並べ、</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ショウガと</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を入れて中火にかけ、沸騰させる。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：落とし蓋をして、</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中火で約</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15</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分煮る</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５：落とし蓋を取り、煮汁をかけつつ、煮詰める。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６：</a:t>
            </a:r>
            <a:r>
              <a:rPr lang="ja-JP" altLang="en-US" sz="1050">
                <a:latin typeface="HGMaruGothicMPRO" panose="020F0600000000000000" pitchFamily="34" charset="-128"/>
                <a:ea typeface="HGMaruGothicMPRO" panose="020F0600000000000000" pitchFamily="34" charset="-128"/>
                <a:sym typeface="Wingdings" panose="05000000000000000000" pitchFamily="2" charset="2"/>
              </a:rPr>
              <a:t>器</a:t>
            </a:r>
            <a:r>
              <a:rPr lang="ja-JP" altLang="en-US" sz="1050" dirty="0">
                <a:latin typeface="HGMaruGothicMPRO" panose="020F0600000000000000" pitchFamily="34" charset="-128"/>
                <a:ea typeface="HGMaruGothicMPRO" panose="020F0600000000000000" pitchFamily="34" charset="-128"/>
                <a:sym typeface="Wingdings" panose="05000000000000000000" pitchFamily="2" charset="2"/>
              </a:rPr>
              <a:t>に盛り付ける。</a:t>
            </a:r>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81810"/>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a:t>
            </a:r>
            <a:r>
              <a:rPr lang="ja-JP" altLang="en-US" sz="1200" b="1" i="0" strike="noStrike" dirty="0">
                <a:latin typeface="HGMaruGothicMPRO"/>
                <a:ea typeface="HGMaruGothicMPRO"/>
                <a:cs typeface="HG丸ｺﾞｼｯｸM-PRO"/>
              </a:rPr>
              <a:t>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鶏むね肉　</a:t>
            </a:r>
            <a:r>
              <a:rPr lang="en-US" altLang="ja-JP" sz="1050" dirty="0">
                <a:latin typeface="HGMaruGothicMPRO"/>
                <a:ea typeface="HGMaruGothicMPRO"/>
                <a:cs typeface="HG丸ｺﾞｼｯｸM-PRO"/>
              </a:rPr>
              <a:t> 1</a:t>
            </a:r>
            <a:r>
              <a:rPr lang="ja-JP" altLang="en-US" sz="1050" dirty="0">
                <a:latin typeface="HGMaruGothicMPRO"/>
                <a:ea typeface="HGMaruGothicMPRO"/>
                <a:cs typeface="HG丸ｺﾞｼｯｸM-PRO"/>
              </a:rPr>
              <a:t>枚</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キュウリ　１本</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白ごま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酒　大さじ</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塩　適宜</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ごま油・しょうゆ・豆板醤・おろしにんにく・顆粒鶏がらスープのもと・酢　各小さじ</a:t>
            </a:r>
            <a:r>
              <a:rPr lang="en-US" altLang="ja-JP" sz="1050" dirty="0">
                <a:latin typeface="HGMaruGothicMPRO"/>
                <a:ea typeface="HGMaruGothicMPRO"/>
                <a:cs typeface="HG丸ｺﾞｼｯｸM-PRO"/>
              </a:rPr>
              <a:t>1</a:t>
            </a: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6">
                    <a:lumMod val="75000"/>
                  </a:schemeClr>
                </a:solidFill>
                <a:latin typeface="メイリオ" panose="020B0604030504040204" pitchFamily="50" charset="-128"/>
                <a:ea typeface="メイリオ" panose="020B0604030504040204" pitchFamily="50" charset="-128"/>
              </a:rPr>
              <a:t>〈2026</a:t>
            </a:r>
            <a:r>
              <a:rPr lang="ja-JP" altLang="en-US" sz="2400" b="1" i="0" strike="noStrike">
                <a:solidFill>
                  <a:schemeClr val="accent6">
                    <a:lumMod val="75000"/>
                  </a:schemeClr>
                </a:solidFill>
                <a:latin typeface="メイリオ" panose="020B0604030504040204" pitchFamily="50" charset="-128"/>
                <a:ea typeface="メイリオ" panose="020B0604030504040204" pitchFamily="50" charset="-128"/>
              </a:rPr>
              <a:t>年６月版</a:t>
            </a:r>
            <a:r>
              <a:rPr lang="en-US" altLang="ja-JP" sz="2400" b="1" i="0" strike="noStrike" dirty="0">
                <a:solidFill>
                  <a:schemeClr val="accent6">
                    <a:lumMod val="75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5" y="2690793"/>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アユは</a:t>
            </a:r>
            <a:r>
              <a:rPr lang="ja-JP" altLang="en-US" sz="1050" dirty="0">
                <a:latin typeface="HGMaruGothicMPRO"/>
                <a:ea typeface="HGMaruGothicMPRO"/>
              </a:rPr>
              <a:t>高タンパク・低脂質で、カルシウムは</a:t>
            </a:r>
            <a:r>
              <a:rPr lang="en-US" altLang="ja-JP" sz="1050" dirty="0">
                <a:latin typeface="HGMaruGothicMPRO"/>
                <a:ea typeface="HGMaruGothicMPRO"/>
              </a:rPr>
              <a:t>100</a:t>
            </a:r>
            <a:r>
              <a:rPr lang="ja-JP" altLang="en-US" sz="1050" dirty="0">
                <a:latin typeface="HGMaruGothicMPRO"/>
                <a:ea typeface="HGMaruGothicMPRO"/>
              </a:rPr>
              <a:t>ｇ当たりで牛乳の約</a:t>
            </a:r>
            <a:r>
              <a:rPr lang="en-US" altLang="ja-JP" sz="1050" dirty="0">
                <a:latin typeface="HGMaruGothicMPRO"/>
                <a:ea typeface="HGMaruGothicMPRO"/>
              </a:rPr>
              <a:t>4</a:t>
            </a:r>
            <a:r>
              <a:rPr lang="ja-JP" altLang="en-US" sz="1050" dirty="0">
                <a:latin typeface="HGMaruGothicMPRO"/>
                <a:ea typeface="HGMaruGothicMPRO"/>
              </a:rPr>
              <a:t>倍含むとされ、ビタミン</a:t>
            </a:r>
            <a:r>
              <a:rPr lang="en" altLang="ja-JP" sz="1050" dirty="0">
                <a:latin typeface="HGMaruGothicMPRO"/>
                <a:ea typeface="HGMaruGothicMPRO"/>
              </a:rPr>
              <a:t>A</a:t>
            </a:r>
            <a:r>
              <a:rPr lang="ja-JP" altLang="en" sz="1050" dirty="0">
                <a:latin typeface="HGMaruGothicMPRO"/>
                <a:ea typeface="HGMaruGothicMPRO"/>
              </a:rPr>
              <a:t>、</a:t>
            </a:r>
            <a:r>
              <a:rPr lang="en" altLang="ja-JP" sz="1050" dirty="0">
                <a:latin typeface="HGMaruGothicMPRO"/>
                <a:ea typeface="HGMaruGothicMPRO"/>
              </a:rPr>
              <a:t>D</a:t>
            </a:r>
            <a:r>
              <a:rPr lang="ja-JP" altLang="en" sz="1050" dirty="0">
                <a:latin typeface="HGMaruGothicMPRO"/>
                <a:ea typeface="HGMaruGothicMPRO"/>
              </a:rPr>
              <a:t>、</a:t>
            </a:r>
            <a:r>
              <a:rPr lang="en" altLang="ja-JP" sz="1050" dirty="0">
                <a:latin typeface="HGMaruGothicMPRO"/>
                <a:ea typeface="HGMaruGothicMPRO"/>
              </a:rPr>
              <a:t>E</a:t>
            </a:r>
            <a:r>
              <a:rPr lang="ja-JP" altLang="en" sz="1050" dirty="0">
                <a:latin typeface="HGMaruGothicMPRO"/>
                <a:ea typeface="HGMaruGothicMPRO"/>
              </a:rPr>
              <a:t>、</a:t>
            </a:r>
            <a:r>
              <a:rPr lang="ja-JP" altLang="en-US" sz="1050">
                <a:latin typeface="HGMaruGothicMPRO"/>
                <a:ea typeface="HGMaruGothicMPRO"/>
              </a:rPr>
              <a:t>さらに</a:t>
            </a:r>
            <a:r>
              <a:rPr lang="en" altLang="ja-JP" sz="1050" dirty="0">
                <a:latin typeface="HGMaruGothicMPRO"/>
                <a:ea typeface="HGMaruGothicMPRO"/>
              </a:rPr>
              <a:t>EPA</a:t>
            </a:r>
            <a:r>
              <a:rPr lang="ja-JP" altLang="en-US" sz="1050">
                <a:latin typeface="HGMaruGothicMPRO"/>
                <a:ea typeface="HGMaruGothicMPRO"/>
              </a:rPr>
              <a:t>・</a:t>
            </a:r>
            <a:r>
              <a:rPr lang="en" altLang="ja-JP" sz="1050" dirty="0">
                <a:latin typeface="HGMaruGothicMPRO"/>
                <a:ea typeface="HGMaruGothicMPRO"/>
              </a:rPr>
              <a:t>DHA</a:t>
            </a:r>
            <a:r>
              <a:rPr lang="ja-JP" altLang="en-US" sz="1050" dirty="0">
                <a:latin typeface="HGMaruGothicMPRO"/>
                <a:ea typeface="HGMaruGothicMPRO"/>
              </a:rPr>
              <a:t>を多く含む。カルシウムは丈夫な骨や歯をつくる働きがあり、日本人には不足しがちな栄養素。また、ビタミン</a:t>
            </a:r>
            <a:r>
              <a:rPr lang="en" altLang="ja-JP" sz="1050" dirty="0">
                <a:latin typeface="HGMaruGothicMPRO"/>
                <a:ea typeface="HGMaruGothicMPRO"/>
              </a:rPr>
              <a:t>D</a:t>
            </a:r>
            <a:r>
              <a:rPr lang="ja-JP" altLang="en-US" sz="1050" dirty="0">
                <a:latin typeface="HGMaruGothicMPRO"/>
                <a:ea typeface="HGMaruGothicMPRO"/>
              </a:rPr>
              <a:t>は、小腸でのカルシウムの吸収を促進し、強い骨や歯の維持に作用する栄養素。太陽光を浴びることで体の中でもつくられるが、意識して食べ物からも摂取するようにしよう。</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44200" y="9653572"/>
            <a:ext cx="9425048"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en-US" altLang="ja-JP" dirty="0">
                <a:latin typeface="HGMaruGothicMPRO" panose="020F0600000000000000" pitchFamily="34" charset="-128"/>
                <a:ea typeface="HGMaruGothicMPRO" panose="020F0600000000000000" pitchFamily="34" charset="-128"/>
                <a:cs typeface="Helvetica"/>
              </a:rPr>
              <a:t>6</a:t>
            </a:r>
            <a:r>
              <a:rPr lang="ja-JP" altLang="en-US" dirty="0">
                <a:effectLst/>
                <a:latin typeface="HGMaruGothicMPRO" panose="020F0600000000000000" pitchFamily="34" charset="-128"/>
                <a:ea typeface="HGMaruGothicMPRO" panose="020F0600000000000000" pitchFamily="34" charset="-128"/>
              </a:rPr>
              <a:t>月は雨の季節。冷たい雨、蒸し暑い雨、梅雨の晴れ間、朝晩の気温差と、気候変動が激しい時季でもある。天気が変わるたびに在庫の品揃えや陳列状況を考え、柔軟に対応しよう。</a:t>
            </a:r>
            <a:endParaRPr lang="en-US" altLang="ja-JP" dirty="0">
              <a:effectLst/>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a:t>
            </a:r>
            <a:r>
              <a:rPr lang="en-US" altLang="ja-JP" dirty="0">
                <a:effectLst/>
                <a:latin typeface="HGMaruGothicMPRO" panose="020F0600000000000000" pitchFamily="34" charset="-128"/>
                <a:ea typeface="HGMaruGothicMPRO" panose="020F0600000000000000" pitchFamily="34" charset="-128"/>
              </a:rPr>
              <a:t>6</a:t>
            </a:r>
            <a:r>
              <a:rPr lang="ja-JP" altLang="en-US" dirty="0">
                <a:effectLst/>
                <a:latin typeface="HGMaruGothicMPRO" panose="020F0600000000000000" pitchFamily="34" charset="-128"/>
                <a:ea typeface="HGMaruGothicMPRO" panose="020F0600000000000000" pitchFamily="34" charset="-128"/>
              </a:rPr>
              <a:t>月は祝日がなく、めりはりのある商品訴求が難しい月でもある。最大の販促機会である「父の日」は早めに予約活動を開始する。具体的なお薦めポイントを挙げて、積極的に取り組みたい。最終週は夏のボーナス期。これを機に売場にも変化を持たせ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◆汗対策</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高温多湿な気候になり、汗をかきやすくなる。制汗剤、汗拭きシート、脂取り紙、タオル、ハンカチなどの汗対策商品の需要が高まる。緊急購入を</a:t>
            </a:r>
            <a:r>
              <a:rPr lang="ja-JP" altLang="en-US">
                <a:effectLst/>
                <a:latin typeface="HGMaruGothicMPRO" panose="020F0600000000000000" pitchFamily="34" charset="-128"/>
                <a:ea typeface="HGMaruGothicMPRO" panose="020F0600000000000000" pitchFamily="34" charset="-128"/>
              </a:rPr>
              <a:t>するお客様が</a:t>
            </a:r>
            <a:r>
              <a:rPr lang="ja-JP" altLang="en-US" dirty="0">
                <a:effectLst/>
                <a:latin typeface="HGMaruGothicMPRO" panose="020F0600000000000000" pitchFamily="34" charset="-128"/>
                <a:ea typeface="HGMaruGothicMPRO" panose="020F0600000000000000" pitchFamily="34" charset="-128"/>
              </a:rPr>
              <a:t>多い</a:t>
            </a:r>
            <a:r>
              <a:rPr lang="ja-JP" altLang="en-US">
                <a:effectLst/>
                <a:latin typeface="HGMaruGothicMPRO" panose="020F0600000000000000" pitchFamily="34" charset="-128"/>
                <a:ea typeface="HGMaruGothicMPRO" panose="020F0600000000000000" pitchFamily="34" charset="-128"/>
              </a:rPr>
              <a:t>ため、こまめに商品の補充をしよう。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a:t>
            </a:r>
            <a:r>
              <a:rPr lang="ja-JP" altLang="en-US" b="1" dirty="0">
                <a:latin typeface="HGMaruGothicMPRO" panose="020F0600000000000000" pitchFamily="34" charset="-128"/>
                <a:ea typeface="HGMaruGothicMPRO" panose="020F0600000000000000" pitchFamily="34" charset="-128"/>
              </a:rPr>
              <a:t>雨具</a:t>
            </a:r>
            <a:endParaRPr lang="en-US" altLang="ja-JP" b="1" dirty="0">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梅雨時期に欠かせないのが雨具。欠品は大きなロスになるので、多めに持つこと。傘やレインコートなどの雨具の他、防水スプレー、長靴、タオル、下着・靴下、部屋干し用洗剤、除菌アイテム、除湿剤などの関連雑貨も多めに持つ。</a:t>
            </a: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744200" y="891193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６月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キュウリ</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81810"/>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アユ　４尾</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ショウガ　</a:t>
            </a:r>
            <a:r>
              <a:rPr lang="en-US" altLang="ja-JP" sz="1050" dirty="0">
                <a:latin typeface="HGMaruGothicMPRO"/>
                <a:ea typeface="HGMaruGothicMPRO"/>
              </a:rPr>
              <a:t>10g</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水　</a:t>
            </a:r>
            <a:r>
              <a:rPr lang="en-US" altLang="ja-JP" sz="1050" dirty="0">
                <a:latin typeface="HGMaruGothicMPRO"/>
                <a:ea typeface="HGMaruGothicMPRO"/>
                <a:cs typeface="HG丸ｺﾞｼｯｸM-PRO"/>
              </a:rPr>
              <a:t>250ml</a:t>
            </a:r>
          </a:p>
          <a:p>
            <a:pPr rtl="1">
              <a:lnSpc>
                <a:spcPts val="1600"/>
              </a:lnSpc>
              <a:defRPr sz="1000"/>
            </a:pPr>
            <a:r>
              <a:rPr lang="ja-JP" altLang="en-US" sz="1050" dirty="0">
                <a:latin typeface="HGMaruGothicMPRO"/>
                <a:ea typeface="HGMaruGothicMPRO"/>
                <a:cs typeface="HG丸ｺﾞｼｯｸM-PRO"/>
              </a:rPr>
              <a:t>料理酒　大さじ３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砂糖　大さじ３</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しょうゆ　大さじ３</a:t>
            </a:r>
            <a:endParaRPr lang="en-US" altLang="ja-JP" sz="1050" dirty="0">
              <a:latin typeface="HGMaruGothicMPRO"/>
              <a:ea typeface="HGMaruGothic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026580"/>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キュウリは、</a:t>
            </a:r>
            <a:r>
              <a:rPr lang="ja-JP" altLang="en-US" sz="1050" dirty="0">
                <a:latin typeface="HG丸ｺﾞｼｯｸM-PRO" panose="020F0600000000000000" pitchFamily="50" charset="-128"/>
                <a:ea typeface="HG丸ｺﾞｼｯｸM-PRO" panose="020F0600000000000000" pitchFamily="50" charset="-128"/>
              </a:rPr>
              <a:t>約</a:t>
            </a:r>
            <a:r>
              <a:rPr lang="en-US" altLang="ja-JP" sz="1050" dirty="0">
                <a:latin typeface="HG丸ｺﾞｼｯｸM-PRO" panose="020F0600000000000000" pitchFamily="50" charset="-128"/>
                <a:ea typeface="HG丸ｺﾞｼｯｸM-PRO" panose="020F0600000000000000" pitchFamily="50" charset="-128"/>
              </a:rPr>
              <a:t>95%</a:t>
            </a:r>
            <a:r>
              <a:rPr lang="ja-JP" altLang="en-US" sz="1050" dirty="0">
                <a:latin typeface="HG丸ｺﾞｼｯｸM-PRO" panose="020F0600000000000000" pitchFamily="50" charset="-128"/>
                <a:ea typeface="HG丸ｺﾞｼｯｸM-PRO" panose="020F0600000000000000" pitchFamily="50" charset="-128"/>
              </a:rPr>
              <a:t>が水分で、カリウム、ビタミン</a:t>
            </a:r>
            <a:r>
              <a:rPr lang="en" altLang="ja-JP" sz="1050" dirty="0">
                <a:latin typeface="HG丸ｺﾞｼｯｸM-PRO" panose="020F0600000000000000" pitchFamily="50" charset="-128"/>
                <a:ea typeface="HG丸ｺﾞｼｯｸM-PRO" panose="020F0600000000000000" pitchFamily="50" charset="-128"/>
              </a:rPr>
              <a:t>C</a:t>
            </a:r>
            <a:r>
              <a:rPr lang="ja-JP" altLang="en" sz="1050" dirty="0">
                <a:latin typeface="HG丸ｺﾞｼｯｸM-PRO" panose="020F0600000000000000" pitchFamily="50" charset="-128"/>
                <a:ea typeface="HG丸ｺﾞｼｯｸM-PRO" panose="020F0600000000000000" pitchFamily="50" charset="-128"/>
              </a:rPr>
              <a:t>、</a:t>
            </a:r>
            <a:r>
              <a:rPr lang="en" altLang="ja-JP" sz="1050" dirty="0">
                <a:latin typeface="HG丸ｺﾞｼｯｸM-PRO" panose="020F0600000000000000" pitchFamily="50" charset="-128"/>
                <a:ea typeface="HG丸ｺﾞｼｯｸM-PRO" panose="020F0600000000000000" pitchFamily="50" charset="-128"/>
              </a:rPr>
              <a:t>K</a:t>
            </a:r>
            <a:r>
              <a:rPr lang="ja-JP" altLang="en"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食物繊維を多く含む。カリウムは、私たちの体に欠かせないミネラルの一つで、むくみの一因である体内の余分な塩分（ナトリウム）を体外へ排出する働きがあり、むくみの解消に役立つ。カリウムは汗と一緒に流出してしまうため、夏場は不足に注意しよう。</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2352" y="4352736"/>
            <a:ext cx="4960001" cy="738637"/>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皮の色が鮮やかで、濁りのない目をしているアユを選ぶようにしよう。黄色味が強くなっている場合は、鮮度が落ちている可能性が高い。また、体の弾力があるアユは鮮度が高い。</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408837" y="3925827"/>
            <a:ext cx="19673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アユの選び方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305799" y="3907463"/>
            <a:ext cx="1853614" cy="30002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キュウリの選び方</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336284"/>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キュウリのイボがとがって、チクチクしているものは新鮮だ。また、濃く鮮やかな緑色で重量感や張りがあるものは鮮度が高い。</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8693681"/>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父の日（６／２１）</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507317" y="9192601"/>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父に感謝を表す日。</a:t>
            </a:r>
            <a:r>
              <a:rPr lang="en-US" altLang="ja-JP" sz="1050" dirty="0">
                <a:effectLst/>
                <a:latin typeface="HGMaruGothicMPRO" panose="020F0600000000000000" pitchFamily="34" charset="-128"/>
                <a:ea typeface="HGMaruGothicMPRO" panose="020F0600000000000000" pitchFamily="34" charset="-128"/>
              </a:rPr>
              <a:t>1966</a:t>
            </a:r>
            <a:r>
              <a:rPr lang="ja-JP" altLang="en-US" sz="1050" dirty="0">
                <a:effectLst/>
                <a:latin typeface="HGMaruGothicMPRO" panose="020F0600000000000000" pitchFamily="34" charset="-128"/>
                <a:ea typeface="HGMaruGothicMPRO" panose="020F0600000000000000" pitchFamily="34" charset="-128"/>
              </a:rPr>
              <a:t>年、アメリカで父の日を称賛する大統領告示が発</a:t>
            </a:r>
            <a:r>
              <a:rPr lang="ja-JP" altLang="en-US" sz="1050">
                <a:effectLst/>
                <a:latin typeface="HGMaruGothicMPRO" panose="020F0600000000000000" pitchFamily="34" charset="-128"/>
                <a:ea typeface="HGMaruGothicMPRO" panose="020F0600000000000000" pitchFamily="34" charset="-128"/>
              </a:rPr>
              <a:t>せられ、</a:t>
            </a:r>
            <a:r>
              <a:rPr lang="en-US" altLang="ja-JP" sz="1050" dirty="0">
                <a:effectLst/>
                <a:latin typeface="HGMaruGothicMPRO" panose="020F0600000000000000" pitchFamily="34" charset="-128"/>
                <a:ea typeface="HGMaruGothicMPRO" panose="020F0600000000000000" pitchFamily="34" charset="-128"/>
              </a:rPr>
              <a:t>6</a:t>
            </a:r>
            <a:r>
              <a:rPr lang="ja-JP" altLang="en-US" sz="1050">
                <a:effectLst/>
                <a:latin typeface="HGMaruGothicMPRO" panose="020F0600000000000000" pitchFamily="34" charset="-128"/>
                <a:ea typeface="HGMaruGothicMPRO" panose="020F0600000000000000" pitchFamily="34" charset="-128"/>
              </a:rPr>
              <a:t>月</a:t>
            </a:r>
            <a:r>
              <a:rPr lang="ja-JP" altLang="en-US" sz="1050" dirty="0">
                <a:effectLst/>
                <a:latin typeface="HGMaruGothicMPRO" panose="020F0600000000000000" pitchFamily="34" charset="-128"/>
                <a:ea typeface="HGMaruGothicMPRO" panose="020F0600000000000000" pitchFamily="34" charset="-128"/>
              </a:rPr>
              <a:t>第３日曜日を父の日と定めた。</a:t>
            </a:r>
            <a:r>
              <a:rPr lang="en-US" altLang="ja-JP" sz="1050" dirty="0">
                <a:effectLst/>
                <a:latin typeface="HGMaruGothicMPRO" panose="020F0600000000000000" pitchFamily="34" charset="-128"/>
                <a:ea typeface="HGMaruGothicMPRO" panose="020F0600000000000000" pitchFamily="34" charset="-128"/>
              </a:rPr>
              <a:t>72</a:t>
            </a:r>
            <a:r>
              <a:rPr lang="ja-JP" altLang="en-US" sz="1050" dirty="0">
                <a:effectLst/>
                <a:latin typeface="HGMaruGothicMPRO" panose="020F0600000000000000" pitchFamily="34" charset="-128"/>
                <a:ea typeface="HGMaruGothicMPRO" panose="020F0600000000000000" pitchFamily="34" charset="-128"/>
              </a:rPr>
              <a:t>年、アメリカでは公式に国民の祝日として制定された。</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526932" y="121137"/>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dirty="0">
                <a:solidFill>
                  <a:schemeClr val="accent5"/>
                </a:solidFill>
                <a:latin typeface="メイリオ"/>
                <a:ea typeface="メイリオ"/>
              </a:rPr>
              <a:t>６月</a:t>
            </a:r>
            <a:r>
              <a:rPr lang="ja-JP" altLang="en-US" sz="2300" b="1" i="0" u="none" strike="noStrike" baseline="0" dirty="0">
                <a:solidFill>
                  <a:schemeClr val="accent5"/>
                </a:solidFill>
                <a:latin typeface="メイリオ"/>
                <a:ea typeface="メイリオ"/>
              </a:rPr>
              <a:t>･</a:t>
            </a:r>
            <a:r>
              <a:rPr lang="ja-JP" altLang="en-US" sz="2300" b="1" dirty="0">
                <a:solidFill>
                  <a:schemeClr val="accent5"/>
                </a:solidFill>
                <a:latin typeface="メイリオ"/>
                <a:ea typeface="メイリオ"/>
              </a:rPr>
              <a:t>･･旬の</a:t>
            </a:r>
            <a:r>
              <a:rPr lang="ja-JP" altLang="en-US" sz="2300" b="1" i="0" u="none" strike="noStrike" baseline="0" dirty="0">
                <a:solidFill>
                  <a:schemeClr val="accent5"/>
                </a:solidFill>
                <a:latin typeface="メイリオ"/>
                <a:ea typeface="メイリオ"/>
              </a:rPr>
              <a:t>食材が盛りだくさん！ 行事や記念日に絡めた販促活動を</a:t>
            </a:r>
            <a:r>
              <a:rPr lang="ja-JP" altLang="en-US" sz="2300" b="1" i="0" u="none" strike="noStrike" baseline="0">
                <a:solidFill>
                  <a:schemeClr val="accent5"/>
                </a:solidFill>
                <a:latin typeface="メイリオ"/>
                <a:ea typeface="メイリオ"/>
              </a:rPr>
              <a:t>展開しよう</a:t>
            </a:r>
            <a:r>
              <a:rPr lang="ja-JP" altLang="en-US" sz="2300" b="1" i="0" u="none" strike="noStrike" baseline="0" dirty="0">
                <a:solidFill>
                  <a:schemeClr val="accent5"/>
                </a:solidFill>
                <a:latin typeface="メイリオ"/>
                <a:ea typeface="メイリオ"/>
              </a:rPr>
              <a:t>！</a:t>
            </a:r>
          </a:p>
          <a:p>
            <a:pPr algn="ctr">
              <a:lnSpc>
                <a:spcPts val="3400"/>
              </a:lnSpc>
              <a:defRPr sz="1000"/>
            </a:pPr>
            <a:r>
              <a:rPr lang="en-US" altLang="ja-JP" sz="2300" b="1" i="0" u="none" strike="noStrike" baseline="0" dirty="0">
                <a:solidFill>
                  <a:schemeClr val="accent1">
                    <a:lumMod val="60000"/>
                    <a:lumOff val="40000"/>
                  </a:schemeClr>
                </a:solidFill>
                <a:latin typeface="メイリオ"/>
                <a:ea typeface="メイリオ"/>
              </a:rPr>
              <a:t>〜</a:t>
            </a:r>
            <a:r>
              <a:rPr lang="ja-JP" altLang="en-US" sz="2300" b="1" i="0" u="none" strike="noStrike" baseline="0">
                <a:solidFill>
                  <a:schemeClr val="accent1">
                    <a:lumMod val="60000"/>
                    <a:lumOff val="40000"/>
                  </a:schemeClr>
                </a:solidFill>
                <a:latin typeface="メイリオ"/>
                <a:ea typeface="メイリオ"/>
              </a:rPr>
              <a:t>梅雨</a:t>
            </a:r>
            <a:r>
              <a:rPr lang="ja-JP" altLang="en-US" sz="2300" b="1" i="0" u="none" strike="noStrike" baseline="0" dirty="0">
                <a:solidFill>
                  <a:schemeClr val="accent1">
                    <a:lumMod val="60000"/>
                    <a:lumOff val="40000"/>
                  </a:schemeClr>
                </a:solidFill>
                <a:latin typeface="メイリオ"/>
                <a:ea typeface="メイリオ"/>
              </a:rPr>
              <a:t>対策、父の日、夏準備を</a:t>
            </a:r>
            <a:r>
              <a:rPr lang="ja-JP" altLang="en-US" sz="2300" b="1" i="0" u="none" strike="noStrike" baseline="0">
                <a:solidFill>
                  <a:schemeClr val="accent1">
                    <a:lumMod val="60000"/>
                    <a:lumOff val="40000"/>
                  </a:schemeClr>
                </a:solidFill>
                <a:latin typeface="メイリオ"/>
                <a:ea typeface="メイリオ"/>
              </a:rPr>
              <a:t>しっかり行おう</a:t>
            </a:r>
            <a:r>
              <a:rPr lang="en-US" altLang="ja-JP" sz="2300" b="1" i="0" u="none" strike="noStrike" baseline="0" dirty="0">
                <a:solidFill>
                  <a:schemeClr val="accent1">
                    <a:lumMod val="60000"/>
                    <a:lumOff val="40000"/>
                  </a:schemeClr>
                </a:solidFill>
                <a:latin typeface="メイリオ"/>
                <a:ea typeface="メイリオ"/>
              </a:rPr>
              <a:t>〜</a:t>
            </a:r>
            <a:endParaRPr lang="ja-JP" altLang="en-US" sz="2300" b="1" i="0" u="none" strike="noStrike" baseline="0" dirty="0">
              <a:solidFill>
                <a:schemeClr val="accent1">
                  <a:lumMod val="60000"/>
                  <a:lumOff val="40000"/>
                </a:schemeClr>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797523" y="1273500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梅雨対策</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790162" y="13382690"/>
            <a:ext cx="5813838" cy="100707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solidFill>
                  <a:srgbClr val="FF0000"/>
                </a:solidFill>
                <a:effectLst/>
                <a:latin typeface="HGMaruGothicMPRO" panose="020F0600000000000000" pitchFamily="34" charset="-128"/>
                <a:ea typeface="HGMaruGothicMPRO" panose="020F0600000000000000" pitchFamily="34" charset="-128"/>
              </a:rPr>
              <a:t>　</a:t>
            </a:r>
            <a:r>
              <a:rPr lang="ja-JP" altLang="en-US" sz="1050">
                <a:effectLst/>
                <a:latin typeface="HGMaruGothicMPRO" panose="020F0600000000000000" pitchFamily="34" charset="-128"/>
                <a:ea typeface="HGMaruGothicMPRO" panose="020F0600000000000000" pitchFamily="34" charset="-128"/>
              </a:rPr>
              <a:t>梅雨の季節に気になるのが食中毒。腐敗を防ぎ、殺菌力が強い食品とされている梅干しや酢。これらに含まれるクエン酸や酢酸は</a:t>
            </a:r>
            <a:r>
              <a:rPr lang="ja-JP" altLang="en-US" sz="1050">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疲労回復にも良いとされ、これからの季節にうれしい一石二鳥の効果が期待できる。梅ジュースや黒酢ドリンク、酢豚など幅広い利用法を</a:t>
            </a:r>
            <a:r>
              <a:rPr lang="en-US" altLang="ja-JP" sz="1050" dirty="0">
                <a:effectLst/>
                <a:latin typeface="HGMaruGothicMPRO" panose="020F0600000000000000" pitchFamily="34" charset="-128"/>
                <a:ea typeface="HGMaruGothicMPRO" panose="020F0600000000000000" pitchFamily="34" charset="-128"/>
              </a:rPr>
              <a:t>POP</a:t>
            </a:r>
            <a:r>
              <a:rPr lang="ja-JP" altLang="en-US" sz="1050">
                <a:effectLst/>
                <a:latin typeface="HGMaruGothicMPRO" panose="020F0600000000000000" pitchFamily="34" charset="-128"/>
                <a:ea typeface="HGMaruGothicMPRO" panose="020F0600000000000000" pitchFamily="34" charset="-128"/>
              </a:rPr>
              <a:t>で紹介する。　　</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rPr>
              <a:t>　</a:t>
            </a:r>
            <a:r>
              <a:rPr lang="ja-JP" altLang="en-US" sz="1050">
                <a:effectLst/>
                <a:latin typeface="HGMaruGothicMPRO" panose="020F0600000000000000" pitchFamily="34" charset="-128"/>
                <a:ea typeface="HGMaruGothicMPRO" panose="020F0600000000000000" pitchFamily="34" charset="-128"/>
              </a:rPr>
              <a:t>腸内環境も食中毒に影響するといわれているため、野菜、果物、ヨーグルトなども併せて訴求する。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40" name="テキスト ボックス 171">
            <a:extLst>
              <a:ext uri="{FF2B5EF4-FFF2-40B4-BE49-F238E27FC236}">
                <a16:creationId xmlns:a16="http://schemas.microsoft.com/office/drawing/2014/main" id="{E4F722D4-D22C-C6B1-3A4E-C4DC26EE04A9}"/>
              </a:ext>
            </a:extLst>
          </p:cNvPr>
          <p:cNvSpPr txBox="1"/>
          <p:nvPr/>
        </p:nvSpPr>
        <p:spPr bwMode="auto">
          <a:xfrm>
            <a:off x="507317" y="9745548"/>
            <a:ext cx="5891106"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dirty="0">
                <a:effectLst/>
                <a:latin typeface="HGMaruGothicMPRO" panose="020F0600000000000000" pitchFamily="34" charset="-128"/>
                <a:ea typeface="HGMaruGothicMPRO" panose="020F0600000000000000" pitchFamily="34" charset="-128"/>
              </a:rPr>
              <a:t>●重点メニュー・商品</a:t>
            </a:r>
            <a:endParaRPr lang="en-US" altLang="ja-JP" sz="1050" b="1"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牛・豚ブロック肉、鶏肉、トマト、プレミアムビール、アルコール風味飲料、ローストビーフ、ビーフステーキ、アサリの酒蒸し</a:t>
            </a:r>
            <a:endParaRPr lang="en-US" altLang="ja-JP" sz="1050" b="1" dirty="0">
              <a:effectLst/>
              <a:latin typeface="HGMaruGothicMPRO" panose="020F0600000000000000" pitchFamily="34" charset="-128"/>
              <a:ea typeface="HGMaruGothicMPRO" panose="020F0600000000000000" pitchFamily="34" charset="-128"/>
            </a:endParaRPr>
          </a:p>
        </p:txBody>
      </p:sp>
      <p:sp>
        <p:nvSpPr>
          <p:cNvPr id="5" name="テキスト ボックス 171">
            <a:extLst>
              <a:ext uri="{FF2B5EF4-FFF2-40B4-BE49-F238E27FC236}">
                <a16:creationId xmlns:a16="http://schemas.microsoft.com/office/drawing/2014/main" id="{5063DBB9-6CA9-BF27-CAE3-769EBD02F152}"/>
              </a:ext>
            </a:extLst>
          </p:cNvPr>
          <p:cNvSpPr txBox="1"/>
          <p:nvPr/>
        </p:nvSpPr>
        <p:spPr bwMode="auto">
          <a:xfrm>
            <a:off x="507317" y="10448932"/>
            <a:ext cx="5627024"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dirty="0">
                <a:effectLst/>
                <a:latin typeface="HGMaruGothicMPRO" panose="020F0600000000000000" pitchFamily="34" charset="-128"/>
                <a:ea typeface="HGMaruGothicMPRO" panose="020F0600000000000000" pitchFamily="34" charset="-128"/>
              </a:rPr>
              <a:t>●販促計画のポイント</a:t>
            </a:r>
            <a:endParaRPr lang="en-US" altLang="ja-JP" sz="1050" b="1"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日頃の感謝を込めて「父の日」にはブロック肉や骨付き肉、デカネタの握り寿司など豪快なメニューを訴求する。ご当地ビール、焼酎やワインの飲み比べセット＆おつまみ、甘党にはロールケーキや旬のフルーツスイーツ、健康を考えたサプリメント、疲れが取れるアイマスクなどを訴求。</a:t>
            </a:r>
            <a:endParaRPr lang="en-US" altLang="ja-JP" sz="1050" b="1" dirty="0">
              <a:effectLst/>
              <a:latin typeface="HGMaruGothicMPRO" panose="020F0600000000000000" pitchFamily="34" charset="-128"/>
              <a:ea typeface="HGMaruGothicMPRO" panose="020F0600000000000000" pitchFamily="34" charset="-128"/>
            </a:endParaRPr>
          </a:p>
        </p:txBody>
      </p:sp>
      <p:pic>
        <p:nvPicPr>
          <p:cNvPr id="12" name="図 11">
            <a:extLst>
              <a:ext uri="{FF2B5EF4-FFF2-40B4-BE49-F238E27FC236}">
                <a16:creationId xmlns:a16="http://schemas.microsoft.com/office/drawing/2014/main" id="{CC8C8073-9696-AB23-403E-18E01220A7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7971" y="12473238"/>
            <a:ext cx="2729274" cy="2333529"/>
          </a:xfrm>
          <a:prstGeom prst="rect">
            <a:avLst/>
          </a:prstGeom>
        </p:spPr>
      </p:pic>
      <p:pic>
        <p:nvPicPr>
          <p:cNvPr id="15" name="図 14">
            <a:extLst>
              <a:ext uri="{FF2B5EF4-FFF2-40B4-BE49-F238E27FC236}">
                <a16:creationId xmlns:a16="http://schemas.microsoft.com/office/drawing/2014/main" id="{81A99FA1-9411-6715-4851-C51B3A3832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0440" y="8864863"/>
            <a:ext cx="2526464" cy="2768309"/>
          </a:xfrm>
          <a:prstGeom prst="rect">
            <a:avLst/>
          </a:prstGeom>
        </p:spPr>
      </p:pic>
      <p:pic>
        <p:nvPicPr>
          <p:cNvPr id="19" name="図 18">
            <a:extLst>
              <a:ext uri="{FF2B5EF4-FFF2-40B4-BE49-F238E27FC236}">
                <a16:creationId xmlns:a16="http://schemas.microsoft.com/office/drawing/2014/main" id="{61145BC4-077B-ACEE-0450-FA04EEC5CB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0021" y="3706711"/>
            <a:ext cx="1937337" cy="1290546"/>
          </a:xfrm>
          <a:prstGeom prst="rect">
            <a:avLst/>
          </a:prstGeom>
        </p:spPr>
      </p:pic>
      <p:pic>
        <p:nvPicPr>
          <p:cNvPr id="23" name="図 22">
            <a:extLst>
              <a:ext uri="{FF2B5EF4-FFF2-40B4-BE49-F238E27FC236}">
                <a16:creationId xmlns:a16="http://schemas.microsoft.com/office/drawing/2014/main" id="{E7968F4A-E636-7E3D-45FE-2F999E1709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9793" y="1675726"/>
            <a:ext cx="1056443" cy="1056443"/>
          </a:xfrm>
          <a:prstGeom prst="rect">
            <a:avLst/>
          </a:prstGeom>
        </p:spPr>
      </p:pic>
      <p:pic>
        <p:nvPicPr>
          <p:cNvPr id="28" name="図 27">
            <a:extLst>
              <a:ext uri="{FF2B5EF4-FFF2-40B4-BE49-F238E27FC236}">
                <a16:creationId xmlns:a16="http://schemas.microsoft.com/office/drawing/2014/main" id="{D7CD3BDC-7F2E-EA3B-6F79-80E76E0BD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1905" y="3288938"/>
            <a:ext cx="1699538" cy="1274653"/>
          </a:xfrm>
          <a:prstGeom prst="rect">
            <a:avLst/>
          </a:prstGeom>
        </p:spPr>
      </p:pic>
      <p:pic>
        <p:nvPicPr>
          <p:cNvPr id="32" name="図 31">
            <a:extLst>
              <a:ext uri="{FF2B5EF4-FFF2-40B4-BE49-F238E27FC236}">
                <a16:creationId xmlns:a16="http://schemas.microsoft.com/office/drawing/2014/main" id="{1C98808E-A372-DA12-256D-016D971A83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411473" y="1576056"/>
            <a:ext cx="1796513" cy="1347385"/>
          </a:xfrm>
          <a:prstGeom prst="rect">
            <a:avLst/>
          </a:prstGeom>
        </p:spPr>
      </p:pic>
      <p:pic>
        <p:nvPicPr>
          <p:cNvPr id="38" name="図 37">
            <a:extLst>
              <a:ext uri="{FF2B5EF4-FFF2-40B4-BE49-F238E27FC236}">
                <a16:creationId xmlns:a16="http://schemas.microsoft.com/office/drawing/2014/main" id="{A07FC3F8-FA54-4169-AF9F-FFF306C3A3A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58509"/>
          <a:stretch/>
        </p:blipFill>
        <p:spPr>
          <a:xfrm>
            <a:off x="10381013" y="11676434"/>
            <a:ext cx="10832630" cy="3179857"/>
          </a:xfrm>
          <a:prstGeom prst="rect">
            <a:avLst/>
          </a:prstGeom>
        </p:spPr>
      </p:pic>
      <p:pic>
        <p:nvPicPr>
          <p:cNvPr id="45" name="図 44">
            <a:extLst>
              <a:ext uri="{FF2B5EF4-FFF2-40B4-BE49-F238E27FC236}">
                <a16:creationId xmlns:a16="http://schemas.microsoft.com/office/drawing/2014/main" id="{2CBCF776-3817-FF05-D7CC-497D2FBD8B96}"/>
              </a:ext>
            </a:extLst>
          </p:cNvPr>
          <p:cNvPicPr>
            <a:picLocks noChangeAspect="1"/>
          </p:cNvPicPr>
          <p:nvPr/>
        </p:nvPicPr>
        <p:blipFill rotWithShape="1">
          <a:blip r:embed="rId14">
            <a:extLst>
              <a:ext uri="{28A0092B-C50C-407E-A947-70E740481C1C}">
                <a14:useLocalDpi xmlns:a14="http://schemas.microsoft.com/office/drawing/2010/main" val="0"/>
              </a:ext>
            </a:extLst>
          </a:blip>
          <a:srcRect l="28797" t="11545" r="26271"/>
          <a:stretch/>
        </p:blipFill>
        <p:spPr>
          <a:xfrm>
            <a:off x="10440968" y="5298675"/>
            <a:ext cx="2430749" cy="3038682"/>
          </a:xfrm>
          <a:prstGeom prst="rect">
            <a:avLst/>
          </a:prstGeom>
        </p:spPr>
      </p:pic>
      <p:pic>
        <p:nvPicPr>
          <p:cNvPr id="53" name="図 52">
            <a:extLst>
              <a:ext uri="{FF2B5EF4-FFF2-40B4-BE49-F238E27FC236}">
                <a16:creationId xmlns:a16="http://schemas.microsoft.com/office/drawing/2014/main" id="{08D014FB-51E3-B653-D893-A7223740088A}"/>
              </a:ext>
            </a:extLst>
          </p:cNvPr>
          <p:cNvPicPr>
            <a:picLocks noChangeAspect="1"/>
          </p:cNvPicPr>
          <p:nvPr/>
        </p:nvPicPr>
        <p:blipFill rotWithShape="1">
          <a:blip r:embed="rId15">
            <a:extLst>
              <a:ext uri="{28A0092B-C50C-407E-A947-70E740481C1C}">
                <a14:useLocalDpi xmlns:a14="http://schemas.microsoft.com/office/drawing/2010/main" val="0"/>
              </a:ext>
            </a:extLst>
          </a:blip>
          <a:srcRect l="10437" t="7241" r="42105"/>
          <a:stretch/>
        </p:blipFill>
        <p:spPr>
          <a:xfrm>
            <a:off x="13075844" y="5298675"/>
            <a:ext cx="2329916" cy="3031237"/>
          </a:xfrm>
          <a:prstGeom prst="rect">
            <a:avLst/>
          </a:prstGeom>
        </p:spPr>
      </p:pic>
      <p:pic>
        <p:nvPicPr>
          <p:cNvPr id="66" name="図 65">
            <a:extLst>
              <a:ext uri="{FF2B5EF4-FFF2-40B4-BE49-F238E27FC236}">
                <a16:creationId xmlns:a16="http://schemas.microsoft.com/office/drawing/2014/main" id="{99482F2A-BA1B-A49B-FCDC-238C688286C9}"/>
              </a:ext>
            </a:extLst>
          </p:cNvPr>
          <p:cNvPicPr>
            <a:picLocks noChangeAspect="1"/>
          </p:cNvPicPr>
          <p:nvPr/>
        </p:nvPicPr>
        <p:blipFill rotWithShape="1">
          <a:blip r:embed="rId16">
            <a:extLst>
              <a:ext uri="{28A0092B-C50C-407E-A947-70E740481C1C}">
                <a14:useLocalDpi xmlns:a14="http://schemas.microsoft.com/office/drawing/2010/main" val="0"/>
              </a:ext>
            </a:extLst>
          </a:blip>
          <a:srcRect l="5751" r="42910"/>
          <a:stretch/>
        </p:blipFill>
        <p:spPr>
          <a:xfrm>
            <a:off x="15787650" y="5305525"/>
            <a:ext cx="2329916" cy="3020783"/>
          </a:xfrm>
          <a:prstGeom prst="rect">
            <a:avLst/>
          </a:prstGeom>
        </p:spPr>
      </p:pic>
      <p:pic>
        <p:nvPicPr>
          <p:cNvPr id="71" name="図 70">
            <a:extLst>
              <a:ext uri="{FF2B5EF4-FFF2-40B4-BE49-F238E27FC236}">
                <a16:creationId xmlns:a16="http://schemas.microsoft.com/office/drawing/2014/main" id="{70D570AE-B92D-0E80-900D-896640195A92}"/>
              </a:ext>
            </a:extLst>
          </p:cNvPr>
          <p:cNvPicPr>
            <a:picLocks noChangeAspect="1"/>
          </p:cNvPicPr>
          <p:nvPr/>
        </p:nvPicPr>
        <p:blipFill rotWithShape="1">
          <a:blip r:embed="rId17">
            <a:extLst>
              <a:ext uri="{28A0092B-C50C-407E-A947-70E740481C1C}">
                <a14:useLocalDpi xmlns:a14="http://schemas.microsoft.com/office/drawing/2010/main" val="0"/>
              </a:ext>
            </a:extLst>
          </a:blip>
          <a:srcRect l="26538" t="5740" r="24455"/>
          <a:stretch/>
        </p:blipFill>
        <p:spPr>
          <a:xfrm>
            <a:off x="18368486" y="5298675"/>
            <a:ext cx="2430750" cy="3111972"/>
          </a:xfrm>
          <a:prstGeom prst="rect">
            <a:avLst/>
          </a:prstGeom>
        </p:spPr>
      </p:pic>
    </p:spTree>
    <p:extLst>
      <p:ext uri="{BB962C8B-B14F-4D97-AF65-F5344CB8AC3E}">
        <p14:creationId xmlns:p14="http://schemas.microsoft.com/office/powerpoint/2010/main" val="206767596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bf696c4476e535c2843119d8dc7f943c">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bb517e4ddfb46e542eddfc39a2aeffe"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2026-02-19T09:27:18+00:00</_x6295__x7a3f__x65e5__x6642_>
    <_x5009__x51fa__x3057__x53ef__x80fd__x65e5_ xmlns="082c5546-8353-48c8-b816-b659d31cb65e" xsi:nil="true"/>
    <_x88dc__x8db3__x8aac__x660e_ xmlns="082c5546-8353-48c8-b816-b659d31cb65e">【MDカレンダー_2026年5月】
●コロコロ変わる天候
　　　〜品揃えをいかに合わせるかが大事！〜
●旬の食材が盛りだくさん！ 行事や記念日に絡めた販促活動を展開しよう！
　　　〜梅雨対策、父の日、夏準備をしっかり行おう〜
</_x88dc__x8db3__x8aac__x660e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C4D054-BED1-469A-A602-9255C32E519B}"/>
</file>

<file path=customXml/itemProps2.xml><?xml version="1.0" encoding="utf-8"?>
<ds:datastoreItem xmlns:ds="http://schemas.openxmlformats.org/officeDocument/2006/customXml" ds:itemID="{FD6C2245-EA20-4F67-80B2-67B6A8944EC1}">
  <ds:schemaRefs>
    <ds:schemaRef ds:uri="2c1d7b4b-498f-4cdf-bef6-03f27d6fb0f2"/>
    <ds:schemaRef ds:uri="6caf9721-af3c-4539-b79f-3040f3464592"/>
    <ds:schemaRef ds:uri="97bf2701-4b91-43ab-bb32-c47ccb016379"/>
    <ds:schemaRef ds:uri="a854727d-76ad-4a0b-9938-dee9e4be59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4226</TotalTime>
  <Words>2571</Words>
  <Application>Microsoft Macintosh PowerPoint</Application>
  <PresentationFormat>ユーザー設定</PresentationFormat>
  <Paragraphs>351</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MDカレンダー2026年6月</dc:title>
  <dc:creator>畠　肇</dc:creator>
  <cp:lastModifiedBy>英昭 毛利</cp:lastModifiedBy>
  <cp:revision>27</cp:revision>
  <cp:lastPrinted>2021-09-17T00:08:02Z</cp:lastPrinted>
  <dcterms:created xsi:type="dcterms:W3CDTF">2019-06-14T00:16:28Z</dcterms:created>
  <dcterms:modified xsi:type="dcterms:W3CDTF">2026-02-19T09:23:26Z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