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ＡＣ推進)" initials="hh" userId="S::Hiroshi3_Hosokawa@toshibatec.co.jp::16333bf4-240b-49f2-80b8-f419aff058dd" providerId="AD"/>
  <p188:author id="{2650D02D-DB04-07A3-8B7B-44634DCD2AAE}" name="fujita kei(藤田 圭 TEC □ＲＳ本□ＲＳＳＳ□ＲＳＡＣ推進)" initials="kf" userId="S::Kei_Fujita@toshibatec.co.jp::4e2416aa-e8f0-4604-8a29-7738b4294d25"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9CB4"/>
    <a:srgbClr val="F208D6"/>
    <a:srgbClr val="C6020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F0DB5-1A3C-4AF8-A3F0-036FA2F522ED}" v="1" dt="2025-10-28T03:46:29.6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6242" autoAdjust="0"/>
  </p:normalViewPr>
  <p:slideViewPr>
    <p:cSldViewPr snapToGrid="0">
      <p:cViewPr>
        <p:scale>
          <a:sx n="100" d="100"/>
          <a:sy n="100" d="100"/>
        </p:scale>
        <p:origin x="1816" y="144"/>
      </p:cViewPr>
      <p:guideLst>
        <p:guide orient="horz" pos="4831"/>
        <p:guide pos="6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2026/3/10</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2026/3/10</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2.png"/><Relationship Id="rId15" Type="http://schemas.openxmlformats.org/officeDocument/2006/relationships/image" Target="../media/image28.jpe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夏メニューの提案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94131"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3041514" y="313236"/>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5">
                    <a:lumMod val="50000"/>
                  </a:schemeClr>
                </a:solidFill>
                <a:latin typeface="HGS創英ﾌﾟﾚｾﾞﾝｽEB"/>
                <a:ea typeface="HGS創英ﾌﾟﾚｾﾞﾝｽEB"/>
                <a:cs typeface="Meiryo UI" panose="020B0604030504040204" pitchFamily="50" charset="-128"/>
              </a:rPr>
              <a:t>夏休み入りで活発化する人の動きを先読みしよう！ </a:t>
            </a:r>
            <a:endParaRPr lang="en-US" altLang="ja-JP" sz="4000" b="1" dirty="0">
              <a:solidFill>
                <a:schemeClr val="accent5">
                  <a:lumMod val="50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1">
                    <a:lumMod val="60000"/>
                    <a:lumOff val="40000"/>
                  </a:schemeClr>
                </a:solidFill>
                <a:latin typeface="メイリオ"/>
                <a:ea typeface="メイリオ"/>
              </a:rPr>
              <a:t>〜</a:t>
            </a:r>
            <a:r>
              <a:rPr lang="ja-JP" altLang="en-US" sz="2400" b="1" dirty="0">
                <a:solidFill>
                  <a:schemeClr val="accent1">
                    <a:lumMod val="60000"/>
                    <a:lumOff val="40000"/>
                  </a:schemeClr>
                </a:solidFill>
                <a:latin typeface="メイリオ"/>
                <a:ea typeface="メイリオ"/>
              </a:rPr>
              <a:t>品揃えをいかに合わせるかが大事！</a:t>
            </a:r>
            <a:r>
              <a:rPr lang="en-US" altLang="ja-JP" sz="2400" b="1" dirty="0">
                <a:solidFill>
                  <a:schemeClr val="accent1">
                    <a:lumMod val="60000"/>
                    <a:lumOff val="40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1">
                  <a:lumMod val="60000"/>
                  <a:lumOff val="40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●七夕</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●お中元</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●夏祭り</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アジの南蛮漬け</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アジフライ</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パプリカの肉詰め</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チンジャオロース</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７月の行事・行楽の季節商品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879950"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a:latin typeface="HG丸ｺﾞｼｯｸM-PRO"/>
                <a:ea typeface="HG丸ｺﾞｼｯｸM-PRO"/>
              </a:rPr>
              <a:t>７月は、アジやパプリカなどの旬の食材メニューで</a:t>
            </a:r>
            <a:endParaRPr lang="en-US" altLang="ja-JP" sz="1400" dirty="0">
              <a:latin typeface="HG丸ｺﾞｼｯｸM-PRO"/>
              <a:ea typeface="HG丸ｺﾞｼｯｸM-PRO"/>
            </a:endParaRPr>
          </a:p>
          <a:p>
            <a:pPr>
              <a:lnSpc>
                <a:spcPts val="1680"/>
              </a:lnSpc>
            </a:pPr>
            <a:r>
              <a:rPr lang="ja-JP" altLang="en-US" sz="1400">
                <a:latin typeface="HG丸ｺﾞｼｯｸM-PRO"/>
                <a:ea typeface="HG丸ｺﾞｼｯｸM-PRO"/>
              </a:rPr>
              <a:t>売上拡大の提案を！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７月の旬の食材を活用し、販促</a:t>
            </a:r>
            <a:r>
              <a:rPr lang="ja-JP" altLang="en-US" sz="1400">
                <a:latin typeface="HG丸ｺﾞｼｯｸM-PRO" panose="020F0600000000000000" pitchFamily="50" charset="-128"/>
                <a:ea typeface="HG丸ｺﾞｼｯｸM-PRO" panose="020F0600000000000000" pitchFamily="50" charset="-128"/>
              </a:rPr>
              <a:t>提案を行おう</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７月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latin typeface="HG丸ｺﾞｼｯｸM-PRO" pitchFamily="50" charset="-128"/>
                <a:ea typeface="HG丸ｺﾞｼｯｸM-PRO" pitchFamily="50" charset="-128"/>
              </a:rPr>
              <a:t>アジ、マダコ</a:t>
            </a:r>
            <a:endParaRPr lang="en-US" altLang="ja-JP" sz="1400"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パプリカ、ナス</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31952" y="963239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半夏生レシピ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Meiryo UI"/>
                <a:ea typeface="Meiryo UI"/>
              </a:rPr>
              <a:t>土用の丑</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７月の売れ筋商品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544258" y="95724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6"/>
                </a:solidFill>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2800" b="1" i="0" strike="noStrike" cap="none" spc="0">
                <a:ln>
                  <a:noFill/>
                </a:ln>
                <a:solidFill>
                  <a:schemeClr val="accent6"/>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2800" b="1">
                <a:solidFill>
                  <a:schemeClr val="accent6"/>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2800" b="1" i="0" strike="noStrike" cap="none" spc="0">
                <a:ln>
                  <a:noFill/>
                </a:ln>
                <a:solidFill>
                  <a:schemeClr val="accent6"/>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6"/>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2616169871"/>
              </p:ext>
            </p:extLst>
          </p:nvPr>
        </p:nvGraphicFramePr>
        <p:xfrm>
          <a:off x="1274275" y="1607280"/>
          <a:ext cx="20082113" cy="7006165"/>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3">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640080">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164032">
                <a:tc>
                  <a:txBody>
                    <a:bodyPr/>
                    <a:lstStyle/>
                    <a:p>
                      <a:pPr algn="ctr" fontAlgn="ctr"/>
                      <a:r>
                        <a:rPr lang="en-US" altLang="ja-JP" sz="1100" u="none" strike="noStrike" dirty="0">
                          <a:solidFill>
                            <a:schemeClr val="tx1"/>
                          </a:solidFill>
                          <a:effectLst/>
                          <a:latin typeface="Meiryo UI"/>
                          <a:ea typeface="Meiryo UI"/>
                        </a:rPr>
                        <a:t>7/1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effectLst/>
                          <a:latin typeface="Meiryo UI"/>
                          <a:ea typeface="Meiryo UI"/>
                        </a:rPr>
                        <a:t>2</a:t>
                      </a:r>
                      <a:endParaRPr lang="en-US" altLang="ja-JP" sz="1100" b="0" i="0" u="none" strike="noStrike">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4</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5</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10</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11</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12</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13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18</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19</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20</a:t>
                      </a:r>
                      <a:endParaRPr lang="en-US" altLang="ja-JP" sz="1100" b="0" i="0" u="none" strike="noStrike">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21</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25</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26</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27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8/1</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extLst>
                  <a:ext uri="{0D108BD9-81ED-4DB2-BD59-A6C34878D82A}">
                    <a16:rowId xmlns:a16="http://schemas.microsoft.com/office/drawing/2014/main" val="1963986706"/>
                  </a:ext>
                </a:extLst>
              </a:tr>
              <a:tr h="356634">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43809">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海開き・山開き</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半夏生（はんげしょう）</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七味の日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梨の日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穴子の日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lvl="0" algn="l">
                        <a:buNone/>
                      </a:pPr>
                      <a:r>
                        <a:rPr lang="ja-JP" altLang="en-US" sz="1100" b="0" i="0" u="none" strike="noStrike" kern="1200" noProof="0">
                          <a:solidFill>
                            <a:schemeClr val="tx1"/>
                          </a:solidFill>
                          <a:effectLst/>
                          <a:latin typeface="Meiryo UI"/>
                          <a:ea typeface="Meiryo UI"/>
                        </a:rPr>
                        <a:t>サラダ記念日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七夕</a:t>
                      </a:r>
                      <a:br>
                        <a:rPr kumimoji="1" lang="en-US" altLang="ja-JP" sz="1100" b="0" i="0" u="none" strike="noStrike" kern="1200" noProof="0" dirty="0">
                          <a:solidFill>
                            <a:schemeClr val="tx1"/>
                          </a:solidFill>
                          <a:effectLst/>
                          <a:latin typeface="Meiryo UI"/>
                          <a:ea typeface="Meiryo UI"/>
                          <a:cs typeface="+mn-cs"/>
                        </a:rPr>
                      </a:br>
                      <a:r>
                        <a:rPr kumimoji="1" lang="ja-JP" altLang="en-US" sz="1100" b="0" i="0" u="none" strike="noStrike" kern="1200" noProof="0">
                          <a:solidFill>
                            <a:schemeClr val="tx1"/>
                          </a:solidFill>
                          <a:effectLst/>
                          <a:latin typeface="Meiryo UI"/>
                          <a:ea typeface="Meiryo UI"/>
                          <a:cs typeface="+mn-cs"/>
                        </a:rPr>
                        <a:t>冷やし中華の日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なはの日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おなかキレイの日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納豆の日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ラーメンの日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人間ドックの日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もつ焼きの日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ゼリーの日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お中元</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駅弁記念日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減塩の日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光化学スモッグの日</a:t>
                      </a:r>
                      <a:endParaRPr kumimoji="1" lang="ja-JP" altLang="en-US" sz="1100" u="none" strike="noStrike" kern="120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lang="ja-JP" altLang="en-US" sz="1100" b="0" i="0" u="none" strike="noStrike" kern="1200" noProof="0" dirty="0">
                          <a:solidFill>
                            <a:schemeClr val="tx1"/>
                          </a:solidFill>
                          <a:effectLst/>
                          <a:latin typeface="Meiryo UI"/>
                          <a:ea typeface="Meiryo UI"/>
                        </a:rPr>
                        <a:t>やまなし桃の日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海の日</a:t>
                      </a:r>
                      <a:br>
                        <a:rPr kumimoji="1" lang="en-US" altLang="ja-JP" sz="1100" u="none" strike="noStrike" kern="1200" dirty="0">
                          <a:solidFill>
                            <a:schemeClr val="tx1"/>
                          </a:solidFill>
                          <a:effectLst/>
                          <a:latin typeface="Meiryo UI"/>
                          <a:ea typeface="Meiryo UI"/>
                          <a:cs typeface="+mn-cs"/>
                        </a:rPr>
                      </a:br>
                      <a:r>
                        <a:rPr kumimoji="1" lang="ja-JP" altLang="en-US" sz="1100" u="none" strike="noStrike" kern="1200" dirty="0">
                          <a:solidFill>
                            <a:schemeClr val="tx1"/>
                          </a:solidFill>
                          <a:effectLst/>
                          <a:latin typeface="Meiryo UI"/>
                          <a:ea typeface="Meiryo UI"/>
                          <a:cs typeface="+mn-cs"/>
                        </a:rPr>
                        <a:t>ハンバーガーの日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自然公園の日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ナッツの日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大暑（たいしょ）</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削り節の日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かき氷の日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土用丑の日</a:t>
                      </a:r>
                    </a:p>
                  </a:txBody>
                  <a:tcPr marL="45720" marR="45720" vert="eaVert" anchor="ctr">
                    <a:solidFill>
                      <a:srgbClr val="FFE1E1"/>
                    </a:solidFill>
                  </a:tcPr>
                </a:tc>
                <a:tc>
                  <a:txBody>
                    <a:bodyPr/>
                    <a:lstStyle/>
                    <a:p>
                      <a:pPr algn="l" fontAlgn="auto"/>
                      <a:r>
                        <a:rPr lang="ja-JP" altLang="en-US" sz="1100" b="0" i="0" u="none" strike="noStrike">
                          <a:solidFill>
                            <a:schemeClr val="tx1"/>
                          </a:solidFill>
                          <a:effectLst/>
                          <a:latin typeface="Meiryo UI"/>
                          <a:ea typeface="Meiryo UI"/>
                        </a:rPr>
                        <a:t>スイカの日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菜っ葉の日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福神漬の日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梅干しの日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そばの日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花火の日</a:t>
                      </a:r>
                      <a:endParaRPr lang="ja-JP" altLang="ja-JP" sz="1100" dirty="0">
                        <a:solidFill>
                          <a:schemeClr val="tx1"/>
                        </a:solidFill>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カレーうどんの日</a:t>
                      </a:r>
                      <a:endParaRPr lang="en-US" altLang="ja-JP" sz="1100"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はちみつの日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梅雨のため、海や山の行楽</a:t>
                      </a:r>
                      <a:r>
                        <a:rPr lang="ja-JP" altLang="en-US" sz="1200" b="0" i="0" u="none" strike="noStrike">
                          <a:solidFill>
                            <a:schemeClr val="tx1"/>
                          </a:solidFill>
                          <a:effectLst/>
                          <a:latin typeface="Meiryo UI"/>
                          <a:ea typeface="Meiryo UI"/>
                        </a:rPr>
                        <a:t>需要はさほど高く</a:t>
                      </a:r>
                      <a:r>
                        <a:rPr lang="ja-JP" altLang="en-US" sz="1200" b="0" i="0" u="none" strike="noStrike" dirty="0">
                          <a:solidFill>
                            <a:schemeClr val="tx1"/>
                          </a:solidFill>
                          <a:effectLst/>
                          <a:latin typeface="Meiryo UI"/>
                          <a:ea typeface="Meiryo UI"/>
                        </a:rPr>
                        <a:t>はないが、梅雨明け後の最盛期に</a:t>
                      </a:r>
                      <a:r>
                        <a:rPr lang="ja-JP" altLang="en-US" sz="1200" b="0" i="0" u="none" strike="noStrike">
                          <a:solidFill>
                            <a:schemeClr val="tx1"/>
                          </a:solidFill>
                          <a:effectLst/>
                          <a:latin typeface="Meiryo UI"/>
                          <a:ea typeface="Meiryo UI"/>
                        </a:rPr>
                        <a:t>向けて発注や</a:t>
                      </a:r>
                      <a:r>
                        <a:rPr lang="ja-JP" altLang="en-US" sz="1200" b="0" i="0" u="none" strike="noStrike" dirty="0">
                          <a:solidFill>
                            <a:schemeClr val="tx1"/>
                          </a:solidFill>
                          <a:effectLst/>
                          <a:latin typeface="Meiryo UI"/>
                          <a:ea typeface="Meiryo UI"/>
                        </a:rPr>
                        <a:t>売場づくりの計画</a:t>
                      </a:r>
                      <a:r>
                        <a:rPr lang="ja-JP" altLang="en-US" sz="1200" b="0" i="0" u="none" strike="noStrike">
                          <a:solidFill>
                            <a:schemeClr val="tx1"/>
                          </a:solidFill>
                          <a:effectLst/>
                          <a:latin typeface="Meiryo UI"/>
                          <a:ea typeface="Meiryo UI"/>
                        </a:rPr>
                        <a:t>を立てておこう。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関西ではこの日にタコ</a:t>
                      </a:r>
                      <a:r>
                        <a:rPr lang="ja-JP" altLang="en-US" sz="1200" b="0" i="0" u="none" strike="noStrike">
                          <a:solidFill>
                            <a:schemeClr val="tx1"/>
                          </a:solidFill>
                          <a:effectLst/>
                          <a:latin typeface="Meiryo UI"/>
                          <a:ea typeface="Meiryo UI"/>
                        </a:rPr>
                        <a:t>を食べるが、地方</a:t>
                      </a:r>
                      <a:r>
                        <a:rPr lang="ja-JP" altLang="en-US" sz="1200" b="0" i="0" u="none" strike="noStrike" dirty="0">
                          <a:solidFill>
                            <a:schemeClr val="tx1"/>
                          </a:solidFill>
                          <a:effectLst/>
                          <a:latin typeface="Meiryo UI"/>
                          <a:ea typeface="Meiryo UI"/>
                        </a:rPr>
                        <a:t>によっては、うどんやサバを食べる。なじみのない地域でも催事を習慣にし、拡販</a:t>
                      </a:r>
                      <a:r>
                        <a:rPr lang="ja-JP" altLang="en-US" sz="1200" b="0" i="0" u="none" strike="noStrike">
                          <a:solidFill>
                            <a:schemeClr val="tx1"/>
                          </a:solidFill>
                          <a:effectLst/>
                          <a:latin typeface="Meiryo UI"/>
                          <a:ea typeface="Meiryo UI"/>
                        </a:rPr>
                        <a:t>するチャンスだ。</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暑くなると、香辛料の効いた</a:t>
                      </a:r>
                      <a:r>
                        <a:rPr lang="ja-JP" altLang="en-US" sz="1200" b="0" i="0" u="none" strike="noStrike">
                          <a:solidFill>
                            <a:schemeClr val="tx1"/>
                          </a:solidFill>
                          <a:effectLst/>
                          <a:latin typeface="Meiryo UI"/>
                          <a:ea typeface="Meiryo UI"/>
                        </a:rPr>
                        <a:t>食べ物の需要が</a:t>
                      </a:r>
                      <a:r>
                        <a:rPr lang="ja-JP" altLang="en-US" sz="1200" b="0" i="0" u="none" strike="noStrike" dirty="0">
                          <a:solidFill>
                            <a:schemeClr val="tx1"/>
                          </a:solidFill>
                          <a:effectLst/>
                          <a:latin typeface="Meiryo UI"/>
                          <a:ea typeface="Meiryo UI"/>
                        </a:rPr>
                        <a:t>高まるので、関連商品を強化。</a:t>
                      </a:r>
                      <a:r>
                        <a:rPr lang="en-US" altLang="ja-JP" sz="1200" b="0" i="0" u="none" strike="noStrike" dirty="0">
                          <a:solidFill>
                            <a:schemeClr val="tx1"/>
                          </a:solidFill>
                          <a:effectLst/>
                          <a:latin typeface="Meiryo UI"/>
                          <a:ea typeface="Meiryo UI"/>
                        </a:rPr>
                        <a:t>7</a:t>
                      </a:r>
                      <a:r>
                        <a:rPr lang="ja-JP" altLang="en-US" sz="1200" b="0" i="0" u="none" strike="noStrike" dirty="0">
                          <a:solidFill>
                            <a:schemeClr val="tx1"/>
                          </a:solidFill>
                          <a:effectLst/>
                          <a:latin typeface="Meiryo UI"/>
                          <a:ea typeface="Meiryo UI"/>
                        </a:rPr>
                        <a:t>月に売れる冷やし麺のトッピングにもお薦め。</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果実を使った商品をアピールしよう。特に夏の果実を使った新商品</a:t>
                      </a:r>
                      <a:r>
                        <a:rPr lang="ja-JP" altLang="en-US" sz="1200" b="0" i="0" u="none" strike="noStrike">
                          <a:solidFill>
                            <a:schemeClr val="tx1"/>
                          </a:solidFill>
                          <a:effectLst/>
                          <a:latin typeface="Meiryo UI"/>
                          <a:ea typeface="Meiryo UI"/>
                        </a:rPr>
                        <a:t>などは、夏本番前のお披露目商品としてボリューム陳列しよう</a:t>
                      </a:r>
                      <a:r>
                        <a:rPr lang="ja-JP" altLang="en-US" sz="1200" b="0" i="0" u="none" strike="noStrike" dirty="0">
                          <a:solidFill>
                            <a:schemeClr val="tx1"/>
                          </a:solidFill>
                          <a:effectLst/>
                          <a:latin typeface="Meiryo UI"/>
                          <a:ea typeface="Meiryo UI"/>
                        </a:rPr>
                        <a:t>。</a:t>
                      </a:r>
                      <a:endParaRPr lang="en-US" altLang="ja-JP" sz="12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アナゴもウナギ同様に、滋養効果があるといわれる。滋養回復に効果があるとされる商品を売り込み、丑の日の</a:t>
                      </a:r>
                      <a:r>
                        <a:rPr kumimoji="1" lang="ja-JP" altLang="en-US" sz="1200" u="none" strike="noStrike" kern="1200">
                          <a:solidFill>
                            <a:schemeClr val="tx1"/>
                          </a:solidFill>
                          <a:effectLst/>
                          <a:latin typeface="Meiryo UI"/>
                          <a:ea typeface="Meiryo UI"/>
                          <a:cs typeface="+mn-cs"/>
                        </a:rPr>
                        <a:t>ウナギ予約販売に弾みをつけよう。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高温多湿な気候で生野菜を使ったサラダやサンドイッチの販売は鈍化しているが、梅雨の晴れ間やこの日を</a:t>
                      </a:r>
                      <a:r>
                        <a:rPr lang="ja-JP" altLang="en-US" sz="1200" b="0" i="0" u="none" strike="noStrike">
                          <a:solidFill>
                            <a:schemeClr val="tx1"/>
                          </a:solidFill>
                          <a:effectLst/>
                          <a:latin typeface="Meiryo UI"/>
                          <a:ea typeface="Meiryo UI"/>
                        </a:rPr>
                        <a:t>機に積極的にアピールするとよい</a:t>
                      </a:r>
                      <a:r>
                        <a:rPr lang="ja-JP" altLang="en" sz="1200" b="0" i="0" u="none" strike="noStrike">
                          <a:solidFill>
                            <a:schemeClr val="tx1"/>
                          </a:solidFill>
                          <a:effectLst/>
                          <a:latin typeface="Meiryo UI"/>
                          <a:ea typeface="Meiryo UI"/>
                        </a:rPr>
                        <a:t>。</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冷やし中華は７月が売上のピーク。特に梅雨の晴れ間はよく動く。この日は七夕。七夕そうめんも併せて売り込もう。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梅雨が続き、夏を待ちわびる人が多い。沖縄など常夏の地域名産の商品を展開し、夏に向けて気分を盛り上げよう。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乳酸</a:t>
                      </a:r>
                      <a:r>
                        <a:rPr lang="ja-JP" altLang="en-US" sz="1200" b="0" i="0" u="none" strike="noStrike" kern="1200" noProof="0">
                          <a:solidFill>
                            <a:schemeClr val="tx1"/>
                          </a:solidFill>
                          <a:effectLst/>
                          <a:latin typeface="Meiryo UI"/>
                          <a:ea typeface="Meiryo UI"/>
                        </a:rPr>
                        <a:t>菌飲料やキムチ、納豆</a:t>
                      </a:r>
                      <a:r>
                        <a:rPr lang="ja-JP" altLang="en-US" sz="1200" b="0" i="0" u="none" strike="noStrike" kern="1200" noProof="0" dirty="0">
                          <a:solidFill>
                            <a:schemeClr val="tx1"/>
                          </a:solidFill>
                          <a:effectLst/>
                          <a:latin typeface="Meiryo UI"/>
                          <a:ea typeface="Meiryo UI"/>
                        </a:rPr>
                        <a:t>などの発酵食品をＰＲし、腸内環境を整えて健康な生活を送るように呼び掛けよう。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kern="1200" noProof="0" dirty="0">
                          <a:solidFill>
                            <a:schemeClr val="tx1"/>
                          </a:solidFill>
                          <a:effectLst/>
                          <a:latin typeface="Meiryo UI"/>
                          <a:ea typeface="Meiryo UI"/>
                        </a:rPr>
                        <a:t>蒸し暑い梅雨で、体調を崩しやすい頃。前日同様、納豆などの発酵食</a:t>
                      </a:r>
                      <a:r>
                        <a:rPr lang="ja-JP" altLang="en-US" sz="1200" b="0" i="0" u="none" strike="noStrike" kern="1200" noProof="0">
                          <a:solidFill>
                            <a:schemeClr val="tx1"/>
                          </a:solidFill>
                          <a:effectLst/>
                          <a:latin typeface="Meiryo UI"/>
                          <a:ea typeface="Meiryo UI"/>
                        </a:rPr>
                        <a:t>、健康食のＰＲを強化して販売しよう。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バラエティ豊かなカップ麺、袋麺をＰＲ。梅雨明け後は冷やし麺の最盛期。計画的に売り込もう。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暑気払いや</a:t>
                      </a:r>
                      <a:r>
                        <a:rPr lang="ja-JP" altLang="en-US" sz="1200" b="0" i="0" u="none" strike="noStrike">
                          <a:solidFill>
                            <a:schemeClr val="tx1"/>
                          </a:solidFill>
                          <a:effectLst/>
                          <a:latin typeface="Meiryo UI"/>
                          <a:ea typeface="Meiryo UI"/>
                        </a:rPr>
                        <a:t>夏祭りでお酒</a:t>
                      </a:r>
                      <a:r>
                        <a:rPr lang="ja-JP" altLang="en-US" sz="1200" b="0" i="0" u="none" strike="noStrike" dirty="0">
                          <a:solidFill>
                            <a:schemeClr val="tx1"/>
                          </a:solidFill>
                          <a:effectLst/>
                          <a:latin typeface="Meiryo UI"/>
                          <a:ea typeface="Meiryo UI"/>
                        </a:rPr>
                        <a:t>を飲む機会が増える。メタボが気になったり二日酔いになったりで健康意識が高まる。栄養ドリンクなどを多めに持つ。</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もつ鍋、焼き鳥や唐揚げ</a:t>
                      </a:r>
                      <a:r>
                        <a:rPr lang="ja-JP" altLang="en-US" sz="1200" b="0" i="0" u="none" strike="noStrike">
                          <a:solidFill>
                            <a:schemeClr val="tx1"/>
                          </a:solidFill>
                          <a:effectLst/>
                          <a:latin typeface="Meiryo UI"/>
                          <a:ea typeface="Meiryo UI"/>
                        </a:rPr>
                        <a:t>などは、ビール</a:t>
                      </a:r>
                      <a:r>
                        <a:rPr lang="ja-JP" altLang="en-US" sz="1200" b="0" i="0" u="none" strike="noStrike" dirty="0">
                          <a:solidFill>
                            <a:schemeClr val="tx1"/>
                          </a:solidFill>
                          <a:effectLst/>
                          <a:latin typeface="Meiryo UI"/>
                          <a:ea typeface="Meiryo UI"/>
                        </a:rPr>
                        <a:t>のつまみに提案しよう。夏祭りや花火大会が近隣で催される当日は店頭で販売する</a:t>
                      </a:r>
                      <a:r>
                        <a:rPr lang="ja-JP" altLang="en-US" sz="1200" b="0" i="0" u="none" strike="noStrike">
                          <a:solidFill>
                            <a:schemeClr val="tx1"/>
                          </a:solidFill>
                          <a:effectLst/>
                          <a:latin typeface="Meiryo UI"/>
                          <a:ea typeface="Meiryo UI"/>
                        </a:rPr>
                        <a:t>と効果的だ。</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7</a:t>
                      </a:r>
                      <a:r>
                        <a:rPr lang="ja-JP" altLang="en-US" sz="1200" b="0" i="0" u="none" strike="noStrike">
                          <a:solidFill>
                            <a:schemeClr val="tx1"/>
                          </a:solidFill>
                          <a:effectLst/>
                          <a:latin typeface="Meiryo UI"/>
                          <a:ea typeface="Meiryo UI"/>
                        </a:rPr>
                        <a:t>～</a:t>
                      </a:r>
                      <a:r>
                        <a:rPr lang="en-US" altLang="ja-JP" sz="1200" b="0" i="0" u="none" strike="noStrike" dirty="0">
                          <a:solidFill>
                            <a:schemeClr val="tx1"/>
                          </a:solidFill>
                          <a:effectLst/>
                          <a:latin typeface="Meiryo UI"/>
                          <a:ea typeface="Meiryo UI"/>
                        </a:rPr>
                        <a:t>8</a:t>
                      </a:r>
                      <a:r>
                        <a:rPr lang="ja-JP" altLang="en-US" sz="1200" b="0" i="0" u="none" strike="noStrike">
                          <a:solidFill>
                            <a:schemeClr val="tx1"/>
                          </a:solidFill>
                          <a:effectLst/>
                          <a:latin typeface="Meiryo UI"/>
                          <a:ea typeface="Meiryo UI"/>
                        </a:rPr>
                        <a:t>月にかけて販売が伸長する。特に梅雨明け後は爆発的に売れるので多めに持つこと。大容量サイズも売れる。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lang="ja-JP" altLang="en-US" sz="1200" b="0" i="0" u="none" strike="noStrike" dirty="0">
                          <a:solidFill>
                            <a:schemeClr val="tx1"/>
                          </a:solidFill>
                          <a:effectLst/>
                          <a:latin typeface="Meiryo UI"/>
                          <a:ea typeface="Meiryo UI"/>
                        </a:rPr>
                        <a:t>東日本のお中元贈答期間はこの日まで。西日本は１カ月後までが</a:t>
                      </a:r>
                      <a:r>
                        <a:rPr lang="ja-JP" altLang="en-US" sz="1200" b="0" i="0" u="none" strike="noStrike">
                          <a:solidFill>
                            <a:schemeClr val="tx1"/>
                          </a:solidFill>
                          <a:effectLst/>
                          <a:latin typeface="Meiryo UI"/>
                          <a:ea typeface="Meiryo UI"/>
                        </a:rPr>
                        <a:t>贈答期間なので、お届け先</a:t>
                      </a:r>
                      <a:r>
                        <a:rPr lang="ja-JP" altLang="en-US" sz="1200" b="0" i="0" u="none" strike="noStrike" dirty="0">
                          <a:solidFill>
                            <a:schemeClr val="tx1"/>
                          </a:solidFill>
                          <a:effectLst/>
                          <a:latin typeface="Meiryo UI"/>
                          <a:ea typeface="Meiryo UI"/>
                        </a:rPr>
                        <a:t>を確認するようにすること。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弁当の販売を強化する。梅雨前と梅雨明け後では、嗜好の変化で売れ筋が</a:t>
                      </a:r>
                      <a:r>
                        <a:rPr lang="ja-JP" altLang="en-US" sz="1200" b="0" i="0" u="none" strike="noStrike">
                          <a:solidFill>
                            <a:schemeClr val="tx1"/>
                          </a:solidFill>
                          <a:effectLst/>
                          <a:latin typeface="Meiryo UI"/>
                          <a:ea typeface="Meiryo UI"/>
                        </a:rPr>
                        <a:t>変わるので注意</a:t>
                      </a:r>
                      <a:r>
                        <a:rPr lang="ja-JP" altLang="en-US" sz="1200" b="0" i="0" u="none" strike="noStrike" dirty="0">
                          <a:solidFill>
                            <a:schemeClr val="tx1"/>
                          </a:solidFill>
                          <a:effectLst/>
                          <a:latin typeface="Meiryo UI"/>
                          <a:ea typeface="Meiryo UI"/>
                        </a:rPr>
                        <a:t>すること。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毎月</a:t>
                      </a:r>
                      <a:r>
                        <a:rPr kumimoji="1" lang="en-US" altLang="ja-JP" sz="1200" b="0" i="0" u="none" strike="noStrike" kern="1200" noProof="0" dirty="0">
                          <a:solidFill>
                            <a:schemeClr val="tx1"/>
                          </a:solidFill>
                          <a:effectLst/>
                          <a:latin typeface="Meiryo UI"/>
                          <a:ea typeface="Meiryo UI"/>
                          <a:cs typeface="+mn-cs"/>
                        </a:rPr>
                        <a:t>17</a:t>
                      </a:r>
                      <a:r>
                        <a:rPr kumimoji="1" lang="ja-JP" altLang="en-US" sz="1200" b="0" i="0" u="none" strike="noStrike" kern="1200" noProof="0" dirty="0">
                          <a:solidFill>
                            <a:schemeClr val="tx1"/>
                          </a:solidFill>
                          <a:effectLst/>
                          <a:latin typeface="Meiryo UI"/>
                          <a:ea typeface="Meiryo UI"/>
                          <a:cs typeface="+mn-cs"/>
                        </a:rPr>
                        <a:t>日は「減塩の日」。食塩を多く含む食品や調味料を控え、食生活の見直しを提案する。</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dirty="0">
                          <a:solidFill>
                            <a:schemeClr val="tx1"/>
                          </a:solidFill>
                          <a:effectLst/>
                          <a:latin typeface="Meiryo UI"/>
                          <a:ea typeface="Meiryo UI"/>
                          <a:cs typeface="+mn-cs"/>
                        </a:rPr>
                        <a:t>梅雨が明けると、日差しが一気に強くなり、日焼け対策商品の需要が高まる。これと併せて熱中症対策も行うこと。</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dirty="0">
                          <a:solidFill>
                            <a:schemeClr val="tx1"/>
                          </a:solidFill>
                          <a:effectLst/>
                          <a:latin typeface="Meiryo UI"/>
                          <a:ea typeface="Meiryo UI"/>
                          <a:cs typeface="+mn-cs"/>
                        </a:rPr>
                        <a:t>梅雨明け後は、桃、パイナップル、メロン、マスカットなど夏のフルーツを使ったデザート、飲料、酒をお薦めしたい。</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rgbClr val="FFE1E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ハンバーガー、カツサンド、ホットドッグなど移動中でも気軽に食べられるワンハンドフードのキャンペーンを行おう。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夏休みに入り、梅雨が明けると野外行楽をする人でにぎわう。行楽地近隣の店舗では、関連商品を強化し、スタッフ人員を確保。</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ビールのお供といえばナッツ類。ビール最盛期の今、ナッツ</a:t>
                      </a:r>
                      <a:r>
                        <a:rPr kumimoji="1" lang="ja-JP" altLang="en-US" sz="1200" u="none" strike="noStrike" kern="1200">
                          <a:solidFill>
                            <a:schemeClr val="tx1"/>
                          </a:solidFill>
                          <a:effectLst/>
                          <a:latin typeface="Meiryo UI"/>
                          <a:ea typeface="Meiryo UI"/>
                          <a:cs typeface="+mn-cs"/>
                        </a:rPr>
                        <a:t>やスルメ、</a:t>
                      </a:r>
                      <a:r>
                        <a:rPr kumimoji="1" lang="ja-JP" altLang="en-US" sz="1200" u="none" strike="noStrike" kern="1200" dirty="0">
                          <a:solidFill>
                            <a:schemeClr val="tx1"/>
                          </a:solidFill>
                          <a:effectLst/>
                          <a:latin typeface="Meiryo UI"/>
                          <a:ea typeface="Meiryo UI"/>
                          <a:cs typeface="+mn-cs"/>
                        </a:rPr>
                        <a:t>缶詰などの商品もアピール。</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二十四節気の一つで、一年で最も暑さが厳しい時。熱中症や夏バテが起きやすいので、対策コーナーを展開していこう。</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削り節は日本食の調味料の基礎。出汁料理や和食の提案をしよう。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30</a:t>
                      </a:r>
                      <a:r>
                        <a:rPr lang="ja-JP" altLang="en-US" sz="1200" b="0" i="0" u="none" strike="noStrike" dirty="0">
                          <a:solidFill>
                            <a:schemeClr val="tx1"/>
                          </a:solidFill>
                          <a:effectLst/>
                          <a:latin typeface="Meiryo UI"/>
                          <a:ea typeface="Meiryo UI"/>
                        </a:rPr>
                        <a:t>度を超えると氷が動く。かき氷、氷菓、ロックアイスの他、野外行楽では板氷も用意。アイスパックなど冷却商品も需要が高い。</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一年を通した土用丑の日の中でも、夏の知名度が一番高い。ウナギやスタミナ料理、土用シジミ、ウナギに合う惣菜などを用意。</a:t>
                      </a: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夏の商品の売り込み強化時期。スイカを使った新商品の販促を強化する。類似フレーバーの商品は早めに見直し、商品の回転率を高めよう。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夏バテが起きやすい頃。スタミナ食もだが、バランスの良い食事を取ることが大切。野菜が多く取れる飲料やサラダを提案。</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カレーや香辛料を使った商品のキャンペーンを展開しよう。香辛料の効いた料理で、夏バテの季節を乗り切りたい。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「梅干しを食べると難（</a:t>
                      </a:r>
                      <a:r>
                        <a:rPr lang="en-US" altLang="ja-JP" sz="1200" b="0" i="0" u="none" strike="noStrike" dirty="0">
                          <a:solidFill>
                            <a:schemeClr val="tx1"/>
                          </a:solidFill>
                          <a:effectLst/>
                          <a:latin typeface="Meiryo UI"/>
                          <a:ea typeface="Meiryo UI"/>
                        </a:rPr>
                        <a:t>7</a:t>
                      </a:r>
                      <a:r>
                        <a:rPr lang="ja-JP" altLang="en-US" sz="1200" b="0" i="0" u="none" strike="noStrike" dirty="0">
                          <a:solidFill>
                            <a:schemeClr val="tx1"/>
                          </a:solidFill>
                          <a:effectLst/>
                          <a:latin typeface="Meiryo UI"/>
                          <a:ea typeface="Meiryo UI"/>
                        </a:rPr>
                        <a:t>）が去（</a:t>
                      </a:r>
                      <a:r>
                        <a:rPr lang="en-US" altLang="ja-JP" sz="1200" b="0" i="0" u="none" strike="noStrike" dirty="0">
                          <a:solidFill>
                            <a:schemeClr val="tx1"/>
                          </a:solidFill>
                          <a:effectLst/>
                          <a:latin typeface="Meiryo UI"/>
                          <a:ea typeface="Meiryo UI"/>
                        </a:rPr>
                        <a:t>3</a:t>
                      </a:r>
                      <a:r>
                        <a:rPr lang="ja-JP" altLang="en-US" sz="1200" b="0" i="0" u="none" strike="noStrike" dirty="0">
                          <a:solidFill>
                            <a:schemeClr val="tx1"/>
                          </a:solidFill>
                          <a:effectLst/>
                          <a:latin typeface="Meiryo UI"/>
                          <a:ea typeface="Meiryo UI"/>
                        </a:rPr>
                        <a:t>）る（</a:t>
                      </a:r>
                      <a:r>
                        <a:rPr lang="en-US" altLang="ja-JP" sz="1200" b="0" i="0" u="none" strike="noStrike" dirty="0">
                          <a:solidFill>
                            <a:schemeClr val="tx1"/>
                          </a:solidFill>
                          <a:effectLst/>
                          <a:latin typeface="Meiryo UI"/>
                          <a:ea typeface="Meiryo UI"/>
                        </a:rPr>
                        <a:t>0</a:t>
                      </a:r>
                      <a:r>
                        <a:rPr lang="ja-JP" altLang="en-US" sz="1200" b="0" i="0" u="none" strike="noStrike" dirty="0">
                          <a:solidFill>
                            <a:schemeClr val="tx1"/>
                          </a:solidFill>
                          <a:effectLst/>
                          <a:latin typeface="Meiryo UI"/>
                          <a:ea typeface="Meiryo UI"/>
                        </a:rPr>
                        <a:t>）」とのいわれに由来する。販促物でいわれを記し、暑さで食欲のない人にアピールしよう。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そば単品だけでなく、タレやトッピング、天ぷら等、そばに合う惣菜などの</a:t>
                      </a:r>
                      <a:r>
                        <a:rPr lang="ja-JP" altLang="en-US" sz="1200" b="0" i="0" u="none" strike="noStrike">
                          <a:solidFill>
                            <a:schemeClr val="tx1"/>
                          </a:solidFill>
                          <a:effectLst/>
                          <a:latin typeface="Meiryo UI"/>
                          <a:ea typeface="Meiryo UI"/>
                        </a:rPr>
                        <a:t>プラスワン購入を訴求しよう。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花火の最盛期。ミニバケツ、ライターなど関連商品をエンドで展開。夜間の欠品がないように注意しよう。</a:t>
                      </a:r>
                      <a:endParaRPr lang="ja-JP" altLang="ja-JP" sz="1200" dirty="0">
                        <a:solidFill>
                          <a:schemeClr val="tx1"/>
                        </a:solidFill>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夏休み中の昼食に悩む母親が多い。カレーうどんなど、手軽に食べられる弁当、惣菜、加工食品、冷凍食品を提案。軽食にもお薦めする。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はちみつは健康と美容に良い食べ物。夏バテなどで身体が弱る頃なので</a:t>
                      </a:r>
                      <a:r>
                        <a:rPr lang="ja-JP" altLang="en-US" sz="1200" b="0" i="0" u="none" strike="noStrike">
                          <a:solidFill>
                            <a:schemeClr val="tx1"/>
                          </a:solidFill>
                          <a:effectLst/>
                          <a:latin typeface="Meiryo UI"/>
                          <a:ea typeface="Meiryo UI"/>
                        </a:rPr>
                        <a:t>、健康によいとされる食品</a:t>
                      </a:r>
                      <a:r>
                        <a:rPr lang="ja-JP" altLang="en-US" sz="1200" b="0" i="0" u="none" strike="noStrike" dirty="0">
                          <a:solidFill>
                            <a:schemeClr val="tx1"/>
                          </a:solidFill>
                          <a:effectLst/>
                          <a:latin typeface="Meiryo UI"/>
                          <a:ea typeface="Meiryo UI"/>
                        </a:rPr>
                        <a:t>をまとめて展開し、販促物で効能を表示しよう。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118600">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a:p>
          <a:p>
            <a:r>
              <a:rPr kumimoji="1" lang="ja-JP" altLang="en-US" sz="800"/>
              <a:t>　「ダイキン</a:t>
            </a:r>
            <a:r>
              <a:rPr kumimoji="1" lang="en-US" altLang="ja-JP" sz="800"/>
              <a:t>AIR</a:t>
            </a:r>
            <a:r>
              <a:rPr kumimoji="1" lang="ja-JP" altLang="en-US" sz="800"/>
              <a:t>カレンダー」を参照させて頂いております。　　　　　　　　　　　　　　　　　　　　　　</a:t>
            </a:r>
            <a:endParaRPr kumimoji="1" lang="en-US" altLang="ja-JP" sz="800"/>
          </a:p>
          <a:p>
            <a:r>
              <a:rPr kumimoji="1" lang="ja-JP" altLang="en-US" sz="800"/>
              <a:t>　　　　　　　</a:t>
            </a:r>
            <a:r>
              <a:rPr kumimoji="1" lang="en-US" altLang="ja-JP" sz="800"/>
              <a:t>https://www.daikin.co.jp/otenki/calendar_web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61" name="図 60">
            <a:extLst>
              <a:ext uri="{FF2B5EF4-FFF2-40B4-BE49-F238E27FC236}">
                <a16:creationId xmlns:a16="http://schemas.microsoft.com/office/drawing/2014/main" id="{B5BE4C4C-6D8B-A93F-ACEC-8FB13FA9EC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7714" y="2040674"/>
            <a:ext cx="288059" cy="288059"/>
          </a:xfrm>
          <a:prstGeom prst="rect">
            <a:avLst/>
          </a:prstGeom>
        </p:spPr>
      </p:pic>
      <p:pic>
        <p:nvPicPr>
          <p:cNvPr id="73" name="図 72">
            <a:extLst>
              <a:ext uri="{FF2B5EF4-FFF2-40B4-BE49-F238E27FC236}">
                <a16:creationId xmlns:a16="http://schemas.microsoft.com/office/drawing/2014/main" id="{EEB5E566-48B3-0297-1D24-0A8F4DE6161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586531" y="1957392"/>
            <a:ext cx="337754" cy="314325"/>
          </a:xfrm>
          <a:prstGeom prst="rect">
            <a:avLst/>
          </a:prstGeom>
        </p:spPr>
      </p:pic>
      <p:pic>
        <p:nvPicPr>
          <p:cNvPr id="74" name="図 73">
            <a:extLst>
              <a:ext uri="{FF2B5EF4-FFF2-40B4-BE49-F238E27FC236}">
                <a16:creationId xmlns:a16="http://schemas.microsoft.com/office/drawing/2014/main" id="{33F6B764-8276-CB09-034F-6D74599B42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34476" y="2061940"/>
            <a:ext cx="242575" cy="245526"/>
          </a:xfrm>
          <a:prstGeom prst="rect">
            <a:avLst/>
          </a:prstGeom>
        </p:spPr>
      </p:pic>
      <p:pic>
        <p:nvPicPr>
          <p:cNvPr id="75" name="図 74">
            <a:extLst>
              <a:ext uri="{FF2B5EF4-FFF2-40B4-BE49-F238E27FC236}">
                <a16:creationId xmlns:a16="http://schemas.microsoft.com/office/drawing/2014/main" id="{B66A944C-C20E-20DF-EC51-D9C244EB1F5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776875" y="1954790"/>
            <a:ext cx="337754" cy="314325"/>
          </a:xfrm>
          <a:prstGeom prst="rect">
            <a:avLst/>
          </a:prstGeom>
        </p:spPr>
      </p:pic>
      <p:pic>
        <p:nvPicPr>
          <p:cNvPr id="76" name="図 75">
            <a:extLst>
              <a:ext uri="{FF2B5EF4-FFF2-40B4-BE49-F238E27FC236}">
                <a16:creationId xmlns:a16="http://schemas.microsoft.com/office/drawing/2014/main" id="{49825F8F-5186-6CDC-96E1-3BA4AA08D4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79410" y="2043994"/>
            <a:ext cx="242575" cy="245526"/>
          </a:xfrm>
          <a:prstGeom prst="rect">
            <a:avLst/>
          </a:prstGeom>
        </p:spPr>
      </p:pic>
      <p:pic>
        <p:nvPicPr>
          <p:cNvPr id="77" name="図 76">
            <a:extLst>
              <a:ext uri="{FF2B5EF4-FFF2-40B4-BE49-F238E27FC236}">
                <a16:creationId xmlns:a16="http://schemas.microsoft.com/office/drawing/2014/main" id="{CD138886-FF41-F21D-A67F-03211559773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388431" y="1953675"/>
            <a:ext cx="337754" cy="314325"/>
          </a:xfrm>
          <a:prstGeom prst="rect">
            <a:avLst/>
          </a:prstGeom>
        </p:spPr>
      </p:pic>
      <p:pic>
        <p:nvPicPr>
          <p:cNvPr id="81" name="図 80">
            <a:extLst>
              <a:ext uri="{FF2B5EF4-FFF2-40B4-BE49-F238E27FC236}">
                <a16:creationId xmlns:a16="http://schemas.microsoft.com/office/drawing/2014/main" id="{5826BD8C-015B-F51C-5952-30216A11B1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88634" y="2050458"/>
            <a:ext cx="242575" cy="245526"/>
          </a:xfrm>
          <a:prstGeom prst="rect">
            <a:avLst/>
          </a:prstGeom>
        </p:spPr>
      </p:pic>
      <p:pic>
        <p:nvPicPr>
          <p:cNvPr id="83" name="図 82">
            <a:extLst>
              <a:ext uri="{FF2B5EF4-FFF2-40B4-BE49-F238E27FC236}">
                <a16:creationId xmlns:a16="http://schemas.microsoft.com/office/drawing/2014/main" id="{7705D25A-4FDE-D226-562B-B70036BEF6D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4484378" y="1964062"/>
            <a:ext cx="337754" cy="314325"/>
          </a:xfrm>
          <a:prstGeom prst="rect">
            <a:avLst/>
          </a:prstGeom>
        </p:spPr>
      </p:pic>
      <p:pic>
        <p:nvPicPr>
          <p:cNvPr id="84" name="図 83">
            <a:extLst>
              <a:ext uri="{FF2B5EF4-FFF2-40B4-BE49-F238E27FC236}">
                <a16:creationId xmlns:a16="http://schemas.microsoft.com/office/drawing/2014/main" id="{635FC52C-0CEE-A09B-22CC-92272A951D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35721" y="2051709"/>
            <a:ext cx="242575" cy="245526"/>
          </a:xfrm>
          <a:prstGeom prst="rect">
            <a:avLst/>
          </a:prstGeom>
        </p:spPr>
      </p:pic>
      <p:pic>
        <p:nvPicPr>
          <p:cNvPr id="86" name="図 85">
            <a:extLst>
              <a:ext uri="{FF2B5EF4-FFF2-40B4-BE49-F238E27FC236}">
                <a16:creationId xmlns:a16="http://schemas.microsoft.com/office/drawing/2014/main" id="{2EBC7805-D960-3B15-BEB8-220ED5477FB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790153" y="1961665"/>
            <a:ext cx="337754" cy="314325"/>
          </a:xfrm>
          <a:prstGeom prst="rect">
            <a:avLst/>
          </a:prstGeom>
        </p:spPr>
      </p:pic>
      <p:pic>
        <p:nvPicPr>
          <p:cNvPr id="99" name="図 98">
            <a:extLst>
              <a:ext uri="{FF2B5EF4-FFF2-40B4-BE49-F238E27FC236}">
                <a16:creationId xmlns:a16="http://schemas.microsoft.com/office/drawing/2014/main" id="{FF286409-D00D-4089-30BF-3BA4B067BA0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02372" y="1972725"/>
            <a:ext cx="337754" cy="314325"/>
          </a:xfrm>
          <a:prstGeom prst="rect">
            <a:avLst/>
          </a:prstGeom>
        </p:spPr>
      </p:pic>
      <p:pic>
        <p:nvPicPr>
          <p:cNvPr id="100" name="図 99">
            <a:extLst>
              <a:ext uri="{FF2B5EF4-FFF2-40B4-BE49-F238E27FC236}">
                <a16:creationId xmlns:a16="http://schemas.microsoft.com/office/drawing/2014/main" id="{7005564A-DBFC-1E55-8168-AFDF03FAB6D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83993" y="1970035"/>
            <a:ext cx="337754" cy="314325"/>
          </a:xfrm>
          <a:prstGeom prst="rect">
            <a:avLst/>
          </a:prstGeom>
        </p:spPr>
      </p:pic>
      <p:pic>
        <p:nvPicPr>
          <p:cNvPr id="101" name="図 100">
            <a:extLst>
              <a:ext uri="{FF2B5EF4-FFF2-40B4-BE49-F238E27FC236}">
                <a16:creationId xmlns:a16="http://schemas.microsoft.com/office/drawing/2014/main" id="{C566B145-5289-1741-20EE-24E9CCFEBD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89494" y="1980213"/>
            <a:ext cx="337754" cy="314325"/>
          </a:xfrm>
          <a:prstGeom prst="rect">
            <a:avLst/>
          </a:prstGeom>
        </p:spPr>
      </p:pic>
      <p:pic>
        <p:nvPicPr>
          <p:cNvPr id="102" name="図 101">
            <a:extLst>
              <a:ext uri="{FF2B5EF4-FFF2-40B4-BE49-F238E27FC236}">
                <a16:creationId xmlns:a16="http://schemas.microsoft.com/office/drawing/2014/main" id="{3D4D9C28-E652-3E55-33F4-8E043FC93D0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137746" y="1970035"/>
            <a:ext cx="337754" cy="314325"/>
          </a:xfrm>
          <a:prstGeom prst="rect">
            <a:avLst/>
          </a:prstGeom>
        </p:spPr>
      </p:pic>
      <p:pic>
        <p:nvPicPr>
          <p:cNvPr id="103" name="図 102">
            <a:extLst>
              <a:ext uri="{FF2B5EF4-FFF2-40B4-BE49-F238E27FC236}">
                <a16:creationId xmlns:a16="http://schemas.microsoft.com/office/drawing/2014/main" id="{4396246C-3497-637D-7716-B3BAEA5727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3938" y="2050052"/>
            <a:ext cx="242575" cy="245526"/>
          </a:xfrm>
          <a:prstGeom prst="rect">
            <a:avLst/>
          </a:prstGeom>
        </p:spPr>
      </p:pic>
      <p:pic>
        <p:nvPicPr>
          <p:cNvPr id="104" name="図 103">
            <a:extLst>
              <a:ext uri="{FF2B5EF4-FFF2-40B4-BE49-F238E27FC236}">
                <a16:creationId xmlns:a16="http://schemas.microsoft.com/office/drawing/2014/main" id="{8E37C0FC-2508-6385-6FDA-49E15C3DED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63551" y="2038167"/>
            <a:ext cx="242575" cy="245526"/>
          </a:xfrm>
          <a:prstGeom prst="rect">
            <a:avLst/>
          </a:prstGeom>
        </p:spPr>
      </p:pic>
      <p:pic>
        <p:nvPicPr>
          <p:cNvPr id="11" name="図 10">
            <a:extLst>
              <a:ext uri="{FF2B5EF4-FFF2-40B4-BE49-F238E27FC236}">
                <a16:creationId xmlns:a16="http://schemas.microsoft.com/office/drawing/2014/main" id="{B102CB34-D022-60BD-F0D7-053266314C9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8853885" y="-224587"/>
            <a:ext cx="3032852" cy="2274639"/>
          </a:xfrm>
          <a:prstGeom prst="rect">
            <a:avLst/>
          </a:prstGeom>
        </p:spPr>
      </p:pic>
      <p:pic>
        <p:nvPicPr>
          <p:cNvPr id="12" name="図 11">
            <a:extLst>
              <a:ext uri="{FF2B5EF4-FFF2-40B4-BE49-F238E27FC236}">
                <a16:creationId xmlns:a16="http://schemas.microsoft.com/office/drawing/2014/main" id="{4D938329-CD8A-BBE1-63C0-4B1C7BED5A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77290" y="2041392"/>
            <a:ext cx="242575" cy="245526"/>
          </a:xfrm>
          <a:prstGeom prst="rect">
            <a:avLst/>
          </a:prstGeom>
        </p:spPr>
      </p:pic>
      <p:pic>
        <p:nvPicPr>
          <p:cNvPr id="13" name="図 12">
            <a:extLst>
              <a:ext uri="{FF2B5EF4-FFF2-40B4-BE49-F238E27FC236}">
                <a16:creationId xmlns:a16="http://schemas.microsoft.com/office/drawing/2014/main" id="{84D42D23-BA18-5D86-6AF7-28A313D0AE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2917" y="2041392"/>
            <a:ext cx="242575" cy="245526"/>
          </a:xfrm>
          <a:prstGeom prst="rect">
            <a:avLst/>
          </a:prstGeom>
        </p:spPr>
      </p:pic>
      <p:pic>
        <p:nvPicPr>
          <p:cNvPr id="14" name="図 13">
            <a:extLst>
              <a:ext uri="{FF2B5EF4-FFF2-40B4-BE49-F238E27FC236}">
                <a16:creationId xmlns:a16="http://schemas.microsoft.com/office/drawing/2014/main" id="{DF354E06-2E0D-4A68-59F1-12D3DF0EB3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8269" y="2041392"/>
            <a:ext cx="242575" cy="245526"/>
          </a:xfrm>
          <a:prstGeom prst="rect">
            <a:avLst/>
          </a:prstGeom>
        </p:spPr>
      </p:pic>
      <p:pic>
        <p:nvPicPr>
          <p:cNvPr id="15" name="図 14">
            <a:extLst>
              <a:ext uri="{FF2B5EF4-FFF2-40B4-BE49-F238E27FC236}">
                <a16:creationId xmlns:a16="http://schemas.microsoft.com/office/drawing/2014/main" id="{697FDF1F-45CE-82B9-118D-CC684CEC7C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96218" y="2043994"/>
            <a:ext cx="242575" cy="245526"/>
          </a:xfrm>
          <a:prstGeom prst="rect">
            <a:avLst/>
          </a:prstGeom>
        </p:spPr>
      </p:pic>
      <p:pic>
        <p:nvPicPr>
          <p:cNvPr id="16" name="図 15">
            <a:extLst>
              <a:ext uri="{FF2B5EF4-FFF2-40B4-BE49-F238E27FC236}">
                <a16:creationId xmlns:a16="http://schemas.microsoft.com/office/drawing/2014/main" id="{7825B4BE-2B5F-253E-0A33-E56596AB66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8053" y="2050052"/>
            <a:ext cx="288059" cy="288059"/>
          </a:xfrm>
          <a:prstGeom prst="rect">
            <a:avLst/>
          </a:prstGeom>
        </p:spPr>
      </p:pic>
      <p:pic>
        <p:nvPicPr>
          <p:cNvPr id="17" name="図 16">
            <a:extLst>
              <a:ext uri="{FF2B5EF4-FFF2-40B4-BE49-F238E27FC236}">
                <a16:creationId xmlns:a16="http://schemas.microsoft.com/office/drawing/2014/main" id="{D12A854B-71BB-A6A4-2AD0-087B50140F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32206" y="2050052"/>
            <a:ext cx="288059" cy="288059"/>
          </a:xfrm>
          <a:prstGeom prst="rect">
            <a:avLst/>
          </a:prstGeom>
        </p:spPr>
      </p:pic>
      <p:pic>
        <p:nvPicPr>
          <p:cNvPr id="19" name="図 18">
            <a:extLst>
              <a:ext uri="{FF2B5EF4-FFF2-40B4-BE49-F238E27FC236}">
                <a16:creationId xmlns:a16="http://schemas.microsoft.com/office/drawing/2014/main" id="{A0C7B847-232C-CAE0-508C-8933B4AF04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98003" y="2050052"/>
            <a:ext cx="288059" cy="288059"/>
          </a:xfrm>
          <a:prstGeom prst="rect">
            <a:avLst/>
          </a:prstGeom>
        </p:spPr>
      </p:pic>
      <p:pic>
        <p:nvPicPr>
          <p:cNvPr id="25" name="図 24">
            <a:extLst>
              <a:ext uri="{FF2B5EF4-FFF2-40B4-BE49-F238E27FC236}">
                <a16:creationId xmlns:a16="http://schemas.microsoft.com/office/drawing/2014/main" id="{D527B5C1-B188-36A2-D49B-FA9515C64D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5409" y="2040673"/>
            <a:ext cx="288059" cy="288059"/>
          </a:xfrm>
          <a:prstGeom prst="rect">
            <a:avLst/>
          </a:prstGeom>
        </p:spPr>
      </p:pic>
      <p:pic>
        <p:nvPicPr>
          <p:cNvPr id="26" name="図 25">
            <a:extLst>
              <a:ext uri="{FF2B5EF4-FFF2-40B4-BE49-F238E27FC236}">
                <a16:creationId xmlns:a16="http://schemas.microsoft.com/office/drawing/2014/main" id="{0218D2D5-9DE5-B56D-3610-A7AE415AA5F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878203" y="1964062"/>
            <a:ext cx="337754" cy="314325"/>
          </a:xfrm>
          <a:prstGeom prst="rect">
            <a:avLst/>
          </a:prstGeom>
        </p:spPr>
      </p:pic>
      <p:pic>
        <p:nvPicPr>
          <p:cNvPr id="28" name="図 27">
            <a:extLst>
              <a:ext uri="{FF2B5EF4-FFF2-40B4-BE49-F238E27FC236}">
                <a16:creationId xmlns:a16="http://schemas.microsoft.com/office/drawing/2014/main" id="{F5F7079B-EAD7-0F4C-FE11-3BFE9BBFC7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82722" y="2050948"/>
            <a:ext cx="288059" cy="288059"/>
          </a:xfrm>
          <a:prstGeom prst="rect">
            <a:avLst/>
          </a:prstGeom>
        </p:spPr>
      </p:pic>
      <p:pic>
        <p:nvPicPr>
          <p:cNvPr id="31" name="図 30">
            <a:extLst>
              <a:ext uri="{FF2B5EF4-FFF2-40B4-BE49-F238E27FC236}">
                <a16:creationId xmlns:a16="http://schemas.microsoft.com/office/drawing/2014/main" id="{2CE70481-FF5F-27A6-EF67-110DA9514D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268349" y="2050948"/>
            <a:ext cx="288059" cy="288059"/>
          </a:xfrm>
          <a:prstGeom prst="rect">
            <a:avLst/>
          </a:prstGeom>
        </p:spPr>
      </p:pic>
      <p:pic>
        <p:nvPicPr>
          <p:cNvPr id="34" name="図 33">
            <a:extLst>
              <a:ext uri="{FF2B5EF4-FFF2-40B4-BE49-F238E27FC236}">
                <a16:creationId xmlns:a16="http://schemas.microsoft.com/office/drawing/2014/main" id="{0B49E22F-E81B-AA04-F9FD-086BE57BA5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18790" y="2050052"/>
            <a:ext cx="288059" cy="288059"/>
          </a:xfrm>
          <a:prstGeom prst="rect">
            <a:avLst/>
          </a:prstGeom>
        </p:spPr>
      </p:pic>
      <p:pic>
        <p:nvPicPr>
          <p:cNvPr id="38" name="図 37">
            <a:extLst>
              <a:ext uri="{FF2B5EF4-FFF2-40B4-BE49-F238E27FC236}">
                <a16:creationId xmlns:a16="http://schemas.microsoft.com/office/drawing/2014/main" id="{473EC9E3-6517-A162-AFB4-4017CAE699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04417" y="2050052"/>
            <a:ext cx="288059" cy="288059"/>
          </a:xfrm>
          <a:prstGeom prst="rect">
            <a:avLst/>
          </a:prstGeom>
        </p:spPr>
      </p:pic>
      <p:pic>
        <p:nvPicPr>
          <p:cNvPr id="45" name="図 44">
            <a:extLst>
              <a:ext uri="{FF2B5EF4-FFF2-40B4-BE49-F238E27FC236}">
                <a16:creationId xmlns:a16="http://schemas.microsoft.com/office/drawing/2014/main" id="{F3E729A9-4BBF-C467-F6F5-F2A791FA2A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610592" y="2039778"/>
            <a:ext cx="288059" cy="288059"/>
          </a:xfrm>
          <a:prstGeom prst="rect">
            <a:avLst/>
          </a:prstGeom>
        </p:spPr>
      </p:pic>
      <p:pic>
        <p:nvPicPr>
          <p:cNvPr id="47" name="図 46">
            <a:extLst>
              <a:ext uri="{FF2B5EF4-FFF2-40B4-BE49-F238E27FC236}">
                <a16:creationId xmlns:a16="http://schemas.microsoft.com/office/drawing/2014/main" id="{90FE206E-6261-3FB5-E53D-679290896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75671" y="2050052"/>
            <a:ext cx="288059" cy="288059"/>
          </a:xfrm>
          <a:prstGeom prst="rect">
            <a:avLst/>
          </a:prstGeom>
        </p:spPr>
      </p:pic>
      <p:pic>
        <p:nvPicPr>
          <p:cNvPr id="48" name="図 47">
            <a:extLst>
              <a:ext uri="{FF2B5EF4-FFF2-40B4-BE49-F238E27FC236}">
                <a16:creationId xmlns:a16="http://schemas.microsoft.com/office/drawing/2014/main" id="{23ECEE7C-215D-A5BE-B345-A4188DE66B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61298" y="2039777"/>
            <a:ext cx="288059" cy="288059"/>
          </a:xfrm>
          <a:prstGeom prst="rect">
            <a:avLst/>
          </a:prstGeom>
        </p:spPr>
      </p:pic>
      <p:pic>
        <p:nvPicPr>
          <p:cNvPr id="49" name="図 48">
            <a:extLst>
              <a:ext uri="{FF2B5EF4-FFF2-40B4-BE49-F238E27FC236}">
                <a16:creationId xmlns:a16="http://schemas.microsoft.com/office/drawing/2014/main" id="{70122FD7-C912-AE26-135D-3D59F4C126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32552" y="2039777"/>
            <a:ext cx="288059" cy="288059"/>
          </a:xfrm>
          <a:prstGeom prst="rect">
            <a:avLst/>
          </a:prstGeom>
        </p:spPr>
      </p:pic>
      <p:pic>
        <p:nvPicPr>
          <p:cNvPr id="51" name="図 50">
            <a:extLst>
              <a:ext uri="{FF2B5EF4-FFF2-40B4-BE49-F238E27FC236}">
                <a16:creationId xmlns:a16="http://schemas.microsoft.com/office/drawing/2014/main" id="{EA3C711F-96A0-4253-58D4-D391404409B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293640" y="1951391"/>
            <a:ext cx="337754" cy="314325"/>
          </a:xfrm>
          <a:prstGeom prst="rect">
            <a:avLst/>
          </a:prstGeom>
        </p:spPr>
      </p:pic>
      <p:pic>
        <p:nvPicPr>
          <p:cNvPr id="57" name="図 56">
            <a:extLst>
              <a:ext uri="{FF2B5EF4-FFF2-40B4-BE49-F238E27FC236}">
                <a16:creationId xmlns:a16="http://schemas.microsoft.com/office/drawing/2014/main" id="{EFF23781-DD4A-7E34-E3D3-9F5337E63EA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166" y="2140995"/>
            <a:ext cx="1298441" cy="1298441"/>
          </a:xfrm>
          <a:prstGeom prst="rect">
            <a:avLst/>
          </a:prstGeom>
        </p:spPr>
      </p:pic>
      <p:pic>
        <p:nvPicPr>
          <p:cNvPr id="66" name="図 65">
            <a:extLst>
              <a:ext uri="{FF2B5EF4-FFF2-40B4-BE49-F238E27FC236}">
                <a16:creationId xmlns:a16="http://schemas.microsoft.com/office/drawing/2014/main" id="{4E4947DC-23B6-3311-B721-9457184C62A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0681" y="8922753"/>
            <a:ext cx="1311470" cy="983602"/>
          </a:xfrm>
          <a:prstGeom prst="rect">
            <a:avLst/>
          </a:prstGeom>
        </p:spPr>
      </p:pic>
      <p:pic>
        <p:nvPicPr>
          <p:cNvPr id="68" name="図 67">
            <a:extLst>
              <a:ext uri="{FF2B5EF4-FFF2-40B4-BE49-F238E27FC236}">
                <a16:creationId xmlns:a16="http://schemas.microsoft.com/office/drawing/2014/main" id="{B10EC21E-053F-3179-6B46-D96218EF51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8267" y="12627001"/>
            <a:ext cx="1374259" cy="983602"/>
          </a:xfrm>
          <a:prstGeom prst="rect">
            <a:avLst/>
          </a:prstGeom>
        </p:spPr>
      </p:pic>
      <p:pic>
        <p:nvPicPr>
          <p:cNvPr id="70" name="図 69">
            <a:extLst>
              <a:ext uri="{FF2B5EF4-FFF2-40B4-BE49-F238E27FC236}">
                <a16:creationId xmlns:a16="http://schemas.microsoft.com/office/drawing/2014/main" id="{B2A154EC-ADD4-D7E7-18FC-FE4A6631ACD8}"/>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558871" y="13872460"/>
            <a:ext cx="1331060" cy="1230360"/>
          </a:xfrm>
          <a:prstGeom prst="rect">
            <a:avLst/>
          </a:prstGeom>
        </p:spPr>
      </p:pic>
      <p:pic>
        <p:nvPicPr>
          <p:cNvPr id="72" name="図 71">
            <a:extLst>
              <a:ext uri="{FF2B5EF4-FFF2-40B4-BE49-F238E27FC236}">
                <a16:creationId xmlns:a16="http://schemas.microsoft.com/office/drawing/2014/main" id="{68F977FE-FBDC-6943-92B6-C789F2F17103}"/>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5431071" y="12563516"/>
            <a:ext cx="1044429" cy="1032940"/>
          </a:xfrm>
          <a:prstGeom prst="rect">
            <a:avLst/>
          </a:prstGeom>
        </p:spPr>
      </p:pic>
      <p:pic>
        <p:nvPicPr>
          <p:cNvPr id="79" name="図 78">
            <a:extLst>
              <a:ext uri="{FF2B5EF4-FFF2-40B4-BE49-F238E27FC236}">
                <a16:creationId xmlns:a16="http://schemas.microsoft.com/office/drawing/2014/main" id="{393B2393-3258-10B7-E44B-BF55F4A6DB6F}"/>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9516112" y="13979922"/>
            <a:ext cx="1902405" cy="1051898"/>
          </a:xfrm>
          <a:prstGeom prst="rect">
            <a:avLst/>
          </a:prstGeom>
        </p:spPr>
      </p:pic>
      <p:pic>
        <p:nvPicPr>
          <p:cNvPr id="82" name="図 81">
            <a:extLst>
              <a:ext uri="{FF2B5EF4-FFF2-40B4-BE49-F238E27FC236}">
                <a16:creationId xmlns:a16="http://schemas.microsoft.com/office/drawing/2014/main" id="{4C6DB8C3-5DF4-860D-2C14-734F9C6A1C4F}"/>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14"/>
          <a:stretch/>
        </p:blipFill>
        <p:spPr>
          <a:xfrm>
            <a:off x="13470059" y="14873362"/>
            <a:ext cx="7772400" cy="402934"/>
          </a:xfrm>
          <a:prstGeom prst="rect">
            <a:avLst/>
          </a:prstGeom>
        </p:spPr>
      </p:pic>
      <p:pic>
        <p:nvPicPr>
          <p:cNvPr id="23" name="図 22">
            <a:extLst>
              <a:ext uri="{FF2B5EF4-FFF2-40B4-BE49-F238E27FC236}">
                <a16:creationId xmlns:a16="http://schemas.microsoft.com/office/drawing/2014/main" id="{D98FC2AF-BDBB-EB53-DCBD-18D19C99055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65365" y="3588341"/>
            <a:ext cx="1305791" cy="1144518"/>
          </a:xfrm>
          <a:prstGeom prst="rect">
            <a:avLst/>
          </a:prstGeom>
        </p:spPr>
      </p:pic>
      <p:pic>
        <p:nvPicPr>
          <p:cNvPr id="36" name="図 35">
            <a:extLst>
              <a:ext uri="{FF2B5EF4-FFF2-40B4-BE49-F238E27FC236}">
                <a16:creationId xmlns:a16="http://schemas.microsoft.com/office/drawing/2014/main" id="{7C6EEF64-06E7-F4CD-21E9-D7B04F70E4A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8919431" y="3435149"/>
            <a:ext cx="1769198" cy="1119033"/>
          </a:xfrm>
          <a:prstGeom prst="rect">
            <a:avLst/>
          </a:prstGeom>
        </p:spPr>
      </p:pic>
      <p:pic>
        <p:nvPicPr>
          <p:cNvPr id="52" name="図 51">
            <a:extLst>
              <a:ext uri="{FF2B5EF4-FFF2-40B4-BE49-F238E27FC236}">
                <a16:creationId xmlns:a16="http://schemas.microsoft.com/office/drawing/2014/main" id="{E4514C47-7089-4A68-973F-15635DE4716C}"/>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15286366" y="3458149"/>
            <a:ext cx="1046548" cy="1046548"/>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1906764"/>
            <a:ext cx="9583490" cy="3004808"/>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1982866"/>
            <a:ext cx="4500440" cy="583191"/>
          </a:xfrm>
          <a:prstGeom prst="roundRect">
            <a:avLst/>
          </a:prstGeom>
          <a:solidFill>
            <a:srgbClr val="FFE699"/>
          </a:solidFill>
          <a:ln w="28575">
            <a:solidFill>
              <a:srgbClr val="FF9900"/>
            </a:solidFill>
          </a:ln>
          <a:effectLst/>
        </p:spPr>
        <p:txBody>
          <a:bodyPr wrap="square" lIns="36576" tIns="22860" rIns="36576" bIns="22860" anchor="ctr" upright="1"/>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アジの南蛮漬け</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食欲そそるさっぱりおかず</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907554" y="1948102"/>
            <a:ext cx="4909448" cy="587100"/>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パプリカの肉詰め</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732458" y="258380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彩り豊か</a:t>
            </a:r>
            <a:endParaRPr lang="en-US" altLang="ja-JP" sz="1400" b="1" dirty="0">
              <a:latin typeface="HG丸ｺﾞｼｯｸM-PRO"/>
              <a:ea typeface="HG丸ｺﾞｼｯｸ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丸ｺﾞｼｯｸM-PRO" panose="020F0600000000000000" pitchFamily="50" charset="-128"/>
                <a:ea typeface="HG丸ｺﾞｼｯｸM-PRO" panose="020F0600000000000000" pitchFamily="50" charset="-128"/>
              </a:rPr>
              <a:t>パプリカ（赤・黄）はそれぞれ</a:t>
            </a:r>
            <a:r>
              <a:rPr lang="en-US" altLang="ja-JP" sz="1050" dirty="0">
                <a:latin typeface="HG丸ｺﾞｼｯｸM-PRO" panose="020F0600000000000000" pitchFamily="50" charset="-128"/>
                <a:ea typeface="HG丸ｺﾞｼｯｸM-PRO" panose="020F0600000000000000" pitchFamily="50" charset="-128"/>
              </a:rPr>
              <a:t>4</a:t>
            </a:r>
            <a:r>
              <a:rPr lang="ja-JP" altLang="en-US" sz="1050" dirty="0">
                <a:latin typeface="HG丸ｺﾞｼｯｸM-PRO" panose="020F0600000000000000" pitchFamily="50" charset="-128"/>
                <a:ea typeface="HG丸ｺﾞｼｯｸM-PRO" panose="020F0600000000000000" pitchFamily="50" charset="-128"/>
              </a:rPr>
              <a:t>等分にし、種を取り除く。</a:t>
            </a:r>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2</a:t>
            </a:r>
            <a:r>
              <a:rPr lang="ja-JP" altLang="en-US" sz="1050" dirty="0">
                <a:latin typeface="HGMaruGothicMPRO" panose="020F0600000000000000" pitchFamily="34" charset="-128"/>
                <a:ea typeface="HGMaruGothicMPRO" panose="020F0600000000000000" pitchFamily="34" charset="-128"/>
                <a:cs typeface="HG丸ｺﾞｼｯｸM-PRO"/>
              </a:rPr>
              <a:t>：タマネギはみじん切りにする。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b="0" i="0" dirty="0">
              <a:effectLst/>
              <a:latin typeface="HGMaruGothicMPRO" panose="020F0600000000000000" pitchFamily="34" charset="-128"/>
              <a:ea typeface="HGMaruGothicMPRO" panose="020F0600000000000000" pitchFamily="34"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3</a:t>
            </a:r>
            <a:r>
              <a:rPr lang="ja-JP" altLang="en-US" sz="1050" dirty="0">
                <a:latin typeface="HGMaruGothicMPRO" panose="020F0600000000000000" pitchFamily="34" charset="-128"/>
                <a:ea typeface="HGMaruGothicMPRO" panose="020F0600000000000000" pitchFamily="34" charset="-128"/>
                <a:cs typeface="HG丸ｺﾞｼｯｸM-PRO"/>
              </a:rPr>
              <a:t>：ボウルにタマネギと</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を入れ、粘りが出るまで手で混ぜる。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a:latin typeface="HGMaruGothicMPRO" panose="020F0600000000000000" pitchFamily="34" charset="-128"/>
                <a:ea typeface="HGMaruGothicMPRO" panose="020F0600000000000000" pitchFamily="34" charset="-128"/>
                <a:cs typeface="HG丸ｺﾞｼｯｸM-PRO"/>
              </a:rPr>
              <a:t>：パプリカに（３）を詰める。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a:latin typeface="HGMaruGothicMPRO" panose="020F0600000000000000" pitchFamily="34" charset="-128"/>
                <a:ea typeface="HGMaruGothicMPRO" panose="020F0600000000000000" pitchFamily="34" charset="-128"/>
                <a:cs typeface="HG丸ｺﾞｼｯｸM-PRO"/>
              </a:rPr>
              <a:t>：フライパン</a:t>
            </a:r>
            <a:r>
              <a:rPr lang="ja-JP" altLang="en-US" sz="1050" dirty="0">
                <a:latin typeface="HGMaruGothicMPRO" panose="020F0600000000000000" pitchFamily="34" charset="-128"/>
                <a:ea typeface="HGMaruGothicMPRO" panose="020F0600000000000000" pitchFamily="34" charset="-128"/>
                <a:cs typeface="HG丸ｺﾞｼｯｸM-PRO"/>
              </a:rPr>
              <a:t>にオリーブ油を中火で熱し、（</a:t>
            </a:r>
            <a:r>
              <a:rPr lang="en-US" altLang="ja-JP" sz="1050" dirty="0">
                <a:latin typeface="HGMaruGothicMPRO" panose="020F0600000000000000" pitchFamily="34" charset="-128"/>
                <a:ea typeface="HGMaruGothicMPRO" panose="020F0600000000000000" pitchFamily="34" charset="-128"/>
                <a:cs typeface="HG丸ｺﾞｼｯｸM-PRO"/>
              </a:rPr>
              <a:t>3</a:t>
            </a:r>
            <a:r>
              <a:rPr lang="ja-JP" altLang="en-US" sz="1050" dirty="0">
                <a:latin typeface="HGMaruGothicMPRO" panose="020F0600000000000000" pitchFamily="34" charset="-128"/>
                <a:ea typeface="HGMaruGothicMPRO" panose="020F0600000000000000" pitchFamily="34" charset="-128"/>
                <a:cs typeface="HG丸ｺﾞｼｯｸM-PRO"/>
              </a:rPr>
              <a:t>）を焼く。</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     </a:t>
            </a:r>
            <a:r>
              <a:rPr lang="ja-JP" altLang="en-US" sz="1050" dirty="0">
                <a:latin typeface="HGMaruGothicMPRO" panose="020F0600000000000000" pitchFamily="34" charset="-128"/>
                <a:ea typeface="HGMaruGothicMPRO" panose="020F0600000000000000" pitchFamily="34" charset="-128"/>
                <a:cs typeface="HG丸ｺﾞｼｯｸM-PRO"/>
              </a:rPr>
              <a:t>両面焼き色がついたら弱火にし、ふたをして</a:t>
            </a:r>
            <a:r>
              <a:rPr lang="en-US" altLang="ja-JP" sz="1050" dirty="0">
                <a:latin typeface="HGMaruGothicMPRO" panose="020F0600000000000000" pitchFamily="34" charset="-128"/>
                <a:ea typeface="HGMaruGothicMPRO" panose="020F0600000000000000" pitchFamily="34" charset="-128"/>
                <a:cs typeface="HG丸ｺﾞｼｯｸM-PRO"/>
              </a:rPr>
              <a:t>3</a:t>
            </a:r>
            <a:r>
              <a:rPr lang="ja-JP" altLang="en-US" sz="1050" dirty="0">
                <a:latin typeface="HGMaruGothicMPRO" panose="020F0600000000000000" pitchFamily="34" charset="-128"/>
                <a:ea typeface="HGMaruGothicMPRO" panose="020F0600000000000000" pitchFamily="34" charset="-128"/>
                <a:cs typeface="HG丸ｺﾞｼｯｸM-PRO"/>
              </a:rPr>
              <a:t>分ほど焼く。</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  </a:t>
            </a:r>
          </a:p>
          <a:p>
            <a:r>
              <a:rPr lang="ja-JP" altLang="en-US" sz="1050">
                <a:latin typeface="HGMaruGothicMPRO" panose="020F0600000000000000" pitchFamily="34" charset="-128"/>
                <a:ea typeface="HGMaruGothicMPRO" panose="020F0600000000000000" pitchFamily="34" charset="-128"/>
                <a:cs typeface="HG丸ｺﾞｼｯｸM-PRO"/>
              </a:rPr>
              <a:t>６：</a:t>
            </a:r>
            <a:r>
              <a:rPr lang="ja-JP" altLang="en-US" sz="1050">
                <a:latin typeface="HGMaruGothicMPRO"/>
                <a:ea typeface="HGMaruGothicMPRO"/>
                <a:cs typeface="HG丸ｺﾞｼｯｸM-PRO"/>
              </a:rPr>
              <a:t>器</a:t>
            </a:r>
            <a:r>
              <a:rPr lang="ja-JP" altLang="en-US" sz="1050" dirty="0">
                <a:latin typeface="HGMaruGothicMPRO"/>
                <a:ea typeface="HGMaruGothicMPRO"/>
                <a:cs typeface="HG丸ｺﾞｼｯｸM-PRO"/>
              </a:rPr>
              <a:t>に盛り付け、混ぜ合わせた</a:t>
            </a:r>
            <a:r>
              <a:rPr lang="en-US" altLang="ja-JP" sz="1050" dirty="0">
                <a:latin typeface="HGMaruGothicMPRO"/>
                <a:ea typeface="HGMaruGothicMPRO"/>
                <a:cs typeface="HG丸ｺﾞｼｯｸM-PRO"/>
              </a:rPr>
              <a:t>【B】</a:t>
            </a:r>
            <a:r>
              <a:rPr lang="ja-JP" altLang="en-US" sz="1050" dirty="0">
                <a:latin typeface="HGMaruGothicMPRO" panose="020F0600000000000000" pitchFamily="34" charset="-128"/>
                <a:ea typeface="HGMaruGothicMPRO" panose="020F0600000000000000" pitchFamily="34" charset="-128"/>
                <a:cs typeface="HG丸ｺﾞｼｯｸM-PRO"/>
              </a:rPr>
              <a:t>をかける。</a:t>
            </a:r>
            <a:endParaRPr lang="en-US" altLang="ja-JP" sz="1050" dirty="0">
              <a:latin typeface="HGMaruGothicMPRO"/>
              <a:ea typeface="HGMaruGothicMPRO"/>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アジ</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１：タマネギは薄切りにし、ニンジンはせん切りにする。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２：（１）を、混ぜ合わせた</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に漬け込む。</a:t>
            </a:r>
            <a:endParaRPr lang="en-US" altLang="ja-JP" sz="1050" dirty="0">
              <a:latin typeface="HGMaruGothicMPRO"/>
              <a:ea typeface="HGMaruGothicMPRO"/>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アジは骨があれば取り、塩・こしょうをふる。</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ポリ袋に片栗粉とアジを入れ、口を閉じて振り、全体にまぶす。</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：１７０度に熱したサラダ油でアジを揚げる。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５：熱いうちにアジと（２）をからませ、３０分ほど漬け込む。</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６：</a:t>
            </a:r>
            <a:r>
              <a:rPr lang="ja-JP" altLang="en-US" sz="1050">
                <a:latin typeface="HGMaruGothicMPRO" panose="020F0600000000000000" pitchFamily="34" charset="-128"/>
                <a:ea typeface="HGMaruGothicMPRO" panose="020F0600000000000000" pitchFamily="34" charset="-128"/>
                <a:sym typeface="Wingdings" panose="05000000000000000000" pitchFamily="2" charset="2"/>
              </a:rPr>
              <a:t>器</a:t>
            </a:r>
            <a:r>
              <a:rPr lang="ja-JP" altLang="en-US" sz="1050" dirty="0">
                <a:latin typeface="HGMaruGothicMPRO" panose="020F0600000000000000" pitchFamily="34" charset="-128"/>
                <a:ea typeface="HGMaruGothicMPRO" panose="020F0600000000000000" pitchFamily="34" charset="-128"/>
                <a:sym typeface="Wingdings" panose="05000000000000000000" pitchFamily="2" charset="2"/>
              </a:rPr>
              <a:t>に盛り付ける。</a:t>
            </a:r>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a:t>
            </a:r>
            <a:r>
              <a:rPr lang="ja-JP" altLang="en-US" sz="1200" b="1" i="0" strike="noStrike" dirty="0">
                <a:latin typeface="HGMaruGothicMPRO"/>
                <a:ea typeface="HGMaruGothicMPRO"/>
                <a:cs typeface="HG丸ｺﾞｼｯｸM-PRO"/>
              </a:rPr>
              <a:t>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パプリカ（赤・黄）　各</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タマネギ　</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個　　</a:t>
            </a:r>
            <a:r>
              <a:rPr lang="ja-JP" altLang="en-US" sz="1050">
                <a:latin typeface="HGMaruGothicMPRO"/>
                <a:ea typeface="HGMaruGothicMPRO"/>
                <a:cs typeface="HG丸ｺﾞｼｯｸM-PRO"/>
              </a:rPr>
              <a:t>オリーブ油　適量　　</a:t>
            </a: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合いびき肉　</a:t>
            </a:r>
            <a:r>
              <a:rPr lang="en" altLang="ja-JP" sz="1050" dirty="0">
                <a:latin typeface="HGMaruGothicMPRO"/>
                <a:ea typeface="HGMaruGothicMPRO"/>
                <a:cs typeface="HG丸ｺﾞｼｯｸM-PRO"/>
              </a:rPr>
              <a:t>300g</a:t>
            </a:r>
            <a:r>
              <a:rPr lang="ja-JP" altLang="en-US" sz="1050" dirty="0">
                <a:latin typeface="HGMaruGothicMPRO"/>
                <a:ea typeface="HGMaruGothicMPRO"/>
                <a:cs typeface="HG丸ｺﾞｼｯｸM-PRO"/>
              </a:rPr>
              <a:t>　　卵　</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個</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パン粉　</a:t>
            </a:r>
            <a:r>
              <a:rPr lang="en-US" altLang="ja-JP" sz="1050" dirty="0">
                <a:latin typeface="HGMaruGothicMPRO"/>
                <a:ea typeface="HGMaruGothicMPRO"/>
                <a:cs typeface="HG丸ｺﾞｼｯｸM-PRO"/>
              </a:rPr>
              <a:t>1/4</a:t>
            </a:r>
            <a:r>
              <a:rPr lang="ja-JP" altLang="en-US" sz="1050" dirty="0">
                <a:latin typeface="HGMaruGothicMPRO"/>
                <a:ea typeface="HGMaruGothicMPRO"/>
                <a:cs typeface="HG丸ｺﾞｼｯｸM-PRO"/>
              </a:rPr>
              <a:t>カップ</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牛乳　大さじ</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　　ニンニク　</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片</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塩・こしょう　各適量　　</a:t>
            </a: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【B】</a:t>
            </a:r>
          </a:p>
          <a:p>
            <a:pPr rtl="1">
              <a:lnSpc>
                <a:spcPts val="1600"/>
              </a:lnSpc>
              <a:defRPr sz="1000"/>
            </a:pPr>
            <a:r>
              <a:rPr lang="ja-JP" altLang="en-US" sz="1050" dirty="0">
                <a:latin typeface="HGMaruGothicMPRO"/>
                <a:ea typeface="HGMaruGothicMPRO"/>
                <a:cs typeface="HG丸ｺﾞｼｯｸM-PRO"/>
              </a:rPr>
              <a:t>ケチャップ　大さじ</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　　ウスターソース　大さじ</a:t>
            </a:r>
            <a:r>
              <a:rPr lang="en-US" altLang="ja-JP" sz="1050" dirty="0">
                <a:latin typeface="HGMaruGothicMPRO"/>
                <a:ea typeface="HGMaruGothicMPRO"/>
                <a:cs typeface="HG丸ｺﾞｼｯｸM-PRO"/>
              </a:rPr>
              <a:t>2</a:t>
            </a: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153066"/>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1">
                    <a:lumMod val="75000"/>
                  </a:schemeClr>
                </a:solidFill>
                <a:latin typeface="メイリオ" panose="020B0604030504040204" pitchFamily="50" charset="-128"/>
                <a:ea typeface="メイリオ" panose="020B0604030504040204" pitchFamily="50" charset="-128"/>
              </a:rPr>
              <a:t>〈2026</a:t>
            </a:r>
            <a:r>
              <a:rPr lang="ja-JP" altLang="en-US" sz="2400" b="1" i="0" strike="noStrike">
                <a:solidFill>
                  <a:schemeClr val="accent1">
                    <a:lumMod val="75000"/>
                  </a:schemeClr>
                </a:solidFill>
                <a:latin typeface="メイリオ" panose="020B0604030504040204" pitchFamily="50" charset="-128"/>
                <a:ea typeface="メイリオ" panose="020B0604030504040204" pitchFamily="50" charset="-128"/>
              </a:rPr>
              <a:t>年７月版</a:t>
            </a:r>
            <a:r>
              <a:rPr lang="en-US" altLang="ja-JP" sz="2400" b="1" i="0" strike="noStrike" dirty="0">
                <a:solidFill>
                  <a:schemeClr val="accent1">
                    <a:lumMod val="75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5" y="2690793"/>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アジは</a:t>
            </a:r>
            <a:r>
              <a:rPr lang="en" altLang="ja-JP" sz="1050" dirty="0">
                <a:latin typeface="HGMaruGothicMPRO"/>
                <a:ea typeface="HGMaruGothicMPRO"/>
              </a:rPr>
              <a:t>DHA</a:t>
            </a:r>
            <a:r>
              <a:rPr lang="ja-JP" altLang="en" sz="1050" dirty="0">
                <a:latin typeface="HGMaruGothicMPRO"/>
                <a:ea typeface="HGMaruGothicMPRO"/>
              </a:rPr>
              <a:t>、</a:t>
            </a:r>
            <a:r>
              <a:rPr lang="en" altLang="ja-JP" sz="1050" dirty="0">
                <a:latin typeface="HGMaruGothicMPRO"/>
                <a:ea typeface="HGMaruGothicMPRO"/>
              </a:rPr>
              <a:t>EPA</a:t>
            </a:r>
            <a:r>
              <a:rPr lang="ja-JP" altLang="en-US" sz="1050" dirty="0">
                <a:latin typeface="HGMaruGothicMPRO"/>
                <a:ea typeface="HGMaruGothicMPRO"/>
              </a:rPr>
              <a:t>、カリウム、カルシウム、たんぱく質、ビタミン</a:t>
            </a:r>
            <a:r>
              <a:rPr lang="en-US" altLang="ja-JP" sz="1050" dirty="0">
                <a:latin typeface="HGMaruGothicMPRO"/>
                <a:ea typeface="HGMaruGothicMPRO"/>
              </a:rPr>
              <a:t>B</a:t>
            </a:r>
            <a:r>
              <a:rPr lang="ja-JP" altLang="en-US" sz="1050" dirty="0">
                <a:latin typeface="HGMaruGothicMPRO"/>
                <a:ea typeface="HGMaruGothicMPRO"/>
              </a:rPr>
              <a:t>類、ビタミン</a:t>
            </a:r>
            <a:r>
              <a:rPr lang="en-US" altLang="ja-JP" sz="1050" dirty="0">
                <a:latin typeface="HGMaruGothicMPRO"/>
                <a:ea typeface="HGMaruGothicMPRO"/>
              </a:rPr>
              <a:t>D</a:t>
            </a:r>
            <a:r>
              <a:rPr lang="ja-JP" altLang="en-US" sz="1050" dirty="0">
                <a:latin typeface="HGMaruGothicMPRO"/>
                <a:ea typeface="HGMaruGothicMPRO"/>
              </a:rPr>
              <a:t>、ビタミン</a:t>
            </a:r>
            <a:r>
              <a:rPr lang="en-US" altLang="ja-JP" sz="1050" dirty="0">
                <a:latin typeface="HGMaruGothicMPRO"/>
                <a:ea typeface="HGMaruGothicMPRO"/>
              </a:rPr>
              <a:t>E</a:t>
            </a:r>
            <a:r>
              <a:rPr lang="ja-JP" altLang="en-US" sz="1050" dirty="0">
                <a:latin typeface="HGMaruGothicMPRO"/>
                <a:ea typeface="HGMaruGothicMPRO"/>
              </a:rPr>
              <a:t>を多く含む。</a:t>
            </a:r>
            <a:r>
              <a:rPr lang="en" altLang="ja-JP" sz="1050" dirty="0">
                <a:latin typeface="HGMaruGothicMPRO"/>
                <a:ea typeface="HGMaruGothicMPRO"/>
              </a:rPr>
              <a:t> EPA</a:t>
            </a:r>
            <a:r>
              <a:rPr lang="ja-JP" altLang="en-US" sz="1050" dirty="0">
                <a:latin typeface="HGMaruGothicMPRO"/>
                <a:ea typeface="HGMaruGothicMPRO"/>
              </a:rPr>
              <a:t>は血流を良くする</a:t>
            </a:r>
            <a:r>
              <a:rPr lang="ja-JP" altLang="en-US" sz="1050">
                <a:latin typeface="HGMaruGothicMPRO"/>
                <a:ea typeface="HGMaruGothicMPRO"/>
              </a:rPr>
              <a:t>働きがあり、</a:t>
            </a:r>
            <a:r>
              <a:rPr lang="ja-JP" altLang="en-US" sz="1050" dirty="0">
                <a:latin typeface="HGMaruGothicMPRO"/>
                <a:ea typeface="HGMaruGothicMPRO"/>
              </a:rPr>
              <a:t>血圧の低下や血液をサラサラにする</a:t>
            </a:r>
            <a:r>
              <a:rPr lang="ja-JP" altLang="en-US" sz="1050">
                <a:latin typeface="HGMaruGothicMPRO"/>
                <a:ea typeface="HGMaruGothicMPRO"/>
              </a:rPr>
              <a:t>効果がある。また、</a:t>
            </a:r>
            <a:r>
              <a:rPr lang="en" altLang="ja-JP" sz="1050" dirty="0">
                <a:latin typeface="HGMaruGothicMPRO"/>
                <a:ea typeface="HGMaruGothicMPRO"/>
              </a:rPr>
              <a:t> DHA</a:t>
            </a:r>
            <a:r>
              <a:rPr lang="ja-JP" altLang="en-US" sz="1050" dirty="0">
                <a:latin typeface="HGMaruGothicMPRO"/>
                <a:ea typeface="HGMaruGothicMPRO"/>
              </a:rPr>
              <a:t>は記憶力や学習能力を</a:t>
            </a:r>
            <a:r>
              <a:rPr lang="ja-JP" altLang="en-US" sz="1050">
                <a:latin typeface="HGMaruGothicMPRO"/>
                <a:ea typeface="HGMaruGothicMPRO"/>
              </a:rPr>
              <a:t>向上させたり、</a:t>
            </a:r>
            <a:r>
              <a:rPr lang="ja-JP" altLang="en-US" sz="1050" dirty="0">
                <a:latin typeface="HGMaruGothicMPRO"/>
                <a:ea typeface="HGMaruGothicMPRO"/>
              </a:rPr>
              <a:t>血中の中性脂肪を低下</a:t>
            </a:r>
            <a:r>
              <a:rPr lang="ja-JP" altLang="en-US" sz="1050">
                <a:latin typeface="HGMaruGothicMPRO"/>
                <a:ea typeface="HGMaruGothicMPRO"/>
              </a:rPr>
              <a:t>させる効果もある</a:t>
            </a:r>
            <a:r>
              <a:rPr lang="ja-JP" altLang="en-US" sz="1050" dirty="0">
                <a:latin typeface="HGMaruGothicMPRO"/>
                <a:ea typeface="HGMaruGothicMPRO"/>
              </a:rPr>
              <a:t>。</a:t>
            </a:r>
            <a:endParaRPr lang="en-US" altLang="ja-JP" sz="1050" dirty="0">
              <a:latin typeface="HGMaruGothicMPRO"/>
              <a:ea typeface="HGMaruGothicMPRO"/>
            </a:endParaRPr>
          </a:p>
          <a:p>
            <a:r>
              <a:rPr lang="ja-JP" altLang="en-US" sz="1050" dirty="0">
                <a:latin typeface="HGMaruGothicMPRO"/>
                <a:ea typeface="HGMaruGothicMPRO"/>
              </a:rPr>
              <a:t>　</a:t>
            </a:r>
            <a:r>
              <a:rPr lang="en" altLang="ja-JP" sz="1050" dirty="0">
                <a:latin typeface="HGMaruGothicMPRO"/>
                <a:ea typeface="HGMaruGothicMPRO"/>
              </a:rPr>
              <a:t>DHA</a:t>
            </a:r>
            <a:r>
              <a:rPr lang="ja-JP" altLang="en-US" sz="1050" dirty="0">
                <a:latin typeface="HGMaruGothicMPRO"/>
                <a:ea typeface="HGMaruGothicMPRO"/>
              </a:rPr>
              <a:t>や</a:t>
            </a:r>
            <a:r>
              <a:rPr lang="en" altLang="ja-JP" sz="1050" dirty="0">
                <a:latin typeface="HGMaruGothicMPRO"/>
                <a:ea typeface="HGMaruGothicMPRO"/>
              </a:rPr>
              <a:t>EPA</a:t>
            </a:r>
            <a:r>
              <a:rPr lang="ja-JP" altLang="en-US" sz="1050" dirty="0">
                <a:latin typeface="HGMaruGothicMPRO"/>
                <a:ea typeface="HGMaruGothicMPRO"/>
              </a:rPr>
              <a:t>を含む脂は加熱によって流出しやすいため、新鮮なものが手に入る場合は、刺身で食べるの</a:t>
            </a:r>
            <a:r>
              <a:rPr lang="ja-JP" altLang="en-US" sz="1050">
                <a:latin typeface="HGMaruGothicMPRO"/>
                <a:ea typeface="HGMaruGothicMPRO"/>
              </a:rPr>
              <a:t>がおすすめだ</a:t>
            </a:r>
            <a:r>
              <a:rPr lang="ja-JP" altLang="en-US" sz="1050" dirty="0">
                <a:latin typeface="HGMaruGothicMPRO"/>
                <a:ea typeface="HGMaruGothicMPRO"/>
              </a:rPr>
              <a:t>。加熱する場合は揚げ物よりは塩焼きが良く、煮物などにした場合は汁ごと食べるとよい。</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44200" y="9653572"/>
            <a:ext cx="9425048"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 ７月上旬は梅雨真っただ中。近年は集中的な豪雨などもあり、天気予報が気になる時季。梅雨が明けると気温は一気に上昇し、夏本番の天候に。熱中症や紫外線対策商品が本格的に動く。３週目あたりに夏休みが始まるため、近隣の学校をはじめ事業所の夏休み期間を事前に確認しよう。夏休みに入ると海や山、プール、</a:t>
            </a:r>
            <a:r>
              <a:rPr lang="ja-JP" altLang="en-US" dirty="0">
                <a:latin typeface="HGMaruGothicMPRO" panose="020F0600000000000000" pitchFamily="34" charset="-128"/>
                <a:ea typeface="HGMaruGothicMPRO" panose="020F0600000000000000" pitchFamily="34" charset="-128"/>
              </a:rPr>
              <a:t>バーベキュー</a:t>
            </a:r>
            <a:r>
              <a:rPr lang="ja-JP" altLang="en" dirty="0">
                <a:effectLst/>
                <a:latin typeface="HGMaruGothicMPRO" panose="020F0600000000000000" pitchFamily="34" charset="-128"/>
                <a:ea typeface="HGMaruGothicMPRO" panose="020F0600000000000000" pitchFamily="34" charset="-128"/>
              </a:rPr>
              <a:t>、</a:t>
            </a:r>
            <a:r>
              <a:rPr lang="ja-JP" altLang="en-US" dirty="0">
                <a:effectLst/>
                <a:latin typeface="HGMaruGothicMPRO" panose="020F0600000000000000" pitchFamily="34" charset="-128"/>
                <a:ea typeface="HGMaruGothicMPRO" panose="020F0600000000000000" pitchFamily="34" charset="-128"/>
              </a:rPr>
              <a:t>フェスなどの夏レジャー・アウトドアが盛んになる。花火大会や夏祭りなどの商機を逃さないようにしよう。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◆猛暑対策</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汗をかく</a:t>
            </a:r>
            <a:r>
              <a:rPr lang="ja-JP" altLang="en-US">
                <a:effectLst/>
                <a:latin typeface="HGMaruGothicMPRO" panose="020F0600000000000000" pitchFamily="34" charset="-128"/>
                <a:ea typeface="HGMaruGothicMPRO" panose="020F0600000000000000" pitchFamily="34" charset="-128"/>
              </a:rPr>
              <a:t>ことは体内</a:t>
            </a:r>
            <a:r>
              <a:rPr lang="ja-JP" altLang="en-US" dirty="0">
                <a:effectLst/>
                <a:latin typeface="HGMaruGothicMPRO" panose="020F0600000000000000" pitchFamily="34" charset="-128"/>
                <a:ea typeface="HGMaruGothicMPRO" panose="020F0600000000000000" pitchFamily="34" charset="-128"/>
              </a:rPr>
              <a:t>の熱を</a:t>
            </a:r>
            <a:r>
              <a:rPr lang="ja-JP" altLang="en-US">
                <a:effectLst/>
                <a:latin typeface="HGMaruGothicMPRO" panose="020F0600000000000000" pitchFamily="34" charset="-128"/>
                <a:ea typeface="HGMaruGothicMPRO" panose="020F0600000000000000" pitchFamily="34" charset="-128"/>
              </a:rPr>
              <a:t>排出し、皮膚</a:t>
            </a:r>
            <a:r>
              <a:rPr lang="ja-JP" altLang="en-US" dirty="0">
                <a:effectLst/>
                <a:latin typeface="HGMaruGothicMPRO" panose="020F0600000000000000" pitchFamily="34" charset="-128"/>
                <a:ea typeface="HGMaruGothicMPRO" panose="020F0600000000000000" pitchFamily="34" charset="-128"/>
              </a:rPr>
              <a:t>表面の温度を</a:t>
            </a:r>
            <a:r>
              <a:rPr lang="ja-JP" altLang="en-US">
                <a:effectLst/>
                <a:latin typeface="HGMaruGothicMPRO" panose="020F0600000000000000" pitchFamily="34" charset="-128"/>
                <a:ea typeface="HGMaruGothicMPRO" panose="020F0600000000000000" pitchFamily="34" charset="-128"/>
              </a:rPr>
              <a:t>下げるため、猛暑</a:t>
            </a:r>
            <a:r>
              <a:rPr lang="ja-JP" altLang="en-US" dirty="0">
                <a:effectLst/>
                <a:latin typeface="HGMaruGothicMPRO" panose="020F0600000000000000" pitchFamily="34" charset="-128"/>
                <a:ea typeface="HGMaruGothicMPRO" panose="020F0600000000000000" pitchFamily="34" charset="-128"/>
              </a:rPr>
              <a:t>対策として</a:t>
            </a:r>
            <a:r>
              <a:rPr lang="ja-JP" altLang="en-US">
                <a:effectLst/>
                <a:latin typeface="HGMaruGothicMPRO" panose="020F0600000000000000" pitchFamily="34" charset="-128"/>
                <a:ea typeface="HGMaruGothicMPRO" panose="020F0600000000000000" pitchFamily="34" charset="-128"/>
              </a:rPr>
              <a:t>も有効だ。</a:t>
            </a:r>
            <a:r>
              <a:rPr lang="ja-JP" altLang="en-US" dirty="0">
                <a:effectLst/>
                <a:latin typeface="HGMaruGothicMPRO" panose="020F0600000000000000" pitchFamily="34" charset="-128"/>
                <a:ea typeface="HGMaruGothicMPRO" panose="020F0600000000000000" pitchFamily="34" charset="-128"/>
              </a:rPr>
              <a:t>コリアンダー、ターメリックなどの洋スパイスや、ショウガ、唐辛子、ミョウガ、ワサビなどは発汗作用や消化吸収、殺菌作用などの効果があるという。汗と同時に失われるビタミン、ミネラルが含まれる夏野菜とともに摂取する。</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a:t>
            </a:r>
            <a:r>
              <a:rPr lang="ja-JP" altLang="en-US" b="1" dirty="0">
                <a:latin typeface="HGMaruGothicMPRO" panose="020F0600000000000000" pitchFamily="34" charset="-128"/>
                <a:ea typeface="HGMaruGothicMPRO" panose="020F0600000000000000" pitchFamily="34" charset="-128"/>
              </a:rPr>
              <a:t>夏風邪予防＆対策</a:t>
            </a:r>
            <a:endParaRPr lang="en-US" altLang="ja-JP" b="1" dirty="0">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睡眠不足、不規則な食事などが原因で免疫力が低下し、夏風邪にかかるとされている</a:t>
            </a:r>
            <a:r>
              <a:rPr lang="ja-JP" altLang="en-US">
                <a:latin typeface="HGMaruGothicMPRO" panose="020F0600000000000000" pitchFamily="34" charset="-128"/>
                <a:ea typeface="HGMaruGothicMPRO" panose="020F0600000000000000" pitchFamily="34" charset="-128"/>
              </a:rPr>
              <a:t>。免疫力を高める食材の販促を強化する</a:t>
            </a:r>
            <a:r>
              <a:rPr lang="ja-JP" altLang="en-US" dirty="0">
                <a:latin typeface="HGMaruGothicMPRO" panose="020F0600000000000000" pitchFamily="34" charset="-128"/>
                <a:ea typeface="HGMaruGothicMPRO" panose="020F0600000000000000" pitchFamily="34" charset="-128"/>
              </a:rPr>
              <a:t>。例えば、ショウガ、ニンニク、山芋、納豆、チーズ、ヨーグルト、みそなどの発酵食品など。回復を促す胃に優しい対策食も紹介する。麺類、レトルトがゆ、スープ類、野菜ジュース、カットフルーツ、牛乳、豆乳など。マスクやティッシュペーパー、抗菌ハンドソープ、うがい薬、喉あめなども訴求する。</a:t>
            </a: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744200" y="891193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７月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パプリカ</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アジ（三枚におろしたもの）　２尾</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タマネギ　１</a:t>
            </a:r>
            <a:r>
              <a:rPr lang="en-US" altLang="ja-JP" sz="1050" dirty="0">
                <a:latin typeface="HGMaruGothicMPRO"/>
                <a:ea typeface="HGMaruGothicMPRO"/>
              </a:rPr>
              <a:t>/4</a:t>
            </a:r>
            <a:r>
              <a:rPr lang="ja-JP" altLang="en-US" sz="1050" dirty="0">
                <a:latin typeface="HGMaruGothicMPRO"/>
                <a:ea typeface="HGMaruGothicMPRO"/>
              </a:rPr>
              <a:t>個</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ニンジン　</a:t>
            </a:r>
            <a:r>
              <a:rPr lang="ja-JP" altLang="en-US" sz="1050" dirty="0">
                <a:latin typeface="HGMaruGothicMPRO"/>
                <a:ea typeface="HGMaruGothicMPRO"/>
              </a:rPr>
              <a:t>１</a:t>
            </a:r>
            <a:r>
              <a:rPr lang="en-US" altLang="ja-JP" sz="1050" dirty="0">
                <a:latin typeface="HGMaruGothicMPRO"/>
                <a:ea typeface="HGMaruGothicMPRO"/>
              </a:rPr>
              <a:t>/</a:t>
            </a:r>
            <a:r>
              <a:rPr lang="ja-JP" altLang="en-US" sz="1050" dirty="0">
                <a:latin typeface="HGMaruGothicMPRO"/>
                <a:ea typeface="HGMaruGothicMPRO"/>
              </a:rPr>
              <a:t>３本</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塩・こしょう・片栗粉　各適量</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サラダ油　大さじ</a:t>
            </a:r>
            <a:r>
              <a:rPr lang="en-US" altLang="ja-JP" sz="1050" dirty="0">
                <a:latin typeface="HGMaruGothicMPRO"/>
                <a:ea typeface="HGMaruGothicMPRO"/>
                <a:cs typeface="HG丸ｺﾞｼｯｸM-PRO"/>
              </a:rPr>
              <a:t>4 </a:t>
            </a: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酢　</a:t>
            </a:r>
            <a:r>
              <a:rPr lang="en-US" altLang="ja-JP" sz="1050" dirty="0">
                <a:latin typeface="HGMaruGothicMPRO"/>
                <a:ea typeface="HGMaruGothicMPRO"/>
                <a:cs typeface="HG丸ｺﾞｼｯｸM-PRO"/>
              </a:rPr>
              <a:t>100ml</a:t>
            </a:r>
          </a:p>
          <a:p>
            <a:pPr rtl="1">
              <a:lnSpc>
                <a:spcPts val="1600"/>
              </a:lnSpc>
              <a:defRPr sz="1000"/>
            </a:pPr>
            <a:r>
              <a:rPr lang="ja-JP" altLang="en-US" sz="1050" dirty="0">
                <a:latin typeface="HGMaruGothicMPRO"/>
                <a:ea typeface="HGMaruGothicMPRO"/>
                <a:cs typeface="HG丸ｺﾞｼｯｸM-PRO"/>
              </a:rPr>
              <a:t>砂糖　大さじ２　　塩　少々</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しょうゆ　小さじ２　　</a:t>
            </a:r>
            <a:r>
              <a:rPr lang="ja-JP" altLang="en-US" sz="1050" dirty="0">
                <a:latin typeface="HGMaruGothicMPRO"/>
                <a:ea typeface="HGMaruGothicMPRO"/>
              </a:rPr>
              <a:t>顆粒和風だし　小さじ</a:t>
            </a:r>
            <a:r>
              <a:rPr lang="en-US" altLang="ja-JP" sz="1050" dirty="0">
                <a:latin typeface="HGMaruGothicMPRO"/>
                <a:ea typeface="HGMaruGothicMPRO"/>
              </a:rPr>
              <a:t>1/2</a:t>
            </a: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133497"/>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パプリカは、</a:t>
            </a:r>
            <a:r>
              <a:rPr lang="ja-JP" altLang="en-US" sz="1050" dirty="0">
                <a:latin typeface="HG丸ｺﾞｼｯｸM-PRO" panose="020F0600000000000000" pitchFamily="50" charset="-128"/>
                <a:ea typeface="HG丸ｺﾞｼｯｸM-PRO" panose="020F0600000000000000" pitchFamily="50" charset="-128"/>
              </a:rPr>
              <a:t>ビタミン</a:t>
            </a:r>
            <a:r>
              <a:rPr lang="en" altLang="ja-JP" sz="1050" dirty="0">
                <a:latin typeface="HG丸ｺﾞｼｯｸM-PRO" panose="020F0600000000000000" pitchFamily="50" charset="-128"/>
                <a:ea typeface="HG丸ｺﾞｼｯｸM-PRO" panose="020F0600000000000000" pitchFamily="50" charset="-128"/>
              </a:rPr>
              <a:t>C</a:t>
            </a:r>
            <a:r>
              <a:rPr lang="ja-JP" altLang="en-US" sz="1050" dirty="0">
                <a:latin typeface="HG丸ｺﾞｼｯｸM-PRO" panose="020F0600000000000000" pitchFamily="50" charset="-128"/>
                <a:ea typeface="HG丸ｺﾞｼｯｸM-PRO" panose="020F0600000000000000" pitchFamily="50" charset="-128"/>
              </a:rPr>
              <a:t>、</a:t>
            </a:r>
            <a:r>
              <a:rPr lang="el-GR" altLang="ja-JP" sz="1050" dirty="0">
                <a:latin typeface="HG丸ｺﾞｼｯｸM-PRO" panose="020F0600000000000000" pitchFamily="50" charset="-128"/>
                <a:ea typeface="HG丸ｺﾞｼｯｸM-PRO" panose="020F0600000000000000" pitchFamily="50" charset="-128"/>
              </a:rPr>
              <a:t> </a:t>
            </a:r>
            <a:r>
              <a:rPr lang="ja-JP" altLang="en-US" sz="1050" dirty="0">
                <a:latin typeface="HG丸ｺﾞｼｯｸM-PRO" panose="020F0600000000000000" pitchFamily="50" charset="-128"/>
                <a:ea typeface="HG丸ｺﾞｼｯｸM-PRO" panose="020F0600000000000000" pitchFamily="50" charset="-128"/>
              </a:rPr>
              <a:t>ベータカロテン（ビタミン</a:t>
            </a:r>
            <a:r>
              <a:rPr lang="en-US" altLang="ja-JP" sz="1050" dirty="0">
                <a:latin typeface="HG丸ｺﾞｼｯｸM-PRO" panose="020F0600000000000000" pitchFamily="50" charset="-128"/>
                <a:ea typeface="HG丸ｺﾞｼｯｸM-PRO" panose="020F0600000000000000" pitchFamily="50" charset="-128"/>
              </a:rPr>
              <a:t>A</a:t>
            </a:r>
            <a:r>
              <a:rPr lang="ja-JP" altLang="en-US" sz="1050" dirty="0">
                <a:latin typeface="HG丸ｺﾞｼｯｸM-PRO" panose="020F0600000000000000" pitchFamily="50" charset="-128"/>
                <a:ea typeface="HG丸ｺﾞｼｯｸM-PRO" panose="020F0600000000000000" pitchFamily="50" charset="-128"/>
              </a:rPr>
              <a:t>）、ビタミン</a:t>
            </a:r>
            <a:r>
              <a:rPr lang="en" altLang="ja-JP" sz="1050" dirty="0">
                <a:latin typeface="HG丸ｺﾞｼｯｸM-PRO" panose="020F0600000000000000" pitchFamily="50" charset="-128"/>
                <a:ea typeface="HG丸ｺﾞｼｯｸM-PRO" panose="020F0600000000000000" pitchFamily="50" charset="-128"/>
              </a:rPr>
              <a:t>E</a:t>
            </a:r>
            <a:r>
              <a:rPr lang="ja-JP" altLang="en-US" sz="1050" dirty="0">
                <a:latin typeface="HG丸ｺﾞｼｯｸM-PRO" panose="020F0600000000000000" pitchFamily="50" charset="-128"/>
                <a:ea typeface="HG丸ｺﾞｼｯｸM-PRO" panose="020F0600000000000000" pitchFamily="50" charset="-128"/>
              </a:rPr>
              <a:t>、カリウム、ルテインを多く含む。パプリカは色によって栄養価が異なり、赤パプリカはビタミン</a:t>
            </a:r>
            <a:r>
              <a:rPr lang="en" altLang="ja-JP" sz="1050" dirty="0">
                <a:latin typeface="HG丸ｺﾞｼｯｸM-PRO" panose="020F0600000000000000" pitchFamily="50" charset="-128"/>
                <a:ea typeface="HG丸ｺﾞｼｯｸM-PRO" panose="020F0600000000000000" pitchFamily="50" charset="-128"/>
              </a:rPr>
              <a:t>C</a:t>
            </a:r>
            <a:r>
              <a:rPr lang="ja-JP" altLang="en-US" sz="1050" dirty="0">
                <a:latin typeface="HG丸ｺﾞｼｯｸM-PRO" panose="020F0600000000000000" pitchFamily="50" charset="-128"/>
                <a:ea typeface="HG丸ｺﾞｼｯｸM-PRO" panose="020F0600000000000000" pitchFamily="50" charset="-128"/>
              </a:rPr>
              <a:t>やベータカロテンがピーマン（緑）の約</a:t>
            </a:r>
            <a:r>
              <a:rPr lang="en-US" altLang="ja-JP" sz="1050" dirty="0">
                <a:latin typeface="HG丸ｺﾞｼｯｸM-PRO" panose="020F0600000000000000" pitchFamily="50" charset="-128"/>
                <a:ea typeface="HG丸ｺﾞｼｯｸM-PRO" panose="020F0600000000000000" pitchFamily="50" charset="-128"/>
              </a:rPr>
              <a:t>2</a:t>
            </a:r>
            <a:r>
              <a:rPr lang="ja-JP" altLang="en-US" sz="1050" dirty="0">
                <a:latin typeface="HG丸ｺﾞｼｯｸM-PRO" panose="020F0600000000000000" pitchFamily="50" charset="-128"/>
                <a:ea typeface="HG丸ｺﾞｼｯｸM-PRO" panose="020F0600000000000000" pitchFamily="50" charset="-128"/>
              </a:rPr>
              <a:t>倍以上、ビタミン</a:t>
            </a:r>
            <a:r>
              <a:rPr lang="en" altLang="ja-JP" sz="1050" dirty="0">
                <a:latin typeface="HG丸ｺﾞｼｯｸM-PRO" panose="020F0600000000000000" pitchFamily="50" charset="-128"/>
                <a:ea typeface="HG丸ｺﾞｼｯｸM-PRO" panose="020F0600000000000000" pitchFamily="50" charset="-128"/>
              </a:rPr>
              <a:t>E</a:t>
            </a:r>
            <a:r>
              <a:rPr lang="ja-JP" altLang="en-US" sz="1050" dirty="0">
                <a:latin typeface="HG丸ｺﾞｼｯｸM-PRO" panose="020F0600000000000000" pitchFamily="50" charset="-128"/>
                <a:ea typeface="HG丸ｺﾞｼｯｸM-PRO" panose="020F0600000000000000" pitchFamily="50" charset="-128"/>
              </a:rPr>
              <a:t>は約</a:t>
            </a:r>
            <a:r>
              <a:rPr lang="en-US" altLang="ja-JP" sz="1050" dirty="0">
                <a:latin typeface="HG丸ｺﾞｼｯｸM-PRO" panose="020F0600000000000000" pitchFamily="50" charset="-128"/>
                <a:ea typeface="HG丸ｺﾞｼｯｸM-PRO" panose="020F0600000000000000" pitchFamily="50" charset="-128"/>
              </a:rPr>
              <a:t>5</a:t>
            </a:r>
            <a:r>
              <a:rPr lang="ja-JP" altLang="en-US" sz="1050" dirty="0">
                <a:latin typeface="HG丸ｺﾞｼｯｸM-PRO" panose="020F0600000000000000" pitchFamily="50" charset="-128"/>
                <a:ea typeface="HG丸ｺﾞｼｯｸM-PRO" panose="020F0600000000000000" pitchFamily="50" charset="-128"/>
              </a:rPr>
              <a:t>倍も含まれるとされる。また黄色・オレンジ・赤色と完熟度が増すにつれて、栄養価も高くなっていく傾向がある。</a:t>
            </a:r>
            <a:r>
              <a:rPr lang="el-GR" altLang="ja-JP" sz="1050" dirty="0">
                <a:latin typeface="HG丸ｺﾞｼｯｸM-PRO" panose="020F0600000000000000" pitchFamily="50" charset="-128"/>
                <a:ea typeface="HG丸ｺﾞｼｯｸM-PRO" panose="020F0600000000000000" pitchFamily="50" charset="-128"/>
              </a:rPr>
              <a:t> </a:t>
            </a:r>
            <a:r>
              <a:rPr lang="ja-JP" altLang="en-US" sz="1050" dirty="0">
                <a:latin typeface="HG丸ｺﾞｼｯｸM-PRO" panose="020F0600000000000000" pitchFamily="50" charset="-128"/>
                <a:ea typeface="HG丸ｺﾞｼｯｸM-PRO" panose="020F0600000000000000" pitchFamily="50" charset="-128"/>
              </a:rPr>
              <a:t>ベータカロテンは、強い抗酸化作用を持ち、活性酸素の発生を抑える効能がある。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2352" y="4307997"/>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体が丸みを帯びて、ツヤがあり、厚みがあるものが新鮮だ。また、黄色味がかったもの、サイズとしては</a:t>
            </a:r>
            <a:r>
              <a:rPr lang="en-US" altLang="ja-JP" sz="1050" dirty="0">
                <a:latin typeface="HGMaruGothicMPRO"/>
                <a:ea typeface="HGMaruGothicMPRO"/>
              </a:rPr>
              <a:t>25</a:t>
            </a:r>
            <a:r>
              <a:rPr lang="en" altLang="ja-JP" sz="1050" dirty="0">
                <a:latin typeface="HGMaruGothicMPRO"/>
                <a:ea typeface="HGMaruGothicMPRO"/>
              </a:rPr>
              <a:t>cm</a:t>
            </a:r>
            <a:r>
              <a:rPr lang="ja-JP" altLang="en-US" sz="1050" dirty="0">
                <a:latin typeface="HGMaruGothicMPRO"/>
                <a:ea typeface="HGMaruGothicMPRO"/>
              </a:rPr>
              <a:t>前後のものが</a:t>
            </a:r>
            <a:r>
              <a:rPr lang="ja-JP" altLang="en-US" sz="1050">
                <a:latin typeface="HGMaruGothicMPRO"/>
                <a:ea typeface="HGMaruGothicMPRO"/>
              </a:rPr>
              <a:t>脂がのって</a:t>
            </a:r>
            <a:r>
              <a:rPr lang="ja-JP" altLang="en-US" sz="1050" dirty="0">
                <a:latin typeface="HGMaruGothicMPRO"/>
                <a:ea typeface="HGMaruGothicMPRO"/>
              </a:rPr>
              <a:t>おいしいといわれる。</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408837" y="3953227"/>
            <a:ext cx="19673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アジの選び方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305799" y="3889526"/>
            <a:ext cx="1853614" cy="294183"/>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パプリカの保存方法</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311248"/>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最適温度は</a:t>
            </a:r>
            <a:r>
              <a:rPr lang="en-US" altLang="ja-JP" sz="1050" dirty="0">
                <a:latin typeface="HGMaruGothicMPRO"/>
                <a:ea typeface="HGMaruGothicMPRO"/>
              </a:rPr>
              <a:t>10</a:t>
            </a:r>
            <a:r>
              <a:rPr lang="ja-JP" altLang="en-US" sz="1050" dirty="0">
                <a:latin typeface="HGMaruGothicMPRO"/>
                <a:ea typeface="HGMaruGothicMPRO"/>
              </a:rPr>
              <a:t>度で低温や水気に弱いのが特徴だ。夏場</a:t>
            </a:r>
            <a:r>
              <a:rPr lang="ja-JP" altLang="en-US" sz="1050">
                <a:latin typeface="HGMaruGothicMPRO"/>
                <a:ea typeface="HGMaruGothicMPRO"/>
              </a:rPr>
              <a:t>以外は、湿気</a:t>
            </a:r>
            <a:r>
              <a:rPr lang="ja-JP" altLang="en-US" sz="1050" dirty="0">
                <a:latin typeface="HGMaruGothicMPRO"/>
                <a:ea typeface="HGMaruGothicMPRO"/>
              </a:rPr>
              <a:t>の少ない冷暗所で常温保存すると長持ちさせることができる。</a:t>
            </a:r>
            <a:endParaRPr lang="en-US" altLang="ja-JP" sz="1050" dirty="0">
              <a:latin typeface="HGMaruGothicMPRO"/>
              <a:ea typeface="HGMaruGothicMPRO"/>
            </a:endParaRPr>
          </a:p>
          <a:p>
            <a:r>
              <a:rPr lang="ja-JP" altLang="en-US" sz="1050" dirty="0">
                <a:latin typeface="HGMaruGothicMPRO"/>
                <a:ea typeface="HGMaruGothicMPRO"/>
              </a:rPr>
              <a:t>　冷蔵保存の場合は、乾いたキッチンペーパーなどで優しく拭き取り、保存用袋に入れて野菜室で保存すると、</a:t>
            </a:r>
            <a:r>
              <a:rPr lang="en-US" altLang="ja-JP" sz="1050" dirty="0">
                <a:latin typeface="HGMaruGothicMPRO"/>
                <a:ea typeface="HGMaruGothicMPRO"/>
              </a:rPr>
              <a:t>1</a:t>
            </a:r>
            <a:r>
              <a:rPr lang="ja-JP" altLang="en-US" sz="1050" dirty="0">
                <a:latin typeface="HGMaruGothicMPRO"/>
                <a:ea typeface="HGMaruGothicMPRO"/>
              </a:rPr>
              <a:t>週間ほどもつ。</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8719593"/>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土用丑の日（７／２６）</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507317" y="9375391"/>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今年も高値が予想されるウナギは、ちらし寿司やひつまぶし、茶わん蒸し、う巻きなどのかさ増しメニューの提案で拡販につなげる。「土用の丑の日メニュー特集」といったコーナーを展開し、ウナギの他、代替商品であるアナゴや肉類、ウナギ関連商品を展開する。同時に牛・豚カルビと野菜の「スタミナ丼」も提案。</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526932" y="121137"/>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dirty="0">
                <a:solidFill>
                  <a:schemeClr val="accent5">
                    <a:lumMod val="50000"/>
                  </a:schemeClr>
                </a:solidFill>
                <a:latin typeface="メイリオ"/>
                <a:ea typeface="メイリオ"/>
              </a:rPr>
              <a:t>７月</a:t>
            </a:r>
            <a:r>
              <a:rPr lang="ja-JP" altLang="en-US" sz="2300" b="1" i="0" u="none" strike="noStrike" baseline="0" dirty="0">
                <a:solidFill>
                  <a:schemeClr val="accent5">
                    <a:lumMod val="50000"/>
                  </a:schemeClr>
                </a:solidFill>
                <a:latin typeface="メイリオ"/>
                <a:ea typeface="メイリオ"/>
              </a:rPr>
              <a:t>･</a:t>
            </a:r>
            <a:r>
              <a:rPr lang="ja-JP" altLang="en-US" sz="2300" b="1" dirty="0">
                <a:solidFill>
                  <a:schemeClr val="accent5">
                    <a:lumMod val="50000"/>
                  </a:schemeClr>
                </a:solidFill>
                <a:latin typeface="メイリオ"/>
                <a:ea typeface="メイリオ"/>
              </a:rPr>
              <a:t>･･旬の</a:t>
            </a:r>
            <a:r>
              <a:rPr lang="ja-JP" altLang="en-US" sz="2300" b="1" i="0" u="none" strike="noStrike" baseline="0" dirty="0">
                <a:solidFill>
                  <a:schemeClr val="accent5">
                    <a:lumMod val="50000"/>
                  </a:schemeClr>
                </a:solidFill>
                <a:latin typeface="メイリオ"/>
                <a:ea typeface="メイリオ"/>
              </a:rPr>
              <a:t>食材が盛りだくさん！ 行事や記念日に絡めた販促活動を</a:t>
            </a:r>
            <a:r>
              <a:rPr lang="ja-JP" altLang="en-US" sz="2300" b="1" i="0" u="none" strike="noStrike" baseline="0">
                <a:solidFill>
                  <a:schemeClr val="accent5">
                    <a:lumMod val="50000"/>
                  </a:schemeClr>
                </a:solidFill>
                <a:latin typeface="メイリオ"/>
                <a:ea typeface="メイリオ"/>
              </a:rPr>
              <a:t>展開しよう</a:t>
            </a:r>
            <a:r>
              <a:rPr lang="ja-JP" altLang="en-US" sz="2300" b="1" i="0" u="none" strike="noStrike" baseline="0" dirty="0">
                <a:solidFill>
                  <a:schemeClr val="accent5">
                    <a:lumMod val="50000"/>
                  </a:schemeClr>
                </a:solidFill>
                <a:latin typeface="メイリオ"/>
                <a:ea typeface="メイリオ"/>
              </a:rPr>
              <a:t>！</a:t>
            </a:r>
          </a:p>
          <a:p>
            <a:pPr algn="ctr">
              <a:lnSpc>
                <a:spcPts val="3400"/>
              </a:lnSpc>
              <a:defRPr sz="1000"/>
            </a:pPr>
            <a:r>
              <a:rPr lang="en-US" altLang="ja-JP" sz="2300" b="1" i="0" u="none" strike="noStrike" baseline="0" dirty="0">
                <a:solidFill>
                  <a:schemeClr val="accent5">
                    <a:lumMod val="60000"/>
                    <a:lumOff val="40000"/>
                  </a:schemeClr>
                </a:solidFill>
                <a:latin typeface="メイリオ"/>
                <a:ea typeface="メイリオ"/>
              </a:rPr>
              <a:t>〜</a:t>
            </a:r>
            <a:r>
              <a:rPr lang="ja-JP" altLang="en-US" sz="2300" b="1" i="0" u="none" strike="noStrike" baseline="0">
                <a:solidFill>
                  <a:schemeClr val="accent5">
                    <a:lumMod val="60000"/>
                    <a:lumOff val="40000"/>
                  </a:schemeClr>
                </a:solidFill>
                <a:latin typeface="メイリオ"/>
                <a:ea typeface="メイリオ"/>
              </a:rPr>
              <a:t>梅雨明け</a:t>
            </a:r>
            <a:r>
              <a:rPr lang="ja-JP" altLang="en-US" sz="2300" b="1" i="0" u="none" strike="noStrike" baseline="0" dirty="0">
                <a:solidFill>
                  <a:schemeClr val="accent5">
                    <a:lumMod val="60000"/>
                    <a:lumOff val="40000"/>
                  </a:schemeClr>
                </a:solidFill>
                <a:latin typeface="メイリオ"/>
                <a:ea typeface="メイリオ"/>
              </a:rPr>
              <a:t>からは「攻めの姿勢</a:t>
            </a:r>
            <a:r>
              <a:rPr lang="ja-JP" altLang="en-US" sz="2300" b="1" i="0" u="none" strike="noStrike" baseline="0">
                <a:solidFill>
                  <a:schemeClr val="accent5">
                    <a:lumMod val="60000"/>
                    <a:lumOff val="40000"/>
                  </a:schemeClr>
                </a:solidFill>
                <a:latin typeface="メイリオ"/>
                <a:ea typeface="メイリオ"/>
              </a:rPr>
              <a:t>」！</a:t>
            </a:r>
            <a:r>
              <a:rPr lang="en-US" altLang="ja-JP" sz="2300" b="1" i="0" u="none" strike="noStrike" baseline="0" dirty="0">
                <a:solidFill>
                  <a:schemeClr val="accent5">
                    <a:lumMod val="60000"/>
                    <a:lumOff val="40000"/>
                  </a:schemeClr>
                </a:solidFill>
                <a:latin typeface="メイリオ"/>
                <a:ea typeface="メイリオ"/>
              </a:rPr>
              <a:t>〜</a:t>
            </a:r>
            <a:endParaRPr lang="ja-JP" altLang="en-US" sz="2300" b="1" i="0" u="none" strike="noStrike" baseline="0" dirty="0">
              <a:solidFill>
                <a:schemeClr val="accent5">
                  <a:lumMod val="60000"/>
                  <a:lumOff val="40000"/>
                </a:schemeClr>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797523" y="1273500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夏の快眠対策</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790162" y="13382691"/>
            <a:ext cx="5627024"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solidFill>
                  <a:srgbClr val="FF0000"/>
                </a:solidFill>
                <a:effectLst/>
                <a:latin typeface="HGMaruGothicMPRO" panose="020F0600000000000000" pitchFamily="34" charset="-128"/>
                <a:ea typeface="HGMaruGothicMPRO" panose="020F0600000000000000" pitchFamily="34" charset="-128"/>
              </a:rPr>
              <a:t>　</a:t>
            </a:r>
            <a:r>
              <a:rPr lang="ja-JP" altLang="en-US" sz="1050" dirty="0">
                <a:effectLst/>
                <a:latin typeface="HGMaruGothicMPRO" panose="020F0600000000000000" pitchFamily="34" charset="-128"/>
                <a:ea typeface="HGMaruGothicMPRO" panose="020F0600000000000000" pitchFamily="34" charset="-128"/>
              </a:rPr>
              <a:t>夏の夜は蒸し暑く寝不足になりがち。深い眠りを得るには、快眠に良いとされるアミノ酸の一つ、トリプトファンを含むチーズやヨーグルト、脳内の興奮系の神経伝達物資ドーパミンを抑制し心身をリラックスさせる</a:t>
            </a:r>
            <a:r>
              <a:rPr lang="en-US" altLang="ja-JP" sz="1050" dirty="0">
                <a:effectLst/>
                <a:latin typeface="HGMaruGothicMPRO" panose="020F0600000000000000" pitchFamily="34" charset="-128"/>
                <a:ea typeface="HGMaruGothicMPRO" panose="020F0600000000000000" pitchFamily="34" charset="-128"/>
              </a:rPr>
              <a:t>GABA</a:t>
            </a:r>
            <a:r>
              <a:rPr lang="ja-JP" altLang="en-US" sz="1050" dirty="0">
                <a:effectLst/>
                <a:latin typeface="HGMaruGothicMPRO" panose="020F0600000000000000" pitchFamily="34" charset="-128"/>
                <a:ea typeface="HGMaruGothicMPRO" panose="020F0600000000000000" pitchFamily="34" charset="-128"/>
              </a:rPr>
              <a:t>（ギャバ）を含む発芽玄米の摂取がお勧め。タマネギに含まれる硫化アリルは眠りを誘う成分とされている。体の冷やし過ぎも寝不足の原因となるため、体内を温めるとされるショウガやレバーも良い。効果を</a:t>
            </a:r>
            <a:r>
              <a:rPr lang="en" altLang="ja-JP" sz="1050" dirty="0">
                <a:effectLst/>
                <a:latin typeface="HGMaruGothicMPRO" panose="020F0600000000000000" pitchFamily="34" charset="-128"/>
                <a:ea typeface="HGMaruGothicMPRO" panose="020F0600000000000000" pitchFamily="34" charset="-128"/>
              </a:rPr>
              <a:t>POP</a:t>
            </a:r>
            <a:r>
              <a:rPr lang="ja-JP" altLang="en-US" sz="1050" dirty="0">
                <a:effectLst/>
                <a:latin typeface="HGMaruGothicMPRO" panose="020F0600000000000000" pitchFamily="34" charset="-128"/>
                <a:ea typeface="HGMaruGothicMPRO" panose="020F0600000000000000" pitchFamily="34" charset="-128"/>
              </a:rPr>
              <a:t>表示し快眠につながる食事の工夫を提案する。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40" name="テキスト ボックス 171">
            <a:extLst>
              <a:ext uri="{FF2B5EF4-FFF2-40B4-BE49-F238E27FC236}">
                <a16:creationId xmlns:a16="http://schemas.microsoft.com/office/drawing/2014/main" id="{E4F722D4-D22C-C6B1-3A4E-C4DC26EE04A9}"/>
              </a:ext>
            </a:extLst>
          </p:cNvPr>
          <p:cNvSpPr txBox="1"/>
          <p:nvPr/>
        </p:nvSpPr>
        <p:spPr bwMode="auto">
          <a:xfrm>
            <a:off x="507317" y="10192899"/>
            <a:ext cx="5891106"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dirty="0">
                <a:effectLst/>
                <a:latin typeface="HGMaruGothicMPRO" panose="020F0600000000000000" pitchFamily="34" charset="-128"/>
                <a:ea typeface="HGMaruGothicMPRO" panose="020F0600000000000000" pitchFamily="34" charset="-128"/>
              </a:rPr>
              <a:t>●重点メニュー・商品</a:t>
            </a:r>
          </a:p>
          <a:p>
            <a:r>
              <a:rPr lang="ja-JP" altLang="en-US" sz="1050" dirty="0">
                <a:effectLst/>
                <a:latin typeface="HGMaruGothicMPRO" panose="020F0600000000000000" pitchFamily="34" charset="-128"/>
                <a:ea typeface="HGMaruGothicMPRO" panose="020F0600000000000000" pitchFamily="34" charset="-128"/>
              </a:rPr>
              <a:t>ウナギ、アナゴ、梅干し、うどん、ウリ、さんしょうの粉、うなぎのたれ、のり、大葉、牛肉、うなぎのかば焼き、うな丼、ひつまぶし、土用シジミ、土用餅、うざく、う巻き、肝吸い</a:t>
            </a:r>
            <a:endParaRPr lang="en-US" altLang="ja-JP" sz="1050" b="1" dirty="0">
              <a:effectLst/>
              <a:latin typeface="HGMaruGothicMPRO" panose="020F0600000000000000" pitchFamily="34" charset="-128"/>
              <a:ea typeface="HGMaruGothicMPRO" panose="020F0600000000000000" pitchFamily="34" charset="-128"/>
            </a:endParaRPr>
          </a:p>
        </p:txBody>
      </p:sp>
      <p:pic>
        <p:nvPicPr>
          <p:cNvPr id="7" name="図 6">
            <a:extLst>
              <a:ext uri="{FF2B5EF4-FFF2-40B4-BE49-F238E27FC236}">
                <a16:creationId xmlns:a16="http://schemas.microsoft.com/office/drawing/2014/main" id="{C217C834-C5F1-538D-B84C-5922B8DAE2D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47363"/>
          <a:stretch/>
        </p:blipFill>
        <p:spPr>
          <a:xfrm>
            <a:off x="10289219" y="11922583"/>
            <a:ext cx="10359406" cy="3264364"/>
          </a:xfrm>
          <a:prstGeom prst="rect">
            <a:avLst/>
          </a:prstGeom>
        </p:spPr>
      </p:pic>
      <p:pic>
        <p:nvPicPr>
          <p:cNvPr id="8" name="図 7">
            <a:extLst>
              <a:ext uri="{FF2B5EF4-FFF2-40B4-BE49-F238E27FC236}">
                <a16:creationId xmlns:a16="http://schemas.microsoft.com/office/drawing/2014/main" id="{90E19928-10CF-67D9-9A03-14129A61FD3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3412272" y="1979683"/>
            <a:ext cx="1473793" cy="604896"/>
          </a:xfrm>
          <a:prstGeom prst="rect">
            <a:avLst/>
          </a:prstGeom>
        </p:spPr>
      </p:pic>
      <p:pic>
        <p:nvPicPr>
          <p:cNvPr id="10" name="図 9">
            <a:extLst>
              <a:ext uri="{FF2B5EF4-FFF2-40B4-BE49-F238E27FC236}">
                <a16:creationId xmlns:a16="http://schemas.microsoft.com/office/drawing/2014/main" id="{4DAADDA0-8D05-7488-B64D-5335AE5C93D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29133" y="3491329"/>
            <a:ext cx="2352368" cy="1662303"/>
          </a:xfrm>
          <a:prstGeom prst="rect">
            <a:avLst/>
          </a:prstGeom>
        </p:spPr>
      </p:pic>
      <p:pic>
        <p:nvPicPr>
          <p:cNvPr id="16" name="図 15">
            <a:extLst>
              <a:ext uri="{FF2B5EF4-FFF2-40B4-BE49-F238E27FC236}">
                <a16:creationId xmlns:a16="http://schemas.microsoft.com/office/drawing/2014/main" id="{9A6EDAF3-191A-0F92-F19E-47DD93CC9A7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8864020" y="1763710"/>
            <a:ext cx="1305228" cy="1036841"/>
          </a:xfrm>
          <a:prstGeom prst="rect">
            <a:avLst/>
          </a:prstGeom>
        </p:spPr>
      </p:pic>
      <p:pic>
        <p:nvPicPr>
          <p:cNvPr id="19" name="図 18">
            <a:extLst>
              <a:ext uri="{FF2B5EF4-FFF2-40B4-BE49-F238E27FC236}">
                <a16:creationId xmlns:a16="http://schemas.microsoft.com/office/drawing/2014/main" id="{65FCEC2C-9DE8-70B7-A549-95A1C94C369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835947" y="3179284"/>
            <a:ext cx="1905000" cy="1422400"/>
          </a:xfrm>
          <a:prstGeom prst="rect">
            <a:avLst/>
          </a:prstGeom>
        </p:spPr>
      </p:pic>
      <p:pic>
        <p:nvPicPr>
          <p:cNvPr id="22" name="図 21">
            <a:extLst>
              <a:ext uri="{FF2B5EF4-FFF2-40B4-BE49-F238E27FC236}">
                <a16:creationId xmlns:a16="http://schemas.microsoft.com/office/drawing/2014/main" id="{F9C1C1F1-EB46-D7AF-CD3E-4F65A4468628}"/>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662259" y="12735008"/>
            <a:ext cx="2793081" cy="1655611"/>
          </a:xfrm>
          <a:prstGeom prst="rect">
            <a:avLst/>
          </a:prstGeom>
        </p:spPr>
      </p:pic>
      <p:pic>
        <p:nvPicPr>
          <p:cNvPr id="25" name="図 24">
            <a:extLst>
              <a:ext uri="{FF2B5EF4-FFF2-40B4-BE49-F238E27FC236}">
                <a16:creationId xmlns:a16="http://schemas.microsoft.com/office/drawing/2014/main" id="{66303310-5583-6595-8EAD-B459C1B98CC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56447" y="9087738"/>
            <a:ext cx="2831987" cy="1915001"/>
          </a:xfrm>
          <a:prstGeom prst="rect">
            <a:avLst/>
          </a:prstGeom>
        </p:spPr>
      </p:pic>
      <p:pic>
        <p:nvPicPr>
          <p:cNvPr id="28" name="図 27">
            <a:extLst>
              <a:ext uri="{FF2B5EF4-FFF2-40B4-BE49-F238E27FC236}">
                <a16:creationId xmlns:a16="http://schemas.microsoft.com/office/drawing/2014/main" id="{2D6E6A3F-9A4C-EF45-9F8C-3B5DD5B217E7}"/>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0317006" y="5216125"/>
            <a:ext cx="2376948" cy="3074344"/>
          </a:xfrm>
          <a:prstGeom prst="rect">
            <a:avLst/>
          </a:prstGeom>
        </p:spPr>
      </p:pic>
      <p:pic>
        <p:nvPicPr>
          <p:cNvPr id="31" name="図 30">
            <a:extLst>
              <a:ext uri="{FF2B5EF4-FFF2-40B4-BE49-F238E27FC236}">
                <a16:creationId xmlns:a16="http://schemas.microsoft.com/office/drawing/2014/main" id="{DDEF4B27-5790-18C2-8FD4-634C98E09EDE}"/>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2975069" y="5244990"/>
            <a:ext cx="2441701" cy="3002216"/>
          </a:xfrm>
          <a:prstGeom prst="rect">
            <a:avLst/>
          </a:prstGeom>
        </p:spPr>
      </p:pic>
      <p:pic>
        <p:nvPicPr>
          <p:cNvPr id="34" name="図 33">
            <a:extLst>
              <a:ext uri="{FF2B5EF4-FFF2-40B4-BE49-F238E27FC236}">
                <a16:creationId xmlns:a16="http://schemas.microsoft.com/office/drawing/2014/main" id="{E4BF92DB-5044-2DF4-FBAE-F5FE7777EBAD}"/>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15682351" y="5216972"/>
            <a:ext cx="2441701" cy="3030234"/>
          </a:xfrm>
          <a:prstGeom prst="rect">
            <a:avLst/>
          </a:prstGeom>
        </p:spPr>
      </p:pic>
      <p:pic>
        <p:nvPicPr>
          <p:cNvPr id="38" name="図 37">
            <a:extLst>
              <a:ext uri="{FF2B5EF4-FFF2-40B4-BE49-F238E27FC236}">
                <a16:creationId xmlns:a16="http://schemas.microsoft.com/office/drawing/2014/main" id="{880A1B75-2791-41FF-237D-3ADBF88EC414}"/>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8432904" y="5190974"/>
            <a:ext cx="2154664" cy="3122936"/>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9923693A0AB2442801C86E698E125BA" ma:contentTypeVersion="13" ma:contentTypeDescription="新しいドキュメントを作成します。" ma:contentTypeScope="" ma:versionID="78691c6f28a73461b330840cbb147083">
  <xsd:schema xmlns:xsd="http://www.w3.org/2001/XMLSchema" xmlns:xs="http://www.w3.org/2001/XMLSchema" xmlns:p="http://schemas.microsoft.com/office/2006/metadata/properties" xmlns:ns2="da41c02b-9452-4ad7-ab10-0515d0c7a512" xmlns:ns3="ab6d1329-f0bc-4498-8bb4-0ec4af09966f" targetNamespace="http://schemas.microsoft.com/office/2006/metadata/properties" ma:root="true" ma:fieldsID="8a2b3800935d2ba14b3c4a59d118193b" ns2:_="" ns3:_="">
    <xsd:import namespace="da41c02b-9452-4ad7-ab10-0515d0c7a512"/>
    <xsd:import namespace="ab6d1329-f0bc-4498-8bb4-0ec4af0996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1c02b-9452-4ad7-ab10-0515d0c7a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6ad33ed4-6483-4797-8d50-6b93ecde420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6d1329-f0bc-4498-8bb4-0ec4af09966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92b42e4-6b82-4f57-acf7-2c95503ff98a}" ma:internalName="TaxCatchAll" ma:showField="CatchAllData" ma:web="ab6d1329-f0bc-4498-8bb4-0ec4af0996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41c02b-9452-4ad7-ab10-0515d0c7a512">
      <Terms xmlns="http://schemas.microsoft.com/office/infopath/2007/PartnerControls"/>
    </lcf76f155ced4ddcb4097134ff3c332f>
    <TaxCatchAll xmlns="ab6d1329-f0bc-4498-8bb4-0ec4af0996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B638A8-B0D4-4CB1-BDC4-87B67A4616CF}"/>
</file>

<file path=customXml/itemProps2.xml><?xml version="1.0" encoding="utf-8"?>
<ds:datastoreItem xmlns:ds="http://schemas.openxmlformats.org/officeDocument/2006/customXml" ds:itemID="{FD6C2245-EA20-4F67-80B2-67B6A8944EC1}">
  <ds:schemaRefs>
    <ds:schemaRef ds:uri="2c1d7b4b-498f-4cdf-bef6-03f27d6fb0f2"/>
    <ds:schemaRef ds:uri="6caf9721-af3c-4539-b79f-3040f3464592"/>
    <ds:schemaRef ds:uri="97bf2701-4b91-43ab-bb32-c47ccb016379"/>
    <ds:schemaRef ds:uri="a854727d-76ad-4a0b-9938-dee9e4be59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6079</TotalTime>
  <Words>2774</Words>
  <Application>Microsoft Macintosh PowerPoint</Application>
  <PresentationFormat>ユーザー設定</PresentationFormat>
  <Paragraphs>353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MDカレンダー2026年7月</dc:title>
  <dc:creator>畠　肇</dc:creator>
  <cp:lastModifiedBy>英昭 毛利</cp:lastModifiedBy>
  <cp:revision>27</cp:revision>
  <cp:lastPrinted>2021-09-17T00:08:02Z</cp:lastPrinted>
  <dcterms:created xsi:type="dcterms:W3CDTF">2019-06-14T00:16:28Z</dcterms:created>
  <dcterms:modified xsi:type="dcterms:W3CDTF">2026-03-10T09:29:12Z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0x01010099923693A0AB2442801C86E698E125BA</vt:lpwstr>
  </property>
  <property fmtid="{D5CDD505-2E9C-101B-9397-08002B2CF9AE}" pid="3" name="MediaServiceImageTags">
    <vt:lpwstr/>
  </property>
</Properties>
</file>