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C4100A-0A81-3B0B-D956-BCE27DAC62AF}" name="hosokawa hiroshi(細川 博司 TEC □ＲＳ本□ＲＳＳＳ□ＲＳＡＣ推進)" initials="hh" userId="S::Hiroshi3_Hosokawa@toshibatec.co.jp::16333bf4-240b-49f2-80b8-f419aff058dd" providerId="AD"/>
  <p188:author id="{8D0EC525-F066-12A3-3CA2-10F7B7EB3958}" name="英昭 毛利" initials="英毛" userId="a09ba7700a82b480" providerId="Windows Live"/>
  <p188:author id="{2650D02D-DB04-07A3-8B7B-44634DCD2AAE}" name="fujita kei(藤田 圭 TEC □ＲＳ本□ＲＳＳＳ□ＲＳＡＣ推進)" initials="kf" userId="S::Kei_Fujita@toshibatec.co.jp::4e2416aa-e8f0-4604-8a29-7738b4294d25" providerId="AD"/>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5"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FF9CB4"/>
    <a:srgbClr val="F208D6"/>
    <a:srgbClr val="C60204"/>
    <a:srgbClr val="E73200"/>
    <a:srgbClr val="ECA434"/>
    <a:srgbClr val="FFD400"/>
    <a:srgbClr val="FFDF91"/>
    <a:srgbClr val="FFE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181" autoAdjust="0"/>
    <p:restoredTop sz="96445" autoAdjust="0"/>
  </p:normalViewPr>
  <p:slideViewPr>
    <p:cSldViewPr snapToGrid="0">
      <p:cViewPr>
        <p:scale>
          <a:sx n="100" d="100"/>
          <a:sy n="100" d="100"/>
        </p:scale>
        <p:origin x="928" y="-104"/>
      </p:cViewPr>
      <p:guideLst>
        <p:guide orient="horz" pos="4831"/>
        <p:guide pos="676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2026/5/19</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2026/5/19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2026/5/19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2026/5/19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2026/5/19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2026/5/19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2026/5/19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2026/5/19</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notesSlide" Target="../notesSlides/notesSlide2.xml"/><Relationship Id="rId16"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2.png"/><Relationship Id="rId15" Type="http://schemas.openxmlformats.org/officeDocument/2006/relationships/image" Target="../media/image28.png"/><Relationship Id="rId10" Type="http://schemas.openxmlformats.org/officeDocument/2006/relationships/image" Target="../media/image23.jpe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F0267CB-187C-C67F-1365-6D48632B6641}"/>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4" name="AutoShape 9">
            <a:extLst>
              <a:ext uri="{FF2B5EF4-FFF2-40B4-BE49-F238E27FC236}">
                <a16:creationId xmlns:a16="http://schemas.microsoft.com/office/drawing/2014/main" id="{A0713C0D-A99B-1727-10A9-45F98ABEBE4F}"/>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dirty="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5" name="AutoShape 9">
            <a:extLst>
              <a:ext uri="{FF2B5EF4-FFF2-40B4-BE49-F238E27FC236}">
                <a16:creationId xmlns:a16="http://schemas.microsoft.com/office/drawing/2014/main" id="{DCE224D0-0137-3DB2-942A-BBCB5F515D68}"/>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7" name="AutoShape 9">
            <a:extLst>
              <a:ext uri="{FF2B5EF4-FFF2-40B4-BE49-F238E27FC236}">
                <a16:creationId xmlns:a16="http://schemas.microsoft.com/office/drawing/2014/main" id="{9AEA8680-6FF7-A0D1-3390-5C0FD5648CD5}"/>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dirty="0">
                <a:solidFill>
                  <a:schemeClr val="bg1"/>
                </a:solidFill>
                <a:latin typeface="HG丸ｺﾞｼｯｸM-PRO"/>
                <a:ea typeface="HG丸ｺﾞｼｯｸM-PRO"/>
              </a:rPr>
              <a:t>夏メニューの提案</a:t>
            </a:r>
          </a:p>
        </p:txBody>
      </p:sp>
      <p:sp>
        <p:nvSpPr>
          <p:cNvPr id="8" name="AutoShape 1">
            <a:extLst>
              <a:ext uri="{FF2B5EF4-FFF2-40B4-BE49-F238E27FC236}">
                <a16:creationId xmlns:a16="http://schemas.microsoft.com/office/drawing/2014/main" id="{8DC490B6-329A-91F1-A619-FDCAEC14ACAA}"/>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レーム 8">
            <a:extLst>
              <a:ext uri="{FF2B5EF4-FFF2-40B4-BE49-F238E27FC236}">
                <a16:creationId xmlns:a16="http://schemas.microsoft.com/office/drawing/2014/main" id="{08973668-66AC-EDC2-BCA8-6AF28FC30723}"/>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18" name="フレーム 17">
            <a:extLst>
              <a:ext uri="{FF2B5EF4-FFF2-40B4-BE49-F238E27FC236}">
                <a16:creationId xmlns:a16="http://schemas.microsoft.com/office/drawing/2014/main" id="{F4E3AB84-99A5-3420-CFA9-ABCA29FFDED9}"/>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0" name="フレーム 19">
            <a:extLst>
              <a:ext uri="{FF2B5EF4-FFF2-40B4-BE49-F238E27FC236}">
                <a16:creationId xmlns:a16="http://schemas.microsoft.com/office/drawing/2014/main" id="{0AA89385-64F3-C530-DC37-DF467E8230B9}"/>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AutoShape 1">
            <a:extLst>
              <a:ext uri="{FF2B5EF4-FFF2-40B4-BE49-F238E27FC236}">
                <a16:creationId xmlns:a16="http://schemas.microsoft.com/office/drawing/2014/main" id="{0E3219AC-6D80-8F51-3948-32F06CC62644}"/>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8BB10A35-EADC-370C-51BF-BFE07D4022F0}"/>
              </a:ext>
            </a:extLst>
          </p:cNvPr>
          <p:cNvPicPr>
            <a:picLocks noChangeAspect="1"/>
          </p:cNvPicPr>
          <p:nvPr/>
        </p:nvPicPr>
        <p:blipFill rotWithShape="1">
          <a:blip cstate="print">
            <a:extLst>
              <a:ext uri="{28A0092B-C50C-407E-A947-70E740481C1C}">
                <a14:useLocalDpi xmlns:a14="http://schemas.microsoft.com/office/drawing/2010/main"/>
              </a:ext>
            </a:extLst>
          </a:blip>
          <a:srcRect/>
          <a:stretch/>
        </p:blipFill>
        <p:spPr>
          <a:xfrm>
            <a:off x="18448650" y="14719880"/>
            <a:ext cx="2930244" cy="45719"/>
          </a:xfrm>
          <a:prstGeom prst="rect">
            <a:avLst/>
          </a:prstGeom>
        </p:spPr>
      </p:pic>
      <p:sp>
        <p:nvSpPr>
          <p:cNvPr id="24" name="AutoShape 1">
            <a:extLst>
              <a:ext uri="{FF2B5EF4-FFF2-40B4-BE49-F238E27FC236}">
                <a16:creationId xmlns:a16="http://schemas.microsoft.com/office/drawing/2014/main" id="{99ED8B05-E87A-AA95-43CC-265079E9512B}"/>
              </a:ext>
            </a:extLst>
          </p:cNvPr>
          <p:cNvSpPr>
            <a:spLocks noChangeArrowheads="1"/>
          </p:cNvSpPr>
          <p:nvPr/>
        </p:nvSpPr>
        <p:spPr bwMode="auto">
          <a:xfrm>
            <a:off x="-94131"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a:solidFill>
                  <a:schemeClr val="tx1"/>
                </a:solidFill>
                <a:latin typeface="Meiryo UI" panose="020B0604030504040204" pitchFamily="50" charset="-128"/>
                <a:ea typeface="Meiryo UI" panose="020B0604030504040204" pitchFamily="50" charset="-128"/>
                <a:cs typeface="Meiryo UI" panose="020B0604030504040204" pitchFamily="50" charset="-128"/>
              </a:rPr>
              <a:t>行楽需要</a:t>
            </a: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1049">
            <a:extLst>
              <a:ext uri="{FF2B5EF4-FFF2-40B4-BE49-F238E27FC236}">
                <a16:creationId xmlns:a16="http://schemas.microsoft.com/office/drawing/2014/main" id="{FB95EE17-46B0-768A-DF66-B21BE542FDB6}"/>
              </a:ext>
            </a:extLst>
          </p:cNvPr>
          <p:cNvSpPr txBox="1">
            <a:spLocks noChangeArrowheads="1"/>
          </p:cNvSpPr>
          <p:nvPr/>
        </p:nvSpPr>
        <p:spPr bwMode="auto">
          <a:xfrm>
            <a:off x="3041514" y="313236"/>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a:solidFill>
                  <a:schemeClr val="accent5">
                    <a:lumMod val="75000"/>
                  </a:schemeClr>
                </a:solidFill>
                <a:latin typeface="HGS創英ﾌﾟﾚｾﾞﾝｽEB"/>
                <a:ea typeface="HGS創英ﾌﾟﾚｾﾞﾝｽEB"/>
                <a:cs typeface="Meiryo UI" panose="020B0604030504040204" pitchFamily="50" charset="-128"/>
              </a:rPr>
              <a:t>お盆前後に大きく変わる人の動き・嗜好に注意</a:t>
            </a:r>
            <a:endParaRPr lang="en-US" altLang="ja-JP" sz="4000" b="1" dirty="0">
              <a:solidFill>
                <a:schemeClr val="accent5">
                  <a:lumMod val="75000"/>
                </a:schemeClr>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chemeClr val="accent2"/>
                </a:solidFill>
                <a:latin typeface="メイリオ"/>
                <a:ea typeface="メイリオ"/>
              </a:rPr>
              <a:t>〜</a:t>
            </a:r>
            <a:r>
              <a:rPr lang="ja-JP" altLang="en-US" sz="2400" b="1">
                <a:solidFill>
                  <a:schemeClr val="accent2"/>
                </a:solidFill>
                <a:latin typeface="メイリオ"/>
                <a:ea typeface="メイリオ"/>
              </a:rPr>
              <a:t>臨機応変な対応を心掛けよう！ </a:t>
            </a:r>
            <a:r>
              <a:rPr lang="en-US" altLang="ja-JP" sz="2400" b="1" dirty="0">
                <a:solidFill>
                  <a:schemeClr val="accent2"/>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chemeClr val="accent2"/>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29" name="AutoShape 66">
            <a:extLst>
              <a:ext uri="{FF2B5EF4-FFF2-40B4-BE49-F238E27FC236}">
                <a16:creationId xmlns:a16="http://schemas.microsoft.com/office/drawing/2014/main" id="{1E72732A-7311-E461-374B-30472CE8FC62}"/>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a:latin typeface="HG丸ｺﾞｼｯｸM-PRO"/>
                <a:ea typeface="HG丸ｺﾞｼｯｸM-PRO"/>
              </a:rPr>
              <a:t>●夏祭り</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a:latin typeface="HG丸ｺﾞｼｯｸM-PRO"/>
                <a:ea typeface="HG丸ｺﾞｼｯｸM-PRO"/>
              </a:rPr>
              <a:t>●お盆</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a:latin typeface="HG丸ｺﾞｼｯｸM-PRO"/>
                <a:ea typeface="HG丸ｺﾞｼｯｸM-PRO"/>
              </a:rPr>
              <a:t>●サマーセール</a:t>
            </a:r>
            <a:endParaRPr lang="en-US" altLang="ja-JP" sz="1400" dirty="0">
              <a:latin typeface="HG丸ｺﾞｼｯｸM-PRO"/>
              <a:ea typeface="HG丸ｺﾞｼｯｸM-PRO"/>
            </a:endParaRPr>
          </a:p>
        </p:txBody>
      </p:sp>
      <p:sp>
        <p:nvSpPr>
          <p:cNvPr id="32" name="AutoShape 66">
            <a:extLst>
              <a:ext uri="{FF2B5EF4-FFF2-40B4-BE49-F238E27FC236}">
                <a16:creationId xmlns:a16="http://schemas.microsoft.com/office/drawing/2014/main" id="{94CB5F21-4B16-3337-A54D-F6E8A630574D}"/>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イカ飯</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イカとナスのトマト煮込み</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a:latin typeface="HG丸ｺﾞｼｯｸM-PRO" panose="020F0600000000000000" pitchFamily="50" charset="-128"/>
                <a:ea typeface="HG丸ｺﾞｼｯｸM-PRO" panose="020F0600000000000000" pitchFamily="50" charset="-128"/>
              </a:rPr>
              <a:t>野菜・キノコ</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キクラゲの卵炒め</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キクラゲの中華スープ</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3" name="AutoShape 17">
            <a:extLst>
              <a:ext uri="{FF2B5EF4-FFF2-40B4-BE49-F238E27FC236}">
                <a16:creationId xmlns:a16="http://schemas.microsoft.com/office/drawing/2014/main" id="{09050B71-3AA0-3D6D-93EC-EB75B6D3FB7F}"/>
              </a:ext>
            </a:extLst>
          </p:cNvPr>
          <p:cNvSpPr>
            <a:spLocks noChangeArrowheads="1"/>
          </p:cNvSpPr>
          <p:nvPr/>
        </p:nvSpPr>
        <p:spPr bwMode="auto">
          <a:xfrm>
            <a:off x="11104061"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latin typeface="HG丸ｺﾞｼｯｸM-PRO" panose="020F0600000000000000" pitchFamily="50" charset="-128"/>
                <a:ea typeface="HG丸ｺﾞｼｯｸM-PRO" panose="020F0600000000000000" pitchFamily="50" charset="-128"/>
              </a:rPr>
              <a:t>８月の行事・行楽の季節商品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5" name="AutoShape 18">
            <a:extLst>
              <a:ext uri="{FF2B5EF4-FFF2-40B4-BE49-F238E27FC236}">
                <a16:creationId xmlns:a16="http://schemas.microsoft.com/office/drawing/2014/main" id="{691DCC7A-8F65-D2F0-8304-FEE6575EEDA6}"/>
              </a:ext>
            </a:extLst>
          </p:cNvPr>
          <p:cNvSpPr>
            <a:spLocks noChangeArrowheads="1"/>
          </p:cNvSpPr>
          <p:nvPr/>
        </p:nvSpPr>
        <p:spPr bwMode="auto">
          <a:xfrm>
            <a:off x="15941149" y="9205819"/>
            <a:ext cx="4959504"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en-US" altLang="ja-JP" sz="1400" dirty="0">
                <a:latin typeface="HG丸ｺﾞｼｯｸM-PRO"/>
                <a:ea typeface="HG丸ｺﾞｼｯｸM-PRO"/>
              </a:rPr>
              <a:t>8</a:t>
            </a:r>
            <a:r>
              <a:rPr lang="ja-JP" altLang="en-US" sz="1400" dirty="0">
                <a:latin typeface="HG丸ｺﾞｼｯｸM-PRO"/>
                <a:ea typeface="HG丸ｺﾞｼｯｸM-PRO"/>
              </a:rPr>
              <a:t>月は、スルメイカ、キクラゲなどの旬の食材メニューで売上拡大の提案を！</a:t>
            </a:r>
            <a:endParaRPr lang="en-US" altLang="ja-JP" sz="1400" dirty="0">
              <a:latin typeface="HG丸ｺﾞｼｯｸM-PRO"/>
              <a:ea typeface="HG丸ｺﾞｼｯｸM-PRO"/>
            </a:endParaRPr>
          </a:p>
        </p:txBody>
      </p:sp>
      <p:sp>
        <p:nvSpPr>
          <p:cNvPr id="37" name="AutoShape 18">
            <a:extLst>
              <a:ext uri="{FF2B5EF4-FFF2-40B4-BE49-F238E27FC236}">
                <a16:creationId xmlns:a16="http://schemas.microsoft.com/office/drawing/2014/main" id="{B282AB7D-6F96-29AB-AC71-99063D4A1358}"/>
              </a:ext>
            </a:extLst>
          </p:cNvPr>
          <p:cNvSpPr>
            <a:spLocks noChangeArrowheads="1"/>
          </p:cNvSpPr>
          <p:nvPr/>
        </p:nvSpPr>
        <p:spPr bwMode="auto">
          <a:xfrm>
            <a:off x="6250442"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8</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latin typeface="HG丸ｺﾞｼｯｸM-PRO" panose="020F0600000000000000" pitchFamily="50" charset="-128"/>
                <a:ea typeface="HG丸ｺﾞｼｯｸM-PRO" panose="020F0600000000000000" pitchFamily="50" charset="-128"/>
              </a:rPr>
              <a:t>の旬の食材を活用し、販促提案をしよう</a:t>
            </a:r>
          </a:p>
        </p:txBody>
      </p:sp>
      <p:sp>
        <p:nvSpPr>
          <p:cNvPr id="39" name="AutoShape 18">
            <a:extLst>
              <a:ext uri="{FF2B5EF4-FFF2-40B4-BE49-F238E27FC236}">
                <a16:creationId xmlns:a16="http://schemas.microsoft.com/office/drawing/2014/main" id="{F815E51D-5EDF-5371-7032-754A9985FF6E}"/>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８月</a:t>
            </a:r>
            <a:r>
              <a:rPr lang="ja-JP" altLang="en-US" sz="140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40" name="AutoShape 66">
            <a:extLst>
              <a:ext uri="{FF2B5EF4-FFF2-40B4-BE49-F238E27FC236}">
                <a16:creationId xmlns:a16="http://schemas.microsoft.com/office/drawing/2014/main" id="{AABBEE67-3330-078C-988D-5162AE625849}"/>
              </a:ext>
            </a:extLst>
          </p:cNvPr>
          <p:cNvSpPr>
            <a:spLocks noChangeArrowheads="1"/>
          </p:cNvSpPr>
          <p:nvPr/>
        </p:nvSpPr>
        <p:spPr bwMode="auto">
          <a:xfrm>
            <a:off x="6306247" y="9710483"/>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dirty="0">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dirty="0">
                <a:latin typeface="HG丸ｺﾞｼｯｸM-PRO" pitchFamily="50" charset="-128"/>
                <a:ea typeface="HG丸ｺﾞｼｯｸM-PRO" pitchFamily="50" charset="-128"/>
              </a:rPr>
              <a:t>スルメイカ、キス</a:t>
            </a:r>
            <a:endParaRPr lang="en-US" altLang="ja-JP" sz="1400" dirty="0">
              <a:latin typeface="HG丸ｺﾞｼｯｸM-PRO" pitchFamily="50" charset="-128"/>
              <a:ea typeface="HG丸ｺﾞｼｯｸM-PRO" pitchFamily="50" charset="-128"/>
            </a:endParaRPr>
          </a:p>
          <a:p>
            <a:pPr rtl="1">
              <a:lnSpc>
                <a:spcPts val="1600"/>
              </a:lnSpc>
              <a:defRPr sz="1000"/>
            </a:pP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dirty="0">
                <a:latin typeface="HG丸ｺﾞｼｯｸM-PRO" panose="020F0600000000000000" pitchFamily="50" charset="-128"/>
                <a:ea typeface="HG丸ｺﾞｼｯｸM-PRO" panose="020F0600000000000000" pitchFamily="50" charset="-128"/>
              </a:rPr>
              <a:t>野菜・キノコ</a:t>
            </a:r>
            <a:r>
              <a:rPr lang="en-US" altLang="ja-JP" sz="1400" i="0" strike="noStrike" dirty="0">
                <a:latin typeface="HG丸ｺﾞｼｯｸM-PRO" pitchFamily="50" charset="-128"/>
                <a:ea typeface="HG丸ｺﾞｼｯｸM-PRO" pitchFamily="50" charset="-128"/>
              </a:rPr>
              <a:t>》</a:t>
            </a:r>
          </a:p>
          <a:p>
            <a:pPr algn="l" rtl="1">
              <a:lnSpc>
                <a:spcPts val="1600"/>
              </a:lnSpc>
              <a:defRPr sz="1000"/>
            </a:pPr>
            <a:r>
              <a:rPr lang="ja-JP" altLang="en-US" sz="1400" dirty="0">
                <a:latin typeface="HG丸ｺﾞｼｯｸM-PRO"/>
                <a:ea typeface="HG丸ｺﾞｼｯｸM-PRO"/>
              </a:rPr>
              <a:t>キクラゲ、トマト</a:t>
            </a:r>
            <a:endParaRPr lang="en-US" altLang="ja-JP" sz="1400" i="0" strike="noStrike" dirty="0">
              <a:latin typeface="HG丸ｺﾞｼｯｸM-PRO"/>
              <a:ea typeface="HG丸ｺﾞｼｯｸM-PRO"/>
            </a:endParaRPr>
          </a:p>
        </p:txBody>
      </p:sp>
      <p:sp>
        <p:nvSpPr>
          <p:cNvPr id="41" name="AutoShape 66">
            <a:extLst>
              <a:ext uri="{FF2B5EF4-FFF2-40B4-BE49-F238E27FC236}">
                <a16:creationId xmlns:a16="http://schemas.microsoft.com/office/drawing/2014/main" id="{A255DE5D-ACEA-EEB2-3158-1B0729A415CD}"/>
              </a:ext>
            </a:extLst>
          </p:cNvPr>
          <p:cNvSpPr>
            <a:spLocks noChangeArrowheads="1"/>
          </p:cNvSpPr>
          <p:nvPr/>
        </p:nvSpPr>
        <p:spPr bwMode="auto">
          <a:xfrm>
            <a:off x="1431952" y="963239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a:latin typeface="HG丸ｺﾞｼｯｸM-PRO"/>
                <a:ea typeface="HG丸ｺﾞｼｯｸM-PRO"/>
              </a:rPr>
              <a:t>●</a:t>
            </a:r>
            <a:r>
              <a:rPr lang="ja-JP" altLang="en-US" sz="1400">
                <a:latin typeface="HGMaruGothicMPRO" panose="020F0600000000000000" pitchFamily="34" charset="-128"/>
                <a:ea typeface="HGMaruGothicMPRO" panose="020F0600000000000000" pitchFamily="34" charset="-128"/>
              </a:rPr>
              <a:t>夏野菜レシピ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a:latin typeface="HG丸ｺﾞｼｯｸM-PRO"/>
                <a:ea typeface="HG丸ｺﾞｼｯｸM-PRO"/>
              </a:rPr>
              <a:t>●</a:t>
            </a:r>
            <a:r>
              <a:rPr lang="ja-JP" altLang="en-US" sz="1400" u="none" strike="noStrike">
                <a:solidFill>
                  <a:schemeClr val="tx1"/>
                </a:solidFill>
                <a:effectLst/>
                <a:latin typeface="HG丸ｺﾞｼｯｸM-PRO"/>
                <a:ea typeface="HG丸ｺﾞｼｯｸM-PRO"/>
              </a:rPr>
              <a:t>夏祭り</a:t>
            </a:r>
            <a:r>
              <a:rPr lang="ja-JP" altLang="en-US" sz="1400">
                <a:latin typeface="HG丸ｺﾞｼｯｸM-PRO"/>
                <a:ea typeface="HG丸ｺﾞｼｯｸM-PRO"/>
              </a:rPr>
              <a:t>レシピ</a:t>
            </a:r>
            <a:endParaRPr lang="en-US" altLang="ja-JP" sz="1400" dirty="0">
              <a:latin typeface="HG丸ｺﾞｼｯｸM-PRO"/>
              <a:ea typeface="HG丸ｺﾞｼｯｸM-PRO"/>
            </a:endParaRPr>
          </a:p>
        </p:txBody>
      </p:sp>
      <p:sp>
        <p:nvSpPr>
          <p:cNvPr id="42" name="AutoShape 9">
            <a:extLst>
              <a:ext uri="{FF2B5EF4-FFF2-40B4-BE49-F238E27FC236}">
                <a16:creationId xmlns:a16="http://schemas.microsoft.com/office/drawing/2014/main" id="{BBBD23DA-0B8F-E8D4-9C5F-61DE7F1E5366}"/>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dirty="0">
                <a:solidFill>
                  <a:schemeClr val="bg1"/>
                </a:solidFill>
                <a:latin typeface="HG丸ｺﾞｼｯｸM-PRO"/>
                <a:ea typeface="HG丸ｺﾞｼｯｸM-PRO"/>
              </a:rPr>
              <a:t>８月の売れ筋商品</a:t>
            </a:r>
          </a:p>
        </p:txBody>
      </p:sp>
      <p:sp>
        <p:nvSpPr>
          <p:cNvPr id="43" name="Text Box 89">
            <a:extLst>
              <a:ext uri="{FF2B5EF4-FFF2-40B4-BE49-F238E27FC236}">
                <a16:creationId xmlns:a16="http://schemas.microsoft.com/office/drawing/2014/main" id="{59781315-C4A3-B0F9-3B31-6E001C32BCF4}"/>
              </a:ext>
            </a:extLst>
          </p:cNvPr>
          <p:cNvSpPr txBox="1">
            <a:spLocks noChangeArrowheads="1"/>
          </p:cNvSpPr>
          <p:nvPr/>
        </p:nvSpPr>
        <p:spPr bwMode="auto">
          <a:xfrm>
            <a:off x="15886960" y="889516"/>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〈2026</a:t>
            </a:r>
            <a:r>
              <a:rPr lang="ja-JP" altLang="en-US" sz="2800" b="1" i="0" strike="noStrike" cap="none" spc="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2800" b="1" i="0" strike="noStrike" cap="none" spc="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44" name="表 41">
            <a:extLst>
              <a:ext uri="{FF2B5EF4-FFF2-40B4-BE49-F238E27FC236}">
                <a16:creationId xmlns:a16="http://schemas.microsoft.com/office/drawing/2014/main" id="{6FD421A6-9C59-3739-6A71-41630CDCCF4F}"/>
              </a:ext>
            </a:extLst>
          </p:cNvPr>
          <p:cNvGraphicFramePr>
            <a:graphicFrameLocks noGrp="1"/>
          </p:cNvGraphicFramePr>
          <p:nvPr>
            <p:extLst>
              <p:ext uri="{D42A27DB-BD31-4B8C-83A1-F6EECF244321}">
                <p14:modId xmlns:p14="http://schemas.microsoft.com/office/powerpoint/2010/main" val="153836850"/>
              </p:ext>
            </p:extLst>
          </p:nvPr>
        </p:nvGraphicFramePr>
        <p:xfrm>
          <a:off x="1274275" y="1607280"/>
          <a:ext cx="20082113" cy="7006165"/>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586879">
                  <a:extLst>
                    <a:ext uri="{9D8B030D-6E8A-4147-A177-3AD203B41FA5}">
                      <a16:colId xmlns:a16="http://schemas.microsoft.com/office/drawing/2014/main" val="4127264957"/>
                    </a:ext>
                  </a:extLst>
                </a:gridCol>
                <a:gridCol w="640080">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51963">
                  <a:extLst>
                    <a:ext uri="{9D8B030D-6E8A-4147-A177-3AD203B41FA5}">
                      <a16:colId xmlns:a16="http://schemas.microsoft.com/office/drawing/2014/main" val="926341448"/>
                    </a:ext>
                  </a:extLst>
                </a:gridCol>
                <a:gridCol w="594548">
                  <a:extLst>
                    <a:ext uri="{9D8B030D-6E8A-4147-A177-3AD203B41FA5}">
                      <a16:colId xmlns:a16="http://schemas.microsoft.com/office/drawing/2014/main" val="778210961"/>
                    </a:ext>
                  </a:extLst>
                </a:gridCol>
                <a:gridCol w="604765">
                  <a:extLst>
                    <a:ext uri="{9D8B030D-6E8A-4147-A177-3AD203B41FA5}">
                      <a16:colId xmlns:a16="http://schemas.microsoft.com/office/drawing/2014/main" val="690706407"/>
                    </a:ext>
                  </a:extLst>
                </a:gridCol>
                <a:gridCol w="640080">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640080">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75072">
                  <a:extLst>
                    <a:ext uri="{9D8B030D-6E8A-4147-A177-3AD203B41FA5}">
                      <a16:colId xmlns:a16="http://schemas.microsoft.com/office/drawing/2014/main" val="1555751302"/>
                    </a:ext>
                  </a:extLst>
                </a:gridCol>
                <a:gridCol w="586794">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2972">
                  <a:extLst>
                    <a:ext uri="{9D8B030D-6E8A-4147-A177-3AD203B41FA5}">
                      <a16:colId xmlns:a16="http://schemas.microsoft.com/office/drawing/2014/main" val="4189414689"/>
                    </a:ext>
                  </a:extLst>
                </a:gridCol>
                <a:gridCol w="584766">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164032">
                <a:tc>
                  <a:txBody>
                    <a:bodyPr/>
                    <a:lstStyle/>
                    <a:p>
                      <a:pPr algn="ctr" fontAlgn="ctr"/>
                      <a:r>
                        <a:rPr lang="ja-JP" altLang="en-US" sz="1100" u="none" strike="noStrike">
                          <a:solidFill>
                            <a:schemeClr val="tx1"/>
                          </a:solidFill>
                          <a:effectLst/>
                          <a:latin typeface="Meiryo UI"/>
                          <a:ea typeface="Meiryo UI"/>
                        </a:rPr>
                        <a:t>８</a:t>
                      </a:r>
                      <a:r>
                        <a:rPr lang="en-US" altLang="ja-JP" sz="1100" u="none" strike="noStrike" dirty="0">
                          <a:solidFill>
                            <a:schemeClr val="tx1"/>
                          </a:solidFill>
                          <a:effectLst/>
                          <a:latin typeface="Meiryo UI"/>
                          <a:ea typeface="Meiryo UI"/>
                        </a:rPr>
                        <a:t>/1</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effectLst/>
                          <a:latin typeface="Meiryo UI"/>
                          <a:ea typeface="Meiryo UI"/>
                        </a:rPr>
                        <a:t>2</a:t>
                      </a:r>
                      <a:endParaRPr lang="en-US" altLang="ja-JP" sz="1100" b="0" i="0" u="none" strike="noStrike">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3</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4</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5</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6</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7</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8</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9</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10</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11</a:t>
                      </a:r>
                      <a:endParaRPr lang="en-US" altLang="ja-JP" sz="1100" b="0" i="0" u="none" strike="noStrike">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12</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13</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14</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15</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16</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17</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18</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19</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20</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21</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22</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23</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24</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25</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26</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27</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28</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solidFill>
                      <a:schemeClr val="accent1">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31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9/1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noFill/>
                  </a:tcPr>
                </a:tc>
                <a:extLst>
                  <a:ext uri="{0D108BD9-81ED-4DB2-BD59-A6C34878D82A}">
                    <a16:rowId xmlns:a16="http://schemas.microsoft.com/office/drawing/2014/main" val="3142837625"/>
                  </a:ext>
                </a:extLst>
              </a:tr>
              <a:tr h="230646">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solidFill>
                      <a:schemeClr val="accent4">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extLst>
                  <a:ext uri="{0D108BD9-81ED-4DB2-BD59-A6C34878D82A}">
                    <a16:rowId xmlns:a16="http://schemas.microsoft.com/office/drawing/2014/main" val="1963986706"/>
                  </a:ext>
                </a:extLst>
              </a:tr>
              <a:tr h="356634">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solidFill>
                      <a:srgbClr val="FFE1E1"/>
                    </a:solid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extLst>
                  <a:ext uri="{0D108BD9-81ED-4DB2-BD59-A6C34878D82A}">
                    <a16:rowId xmlns:a16="http://schemas.microsoft.com/office/drawing/2014/main" val="970520599"/>
                  </a:ext>
                </a:extLst>
              </a:tr>
              <a:tr h="43809">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extLst>
                  <a:ext uri="{0D108BD9-81ED-4DB2-BD59-A6C34878D82A}">
                    <a16:rowId xmlns:a16="http://schemas.microsoft.com/office/drawing/2014/main" val="3067050790"/>
                  </a:ext>
                </a:extLst>
              </a:tr>
              <a:tr h="2145832">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dirty="0">
                          <a:solidFill>
                            <a:schemeClr val="tx1"/>
                          </a:solidFill>
                          <a:effectLst/>
                          <a:latin typeface="Meiryo UI"/>
                          <a:ea typeface="Meiryo UI"/>
                        </a:rPr>
                        <a:t>花火の日</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100" u="none" strike="noStrike">
                          <a:solidFill>
                            <a:schemeClr val="tx1"/>
                          </a:solidFill>
                          <a:effectLst/>
                          <a:latin typeface="Meiryo UI"/>
                          <a:ea typeface="Meiryo UI"/>
                        </a:rPr>
                        <a:t>カレーうどんの日</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100" u="none" strike="noStrike">
                          <a:solidFill>
                            <a:schemeClr val="tx1"/>
                          </a:solidFill>
                          <a:effectLst/>
                          <a:latin typeface="Meiryo UI"/>
                          <a:ea typeface="Meiryo UI"/>
                        </a:rPr>
                        <a:t>はちみつの日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ゆかたの日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u="none" strike="noStrike" kern="1200">
                          <a:solidFill>
                            <a:schemeClr val="tx1"/>
                          </a:solidFill>
                          <a:effectLst/>
                          <a:latin typeface="Meiryo UI"/>
                          <a:ea typeface="Meiryo UI"/>
                          <a:cs typeface="+mn-cs"/>
                        </a:rPr>
                        <a:t>親子丼の日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雨水の日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立秋</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発酵食品の日</a:t>
                      </a: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美白の女神の日</a:t>
                      </a: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焼き鳥の日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山の日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パンの日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月遅れ盆迎え火</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水泳の日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お盆（月遅れ）</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rPr>
                        <a:t>月遅れ盆送り火</a:t>
                      </a:r>
                      <a:endParaRPr kumimoji="1" lang="en-US" altLang="ja-JP" sz="1100" u="none" strike="noStrike" kern="1200" dirty="0">
                        <a:solidFill>
                          <a:schemeClr val="tx1"/>
                        </a:solidFill>
                        <a:effectLst/>
                        <a:latin typeface="Meiryo UI"/>
                        <a:ea typeface="Meiryo UI"/>
                      </a:endParaRPr>
                    </a:p>
                  </a:txBody>
                  <a:tcPr marL="45720" marR="45720" vert="eaVert" anchor="ctr">
                    <a:solidFill>
                      <a:srgbClr val="FFE1E1"/>
                    </a:solid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パイナップルの日</a:t>
                      </a:r>
                      <a:endParaRPr kumimoji="1" lang="ja-JP" altLang="en-US"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米の日</a:t>
                      </a:r>
                      <a:endParaRPr kumimoji="1" lang="ja-JP" altLang="en-US"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バイクの日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蚊の日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献血の日</a:t>
                      </a:r>
                      <a:endParaRPr kumimoji="1" lang="ja-JP" altLang="en-US"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ショートケーキの日</a:t>
                      </a: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天ぷらの日</a:t>
                      </a:r>
                      <a:endParaRPr kumimoji="1" lang="en-US" altLang="ja-JP" sz="1100" u="none" strike="noStrike" kern="1200" dirty="0">
                        <a:solidFill>
                          <a:schemeClr val="tx1"/>
                        </a:solidFill>
                        <a:effectLst/>
                        <a:latin typeface="Meiryo UI"/>
                        <a:ea typeface="Meiryo UI"/>
                        <a:cs typeface="+mn-cs"/>
                      </a:endParaRPr>
                    </a:p>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処暑</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愛酒の日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即席ラーメン記念日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風呂の日</a:t>
                      </a:r>
                    </a:p>
                  </a:txBody>
                  <a:tcPr marL="45720" marR="45720" vert="eaVert" anchor="ctr">
                    <a:noFill/>
                  </a:tcPr>
                </a:tc>
                <a:tc>
                  <a:txBody>
                    <a:bodyPr/>
                    <a:lstStyle/>
                    <a:p>
                      <a:pPr algn="l" fontAlgn="auto"/>
                      <a:r>
                        <a:rPr lang="ja-JP" altLang="en-US" sz="1100" b="0" i="0" u="none" strike="noStrike" dirty="0">
                          <a:solidFill>
                            <a:schemeClr val="tx1"/>
                          </a:solidFill>
                          <a:effectLst/>
                          <a:latin typeface="Meiryo UI"/>
                          <a:ea typeface="Meiryo UI"/>
                        </a:rPr>
                        <a:t>宿題チェックウィーク</a:t>
                      </a:r>
                      <a:endParaRPr lang="en-US" altLang="ja-JP"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dirty="0">
                          <a:solidFill>
                            <a:schemeClr val="tx1"/>
                          </a:solidFill>
                          <a:effectLst/>
                          <a:latin typeface="Meiryo UI"/>
                          <a:ea typeface="Meiryo UI"/>
                        </a:rPr>
                        <a:t>気象予報士の日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焼き肉の日</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100" u="none" strike="noStrike">
                          <a:solidFill>
                            <a:schemeClr val="tx1"/>
                          </a:solidFill>
                          <a:effectLst/>
                          <a:latin typeface="Meiryo UI"/>
                          <a:ea typeface="Meiryo UI"/>
                        </a:rPr>
                        <a:t>ハッピーサンシャインデー</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野菜の日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防災の日</a:t>
                      </a:r>
                      <a:endParaRPr lang="ja-JP" altLang="ja-JP" sz="1100" dirty="0">
                        <a:solidFill>
                          <a:schemeClr val="tx1"/>
                        </a:solidFill>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麩の日</a:t>
                      </a:r>
                      <a:endParaRPr lang="en-US" altLang="ja-JP" sz="1100"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クエン酸の日</a:t>
                      </a:r>
                      <a:endParaRPr lang="en-US" altLang="ja-JP" sz="110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1410820137"/>
                  </a:ext>
                </a:extLst>
              </a:tr>
              <a:tr h="74490">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花火大会最盛期と同じく、花火の販売もピーク。近隣に花火のしやすい公園などがある立地では品切れがないようにしたい。</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夏休みの</a:t>
                      </a:r>
                      <a:r>
                        <a:rPr lang="ja-JP" altLang="en-US" sz="1200" b="0" i="0" u="none" strike="noStrike">
                          <a:solidFill>
                            <a:schemeClr val="tx1"/>
                          </a:solidFill>
                          <a:effectLst/>
                          <a:latin typeface="Meiryo UI"/>
                          <a:ea typeface="Meiryo UI"/>
                        </a:rPr>
                        <a:t>昼食、軽食</a:t>
                      </a:r>
                      <a:r>
                        <a:rPr lang="ja-JP" altLang="en-US" sz="1200" b="0" i="0" u="none" strike="noStrike" dirty="0">
                          <a:solidFill>
                            <a:schemeClr val="tx1"/>
                          </a:solidFill>
                          <a:effectLst/>
                          <a:latin typeface="Meiryo UI"/>
                          <a:ea typeface="Meiryo UI"/>
                        </a:rPr>
                        <a:t>、夜食にお薦め。カレーなど香辛料が入った商品も併せて提案しよう。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猛暑による夏</a:t>
                      </a:r>
                      <a:r>
                        <a:rPr lang="ja-JP" altLang="en-US" sz="1200" b="0" i="0" u="none" strike="noStrike">
                          <a:solidFill>
                            <a:schemeClr val="tx1"/>
                          </a:solidFill>
                          <a:effectLst/>
                          <a:latin typeface="Meiryo UI"/>
                          <a:ea typeface="Meiryo UI"/>
                        </a:rPr>
                        <a:t>バテでスタミナ回復の意識</a:t>
                      </a:r>
                      <a:r>
                        <a:rPr lang="ja-JP" altLang="en-US" sz="1200" b="0" i="0" u="none" strike="noStrike" dirty="0">
                          <a:solidFill>
                            <a:schemeClr val="tx1"/>
                          </a:solidFill>
                          <a:effectLst/>
                          <a:latin typeface="Meiryo UI"/>
                          <a:ea typeface="Meiryo UI"/>
                        </a:rPr>
                        <a:t>が高まる頃。夏バテやスタミナ付けに、はちみつのような健康食や栄養価の高い商品を提案。</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夏祭りや花火大会が集中する頃。自店近隣の催事日時や情報を収集し、ビールやペットボトル飲料など当日に備える。催事日は店頭販売</a:t>
                      </a:r>
                      <a:r>
                        <a:rPr lang="ja-JP" altLang="en-US" sz="1200" b="0" i="0" u="none" strike="noStrike">
                          <a:solidFill>
                            <a:schemeClr val="tx1"/>
                          </a:solidFill>
                          <a:effectLst/>
                          <a:latin typeface="Meiryo UI"/>
                          <a:ea typeface="Meiryo UI"/>
                        </a:rPr>
                        <a:t>も効果的。</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u="none" strike="noStrike" kern="1200" dirty="0">
                          <a:solidFill>
                            <a:schemeClr val="tx1"/>
                          </a:solidFill>
                          <a:effectLst/>
                          <a:latin typeface="Meiryo UI"/>
                          <a:ea typeface="Meiryo UI"/>
                          <a:cs typeface="+mn-cs"/>
                        </a:rPr>
                        <a:t>親子丼、カツ丼、豚丼</a:t>
                      </a:r>
                      <a:r>
                        <a:rPr kumimoji="1" lang="ja-JP" altLang="en-US" sz="1200" u="none" strike="noStrike" kern="1200">
                          <a:solidFill>
                            <a:schemeClr val="tx1"/>
                          </a:solidFill>
                          <a:effectLst/>
                          <a:latin typeface="Meiryo UI"/>
                          <a:ea typeface="Meiryo UI"/>
                          <a:cs typeface="+mn-cs"/>
                        </a:rPr>
                        <a:t>、牛丼など、</a:t>
                      </a:r>
                      <a:r>
                        <a:rPr kumimoji="1" lang="ja-JP" altLang="en-US" sz="1200" u="none" strike="noStrike" kern="1200" dirty="0">
                          <a:solidFill>
                            <a:schemeClr val="tx1"/>
                          </a:solidFill>
                          <a:effectLst/>
                          <a:latin typeface="Meiryo UI"/>
                          <a:ea typeface="Meiryo UI"/>
                          <a:cs typeface="+mn-cs"/>
                        </a:rPr>
                        <a:t>スタミナのつく丼物の販促を強化しよう。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夏はゲリラ豪雨や夕立が多い。急な雨の予報がある日は、雨具、雨対策商品、非常食、水、防災用品を多めに持つ。</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二十四節気の一つで、この日から秋が始まる。お盆以降は盛夏商品が売れなくなるため、今のうちに売り込んでおこう。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u="none" strike="noStrike" kern="1200" dirty="0">
                          <a:solidFill>
                            <a:schemeClr val="tx1"/>
                          </a:solidFill>
                          <a:effectLst/>
                          <a:latin typeface="Meiryo UI"/>
                          <a:ea typeface="Meiryo UI"/>
                          <a:cs typeface="+mn-cs"/>
                        </a:rPr>
                        <a:t>味噌、漬物、キムチ</a:t>
                      </a:r>
                      <a:r>
                        <a:rPr kumimoji="1" lang="ja-JP" altLang="en-US" sz="1200" u="none" strike="noStrike" kern="1200">
                          <a:solidFill>
                            <a:schemeClr val="tx1"/>
                          </a:solidFill>
                          <a:effectLst/>
                          <a:latin typeface="Meiryo UI"/>
                          <a:ea typeface="Meiryo UI"/>
                          <a:cs typeface="+mn-cs"/>
                        </a:rPr>
                        <a:t>、ヨーグルトなどの</a:t>
                      </a:r>
                      <a:r>
                        <a:rPr kumimoji="1" lang="ja-JP" altLang="en-US" sz="1200" u="none" strike="noStrike" kern="1200" dirty="0">
                          <a:solidFill>
                            <a:schemeClr val="tx1"/>
                          </a:solidFill>
                          <a:effectLst/>
                          <a:latin typeface="Meiryo UI"/>
                          <a:ea typeface="Meiryo UI"/>
                          <a:cs typeface="+mn-cs"/>
                        </a:rPr>
                        <a:t>発酵食品をはじめ、腸活商品をＰＲしよう。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a:solidFill>
                            <a:schemeClr val="tx1"/>
                          </a:solidFill>
                          <a:effectLst/>
                          <a:latin typeface="Meiryo UI"/>
                          <a:ea typeface="Meiryo UI"/>
                        </a:rPr>
                        <a:t>盛夏は日焼け止め、ＵＶカット商品の需要が高い。サングラスや帽子などの雑貨はお盆を過ぎると売れなくなるので早めに売り切る。</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kern="1200" noProof="0">
                          <a:solidFill>
                            <a:schemeClr val="tx1"/>
                          </a:solidFill>
                          <a:effectLst/>
                          <a:latin typeface="Meiryo UI"/>
                          <a:ea typeface="Meiryo UI"/>
                        </a:rPr>
                        <a:t>「や（</a:t>
                      </a:r>
                      <a:r>
                        <a:rPr lang="en-US" altLang="ja-JP" sz="1200" b="0" i="0" u="none" strike="noStrike" kern="1200" noProof="0" dirty="0">
                          <a:solidFill>
                            <a:schemeClr val="tx1"/>
                          </a:solidFill>
                          <a:effectLst/>
                          <a:latin typeface="Meiryo UI"/>
                          <a:ea typeface="Meiryo UI"/>
                        </a:rPr>
                        <a:t>8</a:t>
                      </a:r>
                      <a:r>
                        <a:rPr lang="ja-JP" altLang="en-US" sz="1200" b="0" i="0" u="none" strike="noStrike" kern="1200" noProof="0">
                          <a:solidFill>
                            <a:schemeClr val="tx1"/>
                          </a:solidFill>
                          <a:effectLst/>
                          <a:latin typeface="Meiryo UI"/>
                          <a:ea typeface="Meiryo UI"/>
                        </a:rPr>
                        <a:t>） きと（</a:t>
                      </a:r>
                      <a:r>
                        <a:rPr lang="en-US" altLang="ja-JP" sz="1200" b="0" i="0" u="none" strike="noStrike" kern="1200" noProof="0" dirty="0">
                          <a:solidFill>
                            <a:schemeClr val="tx1"/>
                          </a:solidFill>
                          <a:effectLst/>
                          <a:latin typeface="Meiryo UI"/>
                          <a:ea typeface="Meiryo UI"/>
                        </a:rPr>
                        <a:t>10</a:t>
                      </a:r>
                      <a:r>
                        <a:rPr lang="ja-JP" altLang="en-US" sz="1200" b="0" i="0" u="none" strike="noStrike" kern="1200" noProof="0">
                          <a:solidFill>
                            <a:schemeClr val="tx1"/>
                          </a:solidFill>
                          <a:effectLst/>
                          <a:latin typeface="Meiryo UI"/>
                          <a:ea typeface="Meiryo UI"/>
                        </a:rPr>
                        <a:t>） り」 の語呂合わせ。焼き鳥は、 夏祭りの食べ歩きや宅飲みのつまみとしてもぴったり。</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この日からお盆休みという人も多い。帰省ラッシュが予想されるので、帰省地や駅ターミナル、ロードサイドでは拡販</a:t>
                      </a:r>
                      <a:r>
                        <a:rPr kumimoji="1" lang="ja-JP" altLang="en-US" sz="1200" u="none" strike="noStrike" kern="1200">
                          <a:solidFill>
                            <a:schemeClr val="tx1"/>
                          </a:solidFill>
                          <a:effectLst/>
                          <a:latin typeface="Meiryo UI"/>
                          <a:ea typeface="Meiryo UI"/>
                          <a:cs typeface="+mn-cs"/>
                        </a:rPr>
                        <a:t>のチャンス。</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12</a:t>
                      </a:r>
                      <a:r>
                        <a:rPr lang="ja-JP" altLang="en-US" sz="1200" b="0" i="0" u="none" strike="noStrike" dirty="0">
                          <a:solidFill>
                            <a:schemeClr val="tx1"/>
                          </a:solidFill>
                          <a:effectLst/>
                          <a:latin typeface="Meiryo UI"/>
                          <a:ea typeface="Meiryo UI"/>
                        </a:rPr>
                        <a:t>日はパンの日。行楽や帰省でハンドタイプ商品のニーズが高まる。菓子パン、サンドイッチなどの商品のＰＲを強化しよう。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盆入り。帰省地や墓地・霊園近隣の店舗では、線香、ロウソク、生花、ライター、供え物など、</a:t>
                      </a:r>
                      <a:r>
                        <a:rPr lang="ja-JP" altLang="en-US" sz="1200" b="0" i="0" u="none" strike="noStrike">
                          <a:solidFill>
                            <a:schemeClr val="tx1"/>
                          </a:solidFill>
                          <a:effectLst/>
                          <a:latin typeface="Meiryo UI"/>
                          <a:ea typeface="Meiryo UI"/>
                        </a:rPr>
                        <a:t>お盆の関連商品</a:t>
                      </a:r>
                      <a:r>
                        <a:rPr lang="ja-JP" altLang="en-US" sz="1200" b="0" i="0" u="none" strike="noStrike" dirty="0">
                          <a:solidFill>
                            <a:schemeClr val="tx1"/>
                          </a:solidFill>
                          <a:effectLst/>
                          <a:latin typeface="Meiryo UI"/>
                          <a:ea typeface="Meiryo UI"/>
                        </a:rPr>
                        <a:t>を強化する。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お盆休みは、海や山、川での行楽を楽しむ人も多い。お盆を過ぎるとこれらの野外行楽用の商品は売れなくなるため、売り切ること。</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lang="ja-JP" altLang="en-US" sz="1200" b="0" i="0" u="none" strike="noStrike">
                          <a:solidFill>
                            <a:schemeClr val="tx1"/>
                          </a:solidFill>
                          <a:effectLst/>
                          <a:latin typeface="Meiryo UI"/>
                          <a:ea typeface="Meiryo UI"/>
                        </a:rPr>
                        <a:t>お盆休みは家族や親戚、仲間など大人数で集まる機会が増える。ごちそうや酒の訴求が高まる。墓地近隣では供物などを用意しよう。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お盆を過ぎるとＵターンラッシュ。人の動きに注意する。また、気温が徐々に低下してくる。夏季商品の改廃を進める。</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lvl="0" algn="l">
                        <a:buNone/>
                      </a:pPr>
                      <a:r>
                        <a:rPr kumimoji="1" lang="ja-JP" altLang="en-US" sz="1200" b="0" i="0" u="none" strike="noStrike" kern="1200" noProof="0" dirty="0">
                          <a:solidFill>
                            <a:schemeClr val="tx1"/>
                          </a:solidFill>
                          <a:effectLst/>
                          <a:latin typeface="Meiryo UI"/>
                          <a:ea typeface="Meiryo UI"/>
                          <a:cs typeface="+mn-cs"/>
                        </a:rPr>
                        <a:t>パイナップルや夏の果実を使ったゼリー、飲料、スイーツなどをＰＲしよう。夏季商品の改廃も引き続き進めたい。</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noProof="0">
                          <a:solidFill>
                            <a:schemeClr val="tx1"/>
                          </a:solidFill>
                          <a:effectLst/>
                          <a:latin typeface="Meiryo UI"/>
                          <a:ea typeface="Meiryo UI"/>
                          <a:cs typeface="+mn-cs"/>
                        </a:rPr>
                        <a:t>夏バテしやすい時季は、炭水化物の消費も低下。ご飯をしっかり食べて、夏バテに打ち勝つことを販促物でアピールする。</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noProof="0" dirty="0">
                          <a:solidFill>
                            <a:schemeClr val="tx1"/>
                          </a:solidFill>
                          <a:effectLst/>
                          <a:latin typeface="Meiryo UI"/>
                          <a:ea typeface="Meiryo UI"/>
                          <a:cs typeface="+mn-cs"/>
                        </a:rPr>
                        <a:t>お盆を過ぎても週末は野外行楽を楽しむ人でにぎわう。交通事故や水難事故の多い時期。眠気防止のガムや栄養剤を用意する。</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dirty="0">
                          <a:solidFill>
                            <a:schemeClr val="tx1"/>
                          </a:solidFill>
                          <a:effectLst/>
                          <a:latin typeface="Meiryo UI"/>
                          <a:ea typeface="Meiryo UI"/>
                        </a:rPr>
                        <a:t>夜間の気温の低下で虫の発生率は減るが、秋までは緊急的な購入もあるので、虫よけスプレーなどの在庫を持つこと。</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お盆休みの疲れ、夏バテ、朝晩の気温低下により、体調不良が起きやすい。サプリメント、栄養剤などの提案をしよう。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毎月</a:t>
                      </a:r>
                      <a:r>
                        <a:rPr kumimoji="1" lang="en-US" altLang="ja-JP" sz="1200" u="none" strike="noStrike" kern="1200" dirty="0">
                          <a:solidFill>
                            <a:schemeClr val="tx1"/>
                          </a:solidFill>
                          <a:effectLst/>
                          <a:latin typeface="Meiryo UI"/>
                          <a:ea typeface="Meiryo UI"/>
                          <a:cs typeface="+mn-cs"/>
                        </a:rPr>
                        <a:t>22</a:t>
                      </a:r>
                      <a:r>
                        <a:rPr kumimoji="1" lang="ja-JP" altLang="en-US" sz="1200" u="none" strike="noStrike" kern="1200" dirty="0">
                          <a:solidFill>
                            <a:schemeClr val="tx1"/>
                          </a:solidFill>
                          <a:effectLst/>
                          <a:latin typeface="Meiryo UI"/>
                          <a:ea typeface="Meiryo UI"/>
                          <a:cs typeface="+mn-cs"/>
                        </a:rPr>
                        <a:t>日はショートケーキの日。夜間は涼しくなるため、暑い時期には売れなかったケーキやクレープなどの商品が動きだす。気温が低い日</a:t>
                      </a:r>
                      <a:r>
                        <a:rPr kumimoji="1" lang="ja-JP" altLang="en-US" sz="1200" u="none" strike="noStrike" kern="1200">
                          <a:solidFill>
                            <a:schemeClr val="tx1"/>
                          </a:solidFill>
                          <a:effectLst/>
                          <a:latin typeface="Meiryo UI"/>
                          <a:ea typeface="Meiryo UI"/>
                          <a:cs typeface="+mn-cs"/>
                        </a:rPr>
                        <a:t>はチャンスだ。</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Meiryo UI"/>
                          <a:ea typeface="Meiryo UI"/>
                        </a:rPr>
                        <a:t>毎月</a:t>
                      </a:r>
                      <a:r>
                        <a:rPr lang="en-US" altLang="ja-JP" sz="1200" u="none" strike="noStrike" dirty="0">
                          <a:solidFill>
                            <a:schemeClr val="tx1"/>
                          </a:solidFill>
                          <a:effectLst/>
                          <a:latin typeface="Meiryo UI"/>
                          <a:ea typeface="Meiryo UI"/>
                        </a:rPr>
                        <a:t>23</a:t>
                      </a:r>
                      <a:r>
                        <a:rPr lang="ja-JP" altLang="en-US" sz="1200" u="none" strike="noStrike" dirty="0">
                          <a:solidFill>
                            <a:schemeClr val="tx1"/>
                          </a:solidFill>
                          <a:effectLst/>
                          <a:latin typeface="Meiryo UI"/>
                          <a:ea typeface="Meiryo UI"/>
                        </a:rPr>
                        <a:t>日は天ぷらの日。フライ商品や天ざるそば・うどん、天丼のキャンペーンを行う。</a:t>
                      </a:r>
                      <a:endParaRPr kumimoji="1" lang="ja-JP" altLang="en-US" sz="12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酒類の割引キャンペーン、酒とつまみのセット購入などを提案。夜は気温が低下するため、秋季限定ビールを売り込もう。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日中は暑いため、冷やし麺が動くが、気温が低下する夜は湯かけ麺の販売が伸長する。夜間の軽食にお薦めしよう。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26</a:t>
                      </a:r>
                      <a:r>
                        <a:rPr lang="ja-JP" altLang="en-US" sz="1200" b="0" i="0" u="none" strike="noStrike" dirty="0">
                          <a:solidFill>
                            <a:schemeClr val="tx1"/>
                          </a:solidFill>
                          <a:effectLst/>
                          <a:latin typeface="Meiryo UI"/>
                          <a:ea typeface="Meiryo UI"/>
                        </a:rPr>
                        <a:t>日は風呂の日。「家族で風呂に入って親子の対話を」との思いが込められている</a:t>
                      </a:r>
                      <a:r>
                        <a:rPr lang="ja-JP" altLang="en-US" sz="1200" b="0" i="0" u="none" strike="noStrike">
                          <a:solidFill>
                            <a:schemeClr val="tx1"/>
                          </a:solidFill>
                          <a:effectLst/>
                          <a:latin typeface="Meiryo UI"/>
                          <a:ea typeface="Meiryo UI"/>
                        </a:rPr>
                        <a:t>。入浴剤など、</a:t>
                      </a:r>
                      <a:r>
                        <a:rPr lang="ja-JP" altLang="en-US" sz="1200" b="0" i="0" u="none" strike="noStrike" dirty="0">
                          <a:solidFill>
                            <a:schemeClr val="tx1"/>
                          </a:solidFill>
                          <a:effectLst/>
                          <a:latin typeface="Meiryo UI"/>
                          <a:ea typeface="Meiryo UI"/>
                        </a:rPr>
                        <a:t>バス用品を充実させよう。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en-US" altLang="ja-JP" sz="1200" b="0" i="0" u="none" strike="noStrike" dirty="0">
                          <a:solidFill>
                            <a:schemeClr val="tx1"/>
                          </a:solidFill>
                          <a:effectLst/>
                          <a:latin typeface="Meiryo UI"/>
                          <a:ea typeface="Meiryo UI"/>
                        </a:rPr>
                        <a:t>25</a:t>
                      </a:r>
                      <a:r>
                        <a:rPr lang="ja-JP" altLang="en-US" sz="1200" b="0" i="0" u="none" strike="noStrike" dirty="0">
                          <a:solidFill>
                            <a:schemeClr val="tx1"/>
                          </a:solidFill>
                          <a:effectLst/>
                          <a:latin typeface="Meiryo UI"/>
                          <a:ea typeface="Meiryo UI"/>
                        </a:rPr>
                        <a:t>日から</a:t>
                      </a:r>
                      <a:r>
                        <a:rPr lang="en-US" altLang="ja-JP" sz="1200" b="0" i="0" u="none" strike="noStrike" dirty="0">
                          <a:solidFill>
                            <a:schemeClr val="tx1"/>
                          </a:solidFill>
                          <a:effectLst/>
                          <a:latin typeface="Meiryo UI"/>
                          <a:ea typeface="Meiryo UI"/>
                        </a:rPr>
                        <a:t>31</a:t>
                      </a:r>
                      <a:r>
                        <a:rPr lang="ja-JP" altLang="en-US" sz="1200" b="0" i="0" u="none" strike="noStrike" dirty="0">
                          <a:solidFill>
                            <a:schemeClr val="tx1"/>
                          </a:solidFill>
                          <a:effectLst/>
                          <a:latin typeface="Meiryo UI"/>
                          <a:ea typeface="Meiryo UI"/>
                        </a:rPr>
                        <a:t>日まで。夏休み終了間近の駆け込み需要が見込まれる。子どもの多い住宅街では、ノートや文房具などを多めに持つ。</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朝晩は涼しさを感じ、日中は残暑が残る頃。９月に入ると、秋の長雨、台風など気候の変化が激しいので商品管理に注意しよう。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夏の疲れがたまる頃。焼き肉弁当などのスタミナ食や、滋養のある食べ物を売り込もう。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太陽のような明るい笑顔を意味する日。スタッフ全員が明るい笑顔で接客ができているかを見直す機会にしよう。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サラダや１日分の野菜が取れる飲料などの</a:t>
                      </a:r>
                      <a:r>
                        <a:rPr lang="ja-JP" altLang="en-US" sz="1200" b="0" i="0" u="none" strike="noStrike">
                          <a:solidFill>
                            <a:schemeClr val="tx1"/>
                          </a:solidFill>
                          <a:effectLst/>
                          <a:latin typeface="Meiryo UI"/>
                          <a:ea typeface="Meiryo UI"/>
                        </a:rPr>
                        <a:t>商品をＰＲ</a:t>
                      </a:r>
                      <a:r>
                        <a:rPr lang="ja-JP" altLang="en" sz="1200" b="0" i="0" u="none" strike="noStrike">
                          <a:solidFill>
                            <a:schemeClr val="tx1"/>
                          </a:solidFill>
                          <a:effectLst/>
                          <a:latin typeface="Meiryo UI"/>
                          <a:ea typeface="Meiryo UI"/>
                        </a:rPr>
                        <a:t>。</a:t>
                      </a:r>
                      <a:r>
                        <a:rPr lang="ja-JP" altLang="en-US" sz="1200" b="0" i="0" u="none" strike="noStrike" dirty="0">
                          <a:solidFill>
                            <a:schemeClr val="tx1"/>
                          </a:solidFill>
                          <a:effectLst/>
                          <a:latin typeface="Meiryo UI"/>
                          <a:ea typeface="Meiryo UI"/>
                        </a:rPr>
                        <a:t>新学期スタートに伴い、朝食需要が高まるので、アピールするチャンスだ。</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ここ近年、大きな地震、ゲリラ豪雨による水害などが各地で頻繁に起きているため、防災意識が高まっている。防災用品の点検を促そう。</a:t>
                      </a:r>
                      <a:endParaRPr lang="ja-JP" altLang="ja-JP" sz="1200" dirty="0">
                        <a:solidFill>
                          <a:schemeClr val="tx1"/>
                        </a:solidFill>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毎月２日は麩の日。お麩は高たんぱく・低脂肪で消化に良いヘルシー食材だ。お麩料理のレシピを紹介し、お麩の詰め合わせキャンペーンを行おう。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かんきつ類や酢に含まれるクエン酸は疲労回復に良いとされる。夏の疲れがたまる頃なので、関連商品をＰＯＰなどでアピールしよう。</a:t>
                      </a:r>
                      <a:endParaRPr lang="en-US" altLang="ja-JP" sz="1200" b="0" i="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3575630444"/>
                  </a:ext>
                </a:extLst>
              </a:tr>
              <a:tr h="118600">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extLst>
                  <a:ext uri="{0D108BD9-81ED-4DB2-BD59-A6C34878D82A}">
                    <a16:rowId xmlns:a16="http://schemas.microsoft.com/office/drawing/2014/main" val="2801771382"/>
                  </a:ext>
                </a:extLst>
              </a:tr>
            </a:tbl>
          </a:graphicData>
        </a:graphic>
      </p:graphicFrame>
      <p:sp>
        <p:nvSpPr>
          <p:cNvPr id="50" name="角丸四角形 49">
            <a:extLst>
              <a:ext uri="{FF2B5EF4-FFF2-40B4-BE49-F238E27FC236}">
                <a16:creationId xmlns:a16="http://schemas.microsoft.com/office/drawing/2014/main" id="{893A84DF-5CAF-4AF6-31BA-02470CFFC863}"/>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a:p>
          <a:p>
            <a:r>
              <a:rPr kumimoji="1" lang="ja-JP" altLang="en-US" sz="800"/>
              <a:t>　「ダイキン</a:t>
            </a:r>
            <a:r>
              <a:rPr kumimoji="1" lang="en-US" altLang="ja-JP" sz="800"/>
              <a:t>AIR</a:t>
            </a:r>
            <a:r>
              <a:rPr kumimoji="1" lang="ja-JP" altLang="en-US" sz="800"/>
              <a:t>カレンダー」を参照させて頂いております。　　　　　　　　　　　　　　　　　　　　　　</a:t>
            </a:r>
            <a:endParaRPr kumimoji="1" lang="en-US" altLang="ja-JP" sz="800"/>
          </a:p>
          <a:p>
            <a:r>
              <a:rPr kumimoji="1" lang="ja-JP" altLang="en-US" sz="800"/>
              <a:t>　　　　　　　</a:t>
            </a:r>
            <a:r>
              <a:rPr kumimoji="1" lang="en-US" altLang="ja-JP" sz="800"/>
              <a:t>https://www.daikin.co.jp/otenki/calendar_web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Text Box 14">
            <a:extLst>
              <a:ext uri="{FF2B5EF4-FFF2-40B4-BE49-F238E27FC236}">
                <a16:creationId xmlns:a16="http://schemas.microsoft.com/office/drawing/2014/main" id="{AE3213A1-72A4-4ACB-B6DD-EC99A5A402B8}"/>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Text Box 14">
            <a:extLst>
              <a:ext uri="{FF2B5EF4-FFF2-40B4-BE49-F238E27FC236}">
                <a16:creationId xmlns:a16="http://schemas.microsoft.com/office/drawing/2014/main" id="{32AF88EE-5451-437F-BF4B-D40FEFC4E7D6}"/>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a:effectLst/>
                <a:latin typeface="+mn-lt"/>
                <a:ea typeface="+mn-ea"/>
                <a:cs typeface="+mn-cs"/>
              </a:rPr>
              <a:t>TEL</a:t>
            </a:r>
            <a:r>
              <a:rPr lang="ja-JP" altLang="en-US" sz="2400" b="1" i="0" baseline="0">
                <a:effectLst/>
                <a:latin typeface="+mn-lt"/>
                <a:ea typeface="+mn-ea"/>
                <a:cs typeface="+mn-cs"/>
              </a:rPr>
              <a:t>：</a:t>
            </a:r>
            <a:r>
              <a:rPr lang="ja-JP" altLang="ja-JP" sz="2400" b="1" i="0" baseline="0">
                <a:effectLst/>
                <a:latin typeface="+mn-lt"/>
                <a:ea typeface="+mn-ea"/>
                <a:cs typeface="+mn-cs"/>
              </a:rPr>
              <a:t> </a:t>
            </a:r>
            <a:endParaRPr lang="ja-JP" altLang="ja-JP" sz="4000">
              <a:effectLst/>
            </a:endParaRPr>
          </a:p>
        </p:txBody>
      </p:sp>
      <p:pic>
        <p:nvPicPr>
          <p:cNvPr id="3" name="図 2">
            <a:extLst>
              <a:ext uri="{FF2B5EF4-FFF2-40B4-BE49-F238E27FC236}">
                <a16:creationId xmlns:a16="http://schemas.microsoft.com/office/drawing/2014/main" id="{DC923650-EB29-BDD1-BFA5-2874FA6144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46617" y="13833826"/>
            <a:ext cx="1894435" cy="214500"/>
          </a:xfrm>
          <a:prstGeom prst="rect">
            <a:avLst/>
          </a:prstGeom>
        </p:spPr>
      </p:pic>
      <p:pic>
        <p:nvPicPr>
          <p:cNvPr id="6" name="図 5" descr="図形&#10;&#10;中程度の精度で自動的に生成された説明">
            <a:extLst>
              <a:ext uri="{FF2B5EF4-FFF2-40B4-BE49-F238E27FC236}">
                <a16:creationId xmlns:a16="http://schemas.microsoft.com/office/drawing/2014/main" id="{1C58474D-DB59-8DFF-4C60-903DF6CDBA4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pic>
        <p:nvPicPr>
          <p:cNvPr id="61" name="図 60">
            <a:extLst>
              <a:ext uri="{FF2B5EF4-FFF2-40B4-BE49-F238E27FC236}">
                <a16:creationId xmlns:a16="http://schemas.microsoft.com/office/drawing/2014/main" id="{B5BE4C4C-6D8B-A93F-ACEC-8FB13FA9EC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2526" y="2039777"/>
            <a:ext cx="288059" cy="288059"/>
          </a:xfrm>
          <a:prstGeom prst="rect">
            <a:avLst/>
          </a:prstGeom>
        </p:spPr>
      </p:pic>
      <p:pic>
        <p:nvPicPr>
          <p:cNvPr id="81" name="図 80">
            <a:extLst>
              <a:ext uri="{FF2B5EF4-FFF2-40B4-BE49-F238E27FC236}">
                <a16:creationId xmlns:a16="http://schemas.microsoft.com/office/drawing/2014/main" id="{5826BD8C-015B-F51C-5952-30216A11B1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28384" y="2041648"/>
            <a:ext cx="242575" cy="245526"/>
          </a:xfrm>
          <a:prstGeom prst="rect">
            <a:avLst/>
          </a:prstGeom>
        </p:spPr>
      </p:pic>
      <p:pic>
        <p:nvPicPr>
          <p:cNvPr id="83" name="図 82">
            <a:extLst>
              <a:ext uri="{FF2B5EF4-FFF2-40B4-BE49-F238E27FC236}">
                <a16:creationId xmlns:a16="http://schemas.microsoft.com/office/drawing/2014/main" id="{7705D25A-4FDE-D226-562B-B70036BEF6D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1585038" y="1949044"/>
            <a:ext cx="337754" cy="314325"/>
          </a:xfrm>
          <a:prstGeom prst="rect">
            <a:avLst/>
          </a:prstGeom>
        </p:spPr>
      </p:pic>
      <p:pic>
        <p:nvPicPr>
          <p:cNvPr id="84" name="図 83">
            <a:extLst>
              <a:ext uri="{FF2B5EF4-FFF2-40B4-BE49-F238E27FC236}">
                <a16:creationId xmlns:a16="http://schemas.microsoft.com/office/drawing/2014/main" id="{635FC52C-0CEE-A09B-22CC-92272A951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538686" y="2038587"/>
            <a:ext cx="242575" cy="245526"/>
          </a:xfrm>
          <a:prstGeom prst="rect">
            <a:avLst/>
          </a:prstGeom>
        </p:spPr>
      </p:pic>
      <p:pic>
        <p:nvPicPr>
          <p:cNvPr id="86" name="図 85">
            <a:extLst>
              <a:ext uri="{FF2B5EF4-FFF2-40B4-BE49-F238E27FC236}">
                <a16:creationId xmlns:a16="http://schemas.microsoft.com/office/drawing/2014/main" id="{2EBC7805-D960-3B15-BEB8-220ED5477FB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6219014" y="1959555"/>
            <a:ext cx="337754" cy="314325"/>
          </a:xfrm>
          <a:prstGeom prst="rect">
            <a:avLst/>
          </a:prstGeom>
        </p:spPr>
      </p:pic>
      <p:pic>
        <p:nvPicPr>
          <p:cNvPr id="99" name="図 98">
            <a:extLst>
              <a:ext uri="{FF2B5EF4-FFF2-40B4-BE49-F238E27FC236}">
                <a16:creationId xmlns:a16="http://schemas.microsoft.com/office/drawing/2014/main" id="{FF286409-D00D-4089-30BF-3BA4B067BA0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002372" y="1972725"/>
            <a:ext cx="337754" cy="314325"/>
          </a:xfrm>
          <a:prstGeom prst="rect">
            <a:avLst/>
          </a:prstGeom>
        </p:spPr>
      </p:pic>
      <p:pic>
        <p:nvPicPr>
          <p:cNvPr id="101" name="図 100">
            <a:extLst>
              <a:ext uri="{FF2B5EF4-FFF2-40B4-BE49-F238E27FC236}">
                <a16:creationId xmlns:a16="http://schemas.microsoft.com/office/drawing/2014/main" id="{C566B145-5289-1741-20EE-24E9CCFEBD5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598213" y="1951390"/>
            <a:ext cx="337754" cy="314325"/>
          </a:xfrm>
          <a:prstGeom prst="rect">
            <a:avLst/>
          </a:prstGeom>
        </p:spPr>
      </p:pic>
      <p:pic>
        <p:nvPicPr>
          <p:cNvPr id="103" name="図 102">
            <a:extLst>
              <a:ext uri="{FF2B5EF4-FFF2-40B4-BE49-F238E27FC236}">
                <a16:creationId xmlns:a16="http://schemas.microsoft.com/office/drawing/2014/main" id="{4396246C-3497-637D-7716-B3BAEA5727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83938" y="2050052"/>
            <a:ext cx="242575" cy="245526"/>
          </a:xfrm>
          <a:prstGeom prst="rect">
            <a:avLst/>
          </a:prstGeom>
        </p:spPr>
      </p:pic>
      <p:pic>
        <p:nvPicPr>
          <p:cNvPr id="104" name="図 103">
            <a:extLst>
              <a:ext uri="{FF2B5EF4-FFF2-40B4-BE49-F238E27FC236}">
                <a16:creationId xmlns:a16="http://schemas.microsoft.com/office/drawing/2014/main" id="{8E37C0FC-2508-6385-6FDA-49E15C3DED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46846" y="2036961"/>
            <a:ext cx="242575" cy="245526"/>
          </a:xfrm>
          <a:prstGeom prst="rect">
            <a:avLst/>
          </a:prstGeom>
        </p:spPr>
      </p:pic>
      <p:pic>
        <p:nvPicPr>
          <p:cNvPr id="15" name="図 14">
            <a:extLst>
              <a:ext uri="{FF2B5EF4-FFF2-40B4-BE49-F238E27FC236}">
                <a16:creationId xmlns:a16="http://schemas.microsoft.com/office/drawing/2014/main" id="{697FDF1F-45CE-82B9-118D-CC684CEC7C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96218" y="2043994"/>
            <a:ext cx="242575" cy="245526"/>
          </a:xfrm>
          <a:prstGeom prst="rect">
            <a:avLst/>
          </a:prstGeom>
        </p:spPr>
      </p:pic>
      <p:pic>
        <p:nvPicPr>
          <p:cNvPr id="16" name="図 15">
            <a:extLst>
              <a:ext uri="{FF2B5EF4-FFF2-40B4-BE49-F238E27FC236}">
                <a16:creationId xmlns:a16="http://schemas.microsoft.com/office/drawing/2014/main" id="{7825B4BE-2B5F-253E-0A33-E56596AB66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0724" y="2050052"/>
            <a:ext cx="288059" cy="288059"/>
          </a:xfrm>
          <a:prstGeom prst="rect">
            <a:avLst/>
          </a:prstGeom>
        </p:spPr>
      </p:pic>
      <p:pic>
        <p:nvPicPr>
          <p:cNvPr id="17" name="図 16">
            <a:extLst>
              <a:ext uri="{FF2B5EF4-FFF2-40B4-BE49-F238E27FC236}">
                <a16:creationId xmlns:a16="http://schemas.microsoft.com/office/drawing/2014/main" id="{D12A854B-71BB-A6A4-2AD0-087B50140F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6326" y="2050052"/>
            <a:ext cx="288059" cy="288059"/>
          </a:xfrm>
          <a:prstGeom prst="rect">
            <a:avLst/>
          </a:prstGeom>
        </p:spPr>
      </p:pic>
      <p:pic>
        <p:nvPicPr>
          <p:cNvPr id="19" name="図 18">
            <a:extLst>
              <a:ext uri="{FF2B5EF4-FFF2-40B4-BE49-F238E27FC236}">
                <a16:creationId xmlns:a16="http://schemas.microsoft.com/office/drawing/2014/main" id="{A0C7B847-232C-CAE0-508C-8933B4AF04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14294" y="2029265"/>
            <a:ext cx="288059" cy="288059"/>
          </a:xfrm>
          <a:prstGeom prst="rect">
            <a:avLst/>
          </a:prstGeom>
        </p:spPr>
      </p:pic>
      <p:pic>
        <p:nvPicPr>
          <p:cNvPr id="25" name="図 24">
            <a:extLst>
              <a:ext uri="{FF2B5EF4-FFF2-40B4-BE49-F238E27FC236}">
                <a16:creationId xmlns:a16="http://schemas.microsoft.com/office/drawing/2014/main" id="{D527B5C1-B188-36A2-D49B-FA9515C64D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53727" y="2039777"/>
            <a:ext cx="288059" cy="288059"/>
          </a:xfrm>
          <a:prstGeom prst="rect">
            <a:avLst/>
          </a:prstGeom>
        </p:spPr>
      </p:pic>
      <p:pic>
        <p:nvPicPr>
          <p:cNvPr id="26" name="図 25">
            <a:extLst>
              <a:ext uri="{FF2B5EF4-FFF2-40B4-BE49-F238E27FC236}">
                <a16:creationId xmlns:a16="http://schemas.microsoft.com/office/drawing/2014/main" id="{0218D2D5-9DE5-B56D-3610-A7AE415AA5F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0985548" y="1936837"/>
            <a:ext cx="337754" cy="314325"/>
          </a:xfrm>
          <a:prstGeom prst="rect">
            <a:avLst/>
          </a:prstGeom>
        </p:spPr>
      </p:pic>
      <p:pic>
        <p:nvPicPr>
          <p:cNvPr id="28" name="図 27">
            <a:extLst>
              <a:ext uri="{FF2B5EF4-FFF2-40B4-BE49-F238E27FC236}">
                <a16:creationId xmlns:a16="http://schemas.microsoft.com/office/drawing/2014/main" id="{F5F7079B-EAD7-0F4C-FE11-3BFE9BBFC7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361027" y="2050948"/>
            <a:ext cx="288059" cy="288059"/>
          </a:xfrm>
          <a:prstGeom prst="rect">
            <a:avLst/>
          </a:prstGeom>
        </p:spPr>
      </p:pic>
      <p:pic>
        <p:nvPicPr>
          <p:cNvPr id="31" name="図 30">
            <a:extLst>
              <a:ext uri="{FF2B5EF4-FFF2-40B4-BE49-F238E27FC236}">
                <a16:creationId xmlns:a16="http://schemas.microsoft.com/office/drawing/2014/main" id="{2CE70481-FF5F-27A6-EF67-110DA9514D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45463" y="2052574"/>
            <a:ext cx="288059" cy="288059"/>
          </a:xfrm>
          <a:prstGeom prst="rect">
            <a:avLst/>
          </a:prstGeom>
        </p:spPr>
      </p:pic>
      <p:pic>
        <p:nvPicPr>
          <p:cNvPr id="34" name="図 33">
            <a:extLst>
              <a:ext uri="{FF2B5EF4-FFF2-40B4-BE49-F238E27FC236}">
                <a16:creationId xmlns:a16="http://schemas.microsoft.com/office/drawing/2014/main" id="{0B49E22F-E81B-AA04-F9FD-086BE57BA5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97022" y="2050052"/>
            <a:ext cx="288059" cy="288059"/>
          </a:xfrm>
          <a:prstGeom prst="rect">
            <a:avLst/>
          </a:prstGeom>
        </p:spPr>
      </p:pic>
      <p:pic>
        <p:nvPicPr>
          <p:cNvPr id="38" name="図 37">
            <a:extLst>
              <a:ext uri="{FF2B5EF4-FFF2-40B4-BE49-F238E27FC236}">
                <a16:creationId xmlns:a16="http://schemas.microsoft.com/office/drawing/2014/main" id="{473EC9E3-6517-A162-AFB4-4017CAE699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82649" y="2050052"/>
            <a:ext cx="288059" cy="288059"/>
          </a:xfrm>
          <a:prstGeom prst="rect">
            <a:avLst/>
          </a:prstGeom>
        </p:spPr>
      </p:pic>
      <p:pic>
        <p:nvPicPr>
          <p:cNvPr id="45" name="図 44">
            <a:extLst>
              <a:ext uri="{FF2B5EF4-FFF2-40B4-BE49-F238E27FC236}">
                <a16:creationId xmlns:a16="http://schemas.microsoft.com/office/drawing/2014/main" id="{F3E729A9-4BBF-C467-F6F5-F2A791FA2A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001902" y="2050052"/>
            <a:ext cx="288059" cy="288059"/>
          </a:xfrm>
          <a:prstGeom prst="rect">
            <a:avLst/>
          </a:prstGeom>
        </p:spPr>
      </p:pic>
      <p:pic>
        <p:nvPicPr>
          <p:cNvPr id="47" name="図 46">
            <a:extLst>
              <a:ext uri="{FF2B5EF4-FFF2-40B4-BE49-F238E27FC236}">
                <a16:creationId xmlns:a16="http://schemas.microsoft.com/office/drawing/2014/main" id="{90FE206E-6261-3FB5-E53D-679290896A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342500" y="2039776"/>
            <a:ext cx="288059" cy="288059"/>
          </a:xfrm>
          <a:prstGeom prst="rect">
            <a:avLst/>
          </a:prstGeom>
        </p:spPr>
      </p:pic>
      <p:pic>
        <p:nvPicPr>
          <p:cNvPr id="48" name="図 47">
            <a:extLst>
              <a:ext uri="{FF2B5EF4-FFF2-40B4-BE49-F238E27FC236}">
                <a16:creationId xmlns:a16="http://schemas.microsoft.com/office/drawing/2014/main" id="{23ECEE7C-215D-A5BE-B345-A4188DE66B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761298" y="2039777"/>
            <a:ext cx="288059" cy="288059"/>
          </a:xfrm>
          <a:prstGeom prst="rect">
            <a:avLst/>
          </a:prstGeom>
        </p:spPr>
      </p:pic>
      <p:pic>
        <p:nvPicPr>
          <p:cNvPr id="49" name="図 48">
            <a:extLst>
              <a:ext uri="{FF2B5EF4-FFF2-40B4-BE49-F238E27FC236}">
                <a16:creationId xmlns:a16="http://schemas.microsoft.com/office/drawing/2014/main" id="{70122FD7-C912-AE26-135D-3D59F4C126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32552" y="2039777"/>
            <a:ext cx="288059" cy="288059"/>
          </a:xfrm>
          <a:prstGeom prst="rect">
            <a:avLst/>
          </a:prstGeom>
        </p:spPr>
      </p:pic>
      <p:pic>
        <p:nvPicPr>
          <p:cNvPr id="51" name="図 50">
            <a:extLst>
              <a:ext uri="{FF2B5EF4-FFF2-40B4-BE49-F238E27FC236}">
                <a16:creationId xmlns:a16="http://schemas.microsoft.com/office/drawing/2014/main" id="{EA3C711F-96A0-4253-58D4-D391404409B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8548496" y="1959555"/>
            <a:ext cx="337754" cy="314325"/>
          </a:xfrm>
          <a:prstGeom prst="rect">
            <a:avLst/>
          </a:prstGeom>
        </p:spPr>
      </p:pic>
      <p:pic>
        <p:nvPicPr>
          <p:cNvPr id="30" name="図 29">
            <a:extLst>
              <a:ext uri="{FF2B5EF4-FFF2-40B4-BE49-F238E27FC236}">
                <a16:creationId xmlns:a16="http://schemas.microsoft.com/office/drawing/2014/main" id="{7262A239-F585-2661-2708-76D0E1ADB01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8987431" y="-72730"/>
            <a:ext cx="2500969" cy="1870025"/>
          </a:xfrm>
          <a:prstGeom prst="rect">
            <a:avLst/>
          </a:prstGeom>
        </p:spPr>
      </p:pic>
      <p:pic>
        <p:nvPicPr>
          <p:cNvPr id="55" name="図 54">
            <a:extLst>
              <a:ext uri="{FF2B5EF4-FFF2-40B4-BE49-F238E27FC236}">
                <a16:creationId xmlns:a16="http://schemas.microsoft.com/office/drawing/2014/main" id="{789D8885-D001-3576-9E0E-14040DF805DE}"/>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2340" y="2427587"/>
            <a:ext cx="1518995" cy="1026739"/>
          </a:xfrm>
          <a:prstGeom prst="rect">
            <a:avLst/>
          </a:prstGeom>
        </p:spPr>
      </p:pic>
      <p:pic>
        <p:nvPicPr>
          <p:cNvPr id="58" name="図 57">
            <a:extLst>
              <a:ext uri="{FF2B5EF4-FFF2-40B4-BE49-F238E27FC236}">
                <a16:creationId xmlns:a16="http://schemas.microsoft.com/office/drawing/2014/main" id="{B174EC7F-EEEC-290F-032C-936B2F7836D6}"/>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8509" y="8411347"/>
            <a:ext cx="1630958" cy="1630958"/>
          </a:xfrm>
          <a:prstGeom prst="rect">
            <a:avLst/>
          </a:prstGeom>
        </p:spPr>
      </p:pic>
      <p:pic>
        <p:nvPicPr>
          <p:cNvPr id="60" name="図 59">
            <a:extLst>
              <a:ext uri="{FF2B5EF4-FFF2-40B4-BE49-F238E27FC236}">
                <a16:creationId xmlns:a16="http://schemas.microsoft.com/office/drawing/2014/main" id="{8CB45118-2665-6DC2-DA86-0F94B4962AD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92568" y="12433531"/>
            <a:ext cx="1201189" cy="1201189"/>
          </a:xfrm>
          <a:prstGeom prst="rect">
            <a:avLst/>
          </a:prstGeom>
        </p:spPr>
      </p:pic>
      <p:pic>
        <p:nvPicPr>
          <p:cNvPr id="62" name="図 61">
            <a:extLst>
              <a:ext uri="{FF2B5EF4-FFF2-40B4-BE49-F238E27FC236}">
                <a16:creationId xmlns:a16="http://schemas.microsoft.com/office/drawing/2014/main" id="{9E7258F5-D5AB-E9B2-11BC-948B8403FA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41726" y="2039777"/>
            <a:ext cx="288059" cy="288059"/>
          </a:xfrm>
          <a:prstGeom prst="rect">
            <a:avLst/>
          </a:prstGeom>
        </p:spPr>
      </p:pic>
      <p:pic>
        <p:nvPicPr>
          <p:cNvPr id="63" name="図 62">
            <a:extLst>
              <a:ext uri="{FF2B5EF4-FFF2-40B4-BE49-F238E27FC236}">
                <a16:creationId xmlns:a16="http://schemas.microsoft.com/office/drawing/2014/main" id="{0281595A-8D86-FA28-11C1-76C475701BA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190041" y="1941194"/>
            <a:ext cx="337754" cy="314325"/>
          </a:xfrm>
          <a:prstGeom prst="rect">
            <a:avLst/>
          </a:prstGeom>
        </p:spPr>
      </p:pic>
      <p:pic>
        <p:nvPicPr>
          <p:cNvPr id="64" name="図 63">
            <a:extLst>
              <a:ext uri="{FF2B5EF4-FFF2-40B4-BE49-F238E27FC236}">
                <a16:creationId xmlns:a16="http://schemas.microsoft.com/office/drawing/2014/main" id="{7C84A733-2288-D722-283A-9ED1325C70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08374" y="2039777"/>
            <a:ext cx="288059" cy="288059"/>
          </a:xfrm>
          <a:prstGeom prst="rect">
            <a:avLst/>
          </a:prstGeom>
        </p:spPr>
      </p:pic>
      <p:pic>
        <p:nvPicPr>
          <p:cNvPr id="65" name="図 64">
            <a:extLst>
              <a:ext uri="{FF2B5EF4-FFF2-40B4-BE49-F238E27FC236}">
                <a16:creationId xmlns:a16="http://schemas.microsoft.com/office/drawing/2014/main" id="{3705D7E9-D9B2-5F85-6509-4BD58A42CA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9505" y="2029266"/>
            <a:ext cx="288059" cy="288059"/>
          </a:xfrm>
          <a:prstGeom prst="rect">
            <a:avLst/>
          </a:prstGeom>
        </p:spPr>
      </p:pic>
      <p:pic>
        <p:nvPicPr>
          <p:cNvPr id="67" name="図 66">
            <a:extLst>
              <a:ext uri="{FF2B5EF4-FFF2-40B4-BE49-F238E27FC236}">
                <a16:creationId xmlns:a16="http://schemas.microsoft.com/office/drawing/2014/main" id="{8E0F11F1-0AB4-4B30-F0C3-4B5528FC12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38084" y="2029266"/>
            <a:ext cx="288059" cy="288059"/>
          </a:xfrm>
          <a:prstGeom prst="rect">
            <a:avLst/>
          </a:prstGeom>
        </p:spPr>
      </p:pic>
      <p:pic>
        <p:nvPicPr>
          <p:cNvPr id="69" name="図 68">
            <a:extLst>
              <a:ext uri="{FF2B5EF4-FFF2-40B4-BE49-F238E27FC236}">
                <a16:creationId xmlns:a16="http://schemas.microsoft.com/office/drawing/2014/main" id="{24C02AAB-A159-AD91-0294-6513A401A7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177424" y="2039777"/>
            <a:ext cx="288059" cy="288059"/>
          </a:xfrm>
          <a:prstGeom prst="rect">
            <a:avLst/>
          </a:prstGeom>
        </p:spPr>
      </p:pic>
      <p:pic>
        <p:nvPicPr>
          <p:cNvPr id="71" name="図 70">
            <a:extLst>
              <a:ext uri="{FF2B5EF4-FFF2-40B4-BE49-F238E27FC236}">
                <a16:creationId xmlns:a16="http://schemas.microsoft.com/office/drawing/2014/main" id="{1F363700-2E9D-3CA5-0935-7371BF6A6BD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2751686" y="1959555"/>
            <a:ext cx="337754" cy="314325"/>
          </a:xfrm>
          <a:prstGeom prst="rect">
            <a:avLst/>
          </a:prstGeom>
        </p:spPr>
      </p:pic>
      <p:pic>
        <p:nvPicPr>
          <p:cNvPr id="78" name="図 77">
            <a:extLst>
              <a:ext uri="{FF2B5EF4-FFF2-40B4-BE49-F238E27FC236}">
                <a16:creationId xmlns:a16="http://schemas.microsoft.com/office/drawing/2014/main" id="{DB3BAE87-84E4-5CAF-6C2D-AE04A04BB0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850962" y="2049097"/>
            <a:ext cx="242575" cy="245526"/>
          </a:xfrm>
          <a:prstGeom prst="rect">
            <a:avLst/>
          </a:prstGeom>
        </p:spPr>
      </p:pic>
      <p:pic>
        <p:nvPicPr>
          <p:cNvPr id="80" name="図 79">
            <a:extLst>
              <a:ext uri="{FF2B5EF4-FFF2-40B4-BE49-F238E27FC236}">
                <a16:creationId xmlns:a16="http://schemas.microsoft.com/office/drawing/2014/main" id="{D2354C6E-37CC-A398-C1AB-DA2E71E8F8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429031" y="2028076"/>
            <a:ext cx="242575" cy="245526"/>
          </a:xfrm>
          <a:prstGeom prst="rect">
            <a:avLst/>
          </a:prstGeom>
        </p:spPr>
      </p:pic>
      <p:pic>
        <p:nvPicPr>
          <p:cNvPr id="85" name="図 84">
            <a:extLst>
              <a:ext uri="{FF2B5EF4-FFF2-40B4-BE49-F238E27FC236}">
                <a16:creationId xmlns:a16="http://schemas.microsoft.com/office/drawing/2014/main" id="{FA2EA4E1-907D-D139-4F5E-931061BD64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173748" y="2038587"/>
            <a:ext cx="242575" cy="245526"/>
          </a:xfrm>
          <a:prstGeom prst="rect">
            <a:avLst/>
          </a:prstGeom>
        </p:spPr>
      </p:pic>
      <p:pic>
        <p:nvPicPr>
          <p:cNvPr id="88" name="図 87">
            <a:extLst>
              <a:ext uri="{FF2B5EF4-FFF2-40B4-BE49-F238E27FC236}">
                <a16:creationId xmlns:a16="http://schemas.microsoft.com/office/drawing/2014/main" id="{EDC5D3FA-1326-53D3-55E4-DDE93C46AD20}"/>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13224385" y="14674890"/>
            <a:ext cx="7772400" cy="829402"/>
          </a:xfrm>
          <a:prstGeom prst="rect">
            <a:avLst/>
          </a:prstGeom>
        </p:spPr>
      </p:pic>
      <p:pic>
        <p:nvPicPr>
          <p:cNvPr id="90" name="図 89">
            <a:extLst>
              <a:ext uri="{FF2B5EF4-FFF2-40B4-BE49-F238E27FC236}">
                <a16:creationId xmlns:a16="http://schemas.microsoft.com/office/drawing/2014/main" id="{55A401D5-E77B-565F-1E10-339107699904}"/>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541501" y="14162486"/>
            <a:ext cx="849086" cy="849086"/>
          </a:xfrm>
          <a:prstGeom prst="rect">
            <a:avLst/>
          </a:prstGeom>
        </p:spPr>
      </p:pic>
      <p:pic>
        <p:nvPicPr>
          <p:cNvPr id="92" name="図 91">
            <a:extLst>
              <a:ext uri="{FF2B5EF4-FFF2-40B4-BE49-F238E27FC236}">
                <a16:creationId xmlns:a16="http://schemas.microsoft.com/office/drawing/2014/main" id="{3164F616-5236-B9E3-D1F2-3D2DF12434CC}"/>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5397060" y="12572889"/>
            <a:ext cx="995375" cy="873195"/>
          </a:xfrm>
          <a:prstGeom prst="rect">
            <a:avLst/>
          </a:prstGeom>
        </p:spPr>
      </p:pic>
      <p:pic>
        <p:nvPicPr>
          <p:cNvPr id="94" name="図 93">
            <a:extLst>
              <a:ext uri="{FF2B5EF4-FFF2-40B4-BE49-F238E27FC236}">
                <a16:creationId xmlns:a16="http://schemas.microsoft.com/office/drawing/2014/main" id="{C5115B16-9E76-B98F-1963-45F59618E3E1}"/>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t="-3"/>
          <a:stretch/>
        </p:blipFill>
        <p:spPr>
          <a:xfrm>
            <a:off x="9518050" y="13772298"/>
            <a:ext cx="860090" cy="1169941"/>
          </a:xfrm>
          <a:prstGeom prst="rect">
            <a:avLst/>
          </a:prstGeom>
        </p:spPr>
      </p:pic>
      <p:pic>
        <p:nvPicPr>
          <p:cNvPr id="96" name="図 95">
            <a:extLst>
              <a:ext uri="{FF2B5EF4-FFF2-40B4-BE49-F238E27FC236}">
                <a16:creationId xmlns:a16="http://schemas.microsoft.com/office/drawing/2014/main" id="{ECF14FA1-D356-0FC3-F183-B2B8873E53EE}"/>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6101523" y="3357060"/>
            <a:ext cx="1642847" cy="1162299"/>
          </a:xfrm>
          <a:prstGeom prst="rect">
            <a:avLst/>
          </a:prstGeom>
        </p:spPr>
      </p:pic>
      <p:pic>
        <p:nvPicPr>
          <p:cNvPr id="98" name="図 97">
            <a:extLst>
              <a:ext uri="{FF2B5EF4-FFF2-40B4-BE49-F238E27FC236}">
                <a16:creationId xmlns:a16="http://schemas.microsoft.com/office/drawing/2014/main" id="{D397A0F2-07C2-905F-E663-4C8C7125DF21}"/>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flipH="1">
            <a:off x="15811657" y="3608654"/>
            <a:ext cx="1152468" cy="1150538"/>
          </a:xfrm>
          <a:prstGeom prst="rect">
            <a:avLst/>
          </a:prstGeom>
        </p:spPr>
      </p:pic>
      <p:pic>
        <p:nvPicPr>
          <p:cNvPr id="106" name="図 105">
            <a:extLst>
              <a:ext uri="{FF2B5EF4-FFF2-40B4-BE49-F238E27FC236}">
                <a16:creationId xmlns:a16="http://schemas.microsoft.com/office/drawing/2014/main" id="{385493CD-C42F-7486-E04D-5385A475E7B6}"/>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11631683" y="3332668"/>
            <a:ext cx="1518995" cy="1139246"/>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483626D2-DCB8-457A-B4C7-7B1BEB29B99A}"/>
              </a:ext>
            </a:extLst>
          </p:cNvPr>
          <p:cNvSpPr/>
          <p:nvPr/>
        </p:nvSpPr>
        <p:spPr>
          <a:xfrm>
            <a:off x="304944" y="12097512"/>
            <a:ext cx="9583490" cy="2814060"/>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BC44271-EE58-21E9-2D6E-B78EA667084D}"/>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4" name="Oval 1">
            <a:extLst>
              <a:ext uri="{FF2B5EF4-FFF2-40B4-BE49-F238E27FC236}">
                <a16:creationId xmlns:a16="http://schemas.microsoft.com/office/drawing/2014/main" id="{52FCFEE5-DBA2-C7E8-B552-D45C6EDCFF2F}"/>
              </a:ext>
            </a:extLst>
          </p:cNvPr>
          <p:cNvSpPr>
            <a:spLocks noChangeArrowheads="1"/>
          </p:cNvSpPr>
          <p:nvPr/>
        </p:nvSpPr>
        <p:spPr bwMode="auto">
          <a:xfrm>
            <a:off x="190373" y="1982866"/>
            <a:ext cx="4500440" cy="583191"/>
          </a:xfrm>
          <a:prstGeom prst="roundRect">
            <a:avLst/>
          </a:prstGeom>
          <a:solidFill>
            <a:srgbClr val="FFE699"/>
          </a:solidFill>
          <a:ln w="28575">
            <a:solidFill>
              <a:srgbClr val="FF9900"/>
            </a:solidFill>
          </a:ln>
          <a:effectLst/>
        </p:spPr>
        <p:txBody>
          <a:bodyPr wrap="square" lIns="36576" tIns="22860" rIns="36576" bIns="22860" anchor="ctr" upright="1"/>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イカ飯</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1" name="AutoShape 2">
            <a:extLst>
              <a:ext uri="{FF2B5EF4-FFF2-40B4-BE49-F238E27FC236}">
                <a16:creationId xmlns:a16="http://schemas.microsoft.com/office/drawing/2014/main" id="{74C2CD55-D5F9-D4FB-9C3B-7D0A0D215C97}"/>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dirty="0">
                <a:latin typeface="HG丸ｺﾞｼｯｸM-PRO"/>
                <a:ea typeface="HG丸ｺﾞｼｯｸM-PRO"/>
                <a:cs typeface="HG丸ｺﾞｼｯｸM-PRO"/>
              </a:rPr>
              <a:t>イカのうま味が凝縮</a:t>
            </a:r>
            <a:endParaRPr lang="en-US" altLang="ja-JP" sz="1400" b="1" dirty="0">
              <a:latin typeface="HG丸ｺﾞｼｯｸM-PRO"/>
              <a:ea typeface="HG丸ｺﾞｼｯｸM-PRO"/>
              <a:cs typeface="HG丸ｺﾞｼｯｸM-PRO"/>
            </a:endParaRPr>
          </a:p>
        </p:txBody>
      </p:sp>
      <p:sp>
        <p:nvSpPr>
          <p:cNvPr id="14" name="Oval 5">
            <a:extLst>
              <a:ext uri="{FF2B5EF4-FFF2-40B4-BE49-F238E27FC236}">
                <a16:creationId xmlns:a16="http://schemas.microsoft.com/office/drawing/2014/main" id="{1968A3F6-AE4F-7464-8EE2-243271C89414}"/>
              </a:ext>
            </a:extLst>
          </p:cNvPr>
          <p:cNvSpPr>
            <a:spLocks noChangeArrowheads="1"/>
          </p:cNvSpPr>
          <p:nvPr/>
        </p:nvSpPr>
        <p:spPr bwMode="auto">
          <a:xfrm>
            <a:off x="4907554" y="1948102"/>
            <a:ext cx="4909448" cy="587100"/>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dirty="0">
                <a:latin typeface="HG丸ｺﾞｼｯｸM-PRO" panose="020F0600000000000000" pitchFamily="50" charset="-128"/>
                <a:ea typeface="HG丸ｺﾞｼｯｸM-PRO" panose="020F0600000000000000" pitchFamily="50" charset="-128"/>
              </a:rPr>
              <a:t>キクラゲ</a:t>
            </a:r>
            <a:r>
              <a:rPr lang="ja-JP" altLang="en-US" sz="1800" b="1">
                <a:latin typeface="HG丸ｺﾞｼｯｸM-PRO" panose="020F0600000000000000" pitchFamily="50" charset="-128"/>
                <a:ea typeface="HG丸ｺﾞｼｯｸM-PRO" panose="020F0600000000000000" pitchFamily="50" charset="-128"/>
              </a:rPr>
              <a:t>の卵炒め</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8" name="AutoShape 2">
            <a:extLst>
              <a:ext uri="{FF2B5EF4-FFF2-40B4-BE49-F238E27FC236}">
                <a16:creationId xmlns:a16="http://schemas.microsoft.com/office/drawing/2014/main" id="{C1985058-248D-6E76-DB39-3CFABD208357}"/>
              </a:ext>
            </a:extLst>
          </p:cNvPr>
          <p:cNvSpPr>
            <a:spLocks noChangeArrowheads="1"/>
          </p:cNvSpPr>
          <p:nvPr/>
        </p:nvSpPr>
        <p:spPr bwMode="auto">
          <a:xfrm>
            <a:off x="4732458" y="2583809"/>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キクラゲの食感がクセになる</a:t>
            </a:r>
            <a:endParaRPr lang="en-US" altLang="ja-JP" sz="1400" b="1" dirty="0">
              <a:latin typeface="HG丸ｺﾞｼｯｸM-PRO"/>
              <a:ea typeface="HG丸ｺﾞｼｯｸM-PRO"/>
              <a:cs typeface="HG丸ｺﾞｼｯｸM-PRO"/>
            </a:endParaRPr>
          </a:p>
        </p:txBody>
      </p:sp>
      <p:sp>
        <p:nvSpPr>
          <p:cNvPr id="21" name="AutoShape 9">
            <a:extLst>
              <a:ext uri="{FF2B5EF4-FFF2-40B4-BE49-F238E27FC236}">
                <a16:creationId xmlns:a16="http://schemas.microsoft.com/office/drawing/2014/main" id="{972B9D14-233B-733C-790E-3EEAF2E8E926}"/>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１：</a:t>
            </a:r>
            <a:r>
              <a:rPr lang="ja-JP" altLang="en-US" sz="1050" dirty="0">
                <a:latin typeface="HG丸ｺﾞｼｯｸM-PRO" panose="020F0600000000000000" pitchFamily="50" charset="-128"/>
                <a:ea typeface="HG丸ｺﾞｼｯｸM-PRO" panose="020F0600000000000000" pitchFamily="50" charset="-128"/>
              </a:rPr>
              <a:t>キクラゲはたっぷりの水で戻し、食べやすい大きさに切る。</a:t>
            </a:r>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r>
              <a:rPr lang="en-US" altLang="ja-JP" sz="1050" dirty="0">
                <a:latin typeface="HGMaruGothicMPRO" panose="020F0600000000000000" pitchFamily="34" charset="-128"/>
                <a:ea typeface="HGMaruGothicMPRO" panose="020F0600000000000000" pitchFamily="34" charset="-128"/>
                <a:cs typeface="HG丸ｺﾞｼｯｸM-PRO"/>
              </a:rPr>
              <a:t>2</a:t>
            </a:r>
            <a:r>
              <a:rPr lang="ja-JP" altLang="en-US" sz="1050" dirty="0">
                <a:latin typeface="HGMaruGothicMPRO" panose="020F0600000000000000" pitchFamily="34" charset="-128"/>
                <a:ea typeface="HGMaruGothicMPRO" panose="020F0600000000000000" pitchFamily="34" charset="-128"/>
                <a:cs typeface="HG丸ｺﾞｼｯｸM-PRO"/>
              </a:rPr>
              <a:t>：長ネギは薄く斜め切りにする。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a:t>
            </a:r>
            <a:endParaRPr lang="en-US" altLang="ja-JP" sz="1050" b="0" i="0" dirty="0">
              <a:effectLst/>
              <a:latin typeface="HGMaruGothicMPRO" panose="020F0600000000000000" pitchFamily="34" charset="-128"/>
              <a:ea typeface="HGMaruGothicMPRO" panose="020F0600000000000000" pitchFamily="34" charset="-128"/>
            </a:endParaRPr>
          </a:p>
          <a:p>
            <a:r>
              <a:rPr lang="en-US" altLang="ja-JP" sz="1050" dirty="0">
                <a:latin typeface="HGMaruGothicMPRO" panose="020F0600000000000000" pitchFamily="34" charset="-128"/>
                <a:ea typeface="HGMaruGothicMPRO" panose="020F0600000000000000" pitchFamily="34" charset="-128"/>
                <a:cs typeface="HG丸ｺﾞｼｯｸM-PRO"/>
              </a:rPr>
              <a:t>3</a:t>
            </a:r>
            <a:r>
              <a:rPr lang="ja-JP" altLang="en-US" sz="1050" dirty="0">
                <a:latin typeface="HGMaruGothicMPRO" panose="020F0600000000000000" pitchFamily="34" charset="-128"/>
                <a:ea typeface="HGMaruGothicMPRO" panose="020F0600000000000000" pitchFamily="34" charset="-128"/>
                <a:cs typeface="HG丸ｺﾞｼｯｸM-PRO"/>
              </a:rPr>
              <a:t>：ボウルに卵を割り入れ、溶きほぐす。</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4</a:t>
            </a:r>
            <a:r>
              <a:rPr lang="ja-JP" altLang="en-US" sz="1050" dirty="0">
                <a:latin typeface="HGMaruGothicMPRO" panose="020F0600000000000000" pitchFamily="34" charset="-128"/>
                <a:ea typeface="HGMaruGothicMPRO" panose="020F0600000000000000" pitchFamily="34" charset="-128"/>
                <a:cs typeface="HG丸ｺﾞｼｯｸM-PRO"/>
              </a:rPr>
              <a:t>：フライパンにごま油を入れて中火で熱し、キクラゲと長ネギを入れて</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a:t>
            </a:r>
            <a:r>
              <a:rPr lang="en-US" altLang="ja-JP" sz="1050" dirty="0">
                <a:latin typeface="HGMaruGothicMPRO" panose="020F0600000000000000" pitchFamily="34" charset="-128"/>
                <a:ea typeface="HGMaruGothicMPRO" panose="020F0600000000000000" pitchFamily="34" charset="-128"/>
                <a:cs typeface="HG丸ｺﾞｼｯｸM-PRO"/>
              </a:rPr>
              <a:t>1</a:t>
            </a:r>
            <a:r>
              <a:rPr lang="ja-JP" altLang="en-US" sz="1050" dirty="0">
                <a:latin typeface="HGMaruGothicMPRO" panose="020F0600000000000000" pitchFamily="34" charset="-128"/>
                <a:ea typeface="HGMaruGothicMPRO" panose="020F0600000000000000" pitchFamily="34" charset="-128"/>
                <a:cs typeface="HG丸ｺﾞｼｯｸM-PRO"/>
              </a:rPr>
              <a:t>分ほど炒める。その後</a:t>
            </a:r>
            <a:r>
              <a:rPr lang="en-US" altLang="ja-JP" sz="1050" dirty="0">
                <a:latin typeface="HGMaruGothicMPRO" panose="020F0600000000000000" pitchFamily="34" charset="-128"/>
                <a:ea typeface="HGMaruGothicMPRO" panose="020F0600000000000000" pitchFamily="34" charset="-128"/>
                <a:cs typeface="HG丸ｺﾞｼｯｸM-PRO"/>
              </a:rPr>
              <a:t>【A】</a:t>
            </a:r>
            <a:r>
              <a:rPr lang="ja-JP" altLang="en-US" sz="1050" dirty="0">
                <a:latin typeface="HGMaruGothicMPRO" panose="020F0600000000000000" pitchFamily="34" charset="-128"/>
                <a:ea typeface="HGMaruGothicMPRO" panose="020F0600000000000000" pitchFamily="34" charset="-128"/>
                <a:cs typeface="HG丸ｺﾞｼｯｸM-PRO"/>
              </a:rPr>
              <a:t>を加えて、炒め合わせる。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5</a:t>
            </a:r>
            <a:r>
              <a:rPr lang="ja-JP" altLang="en-US" sz="1050" dirty="0">
                <a:latin typeface="HGMaruGothicMPRO" panose="020F0600000000000000" pitchFamily="34" charset="-128"/>
                <a:ea typeface="HGMaruGothicMPRO" panose="020F0600000000000000" pitchFamily="34" charset="-128"/>
                <a:cs typeface="HG丸ｺﾞｼｯｸM-PRO"/>
              </a:rPr>
              <a:t>： （４）をフライパンの端に寄せ、空いた場所にごま油を引き、</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（３）を入れる。弱火にして半熟程度になるまで炒めたら、</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全体を混ぜ合わせる。 </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a:t>
            </a:r>
            <a:r>
              <a:rPr lang="en-US" altLang="ja-JP" sz="1050" dirty="0">
                <a:latin typeface="HGMaruGothicMPRO" panose="020F0600000000000000" pitchFamily="34" charset="-128"/>
                <a:ea typeface="HGMaruGothicMPRO" panose="020F0600000000000000" pitchFamily="34" charset="-128"/>
                <a:cs typeface="HG丸ｺﾞｼｯｸM-PRO"/>
              </a:rPr>
              <a:t>  </a:t>
            </a:r>
          </a:p>
          <a:p>
            <a:r>
              <a:rPr lang="ja-JP" altLang="en-US" sz="1050" dirty="0">
                <a:latin typeface="HGMaruGothicMPRO" panose="020F0600000000000000" pitchFamily="34" charset="-128"/>
                <a:ea typeface="HGMaruGothicMPRO" panose="020F0600000000000000" pitchFamily="34" charset="-128"/>
                <a:cs typeface="HG丸ｺﾞｼｯｸM-PRO"/>
              </a:rPr>
              <a:t>６：</a:t>
            </a:r>
            <a:r>
              <a:rPr lang="ja-JP" altLang="en-US" sz="1050" dirty="0">
                <a:latin typeface="HGMaruGothicMPRO"/>
                <a:ea typeface="HGMaruGothicMPRO"/>
                <a:cs typeface="HG丸ｺﾞｼｯｸM-PRO"/>
              </a:rPr>
              <a:t>器に盛り付け</a:t>
            </a:r>
            <a:r>
              <a:rPr lang="ja-JP" altLang="en-US" sz="1050" dirty="0">
                <a:latin typeface="HGMaruGothicMPRO" panose="020F0600000000000000" pitchFamily="34" charset="-128"/>
                <a:ea typeface="HGMaruGothicMPRO" panose="020F0600000000000000" pitchFamily="34" charset="-128"/>
                <a:cs typeface="HG丸ｺﾞｼｯｸM-PRO"/>
              </a:rPr>
              <a:t>る。</a:t>
            </a:r>
            <a:endParaRPr lang="en-US" altLang="ja-JP" sz="1050" dirty="0">
              <a:latin typeface="HGMaruGothicMPRO"/>
              <a:ea typeface="HGMaruGothicMPRO"/>
              <a:cs typeface="HG丸ｺﾞｼｯｸM-PRO"/>
            </a:endParaRPr>
          </a:p>
        </p:txBody>
      </p:sp>
      <p:sp>
        <p:nvSpPr>
          <p:cNvPr id="24" name="AutoShape 6">
            <a:extLst>
              <a:ext uri="{FF2B5EF4-FFF2-40B4-BE49-F238E27FC236}">
                <a16:creationId xmlns:a16="http://schemas.microsoft.com/office/drawing/2014/main" id="{85B317C2-7BCB-BA26-E5A7-1862D10F3F1F}"/>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MaruGothicMPRO" panose="020F0600000000000000" pitchFamily="34" charset="-128"/>
                <a:ea typeface="HGMaruGothicMPRO" panose="020F0600000000000000" pitchFamily="34" charset="-128"/>
                <a:cs typeface="ヒラギノ角ゴ ProN W6"/>
              </a:rPr>
              <a:t>スルメイカ</a:t>
            </a:r>
          </a:p>
        </p:txBody>
      </p:sp>
      <p:sp>
        <p:nvSpPr>
          <p:cNvPr id="27" name="AutoShape 4">
            <a:extLst>
              <a:ext uri="{FF2B5EF4-FFF2-40B4-BE49-F238E27FC236}">
                <a16:creationId xmlns:a16="http://schemas.microsoft.com/office/drawing/2014/main" id="{830C5B20-3A4A-3B58-B618-4294F17E3B92}"/>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１：もち米は洗って一晩水に浸す。</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２：スルメイカは、足、わた、軟骨を取り、きれいに洗う。</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足は</a:t>
            </a:r>
            <a:r>
              <a:rPr lang="en-US" altLang="ja-JP" sz="1050" dirty="0">
                <a:latin typeface="HGMaruGothicMPRO" panose="020F0600000000000000" pitchFamily="34" charset="-128"/>
                <a:ea typeface="HGMaruGothicMPRO" panose="020F0600000000000000" pitchFamily="34" charset="-128"/>
                <a:cs typeface="HG丸ｺﾞｼｯｸM-PRO"/>
              </a:rPr>
              <a:t>1</a:t>
            </a:r>
            <a:r>
              <a:rPr lang="en" altLang="ja-JP" sz="1050" dirty="0">
                <a:latin typeface="HGMaruGothicMPRO" panose="020F0600000000000000" pitchFamily="34" charset="-128"/>
                <a:ea typeface="HGMaruGothicMPRO" panose="020F0600000000000000" pitchFamily="34" charset="-128"/>
                <a:cs typeface="HG丸ｺﾞｼｯｸM-PRO"/>
              </a:rPr>
              <a:t>cm</a:t>
            </a:r>
            <a:r>
              <a:rPr lang="ja-JP" altLang="en-US" sz="1050" dirty="0">
                <a:latin typeface="HGMaruGothicMPRO" panose="020F0600000000000000" pitchFamily="34" charset="-128"/>
                <a:ea typeface="HGMaruGothicMPRO" panose="020F0600000000000000" pitchFamily="34" charset="-128"/>
                <a:cs typeface="HG丸ｺﾞｼｯｸM-PRO"/>
              </a:rPr>
              <a:t>幅に切る。</a:t>
            </a:r>
            <a:endParaRPr lang="en-US" altLang="ja-JP" sz="1050" dirty="0">
              <a:latin typeface="HGMaruGothicMPRO"/>
              <a:ea typeface="HGMaruGothicMPRO"/>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３：</a:t>
            </a:r>
            <a:r>
              <a:rPr lang="ja-JP" altLang="en-US" sz="1050" dirty="0">
                <a:latin typeface="HGMaruGothicMPRO"/>
                <a:ea typeface="HGMaruGothicMPRO"/>
                <a:cs typeface="HG丸ｺﾞｼｯｸM-PRO"/>
              </a:rPr>
              <a:t>ざる上げしたもち米と</a:t>
            </a:r>
            <a:r>
              <a:rPr lang="en-US" altLang="ja-JP" sz="1050" dirty="0">
                <a:latin typeface="HGMaruGothicMPRO" panose="020F0600000000000000" pitchFamily="34" charset="-128"/>
                <a:ea typeface="HGMaruGothicMPRO" panose="020F0600000000000000" pitchFamily="34" charset="-128"/>
                <a:cs typeface="HG丸ｺﾞｼｯｸM-PRO"/>
              </a:rPr>
              <a:t>【A】</a:t>
            </a:r>
            <a:r>
              <a:rPr lang="ja-JP" altLang="en-US" sz="1050" dirty="0">
                <a:latin typeface="HGMaruGothicMPRO"/>
                <a:ea typeface="HGMaruGothicMPRO"/>
                <a:cs typeface="HG丸ｺﾞｼｯｸM-PRO"/>
              </a:rPr>
              <a:t>とイカの足を混ぜる。</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：イカの胴に（３）を入れ、つまようじで閉じ、</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　　フォークで破裂防止の穴を数カ所あける。</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endParaRPr lang="en-US" altLang="ja-JP" sz="1050" i="0" dirty="0">
              <a:effectLst/>
              <a:latin typeface="HGMaruGothicMPRO" panose="020F0600000000000000" pitchFamily="34" charset="-128"/>
              <a:ea typeface="HGMaruGothicMPRO" panose="020F0600000000000000" pitchFamily="34" charset="-128"/>
              <a:sym typeface="Wingdings" panose="05000000000000000000" pitchFamily="2" charset="2"/>
            </a:endParaRPr>
          </a:p>
          <a:p>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５：鍋に（４）と</a:t>
            </a:r>
            <a:r>
              <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a:t>
            </a:r>
            <a:r>
              <a:rPr lang="en"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B】</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を入れ、強火で加熱する。</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r>
              <a:rPr lang="ja-JP" altLang="en-US" sz="1050" dirty="0">
                <a:latin typeface="HGMaruGothicMPRO" panose="020F0600000000000000" pitchFamily="34" charset="-128"/>
                <a:ea typeface="HGMaruGothicMPRO" panose="020F0600000000000000" pitchFamily="34" charset="-128"/>
                <a:sym typeface="Wingdings" panose="05000000000000000000" pitchFamily="2" charset="2"/>
              </a:rPr>
              <a:t>　　煮立ったら落としぶたをして、弱火で約</a:t>
            </a:r>
            <a:r>
              <a:rPr lang="en-US" altLang="ja-JP" sz="1050" dirty="0">
                <a:latin typeface="HGMaruGothicMPRO" panose="020F0600000000000000" pitchFamily="34" charset="-128"/>
                <a:ea typeface="HGMaruGothicMPRO" panose="020F0600000000000000" pitchFamily="34" charset="-128"/>
                <a:sym typeface="Wingdings" panose="05000000000000000000" pitchFamily="2" charset="2"/>
              </a:rPr>
              <a:t>40</a:t>
            </a:r>
            <a:r>
              <a:rPr lang="ja-JP" altLang="en-US" sz="1050" dirty="0">
                <a:latin typeface="HGMaruGothicMPRO" panose="020F0600000000000000" pitchFamily="34" charset="-128"/>
                <a:ea typeface="HGMaruGothicMPRO" panose="020F0600000000000000" pitchFamily="34" charset="-128"/>
                <a:sym typeface="Wingdings" panose="05000000000000000000" pitchFamily="2" charset="2"/>
              </a:rPr>
              <a:t>分間煮る。</a:t>
            </a:r>
            <a:endParaRPr lang="en-US" altLang="ja-JP" sz="1050" dirty="0">
              <a:latin typeface="HGMaruGothicMPRO" panose="020F0600000000000000" pitchFamily="34" charset="-128"/>
              <a:ea typeface="HGMaruGothicMPRO" panose="020F0600000000000000" pitchFamily="34" charset="-128"/>
              <a:sym typeface="Wingdings" panose="05000000000000000000" pitchFamily="2" charset="2"/>
            </a:endParaRPr>
          </a:p>
          <a:p>
            <a:endParaRPr lang="en-US" altLang="ja-JP" sz="1050" dirty="0">
              <a:latin typeface="HGMaruGothicMPRO" panose="020F0600000000000000" pitchFamily="34" charset="-128"/>
              <a:ea typeface="HGMaruGothicMPRO" panose="020F0600000000000000" pitchFamily="34" charset="-128"/>
              <a:sym typeface="Wingdings" panose="05000000000000000000" pitchFamily="2" charset="2"/>
            </a:endParaRPr>
          </a:p>
          <a:p>
            <a:r>
              <a:rPr lang="en-US" altLang="ja-JP" sz="1050" dirty="0">
                <a:latin typeface="HGMaruGothicMPRO" panose="020F0600000000000000" pitchFamily="34" charset="-128"/>
                <a:ea typeface="HGMaruGothicMPRO" panose="020F0600000000000000" pitchFamily="34" charset="-128"/>
                <a:sym typeface="Wingdings" panose="05000000000000000000" pitchFamily="2" charset="2"/>
              </a:rPr>
              <a:t>6</a:t>
            </a:r>
            <a:r>
              <a:rPr lang="ja-JP" altLang="en-US" sz="1050" dirty="0">
                <a:latin typeface="HGMaruGothicMPRO" panose="020F0600000000000000" pitchFamily="34" charset="-128"/>
                <a:ea typeface="HGMaruGothicMPRO" panose="020F0600000000000000" pitchFamily="34" charset="-128"/>
                <a:sym typeface="Wingdings" panose="05000000000000000000" pitchFamily="2" charset="2"/>
              </a:rPr>
              <a:t>：厚めの輪切りにし、器に盛る。</a:t>
            </a:r>
            <a:endParaRPr lang="en-US" altLang="ja-JP" sz="1050" dirty="0">
              <a:latin typeface="HGMaruGothicMPRO" panose="020F0600000000000000" pitchFamily="34" charset="-128"/>
              <a:ea typeface="HGMaruGothicMPRO" panose="020F0600000000000000" pitchFamily="34" charset="-128"/>
              <a:sym typeface="Wingdings" panose="05000000000000000000" pitchFamily="2" charset="2"/>
            </a:endParaRPr>
          </a:p>
        </p:txBody>
      </p:sp>
      <p:sp>
        <p:nvSpPr>
          <p:cNvPr id="30" name="AutoShape 10">
            <a:extLst>
              <a:ext uri="{FF2B5EF4-FFF2-40B4-BE49-F238E27FC236}">
                <a16:creationId xmlns:a16="http://schemas.microsoft.com/office/drawing/2014/main" id="{391914A3-37E9-E1F9-528A-69BB48BEB727}"/>
              </a:ext>
            </a:extLst>
          </p:cNvPr>
          <p:cNvSpPr>
            <a:spLocks noChangeArrowheads="1"/>
          </p:cNvSpPr>
          <p:nvPr/>
        </p:nvSpPr>
        <p:spPr bwMode="auto">
          <a:xfrm>
            <a:off x="4841994" y="3014987"/>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a:t>
            </a:r>
            <a:r>
              <a:rPr lang="ja-JP" altLang="en-US" sz="1200" b="1" i="0" strike="noStrike" dirty="0">
                <a:latin typeface="HGMaruGothicMPRO"/>
                <a:ea typeface="HGMaruGothicMPRO"/>
                <a:cs typeface="HG丸ｺﾞｼｯｸM-PRO"/>
              </a:rPr>
              <a:t>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a:latin typeface="HGMaruGothicMPRO"/>
                <a:ea typeface="HGMaruGothicMPRO"/>
                <a:cs typeface="HG丸ｺﾞｼｯｸM-PRO"/>
              </a:rPr>
              <a:t>乾燥キクラゲ　</a:t>
            </a:r>
            <a:r>
              <a:rPr lang="en-US" altLang="ja-JP" sz="1050" dirty="0">
                <a:latin typeface="HGMaruGothicMPRO"/>
                <a:ea typeface="HGMaruGothicMPRO"/>
                <a:cs typeface="HG丸ｺﾞｼｯｸM-PRO"/>
              </a:rPr>
              <a:t>8g</a:t>
            </a:r>
          </a:p>
          <a:p>
            <a:pPr rtl="1">
              <a:lnSpc>
                <a:spcPts val="1600"/>
              </a:lnSpc>
              <a:defRPr sz="1000"/>
            </a:pPr>
            <a:r>
              <a:rPr lang="ja-JP" altLang="en-US" sz="1050">
                <a:latin typeface="HGMaruGothicMPRO"/>
                <a:ea typeface="HGMaruGothicMPRO"/>
                <a:cs typeface="HG丸ｺﾞｼｯｸM-PRO"/>
              </a:rPr>
              <a:t>卵　</a:t>
            </a:r>
            <a:r>
              <a:rPr lang="en-US" altLang="ja-JP" sz="1050" dirty="0">
                <a:latin typeface="HGMaruGothicMPRO"/>
                <a:ea typeface="HGMaruGothicMPRO"/>
                <a:cs typeface="HG丸ｺﾞｼｯｸM-PRO"/>
              </a:rPr>
              <a:t>2</a:t>
            </a:r>
            <a:r>
              <a:rPr lang="ja-JP" altLang="en-US" sz="1050">
                <a:latin typeface="HGMaruGothicMPRO"/>
                <a:ea typeface="HGMaruGothicMPRO"/>
                <a:cs typeface="HG丸ｺﾞｼｯｸM-PRO"/>
              </a:rPr>
              <a:t>個</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長ネギ　</a:t>
            </a:r>
            <a:r>
              <a:rPr lang="en-US" altLang="ja-JP" sz="1050" dirty="0">
                <a:latin typeface="HGMaruGothicMPRO"/>
                <a:ea typeface="HGMaruGothicMPRO"/>
                <a:cs typeface="HG丸ｺﾞｼｯｸM-PRO"/>
              </a:rPr>
              <a:t>1/2</a:t>
            </a:r>
            <a:r>
              <a:rPr lang="ja-JP" altLang="en-US" sz="1050">
                <a:latin typeface="HGMaruGothicMPRO"/>
                <a:ea typeface="HGMaruGothicMPRO"/>
                <a:cs typeface="HG丸ｺﾞｼｯｸM-PRO"/>
              </a:rPr>
              <a:t>本</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ごま油　適量</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　　</a:t>
            </a:r>
            <a:endParaRPr lang="en-US" altLang="ja-JP" sz="1050" dirty="0">
              <a:latin typeface="HGMaruGothicMPRO"/>
              <a:ea typeface="HGMaruGothicMPRO"/>
              <a:cs typeface="HG丸ｺﾞｼｯｸM-PRO"/>
            </a:endParaRPr>
          </a:p>
          <a:p>
            <a:pPr rtl="1">
              <a:lnSpc>
                <a:spcPts val="1600"/>
              </a:lnSpc>
              <a:defRPr sz="1000"/>
            </a:pPr>
            <a:r>
              <a:rPr lang="en-US" altLang="ja-JP" sz="1050" dirty="0">
                <a:latin typeface="HGMaruGothicMPRO"/>
                <a:ea typeface="HGMaruGothicMPRO"/>
                <a:cs typeface="HG丸ｺﾞｼｯｸM-PRO"/>
              </a:rPr>
              <a:t>【A】</a:t>
            </a:r>
          </a:p>
          <a:p>
            <a:pPr rtl="1">
              <a:lnSpc>
                <a:spcPts val="1600"/>
              </a:lnSpc>
              <a:defRPr sz="1000"/>
            </a:pPr>
            <a:r>
              <a:rPr lang="ja-JP" altLang="en-US" sz="1050">
                <a:latin typeface="HGMaruGothicMPRO"/>
                <a:ea typeface="HGMaruGothicMPRO"/>
                <a:cs typeface="HG丸ｺﾞｼｯｸM-PRO"/>
              </a:rPr>
              <a:t>酒　大さじ</a:t>
            </a:r>
            <a:r>
              <a:rPr lang="en-US" altLang="ja-JP" sz="1050" dirty="0">
                <a:latin typeface="HGMaruGothicMPRO"/>
                <a:ea typeface="HGMaruGothicMPRO"/>
                <a:cs typeface="HG丸ｺﾞｼｯｸM-PRO"/>
              </a:rPr>
              <a:t>1</a:t>
            </a:r>
          </a:p>
          <a:p>
            <a:pPr rtl="1">
              <a:lnSpc>
                <a:spcPts val="1600"/>
              </a:lnSpc>
              <a:defRPr sz="1000"/>
            </a:pPr>
            <a:r>
              <a:rPr lang="ja-JP" altLang="en-US" sz="1050">
                <a:latin typeface="HGMaruGothicMPRO"/>
                <a:ea typeface="HGMaruGothicMPRO"/>
                <a:cs typeface="HG丸ｺﾞｼｯｸM-PRO"/>
              </a:rPr>
              <a:t>鶏ガラスープの素　小さじ</a:t>
            </a:r>
            <a:r>
              <a:rPr lang="en-US" altLang="ja-JP" sz="1050" dirty="0">
                <a:latin typeface="HGMaruGothicMPRO"/>
                <a:ea typeface="HGMaruGothicMPRO"/>
                <a:cs typeface="HG丸ｺﾞｼｯｸM-PRO"/>
              </a:rPr>
              <a:t>1/3</a:t>
            </a:r>
          </a:p>
          <a:p>
            <a:pPr rtl="1">
              <a:lnSpc>
                <a:spcPts val="1600"/>
              </a:lnSpc>
              <a:defRPr sz="1000"/>
            </a:pPr>
            <a:r>
              <a:rPr lang="ja-JP" altLang="en-US" sz="1050">
                <a:latin typeface="HGMaruGothicMPRO"/>
                <a:ea typeface="HGMaruGothicMPRO"/>
                <a:cs typeface="HG丸ｺﾞｼｯｸM-PRO"/>
              </a:rPr>
              <a:t>塩　少々</a:t>
            </a:r>
            <a:endParaRPr lang="en-US" altLang="ja-JP" sz="1050" dirty="0">
              <a:latin typeface="HGMaruGothicMPRO"/>
              <a:ea typeface="HGMaruGothicMPRO"/>
              <a:cs typeface="HG丸ｺﾞｼｯｸM-PRO"/>
            </a:endParaRPr>
          </a:p>
        </p:txBody>
      </p:sp>
      <p:sp>
        <p:nvSpPr>
          <p:cNvPr id="33" name="Text Box 89">
            <a:extLst>
              <a:ext uri="{FF2B5EF4-FFF2-40B4-BE49-F238E27FC236}">
                <a16:creationId xmlns:a16="http://schemas.microsoft.com/office/drawing/2014/main" id="{EA2DF071-13C1-1008-9DAC-33FCC3CA2B96}"/>
              </a:ext>
            </a:extLst>
          </p:cNvPr>
          <p:cNvSpPr txBox="1">
            <a:spLocks noChangeArrowheads="1"/>
          </p:cNvSpPr>
          <p:nvPr/>
        </p:nvSpPr>
        <p:spPr bwMode="auto">
          <a:xfrm>
            <a:off x="17617484" y="153066"/>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chemeClr val="accent2">
                    <a:lumMod val="75000"/>
                  </a:schemeClr>
                </a:solidFill>
                <a:latin typeface="メイリオ" panose="020B0604030504040204" pitchFamily="50" charset="-128"/>
                <a:ea typeface="メイリオ" panose="020B0604030504040204" pitchFamily="50" charset="-128"/>
              </a:rPr>
              <a:t>〈2026</a:t>
            </a:r>
            <a:r>
              <a:rPr lang="ja-JP" altLang="en-US" sz="2400" b="1" i="0" strike="noStrike">
                <a:solidFill>
                  <a:schemeClr val="accent2">
                    <a:lumMod val="75000"/>
                  </a:schemeClr>
                </a:solidFill>
                <a:latin typeface="メイリオ" panose="020B0604030504040204" pitchFamily="50" charset="-128"/>
                <a:ea typeface="メイリオ" panose="020B0604030504040204" pitchFamily="50" charset="-128"/>
              </a:rPr>
              <a:t>年</a:t>
            </a:r>
            <a:r>
              <a:rPr lang="en-US" altLang="ja-JP" sz="2400" b="1" i="0" strike="noStrike" dirty="0">
                <a:solidFill>
                  <a:schemeClr val="accent2">
                    <a:lumMod val="75000"/>
                  </a:schemeClr>
                </a:solidFill>
                <a:latin typeface="メイリオ" panose="020B0604030504040204" pitchFamily="50" charset="-128"/>
                <a:ea typeface="メイリオ" panose="020B0604030504040204" pitchFamily="50" charset="-128"/>
              </a:rPr>
              <a:t>8</a:t>
            </a:r>
            <a:r>
              <a:rPr lang="ja-JP" altLang="en-US" sz="2400" b="1" i="0" strike="noStrike">
                <a:solidFill>
                  <a:schemeClr val="accent2">
                    <a:lumMod val="75000"/>
                  </a:schemeClr>
                </a:solidFill>
                <a:latin typeface="メイリオ" panose="020B0604030504040204" pitchFamily="50" charset="-128"/>
                <a:ea typeface="メイリオ" panose="020B0604030504040204" pitchFamily="50" charset="-128"/>
              </a:rPr>
              <a:t>月版</a:t>
            </a:r>
            <a:r>
              <a:rPr lang="en-US" altLang="ja-JP" sz="2400" b="1" i="0" strike="noStrike" dirty="0">
                <a:solidFill>
                  <a:schemeClr val="accent2">
                    <a:lumMod val="75000"/>
                  </a:schemeClr>
                </a:solidFill>
                <a:latin typeface="メイリオ" panose="020B0604030504040204" pitchFamily="50" charset="-128"/>
                <a:ea typeface="メイリオ" panose="020B0604030504040204" pitchFamily="50" charset="-128"/>
              </a:rPr>
              <a:t>〉</a:t>
            </a:r>
          </a:p>
        </p:txBody>
      </p:sp>
      <p:sp>
        <p:nvSpPr>
          <p:cNvPr id="35" name="Text Box 1833">
            <a:extLst>
              <a:ext uri="{FF2B5EF4-FFF2-40B4-BE49-F238E27FC236}">
                <a16:creationId xmlns:a16="http://schemas.microsoft.com/office/drawing/2014/main" id="{096E4CA7-0947-4D38-A086-FDCD1DD37DAB}"/>
              </a:ext>
            </a:extLst>
          </p:cNvPr>
          <p:cNvSpPr txBox="1">
            <a:spLocks noChangeArrowheads="1"/>
          </p:cNvSpPr>
          <p:nvPr/>
        </p:nvSpPr>
        <p:spPr bwMode="auto">
          <a:xfrm>
            <a:off x="10489225" y="2690793"/>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dirty="0">
                <a:effectLst/>
                <a:latin typeface="HGMaruGothicMPRO"/>
                <a:ea typeface="HGMaruGothicMPRO"/>
              </a:rPr>
              <a:t>　スルメイカは</a:t>
            </a:r>
            <a:r>
              <a:rPr lang="ja-JP" altLang="en-US" sz="1050" dirty="0">
                <a:latin typeface="HGMaruGothicMPRO"/>
                <a:ea typeface="HGMaruGothicMPRO"/>
              </a:rPr>
              <a:t>タウリン</a:t>
            </a:r>
            <a:r>
              <a:rPr lang="ja-JP" altLang="en" sz="1050" dirty="0">
                <a:latin typeface="HGMaruGothicMPRO"/>
                <a:ea typeface="HGMaruGothicMPRO"/>
              </a:rPr>
              <a:t>、</a:t>
            </a:r>
            <a:r>
              <a:rPr lang="ja-JP" altLang="en-US" sz="1050" dirty="0">
                <a:latin typeface="HGMaruGothicMPRO"/>
                <a:ea typeface="HGMaruGothicMPRO"/>
              </a:rPr>
              <a:t>たんぱく質、ビタミン</a:t>
            </a:r>
            <a:r>
              <a:rPr lang="en" altLang="ja-JP" sz="1050" dirty="0">
                <a:latin typeface="HGMaruGothicMPRO"/>
                <a:ea typeface="HGMaruGothicMPRO"/>
              </a:rPr>
              <a:t>B12</a:t>
            </a:r>
            <a:r>
              <a:rPr lang="ja-JP" altLang="en-US" sz="1050" dirty="0">
                <a:latin typeface="HGMaruGothicMPRO"/>
                <a:ea typeface="HGMaruGothicMPRO"/>
              </a:rPr>
              <a:t>、ビタミン</a:t>
            </a:r>
            <a:r>
              <a:rPr lang="en" altLang="ja-JP" sz="1050" dirty="0">
                <a:latin typeface="HGMaruGothicMPRO"/>
                <a:ea typeface="HGMaruGothicMPRO"/>
              </a:rPr>
              <a:t>E</a:t>
            </a:r>
            <a:r>
              <a:rPr lang="ja-JP" altLang="en-US" sz="1050" dirty="0">
                <a:latin typeface="HGMaruGothicMPRO"/>
                <a:ea typeface="HGMaruGothicMPRO"/>
              </a:rPr>
              <a:t>、カリウムなどを多く含む。</a:t>
            </a:r>
            <a:endParaRPr lang="en-US" altLang="ja-JP" sz="1050" dirty="0">
              <a:latin typeface="HGMaruGothicMPRO"/>
              <a:ea typeface="HGMaruGothicMPRO"/>
            </a:endParaRPr>
          </a:p>
          <a:p>
            <a:r>
              <a:rPr lang="ja-JP" altLang="en-US" sz="1050" dirty="0">
                <a:latin typeface="HGMaruGothicMPRO"/>
                <a:ea typeface="HGMaruGothicMPRO"/>
              </a:rPr>
              <a:t>　タウリンは肝臓の解毒作用を高め、アルコール分解や疲労回復を助ける働きがある。また、血中コレステロールを低下させる働きもあり、高血圧や心臓病予防にも効果</a:t>
            </a:r>
            <a:r>
              <a:rPr lang="ja-JP" altLang="en-US" sz="1050">
                <a:latin typeface="HGMaruGothicMPRO"/>
                <a:ea typeface="HGMaruGothicMPRO"/>
              </a:rPr>
              <a:t>が期待される</a:t>
            </a:r>
            <a:r>
              <a:rPr lang="ja-JP" altLang="en-US" sz="1050" dirty="0">
                <a:latin typeface="HGMaruGothicMPRO"/>
                <a:ea typeface="HGMaruGothicMPRO"/>
              </a:rPr>
              <a:t>。</a:t>
            </a:r>
            <a:endParaRPr lang="en-US" altLang="ja-JP" sz="1050" dirty="0">
              <a:latin typeface="HGMaruGothicMPRO"/>
              <a:ea typeface="HGMaruGothicMPRO"/>
            </a:endParaRPr>
          </a:p>
          <a:p>
            <a:r>
              <a:rPr lang="ja-JP" altLang="en-US" sz="1050" dirty="0">
                <a:latin typeface="HGMaruGothicMPRO"/>
                <a:ea typeface="HGMaruGothicMPRO"/>
              </a:rPr>
              <a:t>　ビタミンＥは強い抗酸化作用を持ち、体を酸化ストレスから守り、老化を抑える効果がある。</a:t>
            </a:r>
            <a:endParaRPr lang="en-US" altLang="ja-JP" sz="1050" dirty="0">
              <a:latin typeface="HGMaruGothicMPRO"/>
              <a:ea typeface="HGMaruGothicMPRO"/>
            </a:endParaRPr>
          </a:p>
        </p:txBody>
      </p:sp>
      <p:pic>
        <p:nvPicPr>
          <p:cNvPr id="37" name="図 36">
            <a:extLst>
              <a:ext uri="{FF2B5EF4-FFF2-40B4-BE49-F238E27FC236}">
                <a16:creationId xmlns:a16="http://schemas.microsoft.com/office/drawing/2014/main" id="{F6C3CB4F-7708-D397-2BF2-2F2ABBF5D70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41" name="図 40">
            <a:extLst>
              <a:ext uri="{FF2B5EF4-FFF2-40B4-BE49-F238E27FC236}">
                <a16:creationId xmlns:a16="http://schemas.microsoft.com/office/drawing/2014/main" id="{FF3BFA18-17AF-1CB7-FAB5-7BA1C195173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42" name="テキスト ボックス 175">
            <a:extLst>
              <a:ext uri="{FF2B5EF4-FFF2-40B4-BE49-F238E27FC236}">
                <a16:creationId xmlns:a16="http://schemas.microsoft.com/office/drawing/2014/main" id="{A7753349-BD84-7C4A-BBD3-FE644031C150}"/>
              </a:ext>
            </a:extLst>
          </p:cNvPr>
          <p:cNvSpPr txBox="1"/>
          <p:nvPr/>
        </p:nvSpPr>
        <p:spPr bwMode="auto">
          <a:xfrm>
            <a:off x="10744200" y="9653573"/>
            <a:ext cx="9425048" cy="251833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effectLst/>
                <a:latin typeface="HGMaruGothicMPRO" panose="020F0600000000000000" pitchFamily="34" charset="-128"/>
                <a:ea typeface="HGMaruGothicMPRO" panose="020F0600000000000000" pitchFamily="34" charset="-128"/>
                <a:cs typeface="Helvetica"/>
              </a:rPr>
              <a:t>　</a:t>
            </a:r>
            <a:r>
              <a:rPr lang="ja-JP" altLang="en-US" dirty="0">
                <a:effectLst/>
                <a:latin typeface="HGMaruGothicMPRO" panose="020F0600000000000000" pitchFamily="34" charset="-128"/>
                <a:ea typeface="HGMaruGothicMPRO" panose="020F0600000000000000" pitchFamily="34" charset="-128"/>
              </a:rPr>
              <a:t>お盆の前後で人の動きは大きく変わる。夏休みも半ばとなる</a:t>
            </a:r>
            <a:r>
              <a:rPr lang="en-US" altLang="ja-JP" dirty="0">
                <a:latin typeface="HGMaruGothicMPRO" panose="020F0600000000000000" pitchFamily="34" charset="-128"/>
                <a:ea typeface="HGMaruGothicMPRO" panose="020F0600000000000000" pitchFamily="34" charset="-128"/>
              </a:rPr>
              <a:t>8</a:t>
            </a:r>
            <a:r>
              <a:rPr lang="ja-JP" altLang="en-US" dirty="0">
                <a:latin typeface="HGMaruGothicMPRO" panose="020F0600000000000000" pitchFamily="34" charset="-128"/>
                <a:ea typeface="HGMaruGothicMPRO" panose="020F0600000000000000" pitchFamily="34" charset="-128"/>
              </a:rPr>
              <a:t>月</a:t>
            </a:r>
            <a:r>
              <a:rPr lang="ja-JP" altLang="en-US" dirty="0">
                <a:effectLst/>
                <a:latin typeface="HGMaruGothicMPRO" panose="020F0600000000000000" pitchFamily="34" charset="-128"/>
                <a:ea typeface="HGMaruGothicMPRO" panose="020F0600000000000000" pitchFamily="34" charset="-128"/>
              </a:rPr>
              <a:t>上旬には各地で花火大会や夏祭りが開催され、多くの人が動く。しかし旧盆期間後には、人の動きが</a:t>
            </a:r>
            <a:r>
              <a:rPr lang="ja-JP" altLang="en-US" dirty="0">
                <a:latin typeface="HGMaruGothicMPRO" panose="020F0600000000000000" pitchFamily="34" charset="-128"/>
                <a:ea typeface="HGMaruGothicMPRO" panose="020F0600000000000000" pitchFamily="34" charset="-128"/>
              </a:rPr>
              <a:t>鈍化する</a:t>
            </a:r>
            <a:r>
              <a:rPr lang="ja-JP" altLang="en-US" dirty="0">
                <a:effectLst/>
                <a:latin typeface="HGMaruGothicMPRO" panose="020F0600000000000000" pitchFamily="34" charset="-128"/>
                <a:ea typeface="HGMaruGothicMPRO" panose="020F0600000000000000" pitchFamily="34" charset="-128"/>
              </a:rPr>
              <a:t>。この頃になると、それまでの暑さや天候による疲れで体調を崩しやすくなることもある。こうした人たちへの対応も忘れずに行いたい。また、お盆休み終了後は速やかに秋の売場へ移行しよう。売場の変更をスムーズに実施し、お客様の嗜好変化に対応しよう。 </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◆盛夏のギフト</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付加価値の高いギフトの需要が高まっている。高品質・健康・おいしさ・新しい・意外性がキーワード。定番商品の他、アルコール＋スイーツのセット、全国ご当地調味料セット、野菜のスイーツなど意外性のある商品で関心を高める売場をつくる。お中元や帰省土産だけでなく自分へのご褒美ニーズもある。嗜好の多様化を的確に捉えた商品の品揃え、選びやすさ・買いやすさも重要。</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a:t>
            </a:r>
            <a:r>
              <a:rPr lang="ja-JP" altLang="en-US" b="1" dirty="0">
                <a:latin typeface="HGMaruGothicMPRO" panose="020F0600000000000000" pitchFamily="34" charset="-128"/>
                <a:ea typeface="HGMaruGothicMPRO" panose="020F0600000000000000" pitchFamily="34" charset="-128"/>
              </a:rPr>
              <a:t>簡単！ スタミナメニュー</a:t>
            </a:r>
            <a:endParaRPr lang="en-US" altLang="ja-JP" b="1" dirty="0">
              <a:latin typeface="HGMaruGothicMPRO" panose="020F0600000000000000" pitchFamily="34" charset="-128"/>
              <a:ea typeface="HGMaruGothicMPRO" panose="020F0600000000000000" pitchFamily="34" charset="-128"/>
            </a:endParaRPr>
          </a:p>
          <a:p>
            <a:r>
              <a:rPr lang="ja-JP" altLang="en-US" dirty="0">
                <a:latin typeface="HGMaruGothicMPRO" panose="020F0600000000000000" pitchFamily="34" charset="-128"/>
                <a:ea typeface="HGMaruGothicMPRO" panose="020F0600000000000000" pitchFamily="34" charset="-128"/>
              </a:rPr>
              <a:t>　夏休みや盆休みで支出が増え、節約したい家庭も多い。暑さのピークで疲れがたまる時季でもあるため、スタミナは欠かせない。安く簡単においしく作れるメニューを提案。豚肉や鶏ムネ肉を使った焼き肉、冷しゃぶ、カレー、旬の夏野菜やニンニクなどの</a:t>
            </a:r>
            <a:r>
              <a:rPr lang="ja-JP" altLang="en-US">
                <a:latin typeface="HGMaruGothicMPRO" panose="020F0600000000000000" pitchFamily="34" charset="-128"/>
                <a:ea typeface="HGMaruGothicMPRO" panose="020F0600000000000000" pitchFamily="34" charset="-128"/>
              </a:rPr>
              <a:t>香辛料や、調味料</a:t>
            </a:r>
            <a:r>
              <a:rPr lang="ja-JP" altLang="en-US" dirty="0">
                <a:latin typeface="HGMaruGothicMPRO" panose="020F0600000000000000" pitchFamily="34" charset="-128"/>
                <a:ea typeface="HGMaruGothicMPRO" panose="020F0600000000000000" pitchFamily="34" charset="-128"/>
              </a:rPr>
              <a:t>を集めて展開することも考えよう。余ったカレーをアレンジした焼きカレーなど、残り物活用レシピの</a:t>
            </a:r>
            <a:r>
              <a:rPr lang="en" altLang="ja-JP" dirty="0">
                <a:latin typeface="HGMaruGothicMPRO" panose="020F0600000000000000" pitchFamily="34" charset="-128"/>
                <a:ea typeface="HGMaruGothicMPRO" panose="020F0600000000000000" pitchFamily="34" charset="-128"/>
              </a:rPr>
              <a:t>POP</a:t>
            </a:r>
            <a:r>
              <a:rPr lang="ja-JP" altLang="en-US" dirty="0">
                <a:latin typeface="HGMaruGothicMPRO" panose="020F0600000000000000" pitchFamily="34" charset="-128"/>
                <a:ea typeface="HGMaruGothicMPRO" panose="020F0600000000000000" pitchFamily="34" charset="-128"/>
              </a:rPr>
              <a:t>を添えるのも効果的。</a:t>
            </a:r>
          </a:p>
        </p:txBody>
      </p:sp>
      <p:sp>
        <p:nvSpPr>
          <p:cNvPr id="44" name="テキスト ボックス 177">
            <a:extLst>
              <a:ext uri="{FF2B5EF4-FFF2-40B4-BE49-F238E27FC236}">
                <a16:creationId xmlns:a16="http://schemas.microsoft.com/office/drawing/2014/main" id="{23C0544A-B008-F90D-9F80-5CCCEFBB8E72}"/>
              </a:ext>
            </a:extLst>
          </p:cNvPr>
          <p:cNvSpPr txBox="1"/>
          <p:nvPr/>
        </p:nvSpPr>
        <p:spPr bwMode="auto">
          <a:xfrm>
            <a:off x="10744200" y="8911931"/>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８月</a:t>
            </a:r>
            <a:r>
              <a:rPr lang="ja-JP" altLang="en-US" sz="3200">
                <a:solidFill>
                  <a:schemeClr val="tx1"/>
                </a:solidFill>
                <a:latin typeface="HG創英角ｺﾞｼｯｸUB"/>
                <a:ea typeface="HG創英角ｺﾞｼｯｸUB"/>
                <a:cs typeface="HG創英角ｺﾞｼｯｸUB"/>
              </a:rPr>
              <a:t>の販促ポイント</a:t>
            </a:r>
          </a:p>
        </p:txBody>
      </p:sp>
      <p:sp>
        <p:nvSpPr>
          <p:cNvPr id="48" name="AutoShape 6">
            <a:extLst>
              <a:ext uri="{FF2B5EF4-FFF2-40B4-BE49-F238E27FC236}">
                <a16:creationId xmlns:a16="http://schemas.microsoft.com/office/drawing/2014/main" id="{6B742487-2185-A556-1A9A-6F1A6C2922FC}"/>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丸ｺﾞｼｯｸM-PRO" panose="020F0600000000000000" pitchFamily="50" charset="-128"/>
                <a:ea typeface="HG丸ｺﾞｼｯｸM-PRO" panose="020F0600000000000000" pitchFamily="50" charset="-128"/>
                <a:cs typeface="ヒラギノ角ゴ ProN W6"/>
              </a:rPr>
              <a:t>キクラゲ</a:t>
            </a:r>
          </a:p>
        </p:txBody>
      </p:sp>
      <p:sp>
        <p:nvSpPr>
          <p:cNvPr id="49" name="AutoShape 10">
            <a:extLst>
              <a:ext uri="{FF2B5EF4-FFF2-40B4-BE49-F238E27FC236}">
                <a16:creationId xmlns:a16="http://schemas.microsoft.com/office/drawing/2014/main" id="{C281C280-D764-81A0-95FF-1E82EDDCB70C}"/>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rPr>
              <a:t>スルメイカ　</a:t>
            </a:r>
            <a:r>
              <a:rPr lang="en-US" altLang="ja-JP" sz="1050" dirty="0">
                <a:latin typeface="HGMaruGothicMPRO"/>
                <a:ea typeface="HGMaruGothicMPRO"/>
              </a:rPr>
              <a:t>2</a:t>
            </a:r>
            <a:r>
              <a:rPr lang="ja-JP" altLang="en-US" sz="1050">
                <a:latin typeface="HGMaruGothicMPRO"/>
                <a:ea typeface="HGMaruGothicMPRO"/>
              </a:rPr>
              <a:t>杯</a:t>
            </a:r>
            <a:endParaRPr lang="en-US" altLang="ja-JP" sz="1050" dirty="0">
              <a:latin typeface="HGMaruGothicMPRO"/>
              <a:ea typeface="HGMaruGothicMPRO"/>
            </a:endParaRPr>
          </a:p>
          <a:p>
            <a:pPr rtl="1">
              <a:lnSpc>
                <a:spcPts val="1600"/>
              </a:lnSpc>
              <a:defRPr sz="1000"/>
            </a:pPr>
            <a:r>
              <a:rPr lang="ja-JP" altLang="en-US" sz="1050">
                <a:latin typeface="HGMaruGothicMPRO"/>
                <a:ea typeface="HGMaruGothicMPRO"/>
              </a:rPr>
              <a:t>もち米　１</a:t>
            </a:r>
            <a:r>
              <a:rPr lang="en-US" altLang="ja-JP" sz="1050" dirty="0">
                <a:latin typeface="HGMaruGothicMPRO"/>
                <a:ea typeface="HGMaruGothicMPRO"/>
              </a:rPr>
              <a:t>/2</a:t>
            </a:r>
            <a:r>
              <a:rPr lang="ja-JP" altLang="en-US" sz="1050">
                <a:latin typeface="HGMaruGothicMPRO"/>
                <a:ea typeface="HGMaruGothicMPRO"/>
              </a:rPr>
              <a:t>合</a:t>
            </a: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a:ea typeface="HGMaruGothicMPRO"/>
              <a:cs typeface="HG丸ｺﾞｼｯｸM-PRO"/>
            </a:endParaRPr>
          </a:p>
          <a:p>
            <a:pPr rtl="1">
              <a:lnSpc>
                <a:spcPts val="1600"/>
              </a:lnSpc>
              <a:defRPr sz="1000"/>
            </a:pPr>
            <a:r>
              <a:rPr lang="en-US" altLang="ja-JP" sz="1050" dirty="0">
                <a:latin typeface="HGMaruGothicMPRO"/>
                <a:ea typeface="HGMaruGothicMPRO"/>
                <a:cs typeface="HG丸ｺﾞｼｯｸM-PRO"/>
              </a:rPr>
              <a:t>【A】</a:t>
            </a:r>
          </a:p>
          <a:p>
            <a:pPr rtl="1">
              <a:lnSpc>
                <a:spcPts val="1600"/>
              </a:lnSpc>
              <a:defRPr sz="1000"/>
            </a:pPr>
            <a:r>
              <a:rPr lang="ja-JP" altLang="en-US" sz="1050">
                <a:latin typeface="HGMaruGothicMPRO"/>
                <a:ea typeface="HGMaruGothicMPRO"/>
                <a:cs typeface="HG丸ｺﾞｼｯｸM-PRO"/>
              </a:rPr>
              <a:t>しょうゆ　大さじ</a:t>
            </a:r>
            <a:r>
              <a:rPr lang="en-US" altLang="ja-JP" sz="1050" dirty="0">
                <a:latin typeface="HGMaruGothicMPRO"/>
                <a:ea typeface="HGMaruGothicMPRO"/>
                <a:cs typeface="HG丸ｺﾞｼｯｸM-PRO"/>
              </a:rPr>
              <a:t>1</a:t>
            </a:r>
            <a:r>
              <a:rPr lang="ja-JP" altLang="en-US" sz="1050">
                <a:latin typeface="HGMaruGothicMPRO"/>
                <a:ea typeface="HGMaruGothicMPRO"/>
                <a:cs typeface="HG丸ｺﾞｼｯｸM-PRO"/>
              </a:rPr>
              <a:t>　</a:t>
            </a:r>
            <a:endParaRPr lang="en-US" altLang="ja-JP" sz="1050" dirty="0">
              <a:latin typeface="HGMaruGothicMPRO"/>
              <a:ea typeface="HGMaruGothicMPRO"/>
              <a:cs typeface="HG丸ｺﾞｼｯｸM-PRO"/>
            </a:endParaRPr>
          </a:p>
          <a:p>
            <a:pPr rtl="1">
              <a:lnSpc>
                <a:spcPts val="1600"/>
              </a:lnSpc>
              <a:defRPr sz="1000"/>
            </a:pPr>
            <a:r>
              <a:rPr lang="ja-JP" altLang="en-US" sz="1050">
                <a:latin typeface="HGMaruGothicMPRO"/>
                <a:ea typeface="HGMaruGothicMPRO"/>
                <a:cs typeface="HG丸ｺﾞｼｯｸM-PRO"/>
              </a:rPr>
              <a:t>みりん　大さじ</a:t>
            </a:r>
            <a:r>
              <a:rPr lang="en-US" altLang="ja-JP" sz="1050" dirty="0">
                <a:latin typeface="HGMaruGothicMPRO"/>
                <a:ea typeface="HGMaruGothicMPRO"/>
                <a:cs typeface="HG丸ｺﾞｼｯｸM-PRO"/>
              </a:rPr>
              <a:t>1</a:t>
            </a:r>
          </a:p>
          <a:p>
            <a:pPr rtl="1">
              <a:lnSpc>
                <a:spcPts val="1600"/>
              </a:lnSpc>
              <a:defRPr sz="1000"/>
            </a:pPr>
            <a:r>
              <a:rPr lang="en-US" altLang="ja-JP" sz="1050" dirty="0">
                <a:latin typeface="HGMaruGothicMPRO"/>
                <a:ea typeface="HGMaruGothicMPRO"/>
                <a:cs typeface="HG丸ｺﾞｼｯｸM-PRO"/>
              </a:rPr>
              <a:t>【B】</a:t>
            </a:r>
          </a:p>
          <a:p>
            <a:pPr rtl="1">
              <a:lnSpc>
                <a:spcPts val="1600"/>
              </a:lnSpc>
              <a:defRPr sz="1000"/>
            </a:pPr>
            <a:r>
              <a:rPr lang="ja-JP" altLang="en-US" sz="1050" dirty="0">
                <a:latin typeface="HGMaruGothicMPRO"/>
                <a:ea typeface="HGMaruGothicMPRO"/>
                <a:cs typeface="HG丸ｺﾞｼｯｸM-PRO"/>
              </a:rPr>
              <a:t>しょうゆ　</a:t>
            </a:r>
            <a:r>
              <a:rPr lang="ja-JP" altLang="en-US" sz="1050">
                <a:latin typeface="HGMaruGothicMPRO"/>
                <a:ea typeface="HGMaruGothicMPRO"/>
                <a:cs typeface="HG丸ｺﾞｼｯｸM-PRO"/>
              </a:rPr>
              <a:t>大さじ</a:t>
            </a:r>
            <a:r>
              <a:rPr lang="en-US" altLang="ja-JP" sz="1050" dirty="0">
                <a:latin typeface="HGMaruGothicMPRO"/>
                <a:ea typeface="HGMaruGothicMPRO"/>
                <a:cs typeface="HG丸ｺﾞｼｯｸM-PRO"/>
              </a:rPr>
              <a:t>2</a:t>
            </a:r>
            <a:r>
              <a:rPr lang="ja-JP" altLang="en-US" sz="1050">
                <a:latin typeface="HGMaruGothicMPRO"/>
                <a:ea typeface="HGMaruGothicMPRO"/>
                <a:cs typeface="HG丸ｺﾞｼｯｸM-PRO"/>
              </a:rPr>
              <a:t>　　</a:t>
            </a:r>
            <a:r>
              <a:rPr lang="ja-JP" altLang="en-US" sz="1050" dirty="0">
                <a:latin typeface="HGMaruGothicMPRO"/>
                <a:ea typeface="HGMaruGothicMPRO"/>
                <a:cs typeface="HG丸ｺﾞｼｯｸM-PRO"/>
              </a:rPr>
              <a:t>みりん　</a:t>
            </a:r>
            <a:r>
              <a:rPr lang="ja-JP" altLang="en-US" sz="1050">
                <a:latin typeface="HGMaruGothicMPRO"/>
                <a:ea typeface="HGMaruGothicMPRO"/>
                <a:cs typeface="HG丸ｺﾞｼｯｸM-PRO"/>
              </a:rPr>
              <a:t>大さじ</a:t>
            </a:r>
            <a:r>
              <a:rPr lang="en-US" altLang="ja-JP" sz="1050" dirty="0">
                <a:latin typeface="HGMaruGothicMPRO"/>
                <a:ea typeface="HGMaruGothicMPRO"/>
                <a:cs typeface="HG丸ｺﾞｼｯｸM-PRO"/>
              </a:rPr>
              <a:t>2</a:t>
            </a:r>
          </a:p>
          <a:p>
            <a:pPr rtl="1">
              <a:lnSpc>
                <a:spcPts val="1600"/>
              </a:lnSpc>
              <a:defRPr sz="1000"/>
            </a:pPr>
            <a:r>
              <a:rPr lang="ja-JP" altLang="en-US" sz="1050" dirty="0">
                <a:latin typeface="HGMaruGothicMPRO"/>
                <a:ea typeface="HGMaruGothicMPRO"/>
                <a:cs typeface="HG丸ｺﾞｼｯｸM-PRO"/>
              </a:rPr>
              <a:t>砂糖　</a:t>
            </a:r>
            <a:r>
              <a:rPr lang="ja-JP" altLang="en-US" sz="1050">
                <a:latin typeface="HGMaruGothicMPRO"/>
                <a:ea typeface="HGMaruGothicMPRO"/>
                <a:cs typeface="HG丸ｺﾞｼｯｸM-PRO"/>
              </a:rPr>
              <a:t>大さじ</a:t>
            </a:r>
            <a:r>
              <a:rPr lang="en-US" altLang="ja-JP" sz="1050" dirty="0">
                <a:latin typeface="HGMaruGothicMPRO"/>
                <a:ea typeface="HGMaruGothicMPRO"/>
                <a:cs typeface="HG丸ｺﾞｼｯｸM-PRO"/>
              </a:rPr>
              <a:t>2</a:t>
            </a:r>
            <a:r>
              <a:rPr lang="ja-JP" altLang="en-US" sz="1050">
                <a:latin typeface="HGMaruGothicMPRO"/>
                <a:ea typeface="HGMaruGothicMPRO"/>
                <a:cs typeface="HG丸ｺﾞｼｯｸM-PRO"/>
              </a:rPr>
              <a:t>　　水　</a:t>
            </a:r>
            <a:r>
              <a:rPr lang="en-US" altLang="ja-JP" sz="1050" dirty="0">
                <a:latin typeface="HGMaruGothicMPRO"/>
                <a:ea typeface="HGMaruGothicMPRO"/>
                <a:cs typeface="HG丸ｺﾞｼｯｸM-PRO"/>
              </a:rPr>
              <a:t>3</a:t>
            </a:r>
            <a:r>
              <a:rPr lang="ja-JP" altLang="en-US" sz="1050">
                <a:latin typeface="HGMaruGothicMPRO"/>
                <a:ea typeface="HGMaruGothicMPRO"/>
                <a:cs typeface="HG丸ｺﾞｼｯｸM-PRO"/>
              </a:rPr>
              <a:t>カップ　</a:t>
            </a:r>
            <a:endParaRPr lang="en-US" altLang="ja-JP" sz="1050" dirty="0">
              <a:latin typeface="HGMaruGothicMPRO"/>
              <a:ea typeface="HGMaruGothicMPRO"/>
              <a:cs typeface="HG丸ｺﾞｼｯｸM-PRO"/>
            </a:endParaRPr>
          </a:p>
        </p:txBody>
      </p:sp>
      <p:sp>
        <p:nvSpPr>
          <p:cNvPr id="50" name="AutoShape 16">
            <a:extLst>
              <a:ext uri="{FF2B5EF4-FFF2-40B4-BE49-F238E27FC236}">
                <a16:creationId xmlns:a16="http://schemas.microsoft.com/office/drawing/2014/main" id="{3D72067A-F8DB-A8FE-57AA-924D61CCA397}"/>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54" name="図 53">
            <a:extLst>
              <a:ext uri="{FF2B5EF4-FFF2-40B4-BE49-F238E27FC236}">
                <a16:creationId xmlns:a16="http://schemas.microsoft.com/office/drawing/2014/main" id="{43B73EF4-29A7-035F-37E0-DF878946012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55" name="AutoShape 17">
            <a:extLst>
              <a:ext uri="{FF2B5EF4-FFF2-40B4-BE49-F238E27FC236}">
                <a16:creationId xmlns:a16="http://schemas.microsoft.com/office/drawing/2014/main" id="{00B4B627-926A-D006-B06B-9268F2E83BDE}"/>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56" name="図 55">
            <a:extLst>
              <a:ext uri="{FF2B5EF4-FFF2-40B4-BE49-F238E27FC236}">
                <a16:creationId xmlns:a16="http://schemas.microsoft.com/office/drawing/2014/main" id="{A48D8C4E-E486-F37E-4A04-CDA77965713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16916" y="1066068"/>
            <a:ext cx="6300568" cy="714779"/>
          </a:xfrm>
          <a:prstGeom prst="rect">
            <a:avLst/>
          </a:prstGeom>
          <a:effectLst/>
        </p:spPr>
      </p:pic>
      <p:sp>
        <p:nvSpPr>
          <p:cNvPr id="57" name="Text Box 1833">
            <a:extLst>
              <a:ext uri="{FF2B5EF4-FFF2-40B4-BE49-F238E27FC236}">
                <a16:creationId xmlns:a16="http://schemas.microsoft.com/office/drawing/2014/main" id="{198D671C-1C76-1A5B-5AAE-1280CF2C1B25}"/>
              </a:ext>
            </a:extLst>
          </p:cNvPr>
          <p:cNvSpPr txBox="1">
            <a:spLocks noChangeArrowheads="1"/>
          </p:cNvSpPr>
          <p:nvPr/>
        </p:nvSpPr>
        <p:spPr bwMode="auto">
          <a:xfrm>
            <a:off x="15682351" y="2774165"/>
            <a:ext cx="4812727"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i="0" dirty="0">
                <a:effectLst/>
                <a:latin typeface="HGMaruGothicMPRO" panose="020F0600000000000000" pitchFamily="34" charset="-128"/>
                <a:ea typeface="HGMaruGothicMPRO" panose="020F0600000000000000" pitchFamily="34" charset="-128"/>
              </a:rPr>
              <a:t>　キクラゲは、</a:t>
            </a:r>
            <a:r>
              <a:rPr lang="ja-JP" altLang="en-US" sz="1050" dirty="0">
                <a:latin typeface="HG丸ｺﾞｼｯｸM-PRO" panose="020F0600000000000000" pitchFamily="50" charset="-128"/>
                <a:ea typeface="HG丸ｺﾞｼｯｸM-PRO" panose="020F0600000000000000" pitchFamily="50" charset="-128"/>
              </a:rPr>
              <a:t>ビタミン</a:t>
            </a:r>
            <a:r>
              <a:rPr lang="en" altLang="ja-JP" sz="1050" dirty="0">
                <a:latin typeface="HG丸ｺﾞｼｯｸM-PRO" panose="020F0600000000000000" pitchFamily="50" charset="-128"/>
                <a:ea typeface="HG丸ｺﾞｼｯｸM-PRO" panose="020F0600000000000000" pitchFamily="50" charset="-128"/>
              </a:rPr>
              <a:t>D</a:t>
            </a:r>
            <a:r>
              <a:rPr lang="ja-JP" altLang="en-US" sz="1050" dirty="0">
                <a:latin typeface="HG丸ｺﾞｼｯｸM-PRO" panose="020F0600000000000000" pitchFamily="50" charset="-128"/>
                <a:ea typeface="HG丸ｺﾞｼｯｸM-PRO" panose="020F0600000000000000" pitchFamily="50" charset="-128"/>
              </a:rPr>
              <a:t>、食物繊維、鉄分、カルシウム、マグネシウムなどを多く含む。丈夫な骨や歯を維持するために不可欠なカルシウムとビタミン</a:t>
            </a:r>
            <a:r>
              <a:rPr lang="en" altLang="ja-JP" sz="1050" dirty="0">
                <a:latin typeface="HG丸ｺﾞｼｯｸM-PRO" panose="020F0600000000000000" pitchFamily="50" charset="-128"/>
                <a:ea typeface="HG丸ｺﾞｼｯｸM-PRO" panose="020F0600000000000000" pitchFamily="50" charset="-128"/>
              </a:rPr>
              <a:t>D</a:t>
            </a:r>
            <a:r>
              <a:rPr lang="ja-JP" altLang="en-US" sz="1050" dirty="0">
                <a:latin typeface="HG丸ｺﾞｼｯｸM-PRO" panose="020F0600000000000000" pitchFamily="50" charset="-128"/>
                <a:ea typeface="HG丸ｺﾞｼｯｸM-PRO" panose="020F0600000000000000" pitchFamily="50" charset="-128"/>
              </a:rPr>
              <a:t>の両方を含んでおり、これらを同時に摂取することで、カルシウムの吸収効率が高まる</a:t>
            </a:r>
            <a:r>
              <a:rPr lang="ja-JP" altLang="en-US" sz="1050">
                <a:latin typeface="HG丸ｺﾞｼｯｸM-PRO" panose="020F0600000000000000" pitchFamily="50" charset="-128"/>
                <a:ea typeface="HG丸ｺﾞｼｯｸM-PRO" panose="020F0600000000000000" pitchFamily="50" charset="-128"/>
              </a:rPr>
              <a:t>。乾燥キクラゲ</a:t>
            </a:r>
            <a:r>
              <a:rPr lang="en-US" altLang="ja-JP" sz="1050" dirty="0">
                <a:latin typeface="HG丸ｺﾞｼｯｸM-PRO" panose="020F0600000000000000" pitchFamily="50" charset="-128"/>
                <a:ea typeface="HG丸ｺﾞｼｯｸM-PRO" panose="020F0600000000000000" pitchFamily="50" charset="-128"/>
              </a:rPr>
              <a:t>100</a:t>
            </a:r>
            <a:r>
              <a:rPr lang="en" altLang="ja-JP" sz="1050" dirty="0">
                <a:latin typeface="HG丸ｺﾞｼｯｸM-PRO" panose="020F0600000000000000" pitchFamily="50" charset="-128"/>
                <a:ea typeface="HG丸ｺﾞｼｯｸM-PRO" panose="020F0600000000000000" pitchFamily="50" charset="-128"/>
              </a:rPr>
              <a:t>g</a:t>
            </a:r>
            <a:r>
              <a:rPr lang="ja-JP" altLang="en-US" sz="1050" dirty="0">
                <a:latin typeface="HG丸ｺﾞｼｯｸM-PRO" panose="020F0600000000000000" pitchFamily="50" charset="-128"/>
                <a:ea typeface="HG丸ｺﾞｼｯｸM-PRO" panose="020F0600000000000000" pitchFamily="50" charset="-128"/>
              </a:rPr>
              <a:t>当たりに含まれる鉄分は約</a:t>
            </a:r>
            <a:r>
              <a:rPr lang="en-US" altLang="ja-JP" sz="1050" dirty="0">
                <a:latin typeface="HG丸ｺﾞｼｯｸM-PRO" panose="020F0600000000000000" pitchFamily="50" charset="-128"/>
                <a:ea typeface="HG丸ｺﾞｼｯｸM-PRO" panose="020F0600000000000000" pitchFamily="50" charset="-128"/>
              </a:rPr>
              <a:t>35</a:t>
            </a:r>
            <a:r>
              <a:rPr lang="en" altLang="ja-JP" sz="1050" dirty="0">
                <a:latin typeface="HG丸ｺﾞｼｯｸM-PRO" panose="020F0600000000000000" pitchFamily="50" charset="-128"/>
                <a:ea typeface="HG丸ｺﾞｼｯｸM-PRO" panose="020F0600000000000000" pitchFamily="50" charset="-128"/>
              </a:rPr>
              <a:t>mg</a:t>
            </a:r>
            <a:r>
              <a:rPr lang="ja-JP" altLang="en-US" sz="1050" dirty="0">
                <a:latin typeface="HG丸ｺﾞｼｯｸM-PRO" panose="020F0600000000000000" pitchFamily="50" charset="-128"/>
                <a:ea typeface="HG丸ｺﾞｼｯｸM-PRO" panose="020F0600000000000000" pitchFamily="50" charset="-128"/>
              </a:rPr>
              <a:t>と多く、また、ビタミン</a:t>
            </a:r>
            <a:r>
              <a:rPr lang="en-US" altLang="ja-JP" sz="1050" dirty="0">
                <a:latin typeface="HG丸ｺﾞｼｯｸM-PRO" panose="020F0600000000000000" pitchFamily="50" charset="-128"/>
                <a:ea typeface="HG丸ｺﾞｼｯｸM-PRO" panose="020F0600000000000000" pitchFamily="50" charset="-128"/>
              </a:rPr>
              <a:t>D</a:t>
            </a:r>
            <a:r>
              <a:rPr lang="ja-JP" altLang="en-US" sz="1050" dirty="0">
                <a:latin typeface="HG丸ｺﾞｼｯｸM-PRO" panose="020F0600000000000000" pitchFamily="50" charset="-128"/>
                <a:ea typeface="HG丸ｺﾞｼｯｸM-PRO" panose="020F0600000000000000" pitchFamily="50" charset="-128"/>
              </a:rPr>
              <a:t>含有量は全食品の中でもトップクラスの数値だ。積極的に取り入れるようにしよう。</a:t>
            </a:r>
            <a:endParaRPr lang="en-US" altLang="ja-JP" sz="1050" i="0" dirty="0">
              <a:effectLst/>
              <a:latin typeface="HGMaruGothicMPRO" panose="020F0600000000000000" pitchFamily="34" charset="-128"/>
              <a:ea typeface="HGMaruGothicMPRO" panose="020F0600000000000000" pitchFamily="34" charset="-128"/>
            </a:endParaRPr>
          </a:p>
        </p:txBody>
      </p:sp>
      <p:sp>
        <p:nvSpPr>
          <p:cNvPr id="58" name="Text Box 1833">
            <a:extLst>
              <a:ext uri="{FF2B5EF4-FFF2-40B4-BE49-F238E27FC236}">
                <a16:creationId xmlns:a16="http://schemas.microsoft.com/office/drawing/2014/main" id="{98657918-AFA0-E6DE-DFD7-A574B51CE04B}"/>
              </a:ext>
            </a:extLst>
          </p:cNvPr>
          <p:cNvSpPr txBox="1">
            <a:spLocks noChangeArrowheads="1"/>
          </p:cNvSpPr>
          <p:nvPr/>
        </p:nvSpPr>
        <p:spPr bwMode="auto">
          <a:xfrm>
            <a:off x="10482352" y="4307997"/>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目が澄んでいて、ハリがあるものが新鮮だ。また、エンペラに透明感があるものを選ぶようにしよう。</a:t>
            </a:r>
            <a:endParaRPr lang="en-US" altLang="ja-JP" sz="1050" dirty="0">
              <a:latin typeface="HGMaruGothicMPRO"/>
              <a:ea typeface="HGMaruGothicMPRO"/>
            </a:endParaRPr>
          </a:p>
        </p:txBody>
      </p:sp>
      <p:sp>
        <p:nvSpPr>
          <p:cNvPr id="59" name="Text Box 1833">
            <a:extLst>
              <a:ext uri="{FF2B5EF4-FFF2-40B4-BE49-F238E27FC236}">
                <a16:creationId xmlns:a16="http://schemas.microsoft.com/office/drawing/2014/main" id="{2A7E2E71-E075-5E9D-BE6B-439A83F6D453}"/>
              </a:ext>
            </a:extLst>
          </p:cNvPr>
          <p:cNvSpPr txBox="1">
            <a:spLocks noChangeArrowheads="1"/>
          </p:cNvSpPr>
          <p:nvPr/>
        </p:nvSpPr>
        <p:spPr bwMode="auto">
          <a:xfrm>
            <a:off x="12408837" y="3953227"/>
            <a:ext cx="1967399"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スルメイカの</a:t>
            </a:r>
            <a:r>
              <a:rPr lang="ja-JP" altLang="en-US" sz="1400" dirty="0">
                <a:solidFill>
                  <a:schemeClr val="accent2"/>
                </a:solidFill>
                <a:latin typeface="HGPSoeiKakugothicUB"/>
                <a:ea typeface="HGPSoeiKakugothicUB"/>
              </a:rPr>
              <a:t>選び方</a:t>
            </a:r>
            <a:endParaRPr lang="en-US" altLang="ja-JP" sz="1400" dirty="0">
              <a:solidFill>
                <a:schemeClr val="accent2"/>
              </a:solidFill>
              <a:latin typeface="HGPSoeiKakugothicUB"/>
              <a:ea typeface="HGPSoeiKakugothicUB"/>
            </a:endParaRPr>
          </a:p>
        </p:txBody>
      </p:sp>
      <p:sp>
        <p:nvSpPr>
          <p:cNvPr id="60" name="Text Box 1833">
            <a:extLst>
              <a:ext uri="{FF2B5EF4-FFF2-40B4-BE49-F238E27FC236}">
                <a16:creationId xmlns:a16="http://schemas.microsoft.com/office/drawing/2014/main" id="{60C42B4F-AD94-EDDD-9B89-C32E4FBF5E36}"/>
              </a:ext>
            </a:extLst>
          </p:cNvPr>
          <p:cNvSpPr txBox="1">
            <a:spLocks noChangeArrowheads="1"/>
          </p:cNvSpPr>
          <p:nvPr/>
        </p:nvSpPr>
        <p:spPr bwMode="auto">
          <a:xfrm>
            <a:off x="17305799" y="3796395"/>
            <a:ext cx="1853614" cy="158749"/>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キクラゲの保存方法</a:t>
            </a:r>
          </a:p>
        </p:txBody>
      </p:sp>
      <p:sp>
        <p:nvSpPr>
          <p:cNvPr id="61" name="Text Box 1833">
            <a:extLst>
              <a:ext uri="{FF2B5EF4-FFF2-40B4-BE49-F238E27FC236}">
                <a16:creationId xmlns:a16="http://schemas.microsoft.com/office/drawing/2014/main" id="{C742DF7D-5D52-66ED-4309-72CB256819AF}"/>
              </a:ext>
            </a:extLst>
          </p:cNvPr>
          <p:cNvSpPr txBox="1">
            <a:spLocks noChangeArrowheads="1"/>
          </p:cNvSpPr>
          <p:nvPr/>
        </p:nvSpPr>
        <p:spPr bwMode="auto">
          <a:xfrm>
            <a:off x="15682351" y="4153743"/>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急いでいるときはぬるま湯に浸し</a:t>
            </a:r>
            <a:r>
              <a:rPr lang="en-US" altLang="ja-JP" sz="1050" dirty="0">
                <a:latin typeface="HGMaruGothicMPRO"/>
                <a:ea typeface="HGMaruGothicMPRO"/>
              </a:rPr>
              <a:t>15</a:t>
            </a:r>
            <a:r>
              <a:rPr lang="ja-JP" altLang="en-US" sz="1050" dirty="0">
                <a:latin typeface="HGMaruGothicMPRO"/>
                <a:ea typeface="HGMaruGothicMPRO"/>
              </a:rPr>
              <a:t>分ほどで戻すことも可能だが、冷水で</a:t>
            </a:r>
            <a:r>
              <a:rPr lang="en-US" altLang="ja-JP" sz="1050" dirty="0">
                <a:latin typeface="HGMaruGothicMPRO"/>
                <a:ea typeface="HGMaruGothicMPRO"/>
              </a:rPr>
              <a:t>6</a:t>
            </a:r>
            <a:r>
              <a:rPr lang="ja-JP" altLang="en-US" sz="1050" dirty="0">
                <a:latin typeface="HGMaruGothicMPRO"/>
                <a:ea typeface="HGMaruGothicMPRO"/>
              </a:rPr>
              <a:t>時間ほどかけて戻すと、細胞がゆっくりと水分を吸収し、キクラゲ本来の歯ごたえと栄養を損なわずに戻せる。</a:t>
            </a:r>
            <a:endParaRPr lang="en-US" altLang="ja-JP" sz="1050" dirty="0">
              <a:latin typeface="HGMaruGothicMPRO"/>
              <a:ea typeface="HGMaruGothicMPRO"/>
            </a:endParaRPr>
          </a:p>
        </p:txBody>
      </p:sp>
      <p:sp>
        <p:nvSpPr>
          <p:cNvPr id="62" name="テキスト ボックス 178">
            <a:extLst>
              <a:ext uri="{FF2B5EF4-FFF2-40B4-BE49-F238E27FC236}">
                <a16:creationId xmlns:a16="http://schemas.microsoft.com/office/drawing/2014/main" id="{9A79FE2A-4CD3-963D-71E7-C155B89773D8}"/>
              </a:ext>
            </a:extLst>
          </p:cNvPr>
          <p:cNvSpPr txBox="1"/>
          <p:nvPr/>
        </p:nvSpPr>
        <p:spPr bwMode="auto">
          <a:xfrm>
            <a:off x="507317" y="8719593"/>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000">
                <a:latin typeface="HG創英角ｺﾞｼｯｸUB"/>
                <a:ea typeface="HG創英角ｺﾞｼｯｸUB"/>
                <a:cs typeface="HG創英角ｺﾞｼｯｸUB"/>
              </a:rPr>
              <a:t>発酵食品の</a:t>
            </a:r>
            <a:r>
              <a:rPr lang="ja-JP" altLang="en-US" sz="2000" dirty="0">
                <a:latin typeface="HG創英角ｺﾞｼｯｸUB"/>
                <a:ea typeface="HG創英角ｺﾞｼｯｸUB"/>
                <a:cs typeface="HG創英角ｺﾞｼｯｸUB"/>
              </a:rPr>
              <a:t>日（</a:t>
            </a:r>
            <a:r>
              <a:rPr lang="ja-JP" altLang="en-US" sz="2000">
                <a:latin typeface="HG創英角ｺﾞｼｯｸUB"/>
                <a:ea typeface="HG創英角ｺﾞｼｯｸUB"/>
                <a:cs typeface="HG創英角ｺﾞｼｯｸUB"/>
              </a:rPr>
              <a:t>８／８）</a:t>
            </a:r>
            <a:endParaRPr lang="en-US" altLang="ja-JP" sz="2000" dirty="0">
              <a:latin typeface="HG創英角ｺﾞｼｯｸUB"/>
              <a:ea typeface="HG創英角ｺﾞｼｯｸUB"/>
              <a:cs typeface="HG創英角ｺﾞｼｯｸUB"/>
            </a:endParaRPr>
          </a:p>
        </p:txBody>
      </p:sp>
      <p:sp>
        <p:nvSpPr>
          <p:cNvPr id="63" name="テキスト ボックス 171">
            <a:extLst>
              <a:ext uri="{FF2B5EF4-FFF2-40B4-BE49-F238E27FC236}">
                <a16:creationId xmlns:a16="http://schemas.microsoft.com/office/drawing/2014/main" id="{E583DCD7-4EDF-4B5F-F73A-C002DB2F1876}"/>
              </a:ext>
            </a:extLst>
          </p:cNvPr>
          <p:cNvSpPr txBox="1"/>
          <p:nvPr/>
        </p:nvSpPr>
        <p:spPr bwMode="auto">
          <a:xfrm>
            <a:off x="507317" y="9375391"/>
            <a:ext cx="6616407" cy="2096688"/>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万田発酵が、栄養面で優れている発酵食品を</a:t>
            </a:r>
            <a:r>
              <a:rPr lang="ja-JP" altLang="en" sz="1050" dirty="0">
                <a:effectLst/>
                <a:latin typeface="HGMaruGothicMPRO" panose="020F0600000000000000" pitchFamily="34" charset="-128"/>
                <a:ea typeface="HGMaruGothicMPRO" panose="020F0600000000000000" pitchFamily="34" charset="-128"/>
              </a:rPr>
              <a:t>ＰＲ</a:t>
            </a:r>
            <a:r>
              <a:rPr lang="ja-JP" altLang="en-US" sz="1050" dirty="0">
                <a:effectLst/>
                <a:latin typeface="HGMaruGothicMPRO" panose="020F0600000000000000" pitchFamily="34" charset="-128"/>
                <a:ea typeface="HGMaruGothicMPRO" panose="020F0600000000000000" pitchFamily="34" charset="-128"/>
              </a:rPr>
              <a:t>することを目的として</a:t>
            </a:r>
            <a:r>
              <a:rPr lang="en-US" altLang="ja-JP" sz="1050" dirty="0">
                <a:effectLst/>
                <a:latin typeface="HGMaruGothicMPRO" panose="020F0600000000000000" pitchFamily="34" charset="-128"/>
                <a:ea typeface="HGMaruGothicMPRO" panose="020F0600000000000000" pitchFamily="34" charset="-128"/>
              </a:rPr>
              <a:t>1994</a:t>
            </a:r>
            <a:r>
              <a:rPr lang="ja-JP" altLang="en-US" sz="1050" dirty="0">
                <a:effectLst/>
                <a:latin typeface="HGMaruGothicMPRO" panose="020F0600000000000000" pitchFamily="34" charset="-128"/>
                <a:ea typeface="HGMaruGothicMPRO" panose="020F0600000000000000" pitchFamily="34" charset="-128"/>
              </a:rPr>
              <a:t>年</a:t>
            </a:r>
            <a:r>
              <a:rPr lang="en-US" altLang="ja-JP" sz="1050" dirty="0">
                <a:effectLst/>
                <a:latin typeface="HGMaruGothicMPRO" panose="020F0600000000000000" pitchFamily="34" charset="-128"/>
                <a:ea typeface="HGMaruGothicMPRO" panose="020F0600000000000000" pitchFamily="34" charset="-128"/>
              </a:rPr>
              <a:t>11</a:t>
            </a:r>
            <a:r>
              <a:rPr lang="ja-JP" altLang="en-US" sz="1050" dirty="0">
                <a:effectLst/>
                <a:latin typeface="HGMaruGothicMPRO" panose="020F0600000000000000" pitchFamily="34" charset="-128"/>
                <a:ea typeface="HGMaruGothicMPRO" panose="020F0600000000000000" pitchFamily="34" charset="-128"/>
              </a:rPr>
              <a:t>月に制定した。</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dirty="0">
                <a:effectLst/>
                <a:latin typeface="HGMaruGothicMPRO" panose="020F0600000000000000" pitchFamily="34" charset="-128"/>
                <a:ea typeface="HGMaruGothicMPRO" panose="020F0600000000000000" pitchFamily="34" charset="-128"/>
              </a:rPr>
              <a:t>「はっ（８）こう」の語呂合わせから。</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effectLst/>
                <a:latin typeface="HGMaruGothicMPRO" panose="020F0600000000000000" pitchFamily="34" charset="-128"/>
                <a:ea typeface="HGMaruGothicMPRO" panose="020F0600000000000000" pitchFamily="34" charset="-128"/>
              </a:rPr>
              <a:t>　暑い日が続き食欲が低下する時季には、ご飯に合う即席漬けやぬか漬けでサッパリと食べたいニーズが高まる。漬物は、野菜のビタミン損失が少ない上、ぬかに含まれるビタミン</a:t>
            </a:r>
            <a:r>
              <a:rPr lang="en-US" altLang="ja-JP" sz="1050" dirty="0">
                <a:effectLst/>
                <a:latin typeface="HGMaruGothicMPRO" panose="020F0600000000000000" pitchFamily="34" charset="-128"/>
                <a:ea typeface="HGMaruGothicMPRO" panose="020F0600000000000000" pitchFamily="34" charset="-128"/>
              </a:rPr>
              <a:t>B1</a:t>
            </a:r>
            <a:r>
              <a:rPr lang="ja-JP" altLang="en-US" sz="1050" dirty="0">
                <a:effectLst/>
                <a:latin typeface="HGMaruGothicMPRO" panose="020F0600000000000000" pitchFamily="34" charset="-128"/>
                <a:ea typeface="HGMaruGothicMPRO" panose="020F0600000000000000" pitchFamily="34" charset="-128"/>
              </a:rPr>
              <a:t>も一緒に取れる。腸内環境を改善するとして注目されている植物性乳酸菌も豊富。キュウリやナス、大根などの平台に塩やぬか、酢を関連陳列して訴求する。</a:t>
            </a:r>
            <a:endParaRPr lang="en-US" altLang="ja-JP" sz="1050" dirty="0">
              <a:effectLst/>
              <a:latin typeface="HGMaruGothicMPRO" panose="020F0600000000000000" pitchFamily="34" charset="-128"/>
              <a:ea typeface="HGMaruGothicMPRO" panose="020F0600000000000000" pitchFamily="34" charset="-128"/>
            </a:endParaRPr>
          </a:p>
        </p:txBody>
      </p:sp>
      <p:sp>
        <p:nvSpPr>
          <p:cNvPr id="68" name="Text Box 1049">
            <a:extLst>
              <a:ext uri="{FF2B5EF4-FFF2-40B4-BE49-F238E27FC236}">
                <a16:creationId xmlns:a16="http://schemas.microsoft.com/office/drawing/2014/main" id="{F0B63D08-3435-8359-7CC9-725C906CB89A}"/>
              </a:ext>
            </a:extLst>
          </p:cNvPr>
          <p:cNvSpPr txBox="1">
            <a:spLocks noChangeArrowheads="1"/>
          </p:cNvSpPr>
          <p:nvPr/>
        </p:nvSpPr>
        <p:spPr bwMode="auto">
          <a:xfrm>
            <a:off x="3526932" y="121137"/>
            <a:ext cx="14561782" cy="103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2300" b="1" dirty="0">
                <a:solidFill>
                  <a:schemeClr val="accent5">
                    <a:lumMod val="75000"/>
                  </a:schemeClr>
                </a:solidFill>
                <a:latin typeface="メイリオ"/>
                <a:ea typeface="メイリオ"/>
              </a:rPr>
              <a:t>８月</a:t>
            </a:r>
            <a:r>
              <a:rPr lang="ja-JP" altLang="en-US" sz="2300" b="1" i="0" u="none" strike="noStrike" baseline="0" dirty="0">
                <a:solidFill>
                  <a:schemeClr val="accent5">
                    <a:lumMod val="75000"/>
                  </a:schemeClr>
                </a:solidFill>
                <a:latin typeface="メイリオ"/>
                <a:ea typeface="メイリオ"/>
              </a:rPr>
              <a:t>･</a:t>
            </a:r>
            <a:r>
              <a:rPr lang="ja-JP" altLang="en-US" sz="2300" b="1" dirty="0">
                <a:solidFill>
                  <a:schemeClr val="accent5">
                    <a:lumMod val="75000"/>
                  </a:schemeClr>
                </a:solidFill>
                <a:latin typeface="メイリオ"/>
                <a:ea typeface="メイリオ"/>
              </a:rPr>
              <a:t>･･旬の</a:t>
            </a:r>
            <a:r>
              <a:rPr lang="ja-JP" altLang="en-US" sz="2300" b="1" i="0" u="none" strike="noStrike" baseline="0" dirty="0">
                <a:solidFill>
                  <a:schemeClr val="accent5">
                    <a:lumMod val="75000"/>
                  </a:schemeClr>
                </a:solidFill>
                <a:latin typeface="メイリオ"/>
                <a:ea typeface="メイリオ"/>
              </a:rPr>
              <a:t>食材が盛りだくさん！ 行事や記念日に絡めた販促活動を</a:t>
            </a:r>
            <a:r>
              <a:rPr lang="ja-JP" altLang="en-US" sz="2300" b="1" i="0" u="none" strike="noStrike" baseline="0">
                <a:solidFill>
                  <a:schemeClr val="accent5">
                    <a:lumMod val="75000"/>
                  </a:schemeClr>
                </a:solidFill>
                <a:latin typeface="メイリオ"/>
                <a:ea typeface="メイリオ"/>
              </a:rPr>
              <a:t>展開しよう</a:t>
            </a:r>
            <a:r>
              <a:rPr lang="ja-JP" altLang="en-US" sz="2300" b="1" i="0" u="none" strike="noStrike" baseline="0" dirty="0">
                <a:solidFill>
                  <a:schemeClr val="accent5">
                    <a:lumMod val="75000"/>
                  </a:schemeClr>
                </a:solidFill>
                <a:latin typeface="メイリオ"/>
                <a:ea typeface="メイリオ"/>
              </a:rPr>
              <a:t>！</a:t>
            </a:r>
          </a:p>
          <a:p>
            <a:pPr algn="ctr">
              <a:lnSpc>
                <a:spcPts val="3400"/>
              </a:lnSpc>
              <a:defRPr sz="1000"/>
            </a:pPr>
            <a:r>
              <a:rPr lang="en-US" altLang="ja-JP" sz="2300" b="1" i="0" u="none" strike="noStrike" baseline="0" dirty="0">
                <a:solidFill>
                  <a:schemeClr val="accent2"/>
                </a:solidFill>
                <a:latin typeface="メイリオ"/>
                <a:ea typeface="メイリオ"/>
              </a:rPr>
              <a:t>〜</a:t>
            </a:r>
            <a:r>
              <a:rPr lang="ja-JP" altLang="en-US" sz="2300" b="1" i="0" u="none" strike="noStrike" baseline="0">
                <a:solidFill>
                  <a:schemeClr val="accent2"/>
                </a:solidFill>
                <a:latin typeface="メイリオ"/>
                <a:ea typeface="メイリオ"/>
              </a:rPr>
              <a:t>地域</a:t>
            </a:r>
            <a:r>
              <a:rPr lang="ja-JP" altLang="en-US" sz="2300" b="1" i="0" u="none" strike="noStrike" baseline="0" dirty="0">
                <a:solidFill>
                  <a:schemeClr val="accent2"/>
                </a:solidFill>
                <a:latin typeface="メイリオ"/>
                <a:ea typeface="メイリオ"/>
              </a:rPr>
              <a:t>情報の収集と情報を活かした販売</a:t>
            </a:r>
            <a:r>
              <a:rPr lang="ja-JP" altLang="en-US" sz="2300" b="1" i="0" u="none" strike="noStrike" baseline="0">
                <a:solidFill>
                  <a:schemeClr val="accent2"/>
                </a:solidFill>
                <a:latin typeface="メイリオ"/>
                <a:ea typeface="メイリオ"/>
              </a:rPr>
              <a:t>を！</a:t>
            </a:r>
            <a:r>
              <a:rPr lang="en-US" altLang="ja-JP" sz="2300" b="1" i="0" u="none" strike="noStrike" baseline="0" dirty="0">
                <a:solidFill>
                  <a:schemeClr val="accent2"/>
                </a:solidFill>
                <a:latin typeface="メイリオ"/>
                <a:ea typeface="メイリオ"/>
              </a:rPr>
              <a:t>〜</a:t>
            </a:r>
            <a:endParaRPr lang="ja-JP" altLang="en-US" sz="2300" b="1" i="0" u="none" strike="noStrike" baseline="0" dirty="0">
              <a:solidFill>
                <a:schemeClr val="accent2"/>
              </a:solidFill>
              <a:latin typeface="メイリオ"/>
              <a:ea typeface="メイリオ"/>
            </a:endParaRPr>
          </a:p>
        </p:txBody>
      </p:sp>
      <p:pic>
        <p:nvPicPr>
          <p:cNvPr id="69" name="図 68" descr="図形&#10;&#10;中程度の精度で自動的に生成された説明">
            <a:extLst>
              <a:ext uri="{FF2B5EF4-FFF2-40B4-BE49-F238E27FC236}">
                <a16:creationId xmlns:a16="http://schemas.microsoft.com/office/drawing/2014/main" id="{FF44163D-70D5-72F2-5DFF-F5621ED875F0}"/>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sp>
        <p:nvSpPr>
          <p:cNvPr id="47" name="テキスト ボックス 178">
            <a:extLst>
              <a:ext uri="{FF2B5EF4-FFF2-40B4-BE49-F238E27FC236}">
                <a16:creationId xmlns:a16="http://schemas.microsoft.com/office/drawing/2014/main" id="{AAE1E9BB-A841-D481-6DA5-54B1196F8109}"/>
              </a:ext>
            </a:extLst>
          </p:cNvPr>
          <p:cNvSpPr txBox="1"/>
          <p:nvPr/>
        </p:nvSpPr>
        <p:spPr bwMode="auto">
          <a:xfrm>
            <a:off x="797523" y="12735008"/>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dirty="0">
                <a:latin typeface="HG創英角ｺﾞｼｯｸUB"/>
                <a:ea typeface="HG創英角ｺﾞｼｯｸUB"/>
                <a:cs typeface="HG創英角ｺﾞｼｯｸUB"/>
              </a:rPr>
              <a:t>夏季休暇中の生活リズムを整えよう</a:t>
            </a:r>
            <a:endParaRPr lang="en-US" altLang="ja-JP" sz="2800" dirty="0">
              <a:latin typeface="HG創英角ｺﾞｼｯｸUB"/>
              <a:ea typeface="HG創英角ｺﾞｼｯｸUB"/>
              <a:cs typeface="HG創英角ｺﾞｼｯｸUB"/>
            </a:endParaRPr>
          </a:p>
        </p:txBody>
      </p:sp>
      <p:sp>
        <p:nvSpPr>
          <p:cNvPr id="51" name="テキスト ボックス 171">
            <a:extLst>
              <a:ext uri="{FF2B5EF4-FFF2-40B4-BE49-F238E27FC236}">
                <a16:creationId xmlns:a16="http://schemas.microsoft.com/office/drawing/2014/main" id="{272F5A60-6673-34D8-276C-CD23CF130A6C}"/>
              </a:ext>
            </a:extLst>
          </p:cNvPr>
          <p:cNvSpPr txBox="1"/>
          <p:nvPr/>
        </p:nvSpPr>
        <p:spPr bwMode="auto">
          <a:xfrm>
            <a:off x="790162" y="13382690"/>
            <a:ext cx="5363778" cy="1154143"/>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solidFill>
                  <a:srgbClr val="FF0000"/>
                </a:solidFill>
                <a:effectLst/>
                <a:latin typeface="HGMaruGothicMPRO" panose="020F0600000000000000" pitchFamily="34" charset="-128"/>
                <a:ea typeface="HGMaruGothicMPRO" panose="020F0600000000000000" pitchFamily="34" charset="-128"/>
              </a:rPr>
              <a:t>　</a:t>
            </a:r>
            <a:r>
              <a:rPr lang="ja-JP" altLang="en-US" sz="1050" dirty="0">
                <a:effectLst/>
                <a:latin typeface="HGMaruGothicMPRO" panose="020F0600000000000000" pitchFamily="34" charset="-128"/>
                <a:ea typeface="HGMaruGothicMPRO" panose="020F0600000000000000" pitchFamily="34" charset="-128"/>
              </a:rPr>
              <a:t>長期休暇は生活リズムが乱れがち。食生活を見直し、規則正しい生活による子どもの成長、大人のアンチエイジング対策を提案する。朝は炭水化物で脳の活動エネルギー源となるブドウ糖を、さらに卵、納豆、ハムなどでタンパク質や脂肪を摂取。簡単レシピを添え朝食をしっかり取ることを呼び掛ける。</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dirty="0">
                <a:effectLst/>
                <a:latin typeface="HGMaruGothicMPRO" panose="020F0600000000000000" pitchFamily="34" charset="-128"/>
                <a:ea typeface="HGMaruGothicMPRO" panose="020F0600000000000000" pitchFamily="34" charset="-128"/>
              </a:rPr>
              <a:t>　また、長期休暇は夜更かしをしがちなので、早寝早起き、質の良い睡眠を促そう。ホットアイマスク</a:t>
            </a:r>
            <a:r>
              <a:rPr lang="ja-JP" altLang="en-US" sz="1050">
                <a:effectLst/>
                <a:latin typeface="HGMaruGothicMPRO" panose="020F0600000000000000" pitchFamily="34" charset="-128"/>
                <a:ea typeface="HGMaruGothicMPRO" panose="020F0600000000000000" pitchFamily="34" charset="-128"/>
              </a:rPr>
              <a:t>、入浴剤</a:t>
            </a:r>
            <a:r>
              <a:rPr lang="ja-JP" altLang="en-US" sz="1050">
                <a:latin typeface="HGMaruGothicMPRO" panose="020F0600000000000000" pitchFamily="34" charset="-128"/>
                <a:ea typeface="HGMaruGothicMPRO" panose="020F0600000000000000" pitchFamily="34" charset="-128"/>
              </a:rPr>
              <a:t>など</a:t>
            </a:r>
            <a:r>
              <a:rPr lang="ja-JP" altLang="en-US" sz="1050">
                <a:effectLst/>
                <a:latin typeface="HGMaruGothicMPRO" panose="020F0600000000000000" pitchFamily="34" charset="-128"/>
                <a:ea typeface="HGMaruGothicMPRO" panose="020F0600000000000000" pitchFamily="34" charset="-128"/>
              </a:rPr>
              <a:t>、</a:t>
            </a:r>
            <a:r>
              <a:rPr lang="ja-JP" altLang="en-US" sz="1050" dirty="0">
                <a:latin typeface="HGMaruGothicMPRO" panose="020F0600000000000000" pitchFamily="34" charset="-128"/>
                <a:ea typeface="HGMaruGothicMPRO" panose="020F0600000000000000" pitchFamily="34" charset="-128"/>
              </a:rPr>
              <a:t>関連</a:t>
            </a:r>
            <a:r>
              <a:rPr lang="ja-JP" altLang="en-US" sz="1050">
                <a:latin typeface="HGMaruGothicMPRO" panose="020F0600000000000000" pitchFamily="34" charset="-128"/>
                <a:ea typeface="HGMaruGothicMPRO" panose="020F0600000000000000" pitchFamily="34" charset="-128"/>
              </a:rPr>
              <a:t>商品をアピールしよう。</a:t>
            </a:r>
            <a:endParaRPr lang="en-US" altLang="ja-JP" sz="1050" dirty="0">
              <a:effectLst/>
              <a:latin typeface="HGMaruGothicMPRO" panose="020F0600000000000000" pitchFamily="34" charset="-128"/>
              <a:ea typeface="HGMaruGothicMPRO" panose="020F0600000000000000" pitchFamily="34" charset="-128"/>
            </a:endParaRPr>
          </a:p>
        </p:txBody>
      </p:sp>
      <p:sp>
        <p:nvSpPr>
          <p:cNvPr id="40" name="テキスト ボックス 171">
            <a:extLst>
              <a:ext uri="{FF2B5EF4-FFF2-40B4-BE49-F238E27FC236}">
                <a16:creationId xmlns:a16="http://schemas.microsoft.com/office/drawing/2014/main" id="{E4F722D4-D22C-C6B1-3A4E-C4DC26EE04A9}"/>
              </a:ext>
            </a:extLst>
          </p:cNvPr>
          <p:cNvSpPr txBox="1"/>
          <p:nvPr/>
        </p:nvSpPr>
        <p:spPr bwMode="auto">
          <a:xfrm>
            <a:off x="507317" y="10604196"/>
            <a:ext cx="5891106"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1" dirty="0">
                <a:effectLst/>
                <a:latin typeface="HGMaruGothicMPRO" panose="020F0600000000000000" pitchFamily="34" charset="-128"/>
                <a:ea typeface="HGMaruGothicMPRO" panose="020F0600000000000000" pitchFamily="34" charset="-128"/>
              </a:rPr>
              <a:t>●重点メニュー・商品</a:t>
            </a:r>
          </a:p>
          <a:p>
            <a:r>
              <a:rPr lang="ja-JP" altLang="en-US" sz="1050" dirty="0">
                <a:effectLst/>
                <a:latin typeface="HGMaruGothicMPRO" panose="020F0600000000000000" pitchFamily="34" charset="-128"/>
                <a:ea typeface="HGMaruGothicMPRO" panose="020F0600000000000000" pitchFamily="34" charset="-128"/>
              </a:rPr>
              <a:t>豚キムチ、塩麹ナムル、野菜のピクルス、みそ汁、ふな寿司、ぬか漬け、塩ヨーグルト、納豆、塩麹、塩辛、みそ、ウーロン茶、紅茶、ワイン、ヨーグルト、チーズ、パン</a:t>
            </a:r>
            <a:endParaRPr lang="en-US" altLang="ja-JP" sz="1050" b="1" dirty="0">
              <a:effectLst/>
              <a:latin typeface="HGMaruGothicMPRO" panose="020F0600000000000000" pitchFamily="34" charset="-128"/>
              <a:ea typeface="HGMaruGothicMPRO" panose="020F0600000000000000" pitchFamily="34" charset="-128"/>
            </a:endParaRPr>
          </a:p>
        </p:txBody>
      </p:sp>
      <p:pic>
        <p:nvPicPr>
          <p:cNvPr id="6" name="図 5">
            <a:extLst>
              <a:ext uri="{FF2B5EF4-FFF2-40B4-BE49-F238E27FC236}">
                <a16:creationId xmlns:a16="http://schemas.microsoft.com/office/drawing/2014/main" id="{AF2D17AF-8B54-D88B-0A60-3F9244AC038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21138" y="3332137"/>
            <a:ext cx="1351965" cy="1642387"/>
          </a:xfrm>
          <a:prstGeom prst="rect">
            <a:avLst/>
          </a:prstGeom>
        </p:spPr>
      </p:pic>
      <p:pic>
        <p:nvPicPr>
          <p:cNvPr id="12" name="図 11">
            <a:extLst>
              <a:ext uri="{FF2B5EF4-FFF2-40B4-BE49-F238E27FC236}">
                <a16:creationId xmlns:a16="http://schemas.microsoft.com/office/drawing/2014/main" id="{25F5BEC9-0F07-4943-5495-6E43BBA8861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3609556" y="1773479"/>
            <a:ext cx="920120" cy="933342"/>
          </a:xfrm>
          <a:prstGeom prst="rect">
            <a:avLst/>
          </a:prstGeom>
        </p:spPr>
      </p:pic>
      <p:pic>
        <p:nvPicPr>
          <p:cNvPr id="15" name="図 14">
            <a:extLst>
              <a:ext uri="{FF2B5EF4-FFF2-40B4-BE49-F238E27FC236}">
                <a16:creationId xmlns:a16="http://schemas.microsoft.com/office/drawing/2014/main" id="{C772D6F4-930E-76EF-9405-02AD2406A5A8}"/>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579814" y="3393310"/>
            <a:ext cx="1836421" cy="1377316"/>
          </a:xfrm>
          <a:prstGeom prst="rect">
            <a:avLst/>
          </a:prstGeom>
        </p:spPr>
      </p:pic>
      <p:pic>
        <p:nvPicPr>
          <p:cNvPr id="20" name="図 19">
            <a:extLst>
              <a:ext uri="{FF2B5EF4-FFF2-40B4-BE49-F238E27FC236}">
                <a16:creationId xmlns:a16="http://schemas.microsoft.com/office/drawing/2014/main" id="{044CCFBE-A84E-5DA3-BB5C-E7354629BC5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8735745" y="1788832"/>
            <a:ext cx="1369983" cy="1027487"/>
          </a:xfrm>
          <a:prstGeom prst="rect">
            <a:avLst/>
          </a:prstGeom>
        </p:spPr>
      </p:pic>
      <p:pic>
        <p:nvPicPr>
          <p:cNvPr id="26" name="図 25">
            <a:extLst>
              <a:ext uri="{FF2B5EF4-FFF2-40B4-BE49-F238E27FC236}">
                <a16:creationId xmlns:a16="http://schemas.microsoft.com/office/drawing/2014/main" id="{8945F842-2A5F-52BB-B2E0-6B932D63CFB5}"/>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5682351" y="5265910"/>
            <a:ext cx="2441701" cy="3002216"/>
          </a:xfrm>
          <a:prstGeom prst="rect">
            <a:avLst/>
          </a:prstGeom>
        </p:spPr>
      </p:pic>
      <p:pic>
        <p:nvPicPr>
          <p:cNvPr id="32" name="図 31">
            <a:extLst>
              <a:ext uri="{FF2B5EF4-FFF2-40B4-BE49-F238E27FC236}">
                <a16:creationId xmlns:a16="http://schemas.microsoft.com/office/drawing/2014/main" id="{D56AA78B-B3FF-489F-5C81-D751543A3A68}"/>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8405167" y="5244990"/>
            <a:ext cx="2147615" cy="3023136"/>
          </a:xfrm>
          <a:prstGeom prst="rect">
            <a:avLst/>
          </a:prstGeom>
        </p:spPr>
      </p:pic>
      <p:pic>
        <p:nvPicPr>
          <p:cNvPr id="39" name="図 38">
            <a:extLst>
              <a:ext uri="{FF2B5EF4-FFF2-40B4-BE49-F238E27FC236}">
                <a16:creationId xmlns:a16="http://schemas.microsoft.com/office/drawing/2014/main" id="{DB0D7A5E-BF4E-6FCF-EEF4-C437FCAA6B50}"/>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12951961" y="5244989"/>
            <a:ext cx="2441701" cy="3002217"/>
          </a:xfrm>
          <a:prstGeom prst="rect">
            <a:avLst/>
          </a:prstGeom>
        </p:spPr>
      </p:pic>
      <p:pic>
        <p:nvPicPr>
          <p:cNvPr id="45" name="図 44">
            <a:extLst>
              <a:ext uri="{FF2B5EF4-FFF2-40B4-BE49-F238E27FC236}">
                <a16:creationId xmlns:a16="http://schemas.microsoft.com/office/drawing/2014/main" id="{545DFA45-A904-737B-48C7-F3A1A0138BCF}"/>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0527953" y="5331146"/>
            <a:ext cx="2147615" cy="2879526"/>
          </a:xfrm>
          <a:prstGeom prst="rect">
            <a:avLst/>
          </a:prstGeom>
        </p:spPr>
      </p:pic>
      <p:pic>
        <p:nvPicPr>
          <p:cNvPr id="64" name="図 63">
            <a:extLst>
              <a:ext uri="{FF2B5EF4-FFF2-40B4-BE49-F238E27FC236}">
                <a16:creationId xmlns:a16="http://schemas.microsoft.com/office/drawing/2014/main" id="{E3B5D226-D4F0-8574-4836-DCCD18C82DCD}"/>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7579814" y="8757000"/>
            <a:ext cx="2054271" cy="2715079"/>
          </a:xfrm>
          <a:prstGeom prst="rect">
            <a:avLst/>
          </a:prstGeom>
        </p:spPr>
      </p:pic>
      <p:pic>
        <p:nvPicPr>
          <p:cNvPr id="66" name="図 65">
            <a:extLst>
              <a:ext uri="{FF2B5EF4-FFF2-40B4-BE49-F238E27FC236}">
                <a16:creationId xmlns:a16="http://schemas.microsoft.com/office/drawing/2014/main" id="{AE92DC95-DD72-F0C4-0912-B58F6B9A9521}"/>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6668024" y="12526832"/>
            <a:ext cx="2637552" cy="1978164"/>
          </a:xfrm>
          <a:prstGeom prst="rect">
            <a:avLst/>
          </a:prstGeom>
        </p:spPr>
      </p:pic>
      <p:pic>
        <p:nvPicPr>
          <p:cNvPr id="70" name="図 69">
            <a:extLst>
              <a:ext uri="{FF2B5EF4-FFF2-40B4-BE49-F238E27FC236}">
                <a16:creationId xmlns:a16="http://schemas.microsoft.com/office/drawing/2014/main" id="{BD809033-57AA-7FC2-AE65-CD64339AA39E}"/>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10504065" y="12118314"/>
            <a:ext cx="10477018" cy="2938155"/>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2026-04-10T04:00:30+00:00</_x6295__x7a3f__x65e5__x6642_>
    <_x5009__x51fa__x3057__x53ef__x80fd__x65e5_ xmlns="082c5546-8353-48c8-b816-b659d31cb65e" xsi:nil="true"/>
    <_x88dc__x8db3__x8aac__x660e_ xmlns="082c5546-8353-48c8-b816-b659d31cb65e">【MDカレンダー_2026年8月】
●お盆前後に大きく変わる人の動き・嗜好に注意
　　　〜臨機応変な対応を心掛けよう！〜
●旬の食材が盛りだくさん！ 行事や記念日に絡めた販促活動を展開しよう！
　　　〜地域情報の収集と情報を活かした販売を！〜
</_x88dc__x8db3__x8aac__x660e_>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bf696c4476e535c2843119d8dc7f943c">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6bb517e4ddfb46e542eddfc39a2aeffe"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enumeration value="ポスター"/>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6C2245-EA20-4F67-80B2-67B6A8944EC1}">
  <ds:schemaRefs>
    <ds:schemaRef ds:uri="a854727d-76ad-4a0b-9938-dee9e4be598e"/>
    <ds:schemaRef ds:uri="http://purl.org/dc/terms/"/>
    <ds:schemaRef ds:uri="http://schemas.openxmlformats.org/package/2006/metadata/core-properties"/>
    <ds:schemaRef ds:uri="http://purl.org/dc/elements/1.1/"/>
    <ds:schemaRef ds:uri="97bf2701-4b91-43ab-bb32-c47ccb016379"/>
    <ds:schemaRef ds:uri="http://schemas.microsoft.com/office/2006/documentManagement/types"/>
    <ds:schemaRef ds:uri="http://purl.org/dc/dcmitype/"/>
    <ds:schemaRef ds:uri="http://www.w3.org/XML/1998/namespace"/>
    <ds:schemaRef ds:uri="http://schemas.microsoft.com/office/2006/metadata/properties"/>
    <ds:schemaRef ds:uri="http://schemas.microsoft.com/office/infopath/2007/PartnerControls"/>
    <ds:schemaRef ds:uri="082c5546-8353-48c8-b816-b659d31cb65e"/>
  </ds:schemaRefs>
</ds:datastoreItem>
</file>

<file path=customXml/itemProps2.xml><?xml version="1.0" encoding="utf-8"?>
<ds:datastoreItem xmlns:ds="http://schemas.openxmlformats.org/officeDocument/2006/customXml" ds:itemID="{F783359A-31FA-4F8A-B67A-1079F48AC4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2c5546-8353-48c8-b816-b659d31cb65e"/>
    <ds:schemaRef ds:uri="aae83aea-779d-4262-826f-f47d9f6f2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198C16-9E39-473F-834A-972AC308BD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8100</TotalTime>
  <Words>2765</Words>
  <Application>Microsoft Office PowerPoint</Application>
  <PresentationFormat>Custom</PresentationFormat>
  <Paragraphs>361</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テーマ</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MDカレンダー2026年8月</dc:title>
  <dc:creator>畠　肇</dc:creator>
  <cp:lastModifiedBy>英昭 毛利</cp:lastModifiedBy>
  <cp:revision>44</cp:revision>
  <cp:lastPrinted>2021-09-17T00:08:02Z</cp:lastPrinted>
  <dcterms:created xsi:type="dcterms:W3CDTF">2019-06-14T00:16:28Z</dcterms:created>
  <dcterms:modified xsi:type="dcterms:W3CDTF">2026-05-20T06:25:49Z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y fmtid="{D5CDD505-2E9C-101B-9397-08002B2CF9AE}" pid="3" name="MediaServiceImageTags">
    <vt:lpwstr/>
  </property>
</Properties>
</file>