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7"/>
  </p:notesMasterIdLst>
  <p:sldIdLst>
    <p:sldId id="259" r:id="rId5"/>
    <p:sldId id="260" r:id="rId6"/>
  </p:sldIdLst>
  <p:sldSz cx="21488400" cy="153400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2" userDrawn="1">
          <p15:clr>
            <a:srgbClr val="A4A3A4"/>
          </p15:clr>
        </p15:guide>
        <p15:guide id="2" pos="676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C4100A-0A81-3B0B-D956-BCE27DAC62AF}" name="hosokawa hiroshi(細川 博司 TEC □ＲＳ本□ＲＳＳＳ□ＲＳＡＣ推進)" initials="hh" userId="S::Hiroshi3_Hosokawa@toshibatec.co.jp::16333bf4-240b-49f2-80b8-f419aff058dd" providerId="AD"/>
  <p188:author id="{2650D02D-DB04-07A3-8B7B-44634DCD2AAE}" name="fujita kei(藤田 圭 TEC □ＲＳ本□ＲＳＳＳ□ＲＳＡＣ推進)" initials="kf" userId="S::Kei_Fujita@toshibatec.co.jp::4e2416aa-e8f0-4604-8a29-7738b4294d25" providerId="AD"/>
  <p188:author id="{6CBCF976-70EC-00BA-28C1-123585D6E5CE}" name="英昭 毛利" initials="英毛" userId="S::mohri@mohri.onmicrosoft.com::ad122898-f3a3-4c69-a25d-72db446d28a4" providerId="AD"/>
  <p188:author id="{193D4083-F41A-7A19-A94E-32D9B7033DE0}" name="牧之内 明子" initials="牧明" userId="34b43fc35738fa0b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牧之内 明子" initials="牧之内" lastIdx="61" clrIdx="0">
    <p:extLst>
      <p:ext uri="{19B8F6BF-5375-455C-9EA6-DF929625EA0E}">
        <p15:presenceInfo xmlns:p15="http://schemas.microsoft.com/office/powerpoint/2012/main" userId="34b43fc35738fa0b" providerId="Windows Live"/>
      </p:ext>
    </p:extLst>
  </p:cmAuthor>
  <p:cmAuthor id="2" name="ちえみ 植木" initials="ち植" lastIdx="5" clrIdx="1">
    <p:extLst>
      <p:ext uri="{19B8F6BF-5375-455C-9EA6-DF929625EA0E}">
        <p15:presenceInfo xmlns:p15="http://schemas.microsoft.com/office/powerpoint/2012/main" userId="ebc760a91e063f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E1"/>
    <a:srgbClr val="FF9CB4"/>
    <a:srgbClr val="F208D6"/>
    <a:srgbClr val="C60204"/>
    <a:srgbClr val="E73200"/>
    <a:srgbClr val="ECA434"/>
    <a:srgbClr val="FFD400"/>
    <a:srgbClr val="FFDF91"/>
    <a:srgbClr val="FFE6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303" autoAdjust="0"/>
    <p:restoredTop sz="97658" autoAdjust="0"/>
  </p:normalViewPr>
  <p:slideViewPr>
    <p:cSldViewPr snapToGrid="0">
      <p:cViewPr varScale="1">
        <p:scale>
          <a:sx n="50" d="100"/>
          <a:sy n="50" d="100"/>
        </p:scale>
        <p:origin x="2046" y="60"/>
      </p:cViewPr>
      <p:guideLst>
        <p:guide orient="horz" pos="2722"/>
        <p:guide pos="6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jita kei(藤田 圭 TEC □ＲＳ本□ＲＳＳＳ□ＲＳＡＣ推進)" userId="4e2416aa-e8f0-4604-8a29-7738b4294d25" providerId="ADAL" clId="{F482B1D1-C8F9-44FA-AFA0-8D6EAC292B7D}"/>
    <pc:docChg chg="undo custSel addSld delSld modSld">
      <pc:chgData name="fujita kei(藤田 圭 TEC □ＲＳ本□ＲＳＳＳ□ＲＳＡＣ推進)" userId="4e2416aa-e8f0-4604-8a29-7738b4294d25" providerId="ADAL" clId="{F482B1D1-C8F9-44FA-AFA0-8D6EAC292B7D}" dt="2026-06-15T03:35:30.322" v="3" actId="680"/>
      <pc:docMkLst>
        <pc:docMk/>
      </pc:docMkLst>
      <pc:sldChg chg="addSp delSp new del mod">
        <pc:chgData name="fujita kei(藤田 圭 TEC □ＲＳ本□ＲＳＳＳ□ＲＳＡＣ推進)" userId="4e2416aa-e8f0-4604-8a29-7738b4294d25" providerId="ADAL" clId="{F482B1D1-C8F9-44FA-AFA0-8D6EAC292B7D}" dt="2026-06-15T03:35:30.322" v="3" actId="680"/>
        <pc:sldMkLst>
          <pc:docMk/>
          <pc:sldMk cId="3402623719" sldId="261"/>
        </pc:sldMkLst>
        <pc:spChg chg="add del">
          <ac:chgData name="fujita kei(藤田 圭 TEC □ＲＳ本□ＲＳＳＳ□ＲＳＡＣ推進)" userId="4e2416aa-e8f0-4604-8a29-7738b4294d25" providerId="ADAL" clId="{F482B1D1-C8F9-44FA-AFA0-8D6EAC292B7D}" dt="2026-06-15T03:35:29.669" v="2" actId="478"/>
          <ac:spMkLst>
            <pc:docMk/>
            <pc:sldMk cId="3402623719" sldId="261"/>
            <ac:spMk id="2" creationId="{7048B435-95B9-B885-3A7E-6F7D1A12A31C}"/>
          </ac:spMkLst>
        </pc:spChg>
        <pc:spChg chg="add del">
          <ac:chgData name="fujita kei(藤田 圭 TEC □ＲＳ本□ＲＳＳＳ□ＲＳＡＣ推進)" userId="4e2416aa-e8f0-4604-8a29-7738b4294d25" providerId="ADAL" clId="{F482B1D1-C8F9-44FA-AFA0-8D6EAC292B7D}" dt="2026-06-15T03:35:29.669" v="2" actId="478"/>
          <ac:spMkLst>
            <pc:docMk/>
            <pc:sldMk cId="3402623719" sldId="261"/>
            <ac:spMk id="3" creationId="{4FEAA462-64A6-99D7-CCC4-CB1A875B309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0F256-2C51-6B42-AC7F-09CEB8305796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66825" y="1143000"/>
            <a:ext cx="43243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C4F73-AC43-794E-97E5-22403D9AF1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523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8C4F73-AC43-794E-97E5-22403D9AF17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298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8C4F73-AC43-794E-97E5-22403D9AF17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18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1630" y="2510508"/>
            <a:ext cx="18265140" cy="5340597"/>
          </a:xfrm>
        </p:spPr>
        <p:txBody>
          <a:bodyPr anchor="b"/>
          <a:lstStyle>
            <a:lvl1pPr algn="ctr">
              <a:defRPr sz="1342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6050" y="8057059"/>
            <a:ext cx="16116300" cy="3703618"/>
          </a:xfrm>
        </p:spPr>
        <p:txBody>
          <a:bodyPr/>
          <a:lstStyle>
            <a:lvl1pPr marL="0" indent="0" algn="ctr">
              <a:buNone/>
              <a:defRPr sz="5368"/>
            </a:lvl1pPr>
            <a:lvl2pPr marL="1022665" indent="0" algn="ctr">
              <a:buNone/>
              <a:defRPr sz="4474"/>
            </a:lvl2pPr>
            <a:lvl3pPr marL="2045330" indent="0" algn="ctr">
              <a:buNone/>
              <a:defRPr sz="4026"/>
            </a:lvl3pPr>
            <a:lvl4pPr marL="3067995" indent="0" algn="ctr">
              <a:buNone/>
              <a:defRPr sz="3579"/>
            </a:lvl4pPr>
            <a:lvl5pPr marL="4090660" indent="0" algn="ctr">
              <a:buNone/>
              <a:defRPr sz="3579"/>
            </a:lvl5pPr>
            <a:lvl6pPr marL="5113325" indent="0" algn="ctr">
              <a:buNone/>
              <a:defRPr sz="3579"/>
            </a:lvl6pPr>
            <a:lvl7pPr marL="6135990" indent="0" algn="ctr">
              <a:buNone/>
              <a:defRPr sz="3579"/>
            </a:lvl7pPr>
            <a:lvl8pPr marL="7158655" indent="0" algn="ctr">
              <a:buNone/>
              <a:defRPr sz="3579"/>
            </a:lvl8pPr>
            <a:lvl9pPr marL="8181320" indent="0" algn="ctr">
              <a:buNone/>
              <a:defRPr sz="3579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85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26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77638" y="816714"/>
            <a:ext cx="4633436" cy="1299995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7329" y="816714"/>
            <a:ext cx="13631704" cy="1299995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20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689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137" y="3824355"/>
            <a:ext cx="18533745" cy="6381018"/>
          </a:xfrm>
        </p:spPr>
        <p:txBody>
          <a:bodyPr anchor="b"/>
          <a:lstStyle>
            <a:lvl1pPr>
              <a:defRPr sz="1342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6137" y="10265740"/>
            <a:ext cx="18533745" cy="3355627"/>
          </a:xfrm>
        </p:spPr>
        <p:txBody>
          <a:bodyPr/>
          <a:lstStyle>
            <a:lvl1pPr marL="0" indent="0">
              <a:buNone/>
              <a:defRPr sz="5368">
                <a:solidFill>
                  <a:schemeClr val="tx1"/>
                </a:solidFill>
              </a:defRPr>
            </a:lvl1pPr>
            <a:lvl2pPr marL="1022665" indent="0">
              <a:buNone/>
              <a:defRPr sz="4474">
                <a:solidFill>
                  <a:schemeClr val="tx1">
                    <a:tint val="75000"/>
                  </a:schemeClr>
                </a:solidFill>
              </a:defRPr>
            </a:lvl2pPr>
            <a:lvl3pPr marL="2045330" indent="0">
              <a:buNone/>
              <a:defRPr sz="4026">
                <a:solidFill>
                  <a:schemeClr val="tx1">
                    <a:tint val="75000"/>
                  </a:schemeClr>
                </a:solidFill>
              </a:defRPr>
            </a:lvl3pPr>
            <a:lvl4pPr marL="3067995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4pPr>
            <a:lvl5pPr marL="409066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5pPr>
            <a:lvl6pPr marL="5113325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6pPr>
            <a:lvl7pPr marL="613599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7pPr>
            <a:lvl8pPr marL="7158655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8pPr>
            <a:lvl9pPr marL="8181320" indent="0">
              <a:buNone/>
              <a:defRPr sz="3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28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7328" y="4083568"/>
            <a:ext cx="9132570" cy="973309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8503" y="4083568"/>
            <a:ext cx="9132570" cy="973309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21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126" y="816717"/>
            <a:ext cx="18533745" cy="296502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129" y="3760435"/>
            <a:ext cx="9090599" cy="1842931"/>
          </a:xfrm>
        </p:spPr>
        <p:txBody>
          <a:bodyPr anchor="b"/>
          <a:lstStyle>
            <a:lvl1pPr marL="0" indent="0">
              <a:buNone/>
              <a:defRPr sz="5368" b="1"/>
            </a:lvl1pPr>
            <a:lvl2pPr marL="1022665" indent="0">
              <a:buNone/>
              <a:defRPr sz="4474" b="1"/>
            </a:lvl2pPr>
            <a:lvl3pPr marL="2045330" indent="0">
              <a:buNone/>
              <a:defRPr sz="4026" b="1"/>
            </a:lvl3pPr>
            <a:lvl4pPr marL="3067995" indent="0">
              <a:buNone/>
              <a:defRPr sz="3579" b="1"/>
            </a:lvl4pPr>
            <a:lvl5pPr marL="4090660" indent="0">
              <a:buNone/>
              <a:defRPr sz="3579" b="1"/>
            </a:lvl5pPr>
            <a:lvl6pPr marL="5113325" indent="0">
              <a:buNone/>
              <a:defRPr sz="3579" b="1"/>
            </a:lvl6pPr>
            <a:lvl7pPr marL="6135990" indent="0">
              <a:buNone/>
              <a:defRPr sz="3579" b="1"/>
            </a:lvl7pPr>
            <a:lvl8pPr marL="7158655" indent="0">
              <a:buNone/>
              <a:defRPr sz="3579" b="1"/>
            </a:lvl8pPr>
            <a:lvl9pPr marL="8181320" indent="0">
              <a:buNone/>
              <a:defRPr sz="357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0129" y="5603366"/>
            <a:ext cx="9090599" cy="82417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78504" y="3760435"/>
            <a:ext cx="9135369" cy="1842931"/>
          </a:xfrm>
        </p:spPr>
        <p:txBody>
          <a:bodyPr anchor="b"/>
          <a:lstStyle>
            <a:lvl1pPr marL="0" indent="0">
              <a:buNone/>
              <a:defRPr sz="5368" b="1"/>
            </a:lvl1pPr>
            <a:lvl2pPr marL="1022665" indent="0">
              <a:buNone/>
              <a:defRPr sz="4474" b="1"/>
            </a:lvl2pPr>
            <a:lvl3pPr marL="2045330" indent="0">
              <a:buNone/>
              <a:defRPr sz="4026" b="1"/>
            </a:lvl3pPr>
            <a:lvl4pPr marL="3067995" indent="0">
              <a:buNone/>
              <a:defRPr sz="3579" b="1"/>
            </a:lvl4pPr>
            <a:lvl5pPr marL="4090660" indent="0">
              <a:buNone/>
              <a:defRPr sz="3579" b="1"/>
            </a:lvl5pPr>
            <a:lvl6pPr marL="5113325" indent="0">
              <a:buNone/>
              <a:defRPr sz="3579" b="1"/>
            </a:lvl6pPr>
            <a:lvl7pPr marL="6135990" indent="0">
              <a:buNone/>
              <a:defRPr sz="3579" b="1"/>
            </a:lvl7pPr>
            <a:lvl8pPr marL="7158655" indent="0">
              <a:buNone/>
              <a:defRPr sz="3579" b="1"/>
            </a:lvl8pPr>
            <a:lvl9pPr marL="8181320" indent="0">
              <a:buNone/>
              <a:defRPr sz="357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78504" y="5603366"/>
            <a:ext cx="9135369" cy="82417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037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8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23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127" y="1022668"/>
            <a:ext cx="6930568" cy="3579336"/>
          </a:xfrm>
        </p:spPr>
        <p:txBody>
          <a:bodyPr anchor="b"/>
          <a:lstStyle>
            <a:lvl1pPr>
              <a:defRPr sz="7158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5369" y="2208681"/>
            <a:ext cx="10878503" cy="10901352"/>
          </a:xfrm>
        </p:spPr>
        <p:txBody>
          <a:bodyPr/>
          <a:lstStyle>
            <a:lvl1pPr>
              <a:defRPr sz="7158"/>
            </a:lvl1pPr>
            <a:lvl2pPr>
              <a:defRPr sz="6263"/>
            </a:lvl2pPr>
            <a:lvl3pPr>
              <a:defRPr sz="5368"/>
            </a:lvl3pPr>
            <a:lvl4pPr>
              <a:defRPr sz="4474"/>
            </a:lvl4pPr>
            <a:lvl5pPr>
              <a:defRPr sz="4474"/>
            </a:lvl5pPr>
            <a:lvl6pPr>
              <a:defRPr sz="4474"/>
            </a:lvl6pPr>
            <a:lvl7pPr>
              <a:defRPr sz="4474"/>
            </a:lvl7pPr>
            <a:lvl8pPr>
              <a:defRPr sz="4474"/>
            </a:lvl8pPr>
            <a:lvl9pPr>
              <a:defRPr sz="447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0127" y="4602004"/>
            <a:ext cx="6930568" cy="8525781"/>
          </a:xfrm>
        </p:spPr>
        <p:txBody>
          <a:bodyPr/>
          <a:lstStyle>
            <a:lvl1pPr marL="0" indent="0">
              <a:buNone/>
              <a:defRPr sz="3579"/>
            </a:lvl1pPr>
            <a:lvl2pPr marL="1022665" indent="0">
              <a:buNone/>
              <a:defRPr sz="3132"/>
            </a:lvl2pPr>
            <a:lvl3pPr marL="2045330" indent="0">
              <a:buNone/>
              <a:defRPr sz="2684"/>
            </a:lvl3pPr>
            <a:lvl4pPr marL="3067995" indent="0">
              <a:buNone/>
              <a:defRPr sz="2237"/>
            </a:lvl4pPr>
            <a:lvl5pPr marL="4090660" indent="0">
              <a:buNone/>
              <a:defRPr sz="2237"/>
            </a:lvl5pPr>
            <a:lvl6pPr marL="5113325" indent="0">
              <a:buNone/>
              <a:defRPr sz="2237"/>
            </a:lvl6pPr>
            <a:lvl7pPr marL="6135990" indent="0">
              <a:buNone/>
              <a:defRPr sz="2237"/>
            </a:lvl7pPr>
            <a:lvl8pPr marL="7158655" indent="0">
              <a:buNone/>
              <a:defRPr sz="2237"/>
            </a:lvl8pPr>
            <a:lvl9pPr marL="8181320" indent="0">
              <a:buNone/>
              <a:defRPr sz="223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338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127" y="1022668"/>
            <a:ext cx="6930568" cy="3579336"/>
          </a:xfrm>
        </p:spPr>
        <p:txBody>
          <a:bodyPr anchor="b"/>
          <a:lstStyle>
            <a:lvl1pPr>
              <a:defRPr sz="7158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5369" y="2208681"/>
            <a:ext cx="10878503" cy="10901352"/>
          </a:xfrm>
        </p:spPr>
        <p:txBody>
          <a:bodyPr anchor="t"/>
          <a:lstStyle>
            <a:lvl1pPr marL="0" indent="0">
              <a:buNone/>
              <a:defRPr sz="7158"/>
            </a:lvl1pPr>
            <a:lvl2pPr marL="1022665" indent="0">
              <a:buNone/>
              <a:defRPr sz="6263"/>
            </a:lvl2pPr>
            <a:lvl3pPr marL="2045330" indent="0">
              <a:buNone/>
              <a:defRPr sz="5368"/>
            </a:lvl3pPr>
            <a:lvl4pPr marL="3067995" indent="0">
              <a:buNone/>
              <a:defRPr sz="4474"/>
            </a:lvl4pPr>
            <a:lvl5pPr marL="4090660" indent="0">
              <a:buNone/>
              <a:defRPr sz="4474"/>
            </a:lvl5pPr>
            <a:lvl6pPr marL="5113325" indent="0">
              <a:buNone/>
              <a:defRPr sz="4474"/>
            </a:lvl6pPr>
            <a:lvl7pPr marL="6135990" indent="0">
              <a:buNone/>
              <a:defRPr sz="4474"/>
            </a:lvl7pPr>
            <a:lvl8pPr marL="7158655" indent="0">
              <a:buNone/>
              <a:defRPr sz="4474"/>
            </a:lvl8pPr>
            <a:lvl9pPr marL="8181320" indent="0">
              <a:buNone/>
              <a:defRPr sz="4474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0127" y="4602004"/>
            <a:ext cx="6930568" cy="8525781"/>
          </a:xfrm>
        </p:spPr>
        <p:txBody>
          <a:bodyPr/>
          <a:lstStyle>
            <a:lvl1pPr marL="0" indent="0">
              <a:buNone/>
              <a:defRPr sz="3579"/>
            </a:lvl1pPr>
            <a:lvl2pPr marL="1022665" indent="0">
              <a:buNone/>
              <a:defRPr sz="3132"/>
            </a:lvl2pPr>
            <a:lvl3pPr marL="2045330" indent="0">
              <a:buNone/>
              <a:defRPr sz="2684"/>
            </a:lvl3pPr>
            <a:lvl4pPr marL="3067995" indent="0">
              <a:buNone/>
              <a:defRPr sz="2237"/>
            </a:lvl4pPr>
            <a:lvl5pPr marL="4090660" indent="0">
              <a:buNone/>
              <a:defRPr sz="2237"/>
            </a:lvl5pPr>
            <a:lvl6pPr marL="5113325" indent="0">
              <a:buNone/>
              <a:defRPr sz="2237"/>
            </a:lvl6pPr>
            <a:lvl7pPr marL="6135990" indent="0">
              <a:buNone/>
              <a:defRPr sz="2237"/>
            </a:lvl7pPr>
            <a:lvl8pPr marL="7158655" indent="0">
              <a:buNone/>
              <a:defRPr sz="2237"/>
            </a:lvl8pPr>
            <a:lvl9pPr marL="8181320" indent="0">
              <a:buNone/>
              <a:defRPr sz="223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B4A8E-92B7-4EB4-993C-90C9B7081BE2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33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7328" y="816717"/>
            <a:ext cx="18533745" cy="2965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328" y="4083568"/>
            <a:ext cx="18533745" cy="9733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7328" y="14217923"/>
            <a:ext cx="4834890" cy="81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B4A8E-92B7-4EB4-993C-90C9B7081BE2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8033" y="14217923"/>
            <a:ext cx="7252335" cy="81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76183" y="14217923"/>
            <a:ext cx="4834890" cy="81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B9BD9-D1D2-495D-8443-4652498F84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500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045330" rtl="0" eaLnBrk="1" latinLnBrk="0" hangingPunct="1">
        <a:lnSpc>
          <a:spcPct val="90000"/>
        </a:lnSpc>
        <a:spcBef>
          <a:spcPct val="0"/>
        </a:spcBef>
        <a:buNone/>
        <a:defRPr kumimoji="1" sz="984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1332" indent="-511332" algn="l" defTabSz="2045330" rtl="0" eaLnBrk="1" latinLnBrk="0" hangingPunct="1">
        <a:lnSpc>
          <a:spcPct val="90000"/>
        </a:lnSpc>
        <a:spcBef>
          <a:spcPts val="2237"/>
        </a:spcBef>
        <a:buFont typeface="Arial" panose="020B0604020202020204" pitchFamily="34" charset="0"/>
        <a:buChar char="•"/>
        <a:defRPr kumimoji="1" sz="6263" kern="1200">
          <a:solidFill>
            <a:schemeClr val="tx1"/>
          </a:solidFill>
          <a:latin typeface="+mn-lt"/>
          <a:ea typeface="+mn-ea"/>
          <a:cs typeface="+mn-cs"/>
        </a:defRPr>
      </a:lvl1pPr>
      <a:lvl2pPr marL="1533997" indent="-511332" algn="l" defTabSz="2045330" rtl="0" eaLnBrk="1" latinLnBrk="0" hangingPunct="1">
        <a:lnSpc>
          <a:spcPct val="90000"/>
        </a:lnSpc>
        <a:spcBef>
          <a:spcPts val="1118"/>
        </a:spcBef>
        <a:buFont typeface="Arial" panose="020B0604020202020204" pitchFamily="34" charset="0"/>
        <a:buChar char="•"/>
        <a:defRPr kumimoji="1" sz="5368" kern="1200">
          <a:solidFill>
            <a:schemeClr val="tx1"/>
          </a:solidFill>
          <a:latin typeface="+mn-lt"/>
          <a:ea typeface="+mn-ea"/>
          <a:cs typeface="+mn-cs"/>
        </a:defRPr>
      </a:lvl2pPr>
      <a:lvl3pPr marL="2556662" indent="-511332" algn="l" defTabSz="2045330" rtl="0" eaLnBrk="1" latinLnBrk="0" hangingPunct="1">
        <a:lnSpc>
          <a:spcPct val="90000"/>
        </a:lnSpc>
        <a:spcBef>
          <a:spcPts val="1118"/>
        </a:spcBef>
        <a:buFont typeface="Arial" panose="020B0604020202020204" pitchFamily="34" charset="0"/>
        <a:buChar char="•"/>
        <a:defRPr kumimoji="1" sz="4474" kern="1200">
          <a:solidFill>
            <a:schemeClr val="tx1"/>
          </a:solidFill>
          <a:latin typeface="+mn-lt"/>
          <a:ea typeface="+mn-ea"/>
          <a:cs typeface="+mn-cs"/>
        </a:defRPr>
      </a:lvl3pPr>
      <a:lvl4pPr marL="3579327" indent="-511332" algn="l" defTabSz="2045330" rtl="0" eaLnBrk="1" latinLnBrk="0" hangingPunct="1">
        <a:lnSpc>
          <a:spcPct val="90000"/>
        </a:lnSpc>
        <a:spcBef>
          <a:spcPts val="1118"/>
        </a:spcBef>
        <a:buFont typeface="Arial" panose="020B0604020202020204" pitchFamily="34" charset="0"/>
        <a:buChar char="•"/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4pPr>
      <a:lvl5pPr marL="4601992" indent="-511332" algn="l" defTabSz="2045330" rtl="0" eaLnBrk="1" latinLnBrk="0" hangingPunct="1">
        <a:lnSpc>
          <a:spcPct val="90000"/>
        </a:lnSpc>
        <a:spcBef>
          <a:spcPts val="1118"/>
        </a:spcBef>
        <a:buFont typeface="Arial" panose="020B0604020202020204" pitchFamily="34" charset="0"/>
        <a:buChar char="•"/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5pPr>
      <a:lvl6pPr marL="5624657" indent="-511332" algn="l" defTabSz="2045330" rtl="0" eaLnBrk="1" latinLnBrk="0" hangingPunct="1">
        <a:lnSpc>
          <a:spcPct val="90000"/>
        </a:lnSpc>
        <a:spcBef>
          <a:spcPts val="1118"/>
        </a:spcBef>
        <a:buFont typeface="Arial" panose="020B0604020202020204" pitchFamily="34" charset="0"/>
        <a:buChar char="•"/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6pPr>
      <a:lvl7pPr marL="6647322" indent="-511332" algn="l" defTabSz="2045330" rtl="0" eaLnBrk="1" latinLnBrk="0" hangingPunct="1">
        <a:lnSpc>
          <a:spcPct val="90000"/>
        </a:lnSpc>
        <a:spcBef>
          <a:spcPts val="1118"/>
        </a:spcBef>
        <a:buFont typeface="Arial" panose="020B0604020202020204" pitchFamily="34" charset="0"/>
        <a:buChar char="•"/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7pPr>
      <a:lvl8pPr marL="7669987" indent="-511332" algn="l" defTabSz="2045330" rtl="0" eaLnBrk="1" latinLnBrk="0" hangingPunct="1">
        <a:lnSpc>
          <a:spcPct val="90000"/>
        </a:lnSpc>
        <a:spcBef>
          <a:spcPts val="1118"/>
        </a:spcBef>
        <a:buFont typeface="Arial" panose="020B0604020202020204" pitchFamily="34" charset="0"/>
        <a:buChar char="•"/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8pPr>
      <a:lvl9pPr marL="8692652" indent="-511332" algn="l" defTabSz="2045330" rtl="0" eaLnBrk="1" latinLnBrk="0" hangingPunct="1">
        <a:lnSpc>
          <a:spcPct val="90000"/>
        </a:lnSpc>
        <a:spcBef>
          <a:spcPts val="1118"/>
        </a:spcBef>
        <a:buFont typeface="Arial" panose="020B0604020202020204" pitchFamily="34" charset="0"/>
        <a:buChar char="•"/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1pPr>
      <a:lvl2pPr marL="1022665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2pPr>
      <a:lvl3pPr marL="2045330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3pPr>
      <a:lvl4pPr marL="3067995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4pPr>
      <a:lvl5pPr marL="4090660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5pPr>
      <a:lvl6pPr marL="5113325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6pPr>
      <a:lvl7pPr marL="6135990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7pPr>
      <a:lvl8pPr marL="7158655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8pPr>
      <a:lvl9pPr marL="8181320" algn="l" defTabSz="2045330" rtl="0" eaLnBrk="1" latinLnBrk="0" hangingPunct="1">
        <a:defRPr kumimoji="1" sz="40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jpg"/><Relationship Id="rId5" Type="http://schemas.openxmlformats.org/officeDocument/2006/relationships/image" Target="../media/image2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F0267CB-187C-C67F-1365-6D48632B6641}"/>
              </a:ext>
            </a:extLst>
          </p:cNvPr>
          <p:cNvSpPr/>
          <p:nvPr/>
        </p:nvSpPr>
        <p:spPr>
          <a:xfrm>
            <a:off x="13346617" y="12433531"/>
            <a:ext cx="7245317" cy="12929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>
              <a:solidFill>
                <a:srgbClr val="FFFFFF"/>
              </a:solidFill>
            </a:endParaRP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A0713C0D-A99B-1727-10A9-45F98ABEB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277" y="8776049"/>
            <a:ext cx="4767675" cy="355636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8288" tIns="0" rIns="0" bIns="0" anchor="ctr" upright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b="1" cap="none" spc="0">
                <a:ln w="0"/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食の販促ポイント</a:t>
            </a:r>
            <a:endParaRPr lang="en-US" altLang="ja-JP" sz="2000" b="1" cap="none" spc="0" dirty="0">
              <a:ln w="0"/>
              <a:solidFill>
                <a:schemeClr val="bg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DCE224D0-0137-3DB2-942A-BBCB5F515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2341" y="8770460"/>
            <a:ext cx="4755445" cy="36681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b="1">
                <a:ln>
                  <a:noFill/>
                </a:ln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旬の食材</a:t>
            </a:r>
            <a:endParaRPr lang="en-US" altLang="ja-JP" sz="2000" b="1">
              <a:ln>
                <a:noFill/>
              </a:ln>
              <a:solidFill>
                <a:schemeClr val="bg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9AEA8680-6FF7-A0D1-3390-5C0FD5648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3048" y="8783963"/>
            <a:ext cx="4723861" cy="339809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HG丸ｺﾞｼｯｸM-PRO"/>
                <a:ea typeface="HG丸ｺﾞｼｯｸM-PRO"/>
              </a:rPr>
              <a:t>秋メニューの提案</a:t>
            </a:r>
          </a:p>
        </p:txBody>
      </p:sp>
      <p:sp>
        <p:nvSpPr>
          <p:cNvPr id="8" name="AutoShape 1">
            <a:extLst>
              <a:ext uri="{FF2B5EF4-FFF2-40B4-BE49-F238E27FC236}">
                <a16:creationId xmlns:a16="http://schemas.microsoft.com/office/drawing/2014/main" id="{8DC490B6-329A-91F1-A619-FDCAEC14A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517" y="13691890"/>
            <a:ext cx="853844" cy="356436"/>
          </a:xfrm>
          <a:prstGeom prst="flowChartAlternateProcess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45720" tIns="22860" rIns="45720" bIns="22860" anchor="ctr" upright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700"/>
              </a:lnSpc>
              <a:defRPr sz="1000"/>
            </a:pPr>
            <a:r>
              <a:rPr lang="ja-JP" altLang="en-US" sz="1800" b="1" i="0" strike="noStrike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メモ</a:t>
            </a:r>
            <a:endParaRPr lang="en-US" altLang="ja-JP" sz="1800" b="1" i="0" strike="noStrike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フレーム 8">
            <a:extLst>
              <a:ext uri="{FF2B5EF4-FFF2-40B4-BE49-F238E27FC236}">
                <a16:creationId xmlns:a16="http://schemas.microsoft.com/office/drawing/2014/main" id="{08973668-66AC-EDC2-BCA8-6AF28FC30723}"/>
              </a:ext>
            </a:extLst>
          </p:cNvPr>
          <p:cNvSpPr/>
          <p:nvPr/>
        </p:nvSpPr>
        <p:spPr>
          <a:xfrm>
            <a:off x="1422526" y="12433531"/>
            <a:ext cx="3795735" cy="2739374"/>
          </a:xfrm>
          <a:prstGeom prst="frame">
            <a:avLst>
              <a:gd name="adj1" fmla="val 3082"/>
            </a:avLst>
          </a:prstGeom>
          <a:solidFill>
            <a:srgbClr val="C5E0B4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>
              <a:solidFill>
                <a:schemeClr val="tx1"/>
              </a:solidFill>
            </a:endParaRPr>
          </a:p>
        </p:txBody>
      </p:sp>
      <p:sp>
        <p:nvSpPr>
          <p:cNvPr id="18" name="フレーム 17">
            <a:extLst>
              <a:ext uri="{FF2B5EF4-FFF2-40B4-BE49-F238E27FC236}">
                <a16:creationId xmlns:a16="http://schemas.microsoft.com/office/drawing/2014/main" id="{F4E3AB84-99A5-3420-CFA9-ABCA29FFDED9}"/>
              </a:ext>
            </a:extLst>
          </p:cNvPr>
          <p:cNvSpPr/>
          <p:nvPr/>
        </p:nvSpPr>
        <p:spPr>
          <a:xfrm>
            <a:off x="5427146" y="12433531"/>
            <a:ext cx="3795735" cy="2751310"/>
          </a:xfrm>
          <a:prstGeom prst="frame">
            <a:avLst>
              <a:gd name="adj1" fmla="val 3534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>
              <a:solidFill>
                <a:schemeClr val="tx1"/>
              </a:solidFill>
            </a:endParaRPr>
          </a:p>
        </p:txBody>
      </p:sp>
      <p:sp>
        <p:nvSpPr>
          <p:cNvPr id="20" name="フレーム 19">
            <a:extLst>
              <a:ext uri="{FF2B5EF4-FFF2-40B4-BE49-F238E27FC236}">
                <a16:creationId xmlns:a16="http://schemas.microsoft.com/office/drawing/2014/main" id="{0AA89385-64F3-C530-DC37-DF467E8230B9}"/>
              </a:ext>
            </a:extLst>
          </p:cNvPr>
          <p:cNvSpPr/>
          <p:nvPr/>
        </p:nvSpPr>
        <p:spPr>
          <a:xfrm>
            <a:off x="9372083" y="12433531"/>
            <a:ext cx="3795735" cy="2751310"/>
          </a:xfrm>
          <a:prstGeom prst="frame">
            <a:avLst>
              <a:gd name="adj1" fmla="val 3971"/>
            </a:avLst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>
              <a:solidFill>
                <a:schemeClr val="tx1"/>
              </a:solidFill>
            </a:endParaRPr>
          </a:p>
        </p:txBody>
      </p:sp>
      <p:sp>
        <p:nvSpPr>
          <p:cNvPr id="21" name="AutoShape 1">
            <a:extLst>
              <a:ext uri="{FF2B5EF4-FFF2-40B4-BE49-F238E27FC236}">
                <a16:creationId xmlns:a16="http://schemas.microsoft.com/office/drawing/2014/main" id="{0E3219AC-6D80-8F51-3948-32F06CC62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42" y="9840206"/>
            <a:ext cx="1154233" cy="539805"/>
          </a:xfrm>
          <a:prstGeom prst="flowChartAlternateProcess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45720" tIns="22860" rIns="45720" bIns="22860" anchor="ctr" upright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700"/>
              </a:lnSpc>
              <a:defRPr sz="1000"/>
            </a:pPr>
            <a:r>
              <a:rPr lang="ja-JP" altLang="en-US" sz="1600" b="1" i="0" strike="noStrike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売場テーマ</a:t>
            </a:r>
            <a:endParaRPr lang="en-US" altLang="ja-JP" sz="1600" b="1" i="0" strike="noStrike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8BB10A35-EADC-370C-51BF-BFE07D4022F0}"/>
              </a:ext>
            </a:extLst>
          </p:cNvPr>
          <p:cNvPicPr>
            <a:picLocks noChangeAspect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48650" y="14719880"/>
            <a:ext cx="2930244" cy="45719"/>
          </a:xfrm>
          <a:prstGeom prst="rect">
            <a:avLst/>
          </a:prstGeom>
        </p:spPr>
      </p:pic>
      <p:sp>
        <p:nvSpPr>
          <p:cNvPr id="24" name="AutoShape 1">
            <a:extLst>
              <a:ext uri="{FF2B5EF4-FFF2-40B4-BE49-F238E27FC236}">
                <a16:creationId xmlns:a16="http://schemas.microsoft.com/office/drawing/2014/main" id="{99ED8B05-E87A-AA95-43CC-265079E95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4131" y="3332668"/>
            <a:ext cx="1402454" cy="1412994"/>
          </a:xfrm>
          <a:prstGeom prst="flowChartAlternateProcess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45720" tIns="22860" rIns="45720" bIns="22860" anchor="ctr" upright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700"/>
              </a:lnSpc>
              <a:defRPr sz="1000"/>
            </a:pPr>
            <a:r>
              <a:rPr lang="ja-JP" altLang="en-US" sz="1500" b="1" i="0" strike="noStrike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15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行楽需要</a:t>
            </a:r>
            <a:r>
              <a:rPr lang="ja-JP" altLang="en-US" sz="1500" b="1" i="0" strike="noStrike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」に合わせた</a:t>
            </a:r>
            <a:endParaRPr lang="en-US" altLang="ja-JP" sz="1500" b="1" i="0" strike="noStrike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rtl="1">
              <a:lnSpc>
                <a:spcPts val="1700"/>
              </a:lnSpc>
              <a:defRPr sz="1000"/>
            </a:pPr>
            <a:r>
              <a:rPr lang="ja-JP" altLang="en-US" sz="1500" b="1" i="0" strike="noStrike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販促計画</a:t>
            </a:r>
            <a:endParaRPr lang="en-US" altLang="ja-JP" sz="1500" b="1" i="0" strike="noStrike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 rtl="1">
              <a:lnSpc>
                <a:spcPts val="1700"/>
              </a:lnSpc>
              <a:defRPr sz="1000"/>
            </a:pPr>
            <a:r>
              <a:rPr lang="en-US" altLang="ja-JP" sz="1500" b="1" i="0" strike="noStrike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&amp;</a:t>
            </a:r>
          </a:p>
          <a:p>
            <a:pPr algn="ctr" rtl="1">
              <a:lnSpc>
                <a:spcPts val="1700"/>
              </a:lnSpc>
              <a:defRPr sz="1000"/>
            </a:pPr>
            <a:r>
              <a:rPr lang="ja-JP" altLang="en-US" sz="1500" b="1" i="0" strike="noStrike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プロモーション</a:t>
            </a:r>
            <a:endParaRPr lang="en-US" altLang="ja-JP" sz="1500" b="1" i="0" strike="noStrike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Text Box 1049">
            <a:extLst>
              <a:ext uri="{FF2B5EF4-FFF2-40B4-BE49-F238E27FC236}">
                <a16:creationId xmlns:a16="http://schemas.microsoft.com/office/drawing/2014/main" id="{FB95EE17-46B0-768A-DF66-B21BE542F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514" y="313236"/>
            <a:ext cx="14802412" cy="1127031"/>
          </a:xfrm>
          <a:prstGeom prst="rect">
            <a:avLst/>
          </a:prstGeom>
          <a:noFill/>
          <a:ln>
            <a:noFill/>
          </a:ln>
        </p:spPr>
        <p:txBody>
          <a:bodyPr wrap="square" lIns="73152" tIns="36576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00"/>
              </a:lnSpc>
              <a:defRPr sz="1000"/>
            </a:pPr>
            <a:r>
              <a:rPr lang="ja-JP" altLang="en-US" sz="4000" b="1" dirty="0">
                <a:solidFill>
                  <a:schemeClr val="accent2">
                    <a:lumMod val="75000"/>
                  </a:schemeClr>
                </a:solidFill>
                <a:latin typeface="HGS創英ﾌﾟﾚｾﾞﾝｽEB"/>
                <a:ea typeface="HGS創英ﾌﾟﾚｾﾞﾝｽEB"/>
                <a:cs typeface="Meiryo UI" panose="020B0604030504040204" pitchFamily="50" charset="-128"/>
              </a:rPr>
              <a:t>店内の雰囲気を秋モードに！</a:t>
            </a:r>
            <a:endParaRPr lang="en-US" altLang="ja-JP" sz="4000" b="1" dirty="0">
              <a:solidFill>
                <a:schemeClr val="accent2">
                  <a:lumMod val="75000"/>
                </a:schemeClr>
              </a:solidFill>
              <a:latin typeface="HGS創英ﾌﾟﾚｾﾞﾝｽEB"/>
              <a:ea typeface="HGS創英ﾌﾟﾚｾﾞﾝｽEB"/>
              <a:cs typeface="Meiryo UI" panose="020B0604030504040204" pitchFamily="50" charset="-128"/>
            </a:endParaRPr>
          </a:p>
          <a:p>
            <a:pPr algn="ctr">
              <a:lnSpc>
                <a:spcPts val="3500"/>
              </a:lnSpc>
              <a:defRPr sz="1000"/>
            </a:pPr>
            <a:r>
              <a:rPr lang="en-US" altLang="ja-JP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メイリオ"/>
                <a:ea typeface="メイリオ"/>
              </a:rPr>
              <a:t>〜</a:t>
            </a:r>
            <a:r>
              <a:rPr lang="ja-JP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メイリオ"/>
                <a:ea typeface="メイリオ"/>
              </a:rPr>
              <a:t>新学期開始の情報収集をしよう</a:t>
            </a:r>
            <a:r>
              <a:rPr lang="en-US" altLang="ja-JP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GP創英角ﾎﾟｯﾌﾟ体"/>
                <a:ea typeface="HGP創英角ﾎﾟｯﾌﾟ体" panose="040B0A00000000000000" pitchFamily="50" charset="-128"/>
                <a:cs typeface="Meiryo UI" panose="020B0604030504040204" pitchFamily="50" charset="-128"/>
              </a:rPr>
              <a:t>〜</a:t>
            </a:r>
            <a:endParaRPr lang="en-US" altLang="ja-JP" sz="2400" b="1" i="0" u="none" strike="noStrike" cap="none" spc="0" baseline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HGP創英角ﾎﾟｯﾌﾟ体"/>
              <a:ea typeface="HGP創英角ﾎﾟｯﾌﾟ体" panose="040B0A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AutoShape 66">
            <a:extLst>
              <a:ext uri="{FF2B5EF4-FFF2-40B4-BE49-F238E27FC236}">
                <a16:creationId xmlns:a16="http://schemas.microsoft.com/office/drawing/2014/main" id="{1E72732A-7311-E461-374B-30472CE8F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5960" y="9710484"/>
            <a:ext cx="4727345" cy="2638563"/>
          </a:xfrm>
          <a:prstGeom prst="flowChartAlternateProcess">
            <a:avLst/>
          </a:prstGeom>
          <a:solidFill>
            <a:srgbClr val="D0EBB3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44000" tIns="18288" rIns="14400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1">
              <a:lnSpc>
                <a:spcPts val="1600"/>
              </a:lnSpc>
              <a:defRPr sz="1000"/>
            </a:pPr>
            <a:r>
              <a:rPr lang="ja-JP" altLang="en-US" sz="1400">
                <a:latin typeface="HG丸ｺﾞｼｯｸM-PRO"/>
                <a:ea typeface="HG丸ｺﾞｼｯｸM-PRO"/>
              </a:rPr>
              <a:t>●防災用品</a:t>
            </a:r>
            <a:endParaRPr lang="en-US" altLang="ja-JP" sz="1400" dirty="0">
              <a:latin typeface="HG丸ｺﾞｼｯｸM-PRO"/>
              <a:ea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endParaRPr lang="en-US" altLang="ja-JP" sz="1400" dirty="0">
              <a:latin typeface="HG丸ｺﾞｼｯｸM-PRO"/>
              <a:ea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400">
                <a:latin typeface="HG丸ｺﾞｼｯｸM-PRO"/>
                <a:ea typeface="HG丸ｺﾞｼｯｸM-PRO"/>
              </a:rPr>
              <a:t>●敬老の日</a:t>
            </a:r>
            <a:endParaRPr lang="en-US" altLang="ja-JP" sz="1400" dirty="0">
              <a:latin typeface="HG丸ｺﾞｼｯｸM-PRO"/>
              <a:ea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endParaRPr lang="en-US" altLang="ja-JP" sz="1400" dirty="0">
              <a:latin typeface="HG丸ｺﾞｼｯｸM-PRO"/>
              <a:ea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400">
                <a:latin typeface="HG丸ｺﾞｼｯｸM-PRO"/>
                <a:ea typeface="HG丸ｺﾞｼｯｸM-PRO"/>
              </a:rPr>
              <a:t>●お彼岸</a:t>
            </a:r>
            <a:endParaRPr lang="en-US" altLang="ja-JP" sz="1400" dirty="0">
              <a:latin typeface="HG丸ｺﾞｼｯｸM-PRO"/>
              <a:ea typeface="HG丸ｺﾞｼｯｸM-PRO"/>
            </a:endParaRPr>
          </a:p>
        </p:txBody>
      </p:sp>
      <p:sp>
        <p:nvSpPr>
          <p:cNvPr id="32" name="AutoShape 66">
            <a:extLst>
              <a:ext uri="{FF2B5EF4-FFF2-40B4-BE49-F238E27FC236}">
                <a16:creationId xmlns:a16="http://schemas.microsoft.com/office/drawing/2014/main" id="{94CB5F21-4B16-3337-A54D-F6E8A6305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5924" y="9732587"/>
            <a:ext cx="4716752" cy="263856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44000" tIns="18288" rIns="14400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1">
              <a:lnSpc>
                <a:spcPts val="1600"/>
              </a:lnSpc>
              <a:defRPr sz="1000"/>
            </a:pPr>
            <a:r>
              <a:rPr lang="en-US" altLang="ja-JP" sz="1400" i="0" strike="noStrike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《</a:t>
            </a:r>
            <a:r>
              <a:rPr lang="ja-JP" altLang="en-US" sz="1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水産物</a:t>
            </a:r>
            <a:r>
              <a:rPr lang="en-US" altLang="ja-JP" sz="1400" i="0" strike="noStrike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》</a:t>
            </a:r>
            <a:endParaRPr lang="en-US" altLang="ja-JP" sz="1400" i="0" strike="noStrike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カンパチの照り焼き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カンパチの竜田揚げ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rtl="1">
              <a:lnSpc>
                <a:spcPts val="1600"/>
              </a:lnSpc>
              <a:defRPr sz="1000"/>
            </a:pPr>
            <a:endParaRPr lang="en-US" altLang="ja-JP" sz="1400" i="0" strike="noStrike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en-US" altLang="ja-JP" sz="1400" i="0" strike="noStrike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《</a:t>
            </a:r>
            <a:r>
              <a:rPr lang="ja-JP" altLang="en-US" sz="1400" i="0" strike="noStrike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野菜・キノコ</a:t>
            </a:r>
            <a:r>
              <a:rPr lang="en-US" altLang="ja-JP" sz="1400" i="0" strike="noStrike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》</a:t>
            </a: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豚肉とマイタケのバターしょうゆ炒め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マイタケの炊き込みごはん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AutoShape 17">
            <a:extLst>
              <a:ext uri="{FF2B5EF4-FFF2-40B4-BE49-F238E27FC236}">
                <a16:creationId xmlns:a16="http://schemas.microsoft.com/office/drawing/2014/main" id="{09050B71-3AA0-3D6D-93EC-EB75B6D3F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5960" y="9201862"/>
            <a:ext cx="4751000" cy="430532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44000" tIns="18288" rIns="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９月の行事・行楽の季節商品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AutoShape 18">
            <a:extLst>
              <a:ext uri="{FF2B5EF4-FFF2-40B4-BE49-F238E27FC236}">
                <a16:creationId xmlns:a16="http://schemas.microsoft.com/office/drawing/2014/main" id="{691DCC7A-8F65-D2F0-8304-FEE6575EE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3048" y="9205819"/>
            <a:ext cx="4879950" cy="430532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44000" tIns="18288" rIns="14400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0"/>
              </a:lnSpc>
            </a:pPr>
            <a:r>
              <a:rPr lang="ja-JP" altLang="en-US" sz="1400" dirty="0">
                <a:latin typeface="HG丸ｺﾞｼｯｸM-PRO"/>
                <a:ea typeface="HG丸ｺﾞｼｯｸM-PRO"/>
              </a:rPr>
              <a:t>９月は、カンパチ、マイタケなどの旬の食材メニューで売上拡大の提案を！</a:t>
            </a:r>
            <a:endParaRPr lang="en-US" altLang="ja-JP" sz="1400" dirty="0">
              <a:latin typeface="HG丸ｺﾞｼｯｸM-PRO"/>
              <a:ea typeface="HG丸ｺﾞｼｯｸM-PRO"/>
            </a:endParaRPr>
          </a:p>
        </p:txBody>
      </p:sp>
      <p:sp>
        <p:nvSpPr>
          <p:cNvPr id="37" name="AutoShape 18">
            <a:extLst>
              <a:ext uri="{FF2B5EF4-FFF2-40B4-BE49-F238E27FC236}">
                <a16:creationId xmlns:a16="http://schemas.microsoft.com/office/drawing/2014/main" id="{B282AB7D-6F96-29AB-AC71-99063D4A1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2341" y="9208614"/>
            <a:ext cx="4741889" cy="430532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44000" tIns="18288" rIns="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９月の旬の食材を活用し、販促提案をしよう</a:t>
            </a:r>
          </a:p>
        </p:txBody>
      </p:sp>
      <p:sp>
        <p:nvSpPr>
          <p:cNvPr id="39" name="AutoShape 18">
            <a:extLst>
              <a:ext uri="{FF2B5EF4-FFF2-40B4-BE49-F238E27FC236}">
                <a16:creationId xmlns:a16="http://schemas.microsoft.com/office/drawing/2014/main" id="{F815E51D-5EDF-5371-7032-754A9985F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277" y="9205818"/>
            <a:ext cx="4754645" cy="430532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44000" tIns="18288" rIns="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９月</a:t>
            </a:r>
            <a:r>
              <a:rPr lang="ja-JP" altLang="en-US" sz="1400" dirty="0">
                <a:solidFill>
                  <a:sysClr val="windowText" lastClr="000000"/>
                </a:solidFill>
                <a:latin typeface="Freestyle Script" panose="030804020302050B0404" pitchFamily="66" charset="0"/>
                <a:ea typeface="HG丸ｺﾞｼｯｸM-PRO" panose="020F0600000000000000" pitchFamily="50" charset="-128"/>
              </a:rPr>
              <a:t>の催事メニューの提案</a:t>
            </a:r>
            <a:endParaRPr lang="en-US" altLang="ja-JP" sz="1400" dirty="0">
              <a:solidFill>
                <a:sysClr val="windowText" lastClr="000000"/>
              </a:solidFill>
              <a:latin typeface="Freestyle Script" panose="030804020302050B0404" pitchFamily="66" charset="0"/>
              <a:ea typeface="HG丸ｺﾞｼｯｸM-PRO" panose="020F0600000000000000" pitchFamily="50" charset="-128"/>
            </a:endParaRPr>
          </a:p>
        </p:txBody>
      </p:sp>
      <p:sp>
        <p:nvSpPr>
          <p:cNvPr id="40" name="AutoShape 66">
            <a:extLst>
              <a:ext uri="{FF2B5EF4-FFF2-40B4-BE49-F238E27FC236}">
                <a16:creationId xmlns:a16="http://schemas.microsoft.com/office/drawing/2014/main" id="{AABBEE67-3330-078C-988D-5162AE625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6247" y="9710483"/>
            <a:ext cx="4751000" cy="2638563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44000" tIns="18288" rIns="0" bIns="18288" anchor="ctr" anchorCtr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1">
              <a:lnSpc>
                <a:spcPts val="1600"/>
              </a:lnSpc>
              <a:defRPr sz="1000"/>
            </a:pPr>
            <a:r>
              <a:rPr lang="en-US" altLang="ja-JP" sz="1400" i="0" strike="noStrike" dirty="0">
                <a:solidFill>
                  <a:srgbClr val="000000"/>
                </a:solidFill>
                <a:latin typeface="HG丸ｺﾞｼｯｸM-PRO"/>
                <a:ea typeface="HG丸ｺﾞｼｯｸM-PRO"/>
              </a:rPr>
              <a:t>《</a:t>
            </a:r>
            <a:r>
              <a:rPr lang="ja-JP" altLang="en-US" sz="1400" i="0" strike="noStrike" dirty="0">
                <a:solidFill>
                  <a:srgbClr val="000000"/>
                </a:solidFill>
                <a:latin typeface="HG丸ｺﾞｼｯｸM-PRO"/>
                <a:ea typeface="HG丸ｺﾞｼｯｸM-PRO"/>
              </a:rPr>
              <a:t>水産物</a:t>
            </a:r>
            <a:r>
              <a:rPr lang="en-US" altLang="ja-JP" sz="1400" i="0" strike="noStrike" dirty="0">
                <a:solidFill>
                  <a:srgbClr val="000000"/>
                </a:solidFill>
                <a:latin typeface="HG丸ｺﾞｼｯｸM-PRO"/>
                <a:ea typeface="HG丸ｺﾞｼｯｸM-PRO"/>
              </a:rPr>
              <a:t>》</a:t>
            </a: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カンパチ、タチウオ</a:t>
            </a:r>
            <a:endParaRPr lang="en-US" altLang="ja-JP" sz="14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rtl="1">
              <a:lnSpc>
                <a:spcPts val="1600"/>
              </a:lnSpc>
              <a:defRPr sz="1000"/>
            </a:pPr>
            <a:endParaRPr lang="en-US" altLang="ja-JP" sz="1400" i="0" strike="noStrike" dirty="0">
              <a:solidFill>
                <a:srgbClr val="00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en-US" altLang="ja-JP" sz="1400" i="0" strike="noStrike" dirty="0">
                <a:solidFill>
                  <a:srgbClr val="000000"/>
                </a:solidFill>
                <a:latin typeface="HG丸ｺﾞｼｯｸM-PRO" pitchFamily="50" charset="-128"/>
                <a:ea typeface="HG丸ｺﾞｼｯｸM-PRO" pitchFamily="50" charset="-128"/>
              </a:rPr>
              <a:t>《</a:t>
            </a:r>
            <a:r>
              <a:rPr lang="ja-JP" altLang="en-US" sz="1400" i="0" strike="noStrike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野菜・キノコ</a:t>
            </a:r>
            <a:r>
              <a:rPr lang="en-US" altLang="ja-JP" sz="1400" i="0" strike="noStrike" dirty="0">
                <a:latin typeface="HG丸ｺﾞｼｯｸM-PRO" pitchFamily="50" charset="-128"/>
                <a:ea typeface="HG丸ｺﾞｼｯｸM-PRO" pitchFamily="50" charset="-128"/>
              </a:rPr>
              <a:t>》</a:t>
            </a:r>
          </a:p>
          <a:p>
            <a:pPr algn="l" rtl="1">
              <a:lnSpc>
                <a:spcPts val="1600"/>
              </a:lnSpc>
              <a:defRPr sz="1000"/>
            </a:pPr>
            <a:r>
              <a:rPr lang="ja-JP" altLang="en-US" sz="1400" dirty="0">
                <a:latin typeface="HG丸ｺﾞｼｯｸM-PRO"/>
                <a:ea typeface="HG丸ｺﾞｼｯｸM-PRO"/>
              </a:rPr>
              <a:t>マイタケ、ミョウガ</a:t>
            </a:r>
            <a:endParaRPr lang="en-US" altLang="ja-JP" sz="1400" i="0" strike="noStrike" dirty="0">
              <a:latin typeface="HG丸ｺﾞｼｯｸM-PRO"/>
              <a:ea typeface="HG丸ｺﾞｼｯｸM-PRO"/>
            </a:endParaRPr>
          </a:p>
        </p:txBody>
      </p:sp>
      <p:sp>
        <p:nvSpPr>
          <p:cNvPr id="41" name="AutoShape 66">
            <a:extLst>
              <a:ext uri="{FF2B5EF4-FFF2-40B4-BE49-F238E27FC236}">
                <a16:creationId xmlns:a16="http://schemas.microsoft.com/office/drawing/2014/main" id="{A255DE5D-ACEA-EEB2-3158-1B0729A41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52" y="9632394"/>
            <a:ext cx="4767675" cy="2638563"/>
          </a:xfrm>
          <a:prstGeom prst="flowChartAlternateProcess">
            <a:avLst/>
          </a:prstGeom>
          <a:solidFill>
            <a:srgbClr val="FFFFC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44000" tIns="18288" rIns="0" bIns="18288" anchor="ctr" anchorCtr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1">
              <a:lnSpc>
                <a:spcPts val="1300"/>
              </a:lnSpc>
              <a:defRPr sz="1000"/>
            </a:pPr>
            <a:r>
              <a:rPr lang="ja-JP" altLang="en-US" sz="1400" dirty="0">
                <a:latin typeface="HG丸ｺﾞｼｯｸM-PRO"/>
                <a:ea typeface="HG丸ｺﾞｼｯｸM-PRO"/>
              </a:rPr>
              <a:t>●</a:t>
            </a:r>
            <a:r>
              <a:rPr lang="ja-JP" altLang="en-US" sz="14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秋の味覚レシピ</a:t>
            </a:r>
            <a:endParaRPr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rtl="1">
              <a:lnSpc>
                <a:spcPts val="1300"/>
              </a:lnSpc>
              <a:defRPr sz="1000"/>
            </a:pPr>
            <a:endParaRPr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rtl="1">
              <a:lnSpc>
                <a:spcPts val="1300"/>
              </a:lnSpc>
              <a:defRPr sz="1000"/>
            </a:pPr>
            <a:endParaRPr lang="en-US" altLang="ja-JP" sz="14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rtl="1">
              <a:lnSpc>
                <a:spcPts val="1300"/>
              </a:lnSpc>
              <a:defRPr sz="1000"/>
            </a:pPr>
            <a:r>
              <a:rPr lang="ja-JP" altLang="en-US" sz="1400" dirty="0">
                <a:latin typeface="HG丸ｺﾞｼｯｸM-PRO"/>
                <a:ea typeface="HG丸ｺﾞｼｯｸM-PRO"/>
              </a:rPr>
              <a:t>●</a:t>
            </a:r>
            <a:r>
              <a:rPr lang="ja-JP" altLang="en-US" sz="1400" u="none" strike="noStrike" dirty="0">
                <a:solidFill>
                  <a:schemeClr val="tx1"/>
                </a:solidFill>
                <a:effectLst/>
                <a:latin typeface="HG丸ｺﾞｼｯｸM-PRO"/>
                <a:ea typeface="HG丸ｺﾞｼｯｸM-PRO"/>
              </a:rPr>
              <a:t>敬老の日</a:t>
            </a:r>
            <a:r>
              <a:rPr lang="ja-JP" altLang="en-US" sz="1400" dirty="0">
                <a:latin typeface="HG丸ｺﾞｼｯｸM-PRO"/>
                <a:ea typeface="HG丸ｺﾞｼｯｸM-PRO"/>
              </a:rPr>
              <a:t>のごちそうレシピ</a:t>
            </a:r>
            <a:endParaRPr lang="en-US" altLang="ja-JP" sz="1400" dirty="0">
              <a:latin typeface="HG丸ｺﾞｼｯｸM-PRO"/>
              <a:ea typeface="HG丸ｺﾞｼｯｸM-PRO"/>
            </a:endParaRPr>
          </a:p>
        </p:txBody>
      </p:sp>
      <p:sp>
        <p:nvSpPr>
          <p:cNvPr id="42" name="AutoShape 9">
            <a:extLst>
              <a:ext uri="{FF2B5EF4-FFF2-40B4-BE49-F238E27FC236}">
                <a16:creationId xmlns:a16="http://schemas.microsoft.com/office/drawing/2014/main" id="{BBBD23DA-0B8F-E8D4-9C5F-61DE7F1E5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5960" y="8783963"/>
            <a:ext cx="4738914" cy="339809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square" lIns="18288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000" b="1" dirty="0">
                <a:solidFill>
                  <a:schemeClr val="bg1"/>
                </a:solidFill>
                <a:latin typeface="HG丸ｺﾞｼｯｸM-PRO"/>
                <a:ea typeface="HG丸ｺﾞｼｯｸM-PRO"/>
              </a:rPr>
              <a:t>９月の売れ筋商品</a:t>
            </a:r>
          </a:p>
        </p:txBody>
      </p:sp>
      <p:sp>
        <p:nvSpPr>
          <p:cNvPr id="43" name="Text Box 89">
            <a:extLst>
              <a:ext uri="{FF2B5EF4-FFF2-40B4-BE49-F238E27FC236}">
                <a16:creationId xmlns:a16="http://schemas.microsoft.com/office/drawing/2014/main" id="{59781315-C4A3-B0F9-3B31-6E001C32B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6960" y="889516"/>
            <a:ext cx="3112680" cy="597643"/>
          </a:xfrm>
          <a:prstGeom prst="rect">
            <a:avLst/>
          </a:prstGeom>
          <a:noFill/>
          <a:ln>
            <a:noFill/>
          </a:ln>
        </p:spPr>
        <p:txBody>
          <a:bodyPr wrap="square" lIns="54864" tIns="27432" rIns="54864" bIns="27432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en-US" altLang="ja-JP" sz="2800" b="1" i="0" strike="noStrike" cap="none" spc="0" dirty="0">
                <a:ln>
                  <a:noFill/>
                </a:ln>
                <a:solidFill>
                  <a:schemeClr val="accent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〈2026</a:t>
            </a:r>
            <a:r>
              <a:rPr lang="ja-JP" altLang="en-US" sz="2800" b="1" i="0" strike="noStrike" cap="none" spc="0" dirty="0">
                <a:ln>
                  <a:noFill/>
                </a:ln>
                <a:solidFill>
                  <a:schemeClr val="accent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28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９</a:t>
            </a:r>
            <a:r>
              <a:rPr lang="ja-JP" altLang="en-US" sz="2800" b="1" i="0" strike="noStrike" cap="none" spc="0" dirty="0">
                <a:ln>
                  <a:noFill/>
                </a:ln>
                <a:solidFill>
                  <a:schemeClr val="accent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月版</a:t>
            </a:r>
            <a:r>
              <a:rPr lang="en-US" altLang="ja-JP" sz="2800" b="1" i="0" strike="noStrike" cap="none" spc="0" dirty="0">
                <a:ln>
                  <a:noFill/>
                </a:ln>
                <a:solidFill>
                  <a:schemeClr val="accent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〉</a:t>
            </a:r>
          </a:p>
        </p:txBody>
      </p:sp>
      <p:graphicFrame>
        <p:nvGraphicFramePr>
          <p:cNvPr id="44" name="表 41">
            <a:extLst>
              <a:ext uri="{FF2B5EF4-FFF2-40B4-BE49-F238E27FC236}">
                <a16:creationId xmlns:a16="http://schemas.microsoft.com/office/drawing/2014/main" id="{6FD421A6-9C59-3739-6A71-41630CDCC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395074"/>
              </p:ext>
            </p:extLst>
          </p:nvPr>
        </p:nvGraphicFramePr>
        <p:xfrm>
          <a:off x="1274275" y="1607280"/>
          <a:ext cx="20082113" cy="700616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86775">
                  <a:extLst>
                    <a:ext uri="{9D8B030D-6E8A-4147-A177-3AD203B41FA5}">
                      <a16:colId xmlns:a16="http://schemas.microsoft.com/office/drawing/2014/main" val="2097309616"/>
                    </a:ext>
                  </a:extLst>
                </a:gridCol>
                <a:gridCol w="632735">
                  <a:extLst>
                    <a:ext uri="{9D8B030D-6E8A-4147-A177-3AD203B41FA5}">
                      <a16:colId xmlns:a16="http://schemas.microsoft.com/office/drawing/2014/main" val="1897950987"/>
                    </a:ext>
                  </a:extLst>
                </a:gridCol>
                <a:gridCol w="591472">
                  <a:extLst>
                    <a:ext uri="{9D8B030D-6E8A-4147-A177-3AD203B41FA5}">
                      <a16:colId xmlns:a16="http://schemas.microsoft.com/office/drawing/2014/main" val="25817168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2660179775"/>
                    </a:ext>
                  </a:extLst>
                </a:gridCol>
                <a:gridCol w="586879">
                  <a:extLst>
                    <a:ext uri="{9D8B030D-6E8A-4147-A177-3AD203B41FA5}">
                      <a16:colId xmlns:a16="http://schemas.microsoft.com/office/drawing/2014/main" val="412726495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69297634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270345305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2880180914"/>
                    </a:ext>
                  </a:extLst>
                </a:gridCol>
                <a:gridCol w="551963">
                  <a:extLst>
                    <a:ext uri="{9D8B030D-6E8A-4147-A177-3AD203B41FA5}">
                      <a16:colId xmlns:a16="http://schemas.microsoft.com/office/drawing/2014/main" val="926341448"/>
                    </a:ext>
                  </a:extLst>
                </a:gridCol>
                <a:gridCol w="594548">
                  <a:extLst>
                    <a:ext uri="{9D8B030D-6E8A-4147-A177-3AD203B41FA5}">
                      <a16:colId xmlns:a16="http://schemas.microsoft.com/office/drawing/2014/main" val="778210961"/>
                    </a:ext>
                  </a:extLst>
                </a:gridCol>
                <a:gridCol w="604765">
                  <a:extLst>
                    <a:ext uri="{9D8B030D-6E8A-4147-A177-3AD203B41FA5}">
                      <a16:colId xmlns:a16="http://schemas.microsoft.com/office/drawing/2014/main" val="69070640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219718161"/>
                    </a:ext>
                  </a:extLst>
                </a:gridCol>
                <a:gridCol w="627254">
                  <a:extLst>
                    <a:ext uri="{9D8B030D-6E8A-4147-A177-3AD203B41FA5}">
                      <a16:colId xmlns:a16="http://schemas.microsoft.com/office/drawing/2014/main" val="3084027291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253470321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084205509"/>
                    </a:ext>
                  </a:extLst>
                </a:gridCol>
                <a:gridCol w="598752">
                  <a:extLst>
                    <a:ext uri="{9D8B030D-6E8A-4147-A177-3AD203B41FA5}">
                      <a16:colId xmlns:a16="http://schemas.microsoft.com/office/drawing/2014/main" val="3541549423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3103460086"/>
                    </a:ext>
                  </a:extLst>
                </a:gridCol>
                <a:gridCol w="575072">
                  <a:extLst>
                    <a:ext uri="{9D8B030D-6E8A-4147-A177-3AD203B41FA5}">
                      <a16:colId xmlns:a16="http://schemas.microsoft.com/office/drawing/2014/main" val="1555751302"/>
                    </a:ext>
                  </a:extLst>
                </a:gridCol>
                <a:gridCol w="586794">
                  <a:extLst>
                    <a:ext uri="{9D8B030D-6E8A-4147-A177-3AD203B41FA5}">
                      <a16:colId xmlns:a16="http://schemas.microsoft.com/office/drawing/2014/main" val="336539328"/>
                    </a:ext>
                  </a:extLst>
                </a:gridCol>
                <a:gridCol w="581779">
                  <a:extLst>
                    <a:ext uri="{9D8B030D-6E8A-4147-A177-3AD203B41FA5}">
                      <a16:colId xmlns:a16="http://schemas.microsoft.com/office/drawing/2014/main" val="2449665052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1110444334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2415962396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4032219248"/>
                    </a:ext>
                  </a:extLst>
                </a:gridCol>
                <a:gridCol w="585907">
                  <a:extLst>
                    <a:ext uri="{9D8B030D-6E8A-4147-A177-3AD203B41FA5}">
                      <a16:colId xmlns:a16="http://schemas.microsoft.com/office/drawing/2014/main" val="2850807119"/>
                    </a:ext>
                  </a:extLst>
                </a:gridCol>
                <a:gridCol w="572972">
                  <a:extLst>
                    <a:ext uri="{9D8B030D-6E8A-4147-A177-3AD203B41FA5}">
                      <a16:colId xmlns:a16="http://schemas.microsoft.com/office/drawing/2014/main" val="4189414689"/>
                    </a:ext>
                  </a:extLst>
                </a:gridCol>
                <a:gridCol w="584766">
                  <a:extLst>
                    <a:ext uri="{9D8B030D-6E8A-4147-A177-3AD203B41FA5}">
                      <a16:colId xmlns:a16="http://schemas.microsoft.com/office/drawing/2014/main" val="4076722313"/>
                    </a:ext>
                  </a:extLst>
                </a:gridCol>
                <a:gridCol w="573400">
                  <a:extLst>
                    <a:ext uri="{9D8B030D-6E8A-4147-A177-3AD203B41FA5}">
                      <a16:colId xmlns:a16="http://schemas.microsoft.com/office/drawing/2014/main" val="3854105985"/>
                    </a:ext>
                  </a:extLst>
                </a:gridCol>
                <a:gridCol w="589030">
                  <a:extLst>
                    <a:ext uri="{9D8B030D-6E8A-4147-A177-3AD203B41FA5}">
                      <a16:colId xmlns:a16="http://schemas.microsoft.com/office/drawing/2014/main" val="225721337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1174727248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1990923585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633047365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156759183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2729118047"/>
                    </a:ext>
                  </a:extLst>
                </a:gridCol>
                <a:gridCol w="581215">
                  <a:extLst>
                    <a:ext uri="{9D8B030D-6E8A-4147-A177-3AD203B41FA5}">
                      <a16:colId xmlns:a16="http://schemas.microsoft.com/office/drawing/2014/main" val="2161064494"/>
                    </a:ext>
                  </a:extLst>
                </a:gridCol>
              </a:tblGrid>
              <a:tr h="16403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９</a:t>
                      </a:r>
                      <a:r>
                        <a:rPr lang="en-US" altLang="ja-JP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/1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effectLst/>
                          <a:latin typeface="Meiryo UI"/>
                          <a:ea typeface="Meiryo UI"/>
                        </a:rPr>
                        <a:t>2</a:t>
                      </a:r>
                      <a:endParaRPr lang="en-US" altLang="ja-JP" sz="11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3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4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5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6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7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8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9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10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11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12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13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14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15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16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17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18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19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20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21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22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23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24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25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26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27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28</a:t>
                      </a:r>
                      <a:endParaRPr lang="en-US" altLang="ja-JP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30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10/1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837625"/>
                  </a:ext>
                </a:extLst>
              </a:tr>
              <a:tr h="2306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火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水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木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金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土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</a:t>
                      </a: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月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火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水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木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金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土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</a:t>
                      </a: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月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火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水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木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金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土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</a:t>
                      </a: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月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火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水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木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金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土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</a:t>
                      </a: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月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火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水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木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金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土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</a:t>
                      </a: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986706"/>
                  </a:ext>
                </a:extLst>
              </a:tr>
              <a:tr h="35663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b"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520599"/>
                  </a:ext>
                </a:extLst>
              </a:tr>
              <a:tr h="43809"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友引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先負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仏滅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大安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赤口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先勝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友引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先負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仏滅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大安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友引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先負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仏滅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大安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赤口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先勝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友引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先負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仏滅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大安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赤口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先勝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友引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先負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仏滅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大安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赤口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先勝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友引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先負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仏滅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大安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赤口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0453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900" u="none" strike="noStrike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先勝</a:t>
                      </a:r>
                      <a:endParaRPr lang="ja-JP" altLang="en-US" sz="900" b="1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050790"/>
                  </a:ext>
                </a:extLst>
              </a:tr>
              <a:tr h="2145832"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二百十日（にひゃくとおか）</a:t>
                      </a:r>
                      <a:endParaRPr lang="en-US" altLang="ja-JP" sz="11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防災の日</a:t>
                      </a:r>
                      <a:endParaRPr lang="en-US" altLang="ja-JP" sz="11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お麩の日</a:t>
                      </a:r>
                      <a:endParaRPr lang="en-US" altLang="ja-JP" sz="11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クエン酸の日</a:t>
                      </a:r>
                      <a:endParaRPr lang="en-US" altLang="ja-JP" sz="11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くしの日</a:t>
                      </a:r>
                      <a:endParaRPr lang="en-US" altLang="ja-JP" sz="11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防災週間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ja-JP" alt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生クリームの日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kumimoji="1" lang="ja-JP" alt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クリーナーの日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果物の日</a:t>
                      </a: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重陽（ちょうよう）の節句</a:t>
                      </a: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牛タンの日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めんの日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パンの日</a:t>
                      </a: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一汁三菜の日</a:t>
                      </a: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コスモスの日</a:t>
                      </a:r>
                      <a:endParaRPr kumimoji="1" lang="ja-JP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老人の日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アサイーの日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kumimoji="1" lang="ja-JP" altLang="en-US" sz="11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イタリア料理の日</a:t>
                      </a:r>
                      <a:endParaRPr kumimoji="1" lang="ja-JP" altLang="en-US" sz="1100" u="none" strike="noStrike" kern="120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ja-JP" altLang="en-US" sz="11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米食の日</a:t>
                      </a:r>
                      <a:endParaRPr kumimoji="1" lang="ja-JP" altLang="en-US" sz="1100" u="none" strike="noStrike" kern="120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ja-JP" altLang="en-US" sz="11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クレープの日</a:t>
                      </a:r>
                      <a:endParaRPr kumimoji="1" lang="ja-JP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秋の彼岸入り</a:t>
                      </a: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敬老の日</a:t>
                      </a:r>
                      <a:endParaRPr kumimoji="1" lang="ja-JP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ショートケーキの日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204533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国民の休日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45720" marR="45720" vert="eaVert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秋分の日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清掃の日</a:t>
                      </a:r>
                      <a:endParaRPr kumimoji="1" lang="ja-JP" altLang="en-US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中秋の名月</a:t>
                      </a:r>
                      <a:endParaRPr kumimoji="1" lang="en-US" altLang="ja-JP" sz="11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kumimoji="1" lang="ja-JP" altLang="en-US" sz="1100" u="none" strike="noStrike" kern="120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台風襲来の日</a:t>
                      </a: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世界観光の日</a:t>
                      </a:r>
                      <a:endParaRPr lang="en-US" altLang="ja-JP" sz="11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にわとりの日</a:t>
                      </a:r>
                      <a:endParaRPr lang="en-US" altLang="ja-JP" sz="11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クリーニングの日</a:t>
                      </a:r>
                      <a:endParaRPr lang="en-US" altLang="ja-JP" sz="11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くるみの日</a:t>
                      </a:r>
                      <a:endParaRPr lang="en-US" altLang="ja-JP" sz="11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コーヒーの日</a:t>
                      </a:r>
                      <a:endParaRPr lang="en-US" altLang="ja-JP" sz="11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豆腐の日</a:t>
                      </a:r>
                      <a:endParaRPr lang="ja-JP" altLang="ja-JP" sz="11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登山の日</a:t>
                      </a:r>
                      <a:endParaRPr lang="en-US" altLang="ja-JP" sz="1100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イワシの日</a:t>
                      </a:r>
                      <a:endParaRPr lang="en-US" altLang="ja-JP" sz="11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820137"/>
                  </a:ext>
                </a:extLst>
              </a:tr>
              <a:tr h="7449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en-US" altLang="ja-JP" sz="110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</a:p>
                  </a:txBody>
                  <a:tcPr marL="0" marR="0" marT="0" marB="0" vert="eaVert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ctr"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100706"/>
                  </a:ext>
                </a:extLst>
              </a:tr>
              <a:tr h="3775163"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二百十日は雑節の一つで、この日は台風の多い日、風の強い日ともいわれる。秋の長雨、台風などの緊急時に備えて関連商品を用意。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毎月２日はお麩の日。お麩は、低糖質・低脂質・高タンパク質で、ダイエットや健康維持に適したヘルシーな食材。栄養価をアピールしよう。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夏の疲れがたまる頃。クエン酸が多く含まれている柑橘類の商品を展開。その他、サプリメントや栄養補助食品も提案しよう。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夏の紫外線ダメージは肌だけでなく、髪も受けている。ヘアケア商品を提案しよう。販促物で効能を紹介すると効果的。</a:t>
                      </a:r>
                      <a:endParaRPr lang="en-US" altLang="ja-JP" sz="120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kumimoji="1" lang="en-US" altLang="ja-JP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8</a:t>
                      </a:r>
                      <a:r>
                        <a:rPr kumimoji="1" lang="ja-JP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月</a:t>
                      </a:r>
                      <a:r>
                        <a:rPr kumimoji="1" lang="en-US" altLang="ja-JP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30</a:t>
                      </a:r>
                      <a:r>
                        <a:rPr kumimoji="1" lang="ja-JP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日～</a:t>
                      </a:r>
                      <a:r>
                        <a:rPr kumimoji="1" lang="en-US" altLang="ja-JP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9</a:t>
                      </a:r>
                      <a:r>
                        <a:rPr kumimoji="1" lang="ja-JP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月</a:t>
                      </a:r>
                      <a:r>
                        <a:rPr kumimoji="1" lang="en-US" altLang="ja-JP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5</a:t>
                      </a:r>
                      <a:r>
                        <a:rPr kumimoji="1" lang="ja-JP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日。台風襲来に備えて、防災食や飲料水、衛生用品の確保を販促物などで促していこう。</a:t>
                      </a:r>
                      <a:endParaRPr kumimoji="1" lang="en-US" altLang="ja-JP" sz="12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肌寒い日や、気温が低下する朝晩は、秋に好まれる商品が動く。生クリームを使ったスイーツもその一つなので、売り込みを強化しよう。</a:t>
                      </a:r>
                      <a:endParaRPr kumimoji="1" lang="en-US" altLang="ja-JP" sz="12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９月は天候が不安定になる。天気が悪い日は客足が鈍るので、そんなときこそクリンネスを徹底する。夏季商品の改廃も同時に行う</a:t>
                      </a: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と効率的。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kumimoji="1" lang="ja-JP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毎月</a:t>
                      </a:r>
                      <a:r>
                        <a:rPr kumimoji="1" lang="en-US" altLang="ja-JP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8</a:t>
                      </a:r>
                      <a:r>
                        <a:rPr kumimoji="1" lang="ja-JP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日は果物の日。ブドウ、梨、栗、柿、リンゴなどの秋の果実を使った</a:t>
                      </a:r>
                      <a:r>
                        <a:rPr kumimoji="1" lang="ja-JP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商品を、ゴールデンゾーン</a:t>
                      </a:r>
                      <a:r>
                        <a:rPr kumimoji="1" lang="ja-JP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を使って展開しよう。</a:t>
                      </a:r>
                      <a:endParaRPr kumimoji="1" lang="en-US" altLang="ja-JP" sz="12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菊の節句ともいわれ、この日に菊酒、栗ご飯を飲食すると不老長寿になるといわれる。販促物で説明し、訴</a:t>
                      </a:r>
                      <a:r>
                        <a:rPr lang="ja-JP" altLang="en-US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求を高めよう。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夏バテをしたり、気候が不安定な時期につき、体調を崩しやすい。この日にちなみ、牛肉やウナギなどのスタミナ食を提案しよう。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残暑は厳しいが、夏の売れ筋の冷麺から、湯掛け麺、ジャージャー麺などのホット系に</a:t>
                      </a:r>
                      <a:r>
                        <a:rPr kumimoji="1" lang="ja-JP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/>
                          <a:ea typeface="Meiryo UI"/>
                          <a:cs typeface="+mn-cs"/>
                        </a:rPr>
                        <a:t>徐々に</a:t>
                      </a:r>
                      <a:r>
                        <a:rPr kumimoji="1" lang="ja-JP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シフトしていくため、見直しを行おう。</a:t>
                      </a:r>
                      <a:endParaRPr kumimoji="1" lang="en-US" altLang="ja-JP" sz="12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毎月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12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日はパンの日。新学期の朝食需要が高まるため、パンの販売が伸長する。朝食だけでなく、学生の放課後のおやつ需要に菓子パンも動く。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毎月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13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日。和食の基本スタイルである一汁三菜を通じて、栄養バランスの取れた食事を提案しよう。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恋人同士が贈り物にコスモスを添えて交換する日とされる。コスモスの咲く秋らしい季節</a:t>
                      </a: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になり行楽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需要も高まる。秋のレジャーグッズなど関連商品を揃えよう。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2045330" rtl="0" eaLnBrk="1" fontAlgn="b" latinLnBrk="0" hangingPunct="1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21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日の「敬老の日」に向けて、年配者対象の割引キャンペーンを行うとともに、販促物を使ってプレゼントやお祝い料理</a:t>
                      </a: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について周知しよう。</a:t>
                      </a:r>
                      <a:endParaRPr kumimoji="1" lang="en-US" altLang="ja-JP" sz="12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アサイーはポリフェノール、鉄分、食物繊維、カルシウム、良質な脂質を含むスーパーフード。ＰＯＰを使って販促を強化しよう。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kumimoji="1" lang="ja-JP" alt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秋になるとイタリア料理の需要が高まる。パスタ、ピザ、チーズ、サラダや惣菜、ワインなどを用意し、キャンペーン</a:t>
                      </a:r>
                      <a:r>
                        <a:rPr kumimoji="1" lang="ja-JP" altLang="en-US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を展開しよう。</a:t>
                      </a:r>
                      <a:endParaRPr kumimoji="1" lang="en-US" altLang="ja-JP" sz="12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秋は新米の季節。</a:t>
                      </a:r>
                      <a:r>
                        <a:rPr kumimoji="1" lang="ja-JP" alt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米食をアピールする</a:t>
                      </a:r>
                      <a:r>
                        <a:rPr kumimoji="1" lang="ja-JP" altLang="en-US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良い機会なので、おにぎりや弁当フェアを企画したり、スポーツ</a:t>
                      </a:r>
                      <a:r>
                        <a:rPr kumimoji="1" lang="ja-JP" alt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や行楽</a:t>
                      </a:r>
                      <a:r>
                        <a:rPr kumimoji="1" lang="ja-JP" altLang="en-US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にも米食をお薦めしよう。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この日から５連休。行楽地では、歩きながら食べられる人気のクレープなどハンドタイプの商品を</a:t>
                      </a:r>
                      <a:r>
                        <a:rPr kumimoji="1" lang="ja-JP" altLang="en-US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多めに持とう。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寺社、墓地、霊園近隣では、秋の彼岸関連商品の準備をする。おはぎはお供えだけでなく、この時季限定のおやつとして売り込もう。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敬老</a:t>
                      </a:r>
                      <a:r>
                        <a:rPr kumimoji="1" lang="ja-JP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の日の当日</a:t>
                      </a:r>
                      <a:r>
                        <a:rPr kumimoji="1" lang="ja-JP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は、ごちそうなどのお祝い商品を用意</a:t>
                      </a:r>
                      <a:r>
                        <a:rPr kumimoji="1" lang="ja-JP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。 この日を</a:t>
                      </a:r>
                      <a:r>
                        <a:rPr kumimoji="1" lang="ja-JP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忘れている人もいるため、販促物で ＰＲしよう。</a:t>
                      </a:r>
                      <a:endParaRPr kumimoji="1" lang="en-US" altLang="ja-JP" sz="12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毎月</a:t>
                      </a:r>
                      <a:r>
                        <a:rPr kumimoji="1" lang="en-US" altLang="ja-JP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22</a:t>
                      </a:r>
                      <a:r>
                        <a:rPr kumimoji="1" lang="ja-JP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日はショートケーキの日。秋季限定デザートやチョコレートを使ったスイーツを提案。連休は家族で食べること</a:t>
                      </a:r>
                      <a:r>
                        <a:rPr kumimoji="1" lang="ja-JP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も想定する。</a:t>
                      </a:r>
                      <a:endParaRPr kumimoji="1" lang="en-US" altLang="ja-JP" sz="12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彼岸の中日（秋分の日）を境に、気候が秋へと変化する。残暑も和らぐため、夏季商品が残っているようであれば早めに売り切る。</a:t>
                      </a:r>
                      <a:endParaRPr kumimoji="1" lang="ja-JP" altLang="en-US" sz="1200" u="none" strike="noStrike" kern="12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45720" marR="45720" vert="eaVert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普段清掃しない箇所を清掃し、設備・備品</a:t>
                      </a:r>
                      <a:r>
                        <a:rPr kumimoji="1" lang="ja-JP" altLang="en-US" sz="1200" u="none" strike="noStrike" kern="120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  <a:cs typeface="+mn-cs"/>
                        </a:rPr>
                        <a:t>のメンテナンスも一緒に考えよう。</a:t>
                      </a:r>
                      <a:endParaRPr kumimoji="1" lang="en-US" altLang="ja-JP" sz="1200" u="none" strike="noStrike" kern="1200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  <a:cs typeface="+mn-cs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江戸時代は船を浮かべ、団子を食べ、月をめでる習慣があったが、現代は月見をする人は少ない。逆に習慣を浸透させるチャンス。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9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月は台風襲来が多い時期。非常食や飲料水、携帯用充電池などを多めに持つこと。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10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月が近づくと天候も安定し、行楽や旅行を楽しむ人が増える。週末や祝日は、行楽関連商品・お泊りセットを多めに持つ。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毎月</a:t>
                      </a:r>
                      <a:r>
                        <a:rPr lang="en-US" altLang="ja-JP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28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日はにわとりの日。鶏肉や卵を使った商品の販促を強化しよう。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衣替えの季節。洗剤、柔軟剤、防虫剤、除湿剤などの需要が高まる。天候不順の日も多いので、部屋干し</a:t>
                      </a: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洗剤も用意しよう。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ナッツ類、スーパーフードなど身体に良い食べ物の提案をする。販促物で効能を説明すると分かりやすい。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コーヒーは最も秋に売れる。パンや菓子などのセット販売も効果的。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0453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低カロリーでヘルシーな豆腐。新米の季節に一緒に食べる、みそ汁、冷ややっこなどの和食も提案しよう。</a:t>
                      </a:r>
                      <a:endParaRPr lang="ja-JP" altLang="ja-JP" sz="12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vert="eaVert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キノコ狩り、紅葉狩りなど登山を楽しむ人が多いシーズン</a:t>
                      </a: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。山間部は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急な天候の変化がある</a:t>
                      </a: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ので、該当地域の店は、雨具</a:t>
                      </a:r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や防寒具の</a:t>
                      </a:r>
                      <a:r>
                        <a:rPr lang="ja-JP" alt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用意をしよう。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ja-JP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秋の旬の素材を使った弁当、惣菜を展開。食欲の秋のシーズンこそ、秋らしい商品をアピールしよう。</a:t>
                      </a:r>
                      <a:endParaRPr lang="en-US" altLang="ja-JP" sz="1200" b="0" i="0" u="none" strike="noStrike" dirty="0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45720" marR="45720" vert="eaVert" anchor="ctr"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630444"/>
                  </a:ext>
                </a:extLst>
              </a:tr>
              <a:tr h="118600">
                <a:tc>
                  <a:txBody>
                    <a:bodyPr/>
                    <a:lstStyle/>
                    <a:p>
                      <a:pPr algn="ctr" fontAlgn="auto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ja-JP" altLang="en-US" sz="900" b="0" i="0" u="none" strike="noStrike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b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ja-JP" altLang="en-US" sz="900" b="0" i="0" u="none" strike="noStrike">
                        <a:solidFill>
                          <a:srgbClr val="FF0000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ja-JP" altLang="en-US" sz="900" b="0" i="0" u="none" strike="noStrike" dirty="0"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R="0" marT="0" marB="0" vert="eaVert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endParaRPr lang="ja-JP" altLang="en-US" sz="900" b="0" i="0" u="none" strike="noStrike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>
                          <a:solidFill>
                            <a:schemeClr val="tx1"/>
                          </a:solidFill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chemeClr val="tx1"/>
                        </a:solidFill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ja-JP" altLang="en-US" sz="900" u="none" strike="noStrike" dirty="0">
                          <a:effectLst/>
                          <a:latin typeface="Meiryo UI"/>
                          <a:ea typeface="Meiryo UI"/>
                        </a:rPr>
                        <a:t>　</a:t>
                      </a:r>
                      <a:endParaRPr lang="ja-JP" altLang="en-US" sz="900" b="0" i="0" u="none" strike="noStrike" dirty="0">
                        <a:effectLst/>
                        <a:latin typeface="Meiryo UI"/>
                        <a:ea typeface="Meiryo UI"/>
                      </a:endParaRPr>
                    </a:p>
                  </a:txBody>
                  <a:tcPr marL="0" marR="0" marT="0" marB="0" vert="eaVert" anchor="b"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771382"/>
                  </a:ext>
                </a:extLst>
              </a:tr>
            </a:tbl>
          </a:graphicData>
        </a:graphic>
      </p:graphicFrame>
      <p:sp>
        <p:nvSpPr>
          <p:cNvPr id="50" name="角丸四角形 49">
            <a:extLst>
              <a:ext uri="{FF2B5EF4-FFF2-40B4-BE49-F238E27FC236}">
                <a16:creationId xmlns:a16="http://schemas.microsoft.com/office/drawing/2014/main" id="{893A84DF-5CAF-4AF6-31BA-02470CFFC863}"/>
              </a:ext>
            </a:extLst>
          </p:cNvPr>
          <p:cNvSpPr/>
          <p:nvPr/>
        </p:nvSpPr>
        <p:spPr bwMode="auto">
          <a:xfrm>
            <a:off x="18448650" y="13967733"/>
            <a:ext cx="2930244" cy="68446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22860" rIns="0" bIns="22860" rtlCol="0" anchor="ctr" upright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800" b="0" i="0" baseline="0">
                <a:solidFill>
                  <a:schemeClr val="dk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800"/>
              <a:t>天気予報は、ダイキン工業株式会社が公表している</a:t>
            </a:r>
            <a:endParaRPr kumimoji="1" lang="en-US" altLang="ja-JP" sz="800"/>
          </a:p>
          <a:p>
            <a:r>
              <a:rPr kumimoji="1" lang="ja-JP" altLang="en-US" sz="800"/>
              <a:t>　「ダイキン</a:t>
            </a:r>
            <a:r>
              <a:rPr kumimoji="1" lang="en-US" altLang="ja-JP" sz="800"/>
              <a:t>AIR</a:t>
            </a:r>
            <a:r>
              <a:rPr kumimoji="1" lang="ja-JP" altLang="en-US" sz="800"/>
              <a:t>カレンダー」を参照させて頂いております。　　　　　　　　　　　　　　　　　　　　　　</a:t>
            </a:r>
            <a:endParaRPr kumimoji="1" lang="en-US" altLang="ja-JP" sz="800"/>
          </a:p>
          <a:p>
            <a:r>
              <a:rPr kumimoji="1" lang="ja-JP" altLang="en-US" sz="800"/>
              <a:t>　　　　　　　</a:t>
            </a:r>
            <a:r>
              <a:rPr kumimoji="1" lang="en-US" altLang="ja-JP" sz="800"/>
              <a:t>https://www.daikin.co.jp/otenki/calendar_web</a:t>
            </a:r>
            <a:endParaRPr lang="ja-JP" altLang="ja-JP" sz="800"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AE3213A1-72A4-4ACB-B6DD-EC99A5A40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0282" y="14082310"/>
            <a:ext cx="5504395" cy="38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ja-JP" altLang="en-US" sz="2000" b="1" i="0" u="none" strike="noStrike" baseline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　支社　　　　営業部　　　　 担当：</a:t>
            </a:r>
            <a:endParaRPr lang="ja-JP" altLang="en-US" sz="105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4" name="Text Box 14">
            <a:extLst>
              <a:ext uri="{FF2B5EF4-FFF2-40B4-BE49-F238E27FC236}">
                <a16:creationId xmlns:a16="http://schemas.microsoft.com/office/drawing/2014/main" id="{32AF88EE-5451-437F-BF4B-D40FEFC4E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8328" y="14435036"/>
            <a:ext cx="4590896" cy="48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altLang="ja-JP" sz="2400" b="1" i="0" baseline="0">
                <a:effectLst/>
                <a:latin typeface="+mn-lt"/>
                <a:ea typeface="+mn-ea"/>
                <a:cs typeface="+mn-cs"/>
              </a:rPr>
              <a:t>TEL</a:t>
            </a:r>
            <a:r>
              <a:rPr lang="ja-JP" altLang="en-US" sz="2400" b="1" i="0" baseline="0">
                <a:effectLst/>
                <a:latin typeface="+mn-lt"/>
                <a:ea typeface="+mn-ea"/>
                <a:cs typeface="+mn-cs"/>
              </a:rPr>
              <a:t>：</a:t>
            </a:r>
            <a:r>
              <a:rPr lang="ja-JP" altLang="ja-JP" sz="2400" b="1" i="0" baseline="0">
                <a:effectLst/>
                <a:latin typeface="+mn-lt"/>
                <a:ea typeface="+mn-ea"/>
                <a:cs typeface="+mn-cs"/>
              </a:rPr>
              <a:t> </a:t>
            </a:r>
            <a:endParaRPr lang="ja-JP" altLang="ja-JP" sz="4000">
              <a:effectLst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923650-EB29-BDD1-BFA5-2874FA614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6617" y="13833826"/>
            <a:ext cx="1894435" cy="214500"/>
          </a:xfrm>
          <a:prstGeom prst="rect">
            <a:avLst/>
          </a:prstGeom>
        </p:spPr>
      </p:pic>
      <p:pic>
        <p:nvPicPr>
          <p:cNvPr id="6" name="図 5" descr="図形&#10;&#10;中程度の精度で自動的に生成された説明">
            <a:extLst>
              <a:ext uri="{FF2B5EF4-FFF2-40B4-BE49-F238E27FC236}">
                <a16:creationId xmlns:a16="http://schemas.microsoft.com/office/drawing/2014/main" id="{1C58474D-DB59-8DFF-4C60-903DF6CDBA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530" y="285457"/>
            <a:ext cx="2081490" cy="825253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B5BE4C4C-6D8B-A93F-ACEC-8FB13FA9EC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526" y="2039777"/>
            <a:ext cx="288059" cy="288059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7705D25A-4FDE-D226-562B-B70036BEF6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6457" y="1933661"/>
            <a:ext cx="337754" cy="314325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635FC52C-0CEE-A09B-22CC-92272A951D1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943" y="2038587"/>
            <a:ext cx="242575" cy="245526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2EBC7805-D960-3B15-BEB8-220ED5477F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84060" y="1951624"/>
            <a:ext cx="337754" cy="314325"/>
          </a:xfrm>
          <a:prstGeom prst="rect">
            <a:avLst/>
          </a:prstGeom>
        </p:spPr>
      </p:pic>
      <p:pic>
        <p:nvPicPr>
          <p:cNvPr id="101" name="図 100">
            <a:extLst>
              <a:ext uri="{FF2B5EF4-FFF2-40B4-BE49-F238E27FC236}">
                <a16:creationId xmlns:a16="http://schemas.microsoft.com/office/drawing/2014/main" id="{C566B145-5289-1741-20EE-24E9CCFEBD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6811" y="1951625"/>
            <a:ext cx="337754" cy="31432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97FDF1F-45CE-82B9-118D-CC684CEC7C1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840" y="2044123"/>
            <a:ext cx="242575" cy="24552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825B4BE-2B5F-253E-0A33-E56596AB66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475" y="2039776"/>
            <a:ext cx="288059" cy="28805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D12A854B-71BB-A6A4-2AD0-087B50140F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952" y="2039776"/>
            <a:ext cx="288059" cy="28805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0C7B847-232C-CAE0-508C-8933B4AF04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741" y="2039541"/>
            <a:ext cx="288059" cy="288059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D527B5C1-B188-36A2-D49B-FA9515C64D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148" y="2034020"/>
            <a:ext cx="288059" cy="288059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F5F7079B-EAD7-0F4C-FE11-3BFE9BBFC7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8277" y="2052574"/>
            <a:ext cx="288059" cy="288059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2CE70481-FF5F-27A6-EF67-110DA9514D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4269" y="2044123"/>
            <a:ext cx="288059" cy="288059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F3E729A9-4BBF-C467-F6F5-F2A791FA2A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1902" y="2050052"/>
            <a:ext cx="288059" cy="288059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23ECEE7C-215D-A5BE-B345-A4188DE66B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61298" y="2039777"/>
            <a:ext cx="288059" cy="288059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EA3C711F-96A0-4253-58D4-D391404409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86113" y="1959555"/>
            <a:ext cx="337754" cy="314325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9E7258F5-D5AB-E9B2-11BC-948B8403FA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1726" y="2039777"/>
            <a:ext cx="288059" cy="288059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24C02AAB-A159-AD91-0294-6513A401A7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3249" y="2027076"/>
            <a:ext cx="288059" cy="288059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DB3BAE87-84E4-5CAF-6C2D-AE04A04BB02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8437" y="2057031"/>
            <a:ext cx="242575" cy="245526"/>
          </a:xfrm>
          <a:prstGeom prst="rect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D2354C6E-37CC-A398-C1AB-DA2E71E8F8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6788" y="2045761"/>
            <a:ext cx="242575" cy="245526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FA2EA4E1-907D-D139-4F5E-931061BD642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3839" y="2045761"/>
            <a:ext cx="242575" cy="24552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D49E0AE-75F6-76CF-507C-8A8EBAD073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601" y="2049302"/>
            <a:ext cx="288059" cy="28805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2D31FC7-F910-5EAA-72CD-39014C441B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6886" y="1951625"/>
            <a:ext cx="337754" cy="31432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DB50B31-AEBF-F3EE-DE06-CFB34ADD46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6273" y="2024495"/>
            <a:ext cx="288059" cy="28805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6CDDC7F-D802-1ACE-92B7-FB6BE00132F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2543" y="2048112"/>
            <a:ext cx="242575" cy="24552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D4B1A56-BE73-5E50-0875-319F96D5729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3301" y="2038587"/>
            <a:ext cx="242575" cy="245526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93535712-796E-6A1D-2AD0-7DC7DF5B3A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5901" y="2038587"/>
            <a:ext cx="242575" cy="245526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B41B7A2F-3A7A-A70E-8F7B-10C0A203097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6926" y="2038587"/>
            <a:ext cx="242575" cy="245526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45413018-0FFA-9E76-989A-00AB185DEA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43446" y="1959555"/>
            <a:ext cx="337754" cy="314325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AC8D0FC7-B737-9909-ED99-6FBB512EDC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67138" y="1950030"/>
            <a:ext cx="337754" cy="314325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F9A891E3-6497-7911-7A0F-AFAA504E840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3439" y="2045761"/>
            <a:ext cx="242575" cy="245526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02953517-A5AA-78AB-F75D-9984F3DDB60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6439" y="2036236"/>
            <a:ext cx="242575" cy="245526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54556AA9-7C37-A2D2-D5FE-B0C4586CB0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86096" y="1950030"/>
            <a:ext cx="337754" cy="314325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B116B56C-3E3A-3298-0C87-6C1209A452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273" y="90083"/>
            <a:ext cx="1849823" cy="1386582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6BBCE5D0-8A08-A48D-6462-94204B4358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" y="2539569"/>
            <a:ext cx="1187273" cy="890455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E0EC87FD-F036-40CD-2F6F-437864C376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8116" y="14008429"/>
            <a:ext cx="1205519" cy="925345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B3EF982B-3D8F-86AB-647B-52D6F5224E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12486" y="12657204"/>
            <a:ext cx="1678862" cy="894529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425ED5AF-1F32-5AAE-E7E6-24792F51AB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93362" y="13645431"/>
            <a:ext cx="1298715" cy="1188854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F808151A-2E16-5A38-C080-1E508F167B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964" y="8726277"/>
            <a:ext cx="1264275" cy="1080907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BA7178EC-426A-09EA-19E4-EE9B2B7D41B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27" y="12433531"/>
            <a:ext cx="1303412" cy="1200608"/>
          </a:xfrm>
          <a:prstGeom prst="rect">
            <a:avLst/>
          </a:prstGeom>
        </p:spPr>
      </p:pic>
      <p:pic>
        <p:nvPicPr>
          <p:cNvPr id="89" name="図 88">
            <a:extLst>
              <a:ext uri="{FF2B5EF4-FFF2-40B4-BE49-F238E27FC236}">
                <a16:creationId xmlns:a16="http://schemas.microsoft.com/office/drawing/2014/main" id="{BF554E63-A2FB-1FA3-7B6F-07AB7D9EBE4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33" b="46701"/>
          <a:stretch/>
        </p:blipFill>
        <p:spPr>
          <a:xfrm>
            <a:off x="13282573" y="14842360"/>
            <a:ext cx="7772400" cy="534228"/>
          </a:xfrm>
          <a:prstGeom prst="rect">
            <a:avLst/>
          </a:prstGeom>
        </p:spPr>
      </p:pic>
      <p:pic>
        <p:nvPicPr>
          <p:cNvPr id="93" name="図 92">
            <a:extLst>
              <a:ext uri="{FF2B5EF4-FFF2-40B4-BE49-F238E27FC236}">
                <a16:creationId xmlns:a16="http://schemas.microsoft.com/office/drawing/2014/main" id="{AC041B6D-5B18-1BC1-81B2-B0AD4E965AA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61" y="3528038"/>
            <a:ext cx="983472" cy="984627"/>
          </a:xfrm>
          <a:prstGeom prst="rect">
            <a:avLst/>
          </a:prstGeom>
        </p:spPr>
      </p:pic>
      <p:pic>
        <p:nvPicPr>
          <p:cNvPr id="97" name="図 96">
            <a:extLst>
              <a:ext uri="{FF2B5EF4-FFF2-40B4-BE49-F238E27FC236}">
                <a16:creationId xmlns:a16="http://schemas.microsoft.com/office/drawing/2014/main" id="{A7C1CD74-F19D-2CA0-DE0D-26202A98C9D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129" y="3644553"/>
            <a:ext cx="684353" cy="863337"/>
          </a:xfrm>
          <a:prstGeom prst="rect">
            <a:avLst/>
          </a:prstGeom>
        </p:spPr>
      </p:pic>
      <p:pic>
        <p:nvPicPr>
          <p:cNvPr id="102" name="図 101">
            <a:extLst>
              <a:ext uri="{FF2B5EF4-FFF2-40B4-BE49-F238E27FC236}">
                <a16:creationId xmlns:a16="http://schemas.microsoft.com/office/drawing/2014/main" id="{DA2BABD9-DD83-E894-7D52-432491FBA07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978" y="3624321"/>
            <a:ext cx="881330" cy="883569"/>
          </a:xfrm>
          <a:prstGeom prst="rect">
            <a:avLst/>
          </a:prstGeom>
        </p:spPr>
      </p:pic>
      <p:pic>
        <p:nvPicPr>
          <p:cNvPr id="105" name="図 104">
            <a:extLst>
              <a:ext uri="{FF2B5EF4-FFF2-40B4-BE49-F238E27FC236}">
                <a16:creationId xmlns:a16="http://schemas.microsoft.com/office/drawing/2014/main" id="{54A5EFD3-B458-8C14-9517-6FBE83BB5F3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004" y="2028286"/>
            <a:ext cx="242575" cy="245526"/>
          </a:xfrm>
          <a:prstGeom prst="rect">
            <a:avLst/>
          </a:prstGeom>
        </p:spPr>
      </p:pic>
      <p:pic>
        <p:nvPicPr>
          <p:cNvPr id="107" name="図 106">
            <a:extLst>
              <a:ext uri="{FF2B5EF4-FFF2-40B4-BE49-F238E27FC236}">
                <a16:creationId xmlns:a16="http://schemas.microsoft.com/office/drawing/2014/main" id="{F713065C-2732-F963-B0E3-5F9A612B6A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9590" y="2058065"/>
            <a:ext cx="288059" cy="28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5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>
            <a:extLst>
              <a:ext uri="{FF2B5EF4-FFF2-40B4-BE49-F238E27FC236}">
                <a16:creationId xmlns:a16="http://schemas.microsoft.com/office/drawing/2014/main" id="{483626D2-DCB8-457A-B4C7-7B1BEB29B99A}"/>
              </a:ext>
            </a:extLst>
          </p:cNvPr>
          <p:cNvSpPr/>
          <p:nvPr/>
        </p:nvSpPr>
        <p:spPr>
          <a:xfrm>
            <a:off x="304944" y="12097512"/>
            <a:ext cx="9583490" cy="2814060"/>
          </a:xfrm>
          <a:prstGeom prst="roundRect">
            <a:avLst>
              <a:gd name="adj" fmla="val 6604"/>
            </a:avLst>
          </a:prstGeom>
          <a:solidFill>
            <a:srgbClr val="FFE1E1"/>
          </a:solidFill>
          <a:ln w="57150">
            <a:solidFill>
              <a:srgbClr val="C55A1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BC44271-EE58-21E9-2D6E-B78EA667084D}"/>
              </a:ext>
            </a:extLst>
          </p:cNvPr>
          <p:cNvSpPr/>
          <p:nvPr/>
        </p:nvSpPr>
        <p:spPr bwMode="auto">
          <a:xfrm>
            <a:off x="186822" y="8584774"/>
            <a:ext cx="6777361" cy="4459764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 lIns="18288" tIns="0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ja-JP" altLang="en-US"/>
          </a:p>
        </p:txBody>
      </p:sp>
      <p:sp>
        <p:nvSpPr>
          <p:cNvPr id="4" name="Oval 1">
            <a:extLst>
              <a:ext uri="{FF2B5EF4-FFF2-40B4-BE49-F238E27FC236}">
                <a16:creationId xmlns:a16="http://schemas.microsoft.com/office/drawing/2014/main" id="{52FCFEE5-DBA2-C7E8-B552-D45C6EDC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73" y="1982866"/>
            <a:ext cx="4500440" cy="583191"/>
          </a:xfrm>
          <a:prstGeom prst="roundRect">
            <a:avLst/>
          </a:prstGeom>
          <a:solidFill>
            <a:srgbClr val="FFE699"/>
          </a:solidFill>
          <a:ln w="28575">
            <a:solidFill>
              <a:srgbClr val="FF9900"/>
            </a:solidFill>
          </a:ln>
          <a:effectLst/>
        </p:spPr>
        <p:txBody>
          <a:bodyPr wrap="square" lIns="36576" tIns="22860" rIns="36576" bIns="22860" anchor="ctr" upright="1"/>
          <a:lstStyle/>
          <a:p>
            <a:pPr algn="ctr" rtl="1">
              <a:lnSpc>
                <a:spcPts val="1600"/>
              </a:lnSpc>
              <a:defRPr sz="1000"/>
            </a:pPr>
            <a:r>
              <a:rPr lang="ja-JP" altLang="en-US" sz="18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カンパチの照り焼き</a:t>
            </a:r>
            <a:endParaRPr lang="en-US" altLang="ja-JP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AutoShape 2">
            <a:extLst>
              <a:ext uri="{FF2B5EF4-FFF2-40B4-BE49-F238E27FC236}">
                <a16:creationId xmlns:a16="http://schemas.microsoft.com/office/drawing/2014/main" id="{74C2CD55-D5F9-D4FB-9C3B-7D0A0D215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20" y="2605209"/>
            <a:ext cx="4503991" cy="370626"/>
          </a:xfrm>
          <a:prstGeom prst="flowChartAlternateProcess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 lIns="36576" tIns="18288" rIns="0" bIns="0" anchor="ctr" anchorCtr="1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400" b="1" dirty="0">
                <a:latin typeface="HG丸ｺﾞｼｯｸM-PRO"/>
                <a:ea typeface="HG丸ｺﾞｼｯｸM-PRO"/>
                <a:cs typeface="HG丸ｺﾞｼｯｸM-PRO"/>
              </a:rPr>
              <a:t>脂が乗って、ふっくら甘辛</a:t>
            </a:r>
            <a:endParaRPr lang="en-US" altLang="ja-JP" sz="1400" b="1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14" name="Oval 5">
            <a:extLst>
              <a:ext uri="{FF2B5EF4-FFF2-40B4-BE49-F238E27FC236}">
                <a16:creationId xmlns:a16="http://schemas.microsoft.com/office/drawing/2014/main" id="{1968A3F6-AE4F-7464-8EE2-243271C89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7554" y="1982866"/>
            <a:ext cx="4909448" cy="552336"/>
          </a:xfrm>
          <a:prstGeom prst="roundRect">
            <a:avLst/>
          </a:prstGeom>
          <a:solidFill>
            <a:srgbClr val="FFE699"/>
          </a:solidFill>
          <a:ln w="28575">
            <a:solidFill>
              <a:srgbClr val="FF9900"/>
            </a:solidFill>
          </a:ln>
          <a:effectLst/>
        </p:spPr>
        <p:txBody>
          <a:bodyPr wrap="square" lIns="36576" tIns="22860" rIns="36576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600"/>
              </a:lnSpc>
              <a:defRPr sz="1000"/>
            </a:pPr>
            <a:r>
              <a:rPr lang="ja-JP" altLang="en-US" sz="18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豚肉とマイタケのバターしょうゆ炒め</a:t>
            </a:r>
            <a:endParaRPr lang="en-US" altLang="ja-JP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AutoShape 2">
            <a:extLst>
              <a:ext uri="{FF2B5EF4-FFF2-40B4-BE49-F238E27FC236}">
                <a16:creationId xmlns:a16="http://schemas.microsoft.com/office/drawing/2014/main" id="{C1985058-248D-6E76-DB39-3CFABD208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2458" y="2583809"/>
            <a:ext cx="4909448" cy="380712"/>
          </a:xfrm>
          <a:prstGeom prst="flowChartAlternateProcess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square" lIns="36576" tIns="18288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400" b="1" dirty="0">
                <a:latin typeface="HG丸ｺﾞｼｯｸM-PRO"/>
                <a:ea typeface="HG丸ｺﾞｼｯｸM-PRO"/>
                <a:cs typeface="HG丸ｺﾞｼｯｸM-PRO"/>
              </a:rPr>
              <a:t>簡単！ ご飯が進む一品</a:t>
            </a:r>
            <a:endParaRPr lang="en-US" altLang="ja-JP" sz="1400" b="1" dirty="0">
              <a:latin typeface="HG丸ｺﾞｼｯｸM-PRO"/>
              <a:ea typeface="HG丸ｺﾞｼｯｸM-PRO"/>
              <a:cs typeface="HG丸ｺﾞｼｯｸM-PRO"/>
            </a:endParaRPr>
          </a:p>
        </p:txBody>
      </p:sp>
      <p:sp>
        <p:nvSpPr>
          <p:cNvPr id="21" name="AutoShape 9">
            <a:extLst>
              <a:ext uri="{FF2B5EF4-FFF2-40B4-BE49-F238E27FC236}">
                <a16:creationId xmlns:a16="http://schemas.microsoft.com/office/drawing/2014/main" id="{972B9D14-233B-733C-790E-3EEAF2E8E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861" y="5245767"/>
            <a:ext cx="4909449" cy="3001439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wrap="square" lIns="144000" tIns="144000" rIns="144000" bIns="14400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500"/>
              </a:lnSpc>
              <a:defRPr sz="1000"/>
            </a:pPr>
            <a:r>
              <a:rPr lang="en-US" sz="1200" b="1" i="0" dirty="0">
                <a:latin typeface="HG丸ｺﾞｼｯｸM-PRO"/>
                <a:ea typeface="HG丸ｺﾞｼｯｸM-PRO"/>
              </a:rPr>
              <a:t>《</a:t>
            </a:r>
            <a:r>
              <a:rPr lang="ja-JP" altLang="en-US" sz="1200" b="1" i="0" dirty="0">
                <a:latin typeface="HG丸ｺﾞｼｯｸM-PRO"/>
                <a:ea typeface="HG丸ｺﾞｼｯｸM-PRO"/>
              </a:rPr>
              <a:t>作り方</a:t>
            </a:r>
            <a:r>
              <a:rPr lang="en-US" sz="1200" b="1" i="0" dirty="0">
                <a:latin typeface="HG丸ｺﾞｼｯｸM-PRO"/>
                <a:ea typeface="HG丸ｺﾞｼｯｸM-PRO"/>
              </a:rPr>
              <a:t>》</a:t>
            </a:r>
            <a:endParaRPr lang="en-US" sz="1050" b="1" i="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algn="ctr" rtl="1">
              <a:lnSpc>
                <a:spcPts val="1500"/>
              </a:lnSpc>
              <a:defRPr sz="1000"/>
            </a:pPr>
            <a:endParaRPr lang="en-US" altLang="ja-JP" sz="1050" b="1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en-US" altLang="ja-JP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1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：豚肉は一口大に切り、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マイタケは食べやすい大きさに手で割く。</a:t>
            </a: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endParaRPr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2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：フライパンにバターとニンニクを入れ、豚肉とマイタケを炒める。 　</a:t>
            </a: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endParaRPr lang="en-US" altLang="ja-JP" sz="1050" b="0" i="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en-US" altLang="ja-JP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3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：全体に油が回ったら</a:t>
            </a:r>
            <a:r>
              <a:rPr lang="en-US" altLang="ja-JP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【</a:t>
            </a:r>
            <a:r>
              <a:rPr lang="en" altLang="ja-JP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A</a:t>
            </a:r>
            <a:r>
              <a:rPr lang="en-US" altLang="ja-JP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】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を加えて、中火で炒め合わせる。</a:t>
            </a: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en-US" altLang="ja-JP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4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：</a:t>
            </a: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器に盛り付け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る。</a:t>
            </a:r>
            <a:endParaRPr lang="en-US" altLang="ja-JP" sz="1050" dirty="0">
              <a:latin typeface="HGMaruGothicMPRO"/>
              <a:ea typeface="HGMaruGothicMPRO"/>
              <a:cs typeface="HG丸ｺﾞｼｯｸM-PRO"/>
            </a:endParaRPr>
          </a:p>
        </p:txBody>
      </p:sp>
      <p:sp>
        <p:nvSpPr>
          <p:cNvPr id="24" name="AutoShape 6">
            <a:extLst>
              <a:ext uri="{FF2B5EF4-FFF2-40B4-BE49-F238E27FC236}">
                <a16:creationId xmlns:a16="http://schemas.microsoft.com/office/drawing/2014/main" id="{85B317C2-7BCB-BA26-E5A7-1862D10F3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9226" y="2062724"/>
            <a:ext cx="5055841" cy="48714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45720" tIns="22860" rIns="45720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00" b="1" i="0">
                <a:latin typeface="HGMaruGothicMPRO" panose="020F0600000000000000" pitchFamily="34" charset="-128"/>
                <a:ea typeface="HGMaruGothicMPRO" panose="020F0600000000000000" pitchFamily="34" charset="-128"/>
                <a:cs typeface="ヒラギノ角ゴ ProN W6"/>
              </a:rPr>
              <a:t>カンパチ</a:t>
            </a:r>
          </a:p>
        </p:txBody>
      </p:sp>
      <p:sp>
        <p:nvSpPr>
          <p:cNvPr id="27" name="AutoShape 4">
            <a:extLst>
              <a:ext uri="{FF2B5EF4-FFF2-40B4-BE49-F238E27FC236}">
                <a16:creationId xmlns:a16="http://schemas.microsoft.com/office/drawing/2014/main" id="{830C5B20-3A4A-3B58-B618-4294F17E3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56" y="5237961"/>
            <a:ext cx="4503990" cy="2972710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>
            <a:noFill/>
          </a:ln>
          <a:effectLst/>
        </p:spPr>
        <p:txBody>
          <a:bodyPr wrap="square" lIns="144000" tIns="144000" rIns="144000" bIns="14400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600"/>
              </a:lnSpc>
              <a:defRPr sz="1000"/>
            </a:pPr>
            <a:r>
              <a:rPr lang="en-US" altLang="ja-JP" sz="1050" b="1" i="0" strike="noStrike" dirty="0">
                <a:solidFill>
                  <a:srgbClr val="000000"/>
                </a:solidFill>
                <a:latin typeface="HGMaruGothicMPRO"/>
                <a:ea typeface="HGMaruGothicMPRO"/>
              </a:rPr>
              <a:t>《</a:t>
            </a:r>
            <a:r>
              <a:rPr lang="ja-JP" altLang="en-US" sz="1050" b="1" i="0" strike="noStrike" dirty="0">
                <a:solidFill>
                  <a:srgbClr val="000000"/>
                </a:solidFill>
                <a:latin typeface="HGMaruGothicMPRO"/>
                <a:ea typeface="HGMaruGothicMPRO"/>
              </a:rPr>
              <a:t>作り方</a:t>
            </a:r>
            <a:r>
              <a:rPr lang="en-US" altLang="ja-JP" sz="1050" b="1" i="0" strike="noStrike" dirty="0">
                <a:solidFill>
                  <a:srgbClr val="000000"/>
                </a:solidFill>
                <a:latin typeface="HGMaruGothicMPRO"/>
                <a:ea typeface="HGMaruGothicMPRO"/>
              </a:rPr>
              <a:t>》</a:t>
            </a:r>
            <a:endParaRPr lang="en-US" altLang="ja-JP" sz="1050" b="1" i="0" strike="noStrike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１：カンパチの切り身に軽く塩を振る。</a:t>
            </a: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　　</a:t>
            </a:r>
            <a:r>
              <a:rPr lang="en-US" altLang="ja-JP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10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分ほど置くと水分が出るのでキッチンペーパーで拭き取る。</a:t>
            </a: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２：カンパチに小麦粉を薄く付ける。</a:t>
            </a: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３：ごま油を引いたフライパンに皮目を下にして入れ、</a:t>
            </a: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　　焼き色が付いたら裏返して両面焼く。</a:t>
            </a: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endParaRPr lang="en-US" altLang="ja-JP" sz="1050" i="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４：</a:t>
            </a: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余分な油をキッチンペーパーで拭き取る。</a:t>
            </a:r>
            <a:endParaRPr lang="en-US" altLang="ja-JP" sz="1050" dirty="0">
              <a:latin typeface="HGMaruGothicMPRO"/>
              <a:ea typeface="HGMaruGothicMPRO"/>
              <a:cs typeface="HG丸ｺﾞｼｯｸM-PRO"/>
            </a:endParaRPr>
          </a:p>
          <a:p>
            <a:endParaRPr lang="en-US" altLang="ja-JP" sz="1050" dirty="0">
              <a:latin typeface="HGMaruGothicMPRO"/>
              <a:ea typeface="HGMaruGothicMPRO"/>
              <a:cs typeface="HG丸ｺﾞｼｯｸM-PRO"/>
            </a:endParaRPr>
          </a:p>
          <a:p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５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  <a:sym typeface="Wingdings" panose="05000000000000000000" pitchFamily="2" charset="2"/>
              </a:rPr>
              <a:t>：よく混ぜた</a:t>
            </a:r>
            <a:r>
              <a:rPr lang="en-US" altLang="ja-JP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  <a:sym typeface="Wingdings" panose="05000000000000000000" pitchFamily="2" charset="2"/>
              </a:rPr>
              <a:t>【A】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  <a:sym typeface="Wingdings" panose="05000000000000000000" pitchFamily="2" charset="2"/>
              </a:rPr>
              <a:t>を回し掛ける。</a:t>
            </a: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  <a:sym typeface="Wingdings" panose="05000000000000000000" pitchFamily="2" charset="2"/>
            </a:endParaRPr>
          </a:p>
          <a:p>
            <a:endParaRPr lang="en-US" altLang="ja-JP" sz="1050" i="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  <a:sym typeface="Wingdings" panose="05000000000000000000" pitchFamily="2" charset="2"/>
            </a:endParaRPr>
          </a:p>
          <a:p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  <a:sym typeface="Wingdings" panose="05000000000000000000" pitchFamily="2" charset="2"/>
              </a:rPr>
              <a:t>６：タレにとろみが出たら、器に盛り付ける。</a:t>
            </a:r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  <a:sym typeface="Wingdings" panose="05000000000000000000" pitchFamily="2" charset="2"/>
            </a:endParaRPr>
          </a:p>
        </p:txBody>
      </p:sp>
      <p:sp>
        <p:nvSpPr>
          <p:cNvPr id="30" name="AutoShape 10">
            <a:extLst>
              <a:ext uri="{FF2B5EF4-FFF2-40B4-BE49-F238E27FC236}">
                <a16:creationId xmlns:a16="http://schemas.microsoft.com/office/drawing/2014/main" id="{391914A3-37E9-E1F9-528A-69BB48BEB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994" y="3014987"/>
            <a:ext cx="4909449" cy="2183820"/>
          </a:xfrm>
          <a:prstGeom prst="foldedCorner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144000" tIns="144000" rIns="144000" bIns="14400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300"/>
              </a:lnSpc>
              <a:defRPr sz="1000"/>
            </a:pPr>
            <a:r>
              <a:rPr lang="en-US" altLang="ja-JP" sz="1200" b="1" i="0" strike="noStrike" dirty="0">
                <a:solidFill>
                  <a:srgbClr val="000000"/>
                </a:solidFill>
                <a:latin typeface="HGMaruGothicMPRO"/>
                <a:ea typeface="HGMaruGothicMPRO"/>
                <a:cs typeface="HG丸ｺﾞｼｯｸM-PRO"/>
              </a:rPr>
              <a:t>《</a:t>
            </a:r>
            <a:r>
              <a:rPr lang="ja-JP" altLang="en-US" sz="1200" b="1" i="0" strike="noStrike" dirty="0">
                <a:solidFill>
                  <a:srgbClr val="000000"/>
                </a:solidFill>
                <a:latin typeface="HGMaruGothicMPRO"/>
                <a:ea typeface="HGMaruGothicMPRO"/>
                <a:cs typeface="HG丸ｺﾞｼｯｸM-PRO"/>
              </a:rPr>
              <a:t>材料：２</a:t>
            </a:r>
            <a:r>
              <a:rPr lang="ja-JP" altLang="en-US" sz="1200" b="1" i="0" strike="noStrike" dirty="0">
                <a:latin typeface="HGMaruGothicMPRO"/>
                <a:ea typeface="HGMaruGothicMPRO"/>
                <a:cs typeface="HG丸ｺﾞｼｯｸM-PRO"/>
              </a:rPr>
              <a:t>人前</a:t>
            </a:r>
            <a:r>
              <a:rPr lang="en-US" altLang="ja-JP" sz="1200" b="1" i="0" strike="noStrike" dirty="0">
                <a:solidFill>
                  <a:srgbClr val="000000"/>
                </a:solidFill>
                <a:latin typeface="HGMaruGothicMPRO"/>
                <a:ea typeface="HGMaruGothicMPRO"/>
                <a:cs typeface="HG丸ｺﾞｼｯｸM-PRO"/>
              </a:rPr>
              <a:t>》</a:t>
            </a:r>
            <a:endParaRPr lang="en-US" altLang="ja-JP" sz="1200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豚肉（薄切り）　</a:t>
            </a:r>
            <a:r>
              <a:rPr lang="en" altLang="ja-JP" sz="1050" dirty="0">
                <a:latin typeface="HGMaruGothicMPRO"/>
                <a:ea typeface="HGMaruGothicMPRO"/>
                <a:cs typeface="HG丸ｺﾞｼｯｸM-PRO"/>
              </a:rPr>
              <a:t>160g</a:t>
            </a:r>
            <a:endParaRPr lang="en-US" altLang="ja-JP" sz="1050" dirty="0">
              <a:latin typeface="HGMaruGothicMPRO"/>
              <a:ea typeface="HGMaruGothicMPRO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マイタケ　１パック</a:t>
            </a:r>
            <a:endParaRPr lang="en-US" altLang="ja-JP" sz="1050" dirty="0">
              <a:latin typeface="HGMaruGothicMPRO"/>
              <a:ea typeface="HGMaruGothicMPRO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ニンニク（すりおろし）　小さじ</a:t>
            </a:r>
            <a:r>
              <a:rPr lang="en-US" altLang="ja-JP" sz="1050" dirty="0">
                <a:latin typeface="HGMaruGothicMPRO"/>
                <a:ea typeface="HGMaruGothicMPRO"/>
                <a:cs typeface="HG丸ｺﾞｼｯｸM-PRO"/>
              </a:rPr>
              <a:t>1</a:t>
            </a: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バター　</a:t>
            </a:r>
            <a:r>
              <a:rPr lang="en" altLang="ja-JP" sz="1050" dirty="0">
                <a:latin typeface="HGMaruGothicMPRO"/>
                <a:ea typeface="HGMaruGothicMPRO"/>
                <a:cs typeface="HG丸ｺﾞｼｯｸM-PRO"/>
              </a:rPr>
              <a:t>20g</a:t>
            </a:r>
            <a:endParaRPr lang="en-US" altLang="ja-JP" sz="1050" dirty="0">
              <a:latin typeface="HGMaruGothicMPRO"/>
              <a:ea typeface="HGMaruGothicMPRO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　　</a:t>
            </a:r>
            <a:endParaRPr lang="en-US" altLang="ja-JP" sz="1050" dirty="0">
              <a:latin typeface="HGMaruGothicMPRO"/>
              <a:ea typeface="HGMaruGothicMPRO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en-US" altLang="ja-JP" sz="1050" dirty="0">
                <a:latin typeface="HGMaruGothicMPRO"/>
                <a:ea typeface="HGMaruGothicMPRO"/>
                <a:cs typeface="HG丸ｺﾞｼｯｸM-PRO"/>
              </a:rPr>
              <a:t>【A】</a:t>
            </a: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しょうゆ　小さじ</a:t>
            </a:r>
            <a:r>
              <a:rPr lang="en-US" altLang="ja-JP" sz="1050" dirty="0">
                <a:latin typeface="HGMaruGothicMPRO"/>
                <a:ea typeface="HGMaruGothicMPRO"/>
                <a:cs typeface="HG丸ｺﾞｼｯｸM-PRO"/>
              </a:rPr>
              <a:t>2</a:t>
            </a: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みりん　小さじ</a:t>
            </a:r>
            <a:r>
              <a:rPr lang="en-US" altLang="ja-JP" sz="1050" dirty="0">
                <a:latin typeface="HGMaruGothicMPRO"/>
                <a:ea typeface="HGMaruGothicMPRO"/>
                <a:cs typeface="HG丸ｺﾞｼｯｸM-PRO"/>
              </a:rPr>
              <a:t>1</a:t>
            </a:r>
          </a:p>
        </p:txBody>
      </p:sp>
      <p:sp>
        <p:nvSpPr>
          <p:cNvPr id="33" name="Text Box 89">
            <a:extLst>
              <a:ext uri="{FF2B5EF4-FFF2-40B4-BE49-F238E27FC236}">
                <a16:creationId xmlns:a16="http://schemas.microsoft.com/office/drawing/2014/main" id="{EA2DF071-13C1-1008-9DAC-33FCC3CA2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7484" y="153066"/>
            <a:ext cx="3870057" cy="731473"/>
          </a:xfrm>
          <a:prstGeom prst="rect">
            <a:avLst/>
          </a:prstGeom>
          <a:noFill/>
          <a:ln>
            <a:noFill/>
          </a:ln>
        </p:spPr>
        <p:txBody>
          <a:bodyPr wrap="square" lIns="54864" tIns="27432" rIns="54864" bIns="27432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000"/>
            </a:pPr>
            <a:r>
              <a:rPr lang="en-US" altLang="ja-JP" sz="2400" b="1" i="0" strike="noStrike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〈2026</a:t>
            </a:r>
            <a:r>
              <a:rPr lang="ja-JP" altLang="en-US" sz="2400" b="1" i="0" strike="noStrike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年９月版</a:t>
            </a:r>
            <a:r>
              <a:rPr lang="en-US" altLang="ja-JP" sz="2400" b="1" i="0" strike="noStrike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〉</a:t>
            </a:r>
          </a:p>
        </p:txBody>
      </p:sp>
      <p:sp>
        <p:nvSpPr>
          <p:cNvPr id="35" name="Text Box 1833">
            <a:extLst>
              <a:ext uri="{FF2B5EF4-FFF2-40B4-BE49-F238E27FC236}">
                <a16:creationId xmlns:a16="http://schemas.microsoft.com/office/drawing/2014/main" id="{096E4CA7-0947-4D38-A086-FDCD1DD37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9225" y="2690793"/>
            <a:ext cx="4960001" cy="110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" tIns="18288" rIns="0" bIns="18288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b="0" i="0" dirty="0">
                <a:effectLst/>
                <a:latin typeface="HGMaruGothicMPRO"/>
                <a:ea typeface="HGMaruGothicMPRO"/>
              </a:rPr>
              <a:t>　カンパチは</a:t>
            </a:r>
            <a:r>
              <a:rPr lang="ja-JP" altLang="en-US" sz="1050" dirty="0">
                <a:latin typeface="HGMaruGothicMPRO"/>
                <a:ea typeface="HGMaruGothicMPRO"/>
              </a:rPr>
              <a:t>タンパク質</a:t>
            </a:r>
            <a:r>
              <a:rPr lang="ja-JP" altLang="en" sz="1050" dirty="0">
                <a:latin typeface="HGMaruGothicMPRO"/>
                <a:ea typeface="HGMaruGothicMPRO"/>
              </a:rPr>
              <a:t>、</a:t>
            </a:r>
            <a:r>
              <a:rPr lang="en" altLang="ja-JP" sz="1050" dirty="0">
                <a:latin typeface="HGMaruGothicMPRO"/>
                <a:ea typeface="HGMaruGothicMPRO"/>
              </a:rPr>
              <a:t>DHA</a:t>
            </a:r>
            <a:r>
              <a:rPr lang="ja-JP" altLang="en" sz="1050" dirty="0">
                <a:latin typeface="HGMaruGothicMPRO"/>
                <a:ea typeface="HGMaruGothicMPRO"/>
              </a:rPr>
              <a:t>、</a:t>
            </a:r>
            <a:r>
              <a:rPr lang="en" altLang="ja-JP" sz="1050" dirty="0">
                <a:latin typeface="HGMaruGothicMPRO"/>
                <a:ea typeface="HGMaruGothicMPRO"/>
              </a:rPr>
              <a:t>EPA</a:t>
            </a:r>
            <a:r>
              <a:rPr lang="ja-JP" altLang="en-US" sz="1050" dirty="0">
                <a:latin typeface="HGMaruGothicMPRO"/>
                <a:ea typeface="HGMaruGothicMPRO"/>
              </a:rPr>
              <a:t>、ビタミン</a:t>
            </a:r>
            <a:r>
              <a:rPr lang="en" altLang="ja-JP" sz="1050" dirty="0">
                <a:latin typeface="HGMaruGothicMPRO"/>
                <a:ea typeface="HGMaruGothicMPRO"/>
              </a:rPr>
              <a:t>B12</a:t>
            </a:r>
            <a:r>
              <a:rPr lang="ja-JP" altLang="en-US" sz="1050" dirty="0">
                <a:latin typeface="HGMaruGothicMPRO"/>
                <a:ea typeface="HGMaruGothicMPRO"/>
              </a:rPr>
              <a:t>、ビタミン</a:t>
            </a:r>
            <a:r>
              <a:rPr lang="en-US" altLang="ja-JP" sz="1050" dirty="0">
                <a:latin typeface="HGMaruGothicMPRO"/>
                <a:ea typeface="HGMaruGothicMPRO"/>
              </a:rPr>
              <a:t>D</a:t>
            </a:r>
            <a:r>
              <a:rPr lang="ja-JP" altLang="en-US" sz="1050" dirty="0">
                <a:latin typeface="HGMaruGothicMPRO"/>
                <a:ea typeface="HGMaruGothicMPRO"/>
              </a:rPr>
              <a:t>、カルシウム、カリウムなどを多く含む。</a:t>
            </a:r>
            <a:endParaRPr lang="en-US" altLang="ja-JP" sz="1050" dirty="0">
              <a:latin typeface="HGMaruGothicMPRO"/>
              <a:ea typeface="HGMaruGothicMPRO"/>
            </a:endParaRPr>
          </a:p>
          <a:p>
            <a:r>
              <a:rPr lang="ja-JP" altLang="en-US" sz="1050" dirty="0">
                <a:latin typeface="HGMaruGothicMPRO"/>
                <a:ea typeface="HGMaruGothicMPRO"/>
              </a:rPr>
              <a:t>　ビタミン</a:t>
            </a:r>
            <a:r>
              <a:rPr lang="en" altLang="ja-JP" sz="1050" dirty="0">
                <a:latin typeface="HGMaruGothicMPRO"/>
                <a:ea typeface="HGMaruGothicMPRO"/>
              </a:rPr>
              <a:t>B12</a:t>
            </a:r>
            <a:r>
              <a:rPr lang="ja-JP" altLang="en-US" sz="1050" dirty="0">
                <a:latin typeface="HGMaruGothicMPRO"/>
                <a:ea typeface="HGMaruGothicMPRO"/>
              </a:rPr>
              <a:t>は、赤血球の生成や神経細胞の修復機能があるといわれており、ビタミン</a:t>
            </a:r>
            <a:r>
              <a:rPr lang="en" altLang="ja-JP" sz="1050" dirty="0">
                <a:latin typeface="HGMaruGothicMPRO"/>
                <a:ea typeface="HGMaruGothicMPRO"/>
              </a:rPr>
              <a:t>B12</a:t>
            </a:r>
            <a:r>
              <a:rPr lang="ja-JP" altLang="en-US" sz="1050" dirty="0">
                <a:latin typeface="HGMaruGothicMPRO"/>
                <a:ea typeface="HGMaruGothicMPRO"/>
              </a:rPr>
              <a:t>が不足すると、造血作用等に支障をきたし、貧血の症状を引き起こす。また、ビタミン</a:t>
            </a:r>
            <a:r>
              <a:rPr lang="en" altLang="ja-JP" sz="1050" dirty="0">
                <a:latin typeface="HGMaruGothicMPRO"/>
                <a:ea typeface="HGMaruGothicMPRO"/>
              </a:rPr>
              <a:t>D</a:t>
            </a:r>
            <a:r>
              <a:rPr lang="ja-JP" altLang="en-US" sz="1050" dirty="0">
                <a:latin typeface="HGMaruGothicMPRO"/>
                <a:ea typeface="HGMaruGothicMPRO"/>
              </a:rPr>
              <a:t>は腸でのカルシウムとリンの吸収を促進し、骨の形成には欠かせないビタミンだ。積極的に取り入れるようにしよう。</a:t>
            </a:r>
            <a:endParaRPr lang="en-US" altLang="ja-JP" sz="1050" dirty="0">
              <a:latin typeface="HGMaruGothicMPRO"/>
              <a:ea typeface="HGMaruGothicMPRO"/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F6C3CB4F-7708-D397-2BF2-2F2ABBF5D7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827" y="1014116"/>
            <a:ext cx="5772891" cy="695729"/>
          </a:xfrm>
          <a:prstGeom prst="rect">
            <a:avLst/>
          </a:prstGeom>
          <a:effectLst/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FF3BFA18-17AF-1CB7-FAB5-7BA1C19517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02" y="1098326"/>
            <a:ext cx="5550030" cy="674557"/>
          </a:xfrm>
          <a:prstGeom prst="rect">
            <a:avLst/>
          </a:prstGeom>
          <a:effectLst/>
        </p:spPr>
      </p:pic>
      <p:sp>
        <p:nvSpPr>
          <p:cNvPr id="42" name="テキスト ボックス 175">
            <a:extLst>
              <a:ext uri="{FF2B5EF4-FFF2-40B4-BE49-F238E27FC236}">
                <a16:creationId xmlns:a16="http://schemas.microsoft.com/office/drawing/2014/main" id="{A7753349-BD84-7C4A-BBD3-FE644031C150}"/>
              </a:ext>
            </a:extLst>
          </p:cNvPr>
          <p:cNvSpPr txBox="1"/>
          <p:nvPr/>
        </p:nvSpPr>
        <p:spPr bwMode="auto">
          <a:xfrm>
            <a:off x="10744200" y="9196343"/>
            <a:ext cx="9425048" cy="278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18288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  <a:cs typeface="Helvetica"/>
              </a:rPr>
              <a:t>　</a:t>
            </a:r>
            <a:r>
              <a:rPr lang="ja-JP" altLang="en-US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季節の変わる９月。今年は猛暑が続いており、残暑も厳しいことが予想されるが、気温の低下ととも</a:t>
            </a:r>
            <a:r>
              <a:rPr lang="ja-JP" altLang="en-US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にお客様の</a:t>
            </a:r>
            <a:r>
              <a:rPr lang="ja-JP" altLang="en-US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嗜好もぐっと「秋」に進む。夏物商品を処分し、早めに秋の売場に移行しよう。新商品も一気に発売されるため、タイミングを逃さないように注意。例年、秋祭りなどのイベントが盛んな時季だが、柔軟な対応が必要。</a:t>
            </a:r>
            <a:r>
              <a:rPr lang="ja-JP" altLang="en-US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イベントの</a:t>
            </a:r>
            <a:r>
              <a:rPr lang="ja-JP" altLang="en-US">
                <a:latin typeface="HGMaruGothicMPRO" panose="020F0600000000000000" pitchFamily="34" charset="-128"/>
                <a:ea typeface="HGMaruGothicMPRO" panose="020F0600000000000000" pitchFamily="34" charset="-128"/>
              </a:rPr>
              <a:t>有無</a:t>
            </a:r>
            <a:r>
              <a:rPr lang="ja-JP" altLang="en-US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に</a:t>
            </a:r>
            <a:r>
              <a:rPr lang="ja-JP" altLang="en-US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よって売れ方は大きく変わるため、開催</a:t>
            </a:r>
            <a:r>
              <a:rPr lang="ja-JP" altLang="en-US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情報はこまめ</a:t>
            </a:r>
            <a:r>
              <a:rPr lang="ja-JP" altLang="en-US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にチェックしよう。天気の良い週末</a:t>
            </a:r>
            <a:r>
              <a:rPr lang="ja-JP" altLang="en-US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やシルバーウィーク</a:t>
            </a:r>
            <a:r>
              <a:rPr lang="ja-JP" altLang="en-US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は、キャンプやピクニックなど屋外レジャーの需要が高まる。行楽立地やロードサイド立地、駅前立地は人の動きが活発になるため、欠品には注意しよう。</a:t>
            </a:r>
            <a:endParaRPr lang="en-US" altLang="ja-JP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lang="en-US" altLang="ja-JP" b="1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 b="1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◆新米</a:t>
            </a:r>
            <a:endParaRPr lang="en-US" altLang="ja-JP" b="1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　新米の入荷が本格化してくる。新米のおいしさを家庭で楽しめる「新米に合うおかずメニュー特集」を企画し、各部門連携して関連販売を強化する。地場産の新米、人気ブランド米の他、品種改良による新銘柄も豊富だ。</a:t>
            </a:r>
            <a:r>
              <a:rPr lang="en-US" altLang="ja-JP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5</a:t>
            </a:r>
            <a:r>
              <a:rPr lang="en-US" altLang="ja-JP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㎏</a:t>
            </a:r>
            <a:r>
              <a:rPr lang="ja-JP" altLang="en-US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、</a:t>
            </a:r>
            <a:r>
              <a:rPr lang="en-US" altLang="ja-JP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10</a:t>
            </a:r>
            <a:r>
              <a:rPr lang="en-US" altLang="ja-JP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㎏</a:t>
            </a:r>
            <a:r>
              <a:rPr lang="ja-JP" altLang="en-US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の通常サイズ以外に、この時季限定「お試し新米」として少量パックも販売。積極的に試食販売を行い販売効果を高めたい。 </a:t>
            </a:r>
            <a:endParaRPr lang="en-US" altLang="ja-JP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lang="en-US" altLang="ja-JP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b="1" dirty="0">
                <a:latin typeface="HGMaruGothicMPRO" panose="020F0600000000000000" pitchFamily="34" charset="-128"/>
                <a:ea typeface="HGMaruGothicMPRO" panose="020F0600000000000000" pitchFamily="34" charset="-128"/>
                <a:cs typeface="HG丸ｺﾞｼｯｸM-PRO"/>
              </a:rPr>
              <a:t>◆防災</a:t>
            </a:r>
            <a:endParaRPr lang="en-US" altLang="ja-JP" b="1" dirty="0">
              <a:latin typeface="HGMaruGothicMPRO" panose="020F0600000000000000" pitchFamily="34" charset="-128"/>
              <a:ea typeface="HGMaruGothicMPRO" panose="020F0600000000000000" pitchFamily="34" charset="-128"/>
              <a:cs typeface="HG丸ｺﾞｼｯｸM-PRO"/>
            </a:endParaRPr>
          </a:p>
          <a:p>
            <a:r>
              <a:rPr lang="ja-JP" altLang="en-US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　 ９月１日の「防災の日」を過ぎると防災意識が低下することが懸念される。台風・長雨対策用のストック食材需要を捉えた販促を行う。長期保存可能な缶詰など</a:t>
            </a:r>
            <a:r>
              <a:rPr lang="ja-JP" altLang="en-US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、</a:t>
            </a:r>
            <a:r>
              <a:rPr lang="ja-JP" altLang="en-US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即食性の高い非常食となる。また、非常食を日常でも活用できるメニュー提案を行う。連休の外出時の簡便商品としても使えることを訴求したい。</a:t>
            </a:r>
            <a:endParaRPr lang="en-US" altLang="ja-JP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44" name="テキスト ボックス 177">
            <a:extLst>
              <a:ext uri="{FF2B5EF4-FFF2-40B4-BE49-F238E27FC236}">
                <a16:creationId xmlns:a16="http://schemas.microsoft.com/office/drawing/2014/main" id="{23C0544A-B008-F90D-9F80-5CCCEFBB8E72}"/>
              </a:ext>
            </a:extLst>
          </p:cNvPr>
          <p:cNvSpPr txBox="1"/>
          <p:nvPr/>
        </p:nvSpPr>
        <p:spPr bwMode="auto">
          <a:xfrm>
            <a:off x="10744200" y="8454702"/>
            <a:ext cx="9093336" cy="56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18288" rIns="0" bIns="0" rtlCol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3200" dirty="0">
                <a:latin typeface="HG創英角ｺﾞｼｯｸUB"/>
                <a:ea typeface="HG創英角ｺﾞｼｯｸUB"/>
                <a:cs typeface="HG創英角ｺﾞｼｯｸUB"/>
              </a:rPr>
              <a:t>９月</a:t>
            </a:r>
            <a:r>
              <a:rPr lang="ja-JP" altLang="en-US" sz="3200" dirty="0">
                <a:solidFill>
                  <a:schemeClr val="tx1"/>
                </a:solidFill>
                <a:latin typeface="HG創英角ｺﾞｼｯｸUB"/>
                <a:ea typeface="HG創英角ｺﾞｼｯｸUB"/>
                <a:cs typeface="HG創英角ｺﾞｼｯｸUB"/>
              </a:rPr>
              <a:t>の販促ポイント</a:t>
            </a:r>
          </a:p>
        </p:txBody>
      </p:sp>
      <p:sp>
        <p:nvSpPr>
          <p:cNvPr id="48" name="AutoShape 6">
            <a:extLst>
              <a:ext uri="{FF2B5EF4-FFF2-40B4-BE49-F238E27FC236}">
                <a16:creationId xmlns:a16="http://schemas.microsoft.com/office/drawing/2014/main" id="{6B742487-2185-A556-1A9A-6F1A6C292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2351" y="2062724"/>
            <a:ext cx="5067250" cy="48714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45720" tIns="22860" rIns="45720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800" b="1" i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ヒラギノ角ゴ ProN W6"/>
              </a:rPr>
              <a:t>マイタケ</a:t>
            </a:r>
          </a:p>
        </p:txBody>
      </p:sp>
      <p:sp>
        <p:nvSpPr>
          <p:cNvPr id="49" name="AutoShape 10">
            <a:extLst>
              <a:ext uri="{FF2B5EF4-FFF2-40B4-BE49-F238E27FC236}">
                <a16:creationId xmlns:a16="http://schemas.microsoft.com/office/drawing/2014/main" id="{C281C280-D764-81A0-95FF-1E82EDDCB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21" y="3014987"/>
            <a:ext cx="4503990" cy="2183821"/>
          </a:xfrm>
          <a:prstGeom prst="foldedCorner">
            <a:avLst>
              <a:gd name="adj" fmla="val 125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144000" tIns="144000" rIns="144000" bIns="14400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300"/>
              </a:lnSpc>
              <a:defRPr sz="1000"/>
            </a:pPr>
            <a:r>
              <a:rPr lang="en-US" altLang="ja-JP" sz="1200" b="1" i="0" strike="noStrike" dirty="0">
                <a:solidFill>
                  <a:srgbClr val="000000"/>
                </a:solidFill>
                <a:latin typeface="HGMaruGothicMPRO"/>
                <a:ea typeface="HGMaruGothicMPRO"/>
                <a:cs typeface="HG丸ｺﾞｼｯｸM-PRO"/>
              </a:rPr>
              <a:t>《</a:t>
            </a:r>
            <a:r>
              <a:rPr lang="ja-JP" altLang="en-US" sz="1200" b="1" i="0" strike="noStrike" dirty="0">
                <a:solidFill>
                  <a:srgbClr val="000000"/>
                </a:solidFill>
                <a:latin typeface="HGMaruGothicMPRO"/>
                <a:ea typeface="HGMaruGothicMPRO"/>
                <a:cs typeface="HG丸ｺﾞｼｯｸM-PRO"/>
              </a:rPr>
              <a:t>材料：２人前</a:t>
            </a:r>
            <a:r>
              <a:rPr lang="en-US" altLang="ja-JP" sz="1200" b="1" i="0" strike="noStrike" dirty="0">
                <a:solidFill>
                  <a:srgbClr val="000000"/>
                </a:solidFill>
                <a:latin typeface="HGMaruGothicMPRO"/>
                <a:ea typeface="HGMaruGothicMPRO"/>
                <a:cs typeface="HG丸ｺﾞｼｯｸM-PRO"/>
              </a:rPr>
              <a:t>》</a:t>
            </a:r>
            <a:endParaRPr lang="en-US" altLang="ja-JP" sz="1000" dirty="0">
              <a:latin typeface="HGMaruGothicMPRO"/>
              <a:ea typeface="HGMaruGothicMPRO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</a:rPr>
              <a:t>カンパチ（切り身）　</a:t>
            </a:r>
            <a:r>
              <a:rPr lang="en-US" altLang="ja-JP" sz="1050" dirty="0">
                <a:latin typeface="HGMaruGothicMPRO"/>
                <a:ea typeface="HGMaruGothicMPRO"/>
              </a:rPr>
              <a:t>2</a:t>
            </a:r>
            <a:r>
              <a:rPr lang="ja-JP" altLang="en-US" sz="1050" dirty="0">
                <a:latin typeface="HGMaruGothicMPRO"/>
                <a:ea typeface="HGMaruGothicMPRO"/>
              </a:rPr>
              <a:t>切れ</a:t>
            </a:r>
            <a:endParaRPr lang="en-US" altLang="ja-JP" sz="1050" dirty="0">
              <a:latin typeface="HGMaruGothicMPRO"/>
              <a:ea typeface="HGMaruGothicM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塩　適量　　</a:t>
            </a:r>
            <a:endParaRPr lang="en-US" altLang="ja-JP" sz="1050" dirty="0">
              <a:latin typeface="HGMaruGothicMPRO"/>
              <a:ea typeface="HGMaruGothicMPRO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小麦粉　適量　　ごま油　適量</a:t>
            </a:r>
            <a:endParaRPr lang="en-US" altLang="ja-JP" sz="1050" dirty="0">
              <a:latin typeface="HGMaruGothicMPRO"/>
              <a:ea typeface="HGMaruGothicMPRO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en-US" altLang="ja-JP" sz="1050" dirty="0">
                <a:latin typeface="HGMaruGothicMPRO"/>
                <a:ea typeface="HGMaruGothicMPRO"/>
                <a:cs typeface="HG丸ｺﾞｼｯｸM-PRO"/>
              </a:rPr>
              <a:t>【A】</a:t>
            </a: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しょうゆ　大さじ３</a:t>
            </a:r>
            <a:endParaRPr lang="en-US" altLang="ja-JP" sz="1050" dirty="0">
              <a:latin typeface="HGMaruGothicMPRO"/>
              <a:ea typeface="HGMaruGothicMPRO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みりん　大さじ３</a:t>
            </a:r>
            <a:endParaRPr lang="en-US" altLang="ja-JP" sz="1050" dirty="0">
              <a:latin typeface="HGMaruGothicMPRO"/>
              <a:ea typeface="HGMaruGothicMPRO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酒　大さじ</a:t>
            </a:r>
            <a:r>
              <a:rPr lang="en-US" altLang="ja-JP" sz="1050" dirty="0">
                <a:latin typeface="HGMaruGothicMPRO"/>
                <a:ea typeface="HGMaruGothicMPRO"/>
                <a:cs typeface="HG丸ｺﾞｼｯｸM-PRO"/>
              </a:rPr>
              <a:t>1</a:t>
            </a: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砂糖　大さじ</a:t>
            </a:r>
            <a:r>
              <a:rPr lang="en-US" altLang="ja-JP" sz="1050" dirty="0">
                <a:latin typeface="HGMaruGothicMPRO"/>
                <a:ea typeface="HGMaruGothicMPRO"/>
                <a:cs typeface="HG丸ｺﾞｼｯｸM-PRO"/>
              </a:rPr>
              <a:t>2</a:t>
            </a:r>
          </a:p>
          <a:p>
            <a:pPr rtl="1">
              <a:lnSpc>
                <a:spcPts val="1600"/>
              </a:lnSpc>
              <a:defRPr sz="1000"/>
            </a:pPr>
            <a:r>
              <a:rPr lang="ja-JP" altLang="en-US" sz="1050" dirty="0">
                <a:latin typeface="HGMaruGothicMPRO"/>
                <a:ea typeface="HGMaruGothicMPRO"/>
                <a:cs typeface="HG丸ｺﾞｼｯｸM-PRO"/>
              </a:rPr>
              <a:t>おろし生姜　大さじ</a:t>
            </a:r>
            <a:r>
              <a:rPr lang="en-US" altLang="ja-JP" sz="1050" dirty="0">
                <a:latin typeface="HGMaruGothicMPRO"/>
                <a:ea typeface="HGMaruGothicMPRO"/>
                <a:cs typeface="HG丸ｺﾞｼｯｸM-PRO"/>
              </a:rPr>
              <a:t>2</a:t>
            </a:r>
          </a:p>
          <a:p>
            <a:pPr rtl="1">
              <a:lnSpc>
                <a:spcPts val="1600"/>
              </a:lnSpc>
              <a:defRPr sz="1000"/>
            </a:pPr>
            <a:endParaRPr lang="en-US" altLang="ja-JP" sz="1050" dirty="0">
              <a:latin typeface="HGMaruGothicMPRO"/>
              <a:ea typeface="HGMaruGothicMPRO"/>
              <a:cs typeface="HG丸ｺﾞｼｯｸM-PRO"/>
            </a:endParaRPr>
          </a:p>
          <a:p>
            <a:pPr rtl="1">
              <a:lnSpc>
                <a:spcPts val="1600"/>
              </a:lnSpc>
              <a:defRPr sz="1000"/>
            </a:pPr>
            <a:endParaRPr lang="en-US" altLang="ja-JP" sz="1200" dirty="0">
              <a:latin typeface="HGMaruGothicMPRO"/>
              <a:ea typeface="HGMaruGothicMPRO"/>
              <a:cs typeface="HG丸ｺﾞｼｯｸM-PRO"/>
            </a:endParaRPr>
          </a:p>
        </p:txBody>
      </p:sp>
      <p:sp>
        <p:nvSpPr>
          <p:cNvPr id="50" name="AutoShape 16">
            <a:extLst>
              <a:ext uri="{FF2B5EF4-FFF2-40B4-BE49-F238E27FC236}">
                <a16:creationId xmlns:a16="http://schemas.microsoft.com/office/drawing/2014/main" id="{3D72067A-F8DB-A8FE-57AA-924D61CCA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02" y="1098326"/>
            <a:ext cx="5158281" cy="669234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 lIns="73152" tIns="36576" rIns="73152" bIns="36576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ja-JP" altLang="en-US" sz="3000" b="1" i="0" u="none" strike="noStrike" baseline="0">
              <a:solidFill>
                <a:srgbClr val="FF6600"/>
              </a:solidFill>
              <a:latin typeface="HGS創英角ﾎﾟｯﾌﾟ体"/>
              <a:ea typeface="HGS創英角ﾎﾟｯﾌﾟ体"/>
            </a:endParaRP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43B73EF4-29A7-035F-37E0-DF878946012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17" y="1157086"/>
            <a:ext cx="6249547" cy="674557"/>
          </a:xfrm>
          <a:prstGeom prst="rect">
            <a:avLst/>
          </a:prstGeom>
          <a:effectLst/>
        </p:spPr>
      </p:pic>
      <p:sp>
        <p:nvSpPr>
          <p:cNvPr id="55" name="AutoShape 17">
            <a:extLst>
              <a:ext uri="{FF2B5EF4-FFF2-40B4-BE49-F238E27FC236}">
                <a16:creationId xmlns:a16="http://schemas.microsoft.com/office/drawing/2014/main" id="{00B4B627-926A-D006-B06B-9268F2E83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0969" y="1058105"/>
            <a:ext cx="5406294" cy="655344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 lIns="73152" tIns="36576" rIns="73152" bIns="36576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ja-JP" altLang="en-US" sz="3000" b="1" i="0" u="none" strike="noStrike" baseline="0">
              <a:solidFill>
                <a:srgbClr val="0000FF"/>
              </a:solidFill>
              <a:latin typeface="HGS創英角ﾎﾟｯﾌﾟ体"/>
              <a:ea typeface="HGS創英角ﾎﾟｯﾌﾟ体"/>
            </a:endParaRPr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A48D8C4E-E486-F37E-4A04-CDA7796571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9392" y="1046818"/>
            <a:ext cx="6300568" cy="714779"/>
          </a:xfrm>
          <a:prstGeom prst="rect">
            <a:avLst/>
          </a:prstGeom>
          <a:effectLst/>
        </p:spPr>
      </p:pic>
      <p:sp>
        <p:nvSpPr>
          <p:cNvPr id="57" name="Text Box 1833">
            <a:extLst>
              <a:ext uri="{FF2B5EF4-FFF2-40B4-BE49-F238E27FC236}">
                <a16:creationId xmlns:a16="http://schemas.microsoft.com/office/drawing/2014/main" id="{198D671C-1C76-1A5B-5AAE-1280CF2C1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2351" y="2774165"/>
            <a:ext cx="4812727" cy="110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" tIns="18288" rIns="0" bIns="18288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　マイタケは</a:t>
            </a:r>
            <a:r>
              <a:rPr lang="el-GR" altLang="ja-JP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β</a:t>
            </a:r>
            <a:r>
              <a:rPr lang="ja-JP" altLang="en-US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グルカン、ビタミン</a:t>
            </a:r>
            <a:r>
              <a:rPr lang="en" altLang="ja-JP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D</a:t>
            </a:r>
            <a:r>
              <a:rPr lang="ja-JP" altLang="en-US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、ビタミン</a:t>
            </a:r>
            <a:r>
              <a:rPr lang="en" altLang="ja-JP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B2</a:t>
            </a:r>
            <a:r>
              <a:rPr lang="ja-JP" altLang="en-US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、食物繊維、葉酸、カリウム、ナイアシンなどを多く含む。</a:t>
            </a:r>
            <a:endParaRPr lang="en-US" altLang="ja-JP" sz="1050" i="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　マイタケをはじめとしたキノコ由来の</a:t>
            </a:r>
            <a:r>
              <a:rPr lang="el-GR" altLang="ja-JP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β</a:t>
            </a:r>
            <a:r>
              <a:rPr lang="ja-JP" altLang="en-US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グルカンは、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不</a:t>
            </a:r>
            <a:r>
              <a:rPr lang="ja-JP" altLang="en-US" sz="1050" i="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溶性食物繊維で便のかさを増やす働きがあり、便通がスムーズになる効果が期待できる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。また、</a:t>
            </a:r>
            <a:r>
              <a:rPr lang="el-GR" altLang="ja-JP" sz="105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β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グルカンを摂取することで、ウイルスや細菌に対する抵抗力が高くなる一方、アレルギー対策にも役立つとされる。</a:t>
            </a:r>
            <a:endParaRPr lang="en-US" altLang="ja-JP" sz="1050" i="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58" name="Text Box 1833">
            <a:extLst>
              <a:ext uri="{FF2B5EF4-FFF2-40B4-BE49-F238E27FC236}">
                <a16:creationId xmlns:a16="http://schemas.microsoft.com/office/drawing/2014/main" id="{98657918-AFA0-E6DE-DFD7-A574B51CE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2352" y="4367422"/>
            <a:ext cx="4960001" cy="67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" tIns="18288" rIns="0" bIns="18288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dirty="0">
                <a:latin typeface="HGMaruGothicMPRO"/>
                <a:ea typeface="HGMaruGothicMPRO"/>
              </a:rPr>
              <a:t>　澄んだ目をしていて、エラの内側が鮮やかな赤色をしているものは新鮮だ。</a:t>
            </a:r>
            <a:endParaRPr lang="en-US" altLang="ja-JP" sz="1050" dirty="0">
              <a:latin typeface="HGMaruGothicMPRO"/>
              <a:ea typeface="HGMaruGothicMPRO"/>
            </a:endParaRPr>
          </a:p>
          <a:p>
            <a:r>
              <a:rPr lang="ja-JP" altLang="en-US" sz="1050">
                <a:latin typeface="HGMaruGothicMPRO"/>
                <a:ea typeface="HGMaruGothicMPRO"/>
              </a:rPr>
              <a:t>切り身は、身</a:t>
            </a:r>
            <a:r>
              <a:rPr lang="ja-JP" altLang="en-US" sz="1050" dirty="0">
                <a:latin typeface="HGMaruGothicMPRO"/>
                <a:ea typeface="HGMaruGothicMPRO"/>
              </a:rPr>
              <a:t>が白っぽく濁っておらず、弾力があるものを選ぶようにしよう。</a:t>
            </a:r>
            <a:endParaRPr lang="en-US" altLang="ja-JP" sz="1050" dirty="0">
              <a:latin typeface="HGMaruGothicMPRO"/>
              <a:ea typeface="HGMaruGothicMPRO"/>
            </a:endParaRPr>
          </a:p>
        </p:txBody>
      </p:sp>
      <p:sp>
        <p:nvSpPr>
          <p:cNvPr id="59" name="Text Box 1833">
            <a:extLst>
              <a:ext uri="{FF2B5EF4-FFF2-40B4-BE49-F238E27FC236}">
                <a16:creationId xmlns:a16="http://schemas.microsoft.com/office/drawing/2014/main" id="{2A7E2E71-E075-5E9D-BE6B-439A83F6D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2277" y="3909385"/>
            <a:ext cx="1967399" cy="26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" tIns="18288" rIns="0" bIns="18288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400">
                <a:solidFill>
                  <a:schemeClr val="accent2"/>
                </a:solidFill>
                <a:latin typeface="HGPSoeiKakugothicUB"/>
                <a:ea typeface="HGPSoeiKakugothicUB"/>
              </a:rPr>
              <a:t>カンパチの</a:t>
            </a:r>
            <a:r>
              <a:rPr lang="ja-JP" altLang="en-US" sz="1400" dirty="0">
                <a:solidFill>
                  <a:schemeClr val="accent2"/>
                </a:solidFill>
                <a:latin typeface="HGPSoeiKakugothicUB"/>
                <a:ea typeface="HGPSoeiKakugothicUB"/>
              </a:rPr>
              <a:t>選び方</a:t>
            </a:r>
            <a:endParaRPr lang="en-US" altLang="ja-JP" sz="1400" dirty="0">
              <a:solidFill>
                <a:schemeClr val="accent2"/>
              </a:solidFill>
              <a:latin typeface="HGPSoeiKakugothicUB"/>
              <a:ea typeface="HGPSoeiKakugothicUB"/>
            </a:endParaRPr>
          </a:p>
        </p:txBody>
      </p:sp>
      <p:sp>
        <p:nvSpPr>
          <p:cNvPr id="60" name="Text Box 1833">
            <a:extLst>
              <a:ext uri="{FF2B5EF4-FFF2-40B4-BE49-F238E27FC236}">
                <a16:creationId xmlns:a16="http://schemas.microsoft.com/office/drawing/2014/main" id="{60C42B4F-AD94-EDDD-9B89-C32E4FBF5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1457" y="3944692"/>
            <a:ext cx="1853614" cy="26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" tIns="18288" rIns="0" bIns="18288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400">
                <a:solidFill>
                  <a:schemeClr val="accent2"/>
                </a:solidFill>
                <a:latin typeface="HGPSoeiKakugothicUB"/>
                <a:ea typeface="HGPSoeiKakugothicUB"/>
              </a:rPr>
              <a:t>マイタケの保存方法</a:t>
            </a:r>
          </a:p>
        </p:txBody>
      </p:sp>
      <p:sp>
        <p:nvSpPr>
          <p:cNvPr id="61" name="Text Box 1833">
            <a:extLst>
              <a:ext uri="{FF2B5EF4-FFF2-40B4-BE49-F238E27FC236}">
                <a16:creationId xmlns:a16="http://schemas.microsoft.com/office/drawing/2014/main" id="{C742DF7D-5D52-66ED-4309-72CB25681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2351" y="4369195"/>
            <a:ext cx="4870431" cy="65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" tIns="18288" rIns="0" bIns="18288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dirty="0">
                <a:latin typeface="HGMaruGothicMPRO"/>
                <a:ea typeface="HGMaruGothicMPRO"/>
              </a:rPr>
              <a:t>　冷蔵保存の場合は、キッチンペーパーで包み保存袋に入れて、野菜室で保存することで、約</a:t>
            </a:r>
            <a:r>
              <a:rPr lang="en-US" altLang="ja-JP" sz="1050" dirty="0">
                <a:latin typeface="HGMaruGothicMPRO"/>
                <a:ea typeface="HGMaruGothicMPRO"/>
              </a:rPr>
              <a:t>1</a:t>
            </a:r>
            <a:r>
              <a:rPr lang="ja-JP" altLang="en-US" sz="1050" dirty="0">
                <a:latin typeface="HGMaruGothicMPRO"/>
                <a:ea typeface="HGMaruGothicMPRO"/>
              </a:rPr>
              <a:t>週間もつ。乾いたキッチンペーパーで包むことで、マイタケから出た水分を吸収して湿度を適度</a:t>
            </a:r>
            <a:r>
              <a:rPr lang="ja-JP" altLang="en-US" sz="1050">
                <a:latin typeface="HGMaruGothicMPRO"/>
                <a:ea typeface="HGMaruGothicMPRO"/>
              </a:rPr>
              <a:t>に保つ効果</a:t>
            </a:r>
            <a:r>
              <a:rPr lang="ja-JP" altLang="en-US" sz="1050" dirty="0">
                <a:latin typeface="HGMaruGothicMPRO"/>
                <a:ea typeface="HGMaruGothicMPRO"/>
              </a:rPr>
              <a:t>がある。</a:t>
            </a:r>
            <a:endParaRPr lang="en-US" altLang="ja-JP" sz="1050" dirty="0">
              <a:latin typeface="HGMaruGothicMPRO"/>
              <a:ea typeface="HGMaruGothicMPRO"/>
            </a:endParaRPr>
          </a:p>
        </p:txBody>
      </p:sp>
      <p:sp>
        <p:nvSpPr>
          <p:cNvPr id="63" name="テキスト ボックス 171">
            <a:extLst>
              <a:ext uri="{FF2B5EF4-FFF2-40B4-BE49-F238E27FC236}">
                <a16:creationId xmlns:a16="http://schemas.microsoft.com/office/drawing/2014/main" id="{E583DCD7-4EDF-4B5F-F73A-C002DB2F1876}"/>
              </a:ext>
            </a:extLst>
          </p:cNvPr>
          <p:cNvSpPr txBox="1"/>
          <p:nvPr/>
        </p:nvSpPr>
        <p:spPr bwMode="auto">
          <a:xfrm>
            <a:off x="507317" y="9580022"/>
            <a:ext cx="6616407" cy="7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18288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　敬老</a:t>
            </a:r>
            <a:r>
              <a:rPr lang="ja-JP" altLang="en-US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の日を含めた連休には、大皿料理をシェアする家族団らんを提案。大皿は視覚的</a:t>
            </a:r>
            <a:r>
              <a:rPr lang="ja-JP" altLang="en-US" sz="105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にも</a:t>
            </a:r>
            <a:r>
              <a:rPr lang="ja-JP" altLang="en-US" sz="1050">
                <a:latin typeface="HGMaruGothicMPRO" panose="020F0600000000000000" pitchFamily="34" charset="-128"/>
                <a:ea typeface="HGMaruGothicMPRO" panose="020F0600000000000000" pitchFamily="34" charset="-128"/>
              </a:rPr>
              <a:t>満足感を高める</a:t>
            </a:r>
            <a:r>
              <a:rPr lang="ja-JP" altLang="en-US" sz="105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。</a:t>
            </a:r>
            <a:r>
              <a:rPr lang="ja-JP" altLang="en-US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盛り付け方のポイントも掲示。刺身盛合せ、ちらし寿司、いなり寿司、パエリア、アクアパッツァ、鶏肉と根菜類の煮物、天ぷら盛合せや、大皿の定番である中華料理などを提案。食べやすさ、喉越しの良さも重要。</a:t>
            </a:r>
            <a:endParaRPr lang="en-US" altLang="ja-JP" sz="105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68" name="Text Box 1049">
            <a:extLst>
              <a:ext uri="{FF2B5EF4-FFF2-40B4-BE49-F238E27FC236}">
                <a16:creationId xmlns:a16="http://schemas.microsoft.com/office/drawing/2014/main" id="{F0B63D08-3435-8359-7CC9-725C906CB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342" y="77559"/>
            <a:ext cx="14561782" cy="103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152" tIns="36576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500"/>
              </a:lnSpc>
              <a:defRPr sz="1000"/>
            </a:pPr>
            <a:r>
              <a:rPr lang="ja-JP" altLang="en-US" sz="2300" b="1" dirty="0">
                <a:solidFill>
                  <a:schemeClr val="accent2">
                    <a:lumMod val="75000"/>
                  </a:schemeClr>
                </a:solidFill>
                <a:latin typeface="メイリオ"/>
                <a:ea typeface="メイリオ"/>
              </a:rPr>
              <a:t>旬の</a:t>
            </a:r>
            <a:r>
              <a:rPr lang="ja-JP" altLang="en-US" sz="23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メイリオ"/>
                <a:ea typeface="メイリオ"/>
              </a:rPr>
              <a:t>食材が盛りだくさん！ 行事や記念日に絡めた販促活動を展開しよう！</a:t>
            </a:r>
          </a:p>
          <a:p>
            <a:pPr algn="ctr">
              <a:lnSpc>
                <a:spcPts val="3400"/>
              </a:lnSpc>
              <a:defRPr sz="1000"/>
            </a:pPr>
            <a:r>
              <a:rPr lang="ja-JP" altLang="en-US" sz="2300" b="1" i="0" u="none" strike="noStrike" baseline="0">
                <a:solidFill>
                  <a:schemeClr val="accent4">
                    <a:lumMod val="75000"/>
                  </a:schemeClr>
                </a:solidFill>
                <a:latin typeface="メイリオ"/>
                <a:ea typeface="メイリオ"/>
              </a:rPr>
              <a:t>お客様の</a:t>
            </a:r>
            <a:r>
              <a:rPr lang="ja-JP" altLang="en-US" sz="2300" b="1" i="0" u="none" strike="noStrike" baseline="0" dirty="0">
                <a:solidFill>
                  <a:schemeClr val="accent4">
                    <a:lumMod val="75000"/>
                  </a:schemeClr>
                </a:solidFill>
                <a:latin typeface="メイリオ"/>
                <a:ea typeface="メイリオ"/>
              </a:rPr>
              <a:t>嗜好の変化に素早く対応</a:t>
            </a:r>
          </a:p>
        </p:txBody>
      </p:sp>
      <p:pic>
        <p:nvPicPr>
          <p:cNvPr id="69" name="図 68" descr="図形&#10;&#10;中程度の精度で自動的に生成された説明">
            <a:extLst>
              <a:ext uri="{FF2B5EF4-FFF2-40B4-BE49-F238E27FC236}">
                <a16:creationId xmlns:a16="http://schemas.microsoft.com/office/drawing/2014/main" id="{FF44163D-70D5-72F2-5DFF-F5621ED875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530" y="285457"/>
            <a:ext cx="2081490" cy="825253"/>
          </a:xfrm>
          <a:prstGeom prst="rect">
            <a:avLst/>
          </a:prstGeom>
        </p:spPr>
      </p:pic>
      <p:sp>
        <p:nvSpPr>
          <p:cNvPr id="47" name="テキスト ボックス 178">
            <a:extLst>
              <a:ext uri="{FF2B5EF4-FFF2-40B4-BE49-F238E27FC236}">
                <a16:creationId xmlns:a16="http://schemas.microsoft.com/office/drawing/2014/main" id="{AAE1E9BB-A841-D481-6DA5-54B1196F8109}"/>
              </a:ext>
            </a:extLst>
          </p:cNvPr>
          <p:cNvSpPr txBox="1"/>
          <p:nvPr/>
        </p:nvSpPr>
        <p:spPr bwMode="auto">
          <a:xfrm>
            <a:off x="797523" y="12663672"/>
            <a:ext cx="4866677" cy="52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18288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ja-JP" altLang="en-US" sz="2800" dirty="0">
                <a:latin typeface="HG創英角ｺﾞｼｯｸUB"/>
                <a:ea typeface="HG創英角ｺﾞｼｯｸUB"/>
                <a:cs typeface="HG創英角ｺﾞｼｯｸUB"/>
              </a:rPr>
              <a:t>中秋の名月（９／２５）</a:t>
            </a:r>
            <a:endParaRPr lang="en-US" altLang="ja-JP" sz="2800" dirty="0">
              <a:latin typeface="HG創英角ｺﾞｼｯｸUB"/>
              <a:ea typeface="HG創英角ｺﾞｼｯｸUB"/>
              <a:cs typeface="HG創英角ｺﾞｼｯｸUB"/>
            </a:endParaRPr>
          </a:p>
        </p:txBody>
      </p:sp>
      <p:sp>
        <p:nvSpPr>
          <p:cNvPr id="51" name="テキスト ボックス 171">
            <a:extLst>
              <a:ext uri="{FF2B5EF4-FFF2-40B4-BE49-F238E27FC236}">
                <a16:creationId xmlns:a16="http://schemas.microsoft.com/office/drawing/2014/main" id="{272F5A60-6673-34D8-276C-CD23CF130A6C}"/>
              </a:ext>
            </a:extLst>
          </p:cNvPr>
          <p:cNvSpPr txBox="1"/>
          <p:nvPr/>
        </p:nvSpPr>
        <p:spPr bwMode="auto">
          <a:xfrm>
            <a:off x="790162" y="13311355"/>
            <a:ext cx="5363778" cy="137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18288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　この時季の月</a:t>
            </a:r>
            <a:r>
              <a:rPr lang="ja-JP" altLang="en-US" sz="105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は</a:t>
            </a:r>
            <a:r>
              <a:rPr lang="ja-JP" altLang="en-US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一年で最も美しいとされ、観月をするようになった。「中秋の名月」や「十五夜」といわれる。魔よけの意味を持ち、翌年の豊作への願いが込められたススキと、満月に例えた団子を供える風習がある。</a:t>
            </a:r>
            <a:endParaRPr lang="en-US" altLang="ja-JP" sz="105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lang="en-US" altLang="ja-JP" sz="105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050" b="1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●重点メニュー・商品</a:t>
            </a:r>
            <a:endParaRPr lang="en-US" altLang="ja-JP" sz="1050" b="1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里芋、栗、甘栗、サツマ芋、鶏ひき肉、卵、ウズラの卵、麺つゆ、衣かつぎ、月見団子、月見そば、月見うどん、鶏団子うどん、月見ハンバーグ、栗ご飯</a:t>
            </a:r>
            <a:endParaRPr lang="en-US" altLang="ja-JP" sz="1050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40" name="テキスト ボックス 171">
            <a:extLst>
              <a:ext uri="{FF2B5EF4-FFF2-40B4-BE49-F238E27FC236}">
                <a16:creationId xmlns:a16="http://schemas.microsoft.com/office/drawing/2014/main" id="{E4F722D4-D22C-C6B1-3A4E-C4DC26EE04A9}"/>
              </a:ext>
            </a:extLst>
          </p:cNvPr>
          <p:cNvSpPr txBox="1"/>
          <p:nvPr/>
        </p:nvSpPr>
        <p:spPr bwMode="auto">
          <a:xfrm>
            <a:off x="507317" y="10593506"/>
            <a:ext cx="6131608" cy="7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18288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50" b="1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●重点メニュー・商品</a:t>
            </a:r>
          </a:p>
          <a:p>
            <a:r>
              <a:rPr lang="ja-JP" altLang="en-US" sz="1050" dirty="0">
                <a:effectLst/>
                <a:latin typeface="HGMaruGothicMPRO" panose="020F0600000000000000" pitchFamily="34" charset="-128"/>
                <a:ea typeface="HGMaruGothicMPRO" panose="020F0600000000000000" pitchFamily="34" charset="-128"/>
              </a:rPr>
              <a:t>握り・手巻き・ちらし寿司、茶わん蒸し、みそ漬け肉、冷しゃぶサラダ、西京漬け、赤飯、栗おこわ、刺身、ギンナン、牛モモ肉、豚ロース肉、サケ、小豆、栗</a:t>
            </a:r>
            <a:endParaRPr lang="en-US" altLang="ja-JP" sz="1050" b="1" dirty="0">
              <a:effectLst/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590118F-0F82-5631-D826-7ECAA2AB4E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12"/>
          <a:stretch/>
        </p:blipFill>
        <p:spPr>
          <a:xfrm>
            <a:off x="10351651" y="12115260"/>
            <a:ext cx="10397949" cy="307168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8A21290-A74B-95A3-F7CD-10E895930C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5398" y="1695409"/>
            <a:ext cx="1471939" cy="1069534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87915D2-D9E0-3CE6-9E71-4F82A050FC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486" y="3363138"/>
            <a:ext cx="1811933" cy="1595413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D98ADDB2-ABC7-5ED1-7F6B-E42674D021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012" y="1897618"/>
            <a:ext cx="1471939" cy="692793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9E0CDACB-08B4-416E-94F9-291BEDFA1F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274" y="2754325"/>
            <a:ext cx="2466137" cy="2466137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62AA82C8-8E39-490E-F008-6DA6F29CE29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7" r="18812"/>
          <a:stretch/>
        </p:blipFill>
        <p:spPr>
          <a:xfrm>
            <a:off x="10440969" y="5254683"/>
            <a:ext cx="2222303" cy="3001439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2AA70E28-4B86-FAEF-BF71-8808031B5EB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4" r="26166"/>
          <a:stretch/>
        </p:blipFill>
        <p:spPr>
          <a:xfrm>
            <a:off x="12944387" y="5254683"/>
            <a:ext cx="2222303" cy="3001439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8BDCC9F2-5A60-2E86-667B-F558AD680E3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3" r="19206"/>
          <a:stretch/>
        </p:blipFill>
        <p:spPr>
          <a:xfrm>
            <a:off x="15767414" y="5279643"/>
            <a:ext cx="2222303" cy="3023135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1A1FC845-E256-0B6C-0818-870CA129D24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6" r="36320"/>
          <a:stretch/>
        </p:blipFill>
        <p:spPr>
          <a:xfrm>
            <a:off x="18306826" y="5279643"/>
            <a:ext cx="2367013" cy="3025695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637AF115-E170-6863-5947-E15AE2E970F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39" y="9192600"/>
            <a:ext cx="2202043" cy="2202043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4F18E618-EB5C-9F3C-EE50-25A8205A910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97" y="12323510"/>
            <a:ext cx="2400866" cy="240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75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54727d-76ad-4a0b-9938-dee9e4be598e" xsi:nil="true"/>
    <lcf76f155ced4ddcb4097134ff3c332f xmlns="97bf2701-4b91-43ab-bb32-c47ccb01637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FD3E139B644B4CA9513D21A39F6758" ma:contentTypeVersion="16" ma:contentTypeDescription="Create a new document." ma:contentTypeScope="" ma:versionID="55447a58dac488153cdac5ba5c69a79e">
  <xsd:schema xmlns:xsd="http://www.w3.org/2001/XMLSchema" xmlns:xs="http://www.w3.org/2001/XMLSchema" xmlns:p="http://schemas.microsoft.com/office/2006/metadata/properties" xmlns:ns2="97bf2701-4b91-43ab-bb32-c47ccb016379" xmlns:ns3="a854727d-76ad-4a0b-9938-dee9e4be598e" targetNamespace="http://schemas.microsoft.com/office/2006/metadata/properties" ma:root="true" ma:fieldsID="9bbeaf6c7155f58293c48d00151fa260" ns2:_="" ns3:_="">
    <xsd:import namespace="97bf2701-4b91-43ab-bb32-c47ccb016379"/>
    <xsd:import namespace="a854727d-76ad-4a0b-9938-dee9e4be59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f2701-4b91-43ab-bb32-c47ccb0163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ad33ed4-6483-4797-8d50-6b93ecde42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54727d-76ad-4a0b-9938-dee9e4be598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cdf38f3-86d0-4ab9-89fc-4b326ddf22b9}" ma:internalName="TaxCatchAll" ma:showField="CatchAllData" ma:web="a854727d-76ad-4a0b-9938-dee9e4be59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198C16-9E39-473F-834A-972AC308BD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6C2245-EA20-4F67-80B2-67B6A8944EC1}">
  <ds:schemaRefs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a854727d-76ad-4a0b-9938-dee9e4be598e"/>
    <ds:schemaRef ds:uri="http://schemas.openxmlformats.org/package/2006/metadata/core-properties"/>
    <ds:schemaRef ds:uri="97bf2701-4b91-43ab-bb32-c47ccb01637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EFD764F-41B8-4662-8FE2-7558FC1556B0}"/>
</file>

<file path=docMetadata/LabelInfo.xml><?xml version="1.0" encoding="utf-8"?>
<clbl:labelList xmlns:clbl="http://schemas.microsoft.com/office/2020/mipLabelMetadata">
  <clbl:label id="{c5689f2c-8d0b-42f6-8d80-0f9b83c06d0a}" enabled="0" method="" siteId="{c5689f2c-8d0b-42f6-8d80-0f9b83c06d0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9983</TotalTime>
  <Words>2662</Words>
  <Application>Microsoft Office PowerPoint</Application>
  <PresentationFormat>ユーザー設定</PresentationFormat>
  <Paragraphs>352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7" baseType="lpstr">
      <vt:lpstr>HGPSoeiKakugothicUB</vt:lpstr>
      <vt:lpstr>HGP創英角ﾎﾟｯﾌﾟ体</vt:lpstr>
      <vt:lpstr>HGS創英ﾌﾟﾚｾﾞﾝｽEB</vt:lpstr>
      <vt:lpstr>HGS創英角ﾎﾟｯﾌﾟ体</vt:lpstr>
      <vt:lpstr>HG丸ｺﾞｼｯｸM-PRO</vt:lpstr>
      <vt:lpstr>HG丸ｺﾞｼｯｸM-PRO</vt:lpstr>
      <vt:lpstr>HG創英角ｺﾞｼｯｸUB</vt:lpstr>
      <vt:lpstr>Meiryo UI</vt:lpstr>
      <vt:lpstr>メイリオ</vt:lpstr>
      <vt:lpstr>游ゴシック</vt:lpstr>
      <vt:lpstr>Arial</vt:lpstr>
      <vt:lpstr>Calibri</vt:lpstr>
      <vt:lpstr>Calibri Light</vt:lpstr>
      <vt:lpstr>Freestyle Script</vt:lpstr>
      <vt:lpstr>Office テーマ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畠　肇</dc:creator>
  <cp:lastModifiedBy>fujita kei(藤田 圭 TEC □ＲＳ本□ＲＳＳＳ□ＲＳＡＣ推進)</cp:lastModifiedBy>
  <cp:revision>41</cp:revision>
  <cp:lastPrinted>2021-09-17T00:08:02Z</cp:lastPrinted>
  <dcterms:created xsi:type="dcterms:W3CDTF">2019-06-14T00:16:28Z</dcterms:created>
  <dcterms:modified xsi:type="dcterms:W3CDTF">2026-06-16T08:40:18Z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0x01010049FD3E139B644B4CA9513D21A39F6758</vt:lpwstr>
  </property>
  <property fmtid="{D5CDD505-2E9C-101B-9397-08002B2CF9AE}" pid="3" name="MediaServiceImageTags">
    <vt:lpwstr/>
  </property>
</Properties>
</file>