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7305675" cy="10442575"/>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8A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5" d="100"/>
          <a:sy n="65" d="100"/>
        </p:scale>
        <p:origin x="-1110" y="-114"/>
      </p:cViewPr>
      <p:guideLst>
        <p:guide orient="horz" pos="3289"/>
        <p:guide pos="2301"/>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547926" y="3243967"/>
            <a:ext cx="6209824" cy="223838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095851" y="5917459"/>
            <a:ext cx="5113973" cy="266865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3028991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465330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4232472" y="635742"/>
            <a:ext cx="1312738" cy="1356809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291720" y="635742"/>
            <a:ext cx="3818991" cy="1356809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4238404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3247866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577098" y="6710322"/>
            <a:ext cx="6209824" cy="2074011"/>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577098" y="4426009"/>
            <a:ext cx="6209824" cy="228431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180401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291720" y="3710500"/>
            <a:ext cx="2565865" cy="1049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2979346" y="3710500"/>
            <a:ext cx="2565864" cy="10493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1621407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65284" y="418187"/>
            <a:ext cx="6575108" cy="1740429"/>
          </a:xfrm>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365284" y="2337494"/>
            <a:ext cx="3227942" cy="974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365284" y="3311650"/>
            <a:ext cx="3227942" cy="60165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3711182" y="2337494"/>
            <a:ext cx="3229210" cy="974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3711182" y="3311650"/>
            <a:ext cx="3229210" cy="60165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22648020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508338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876663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65284" y="415769"/>
            <a:ext cx="2403517" cy="1769436"/>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2856316" y="415770"/>
            <a:ext cx="4084075" cy="891244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365284" y="2185206"/>
            <a:ext cx="2403517" cy="71430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2121536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431963" y="7309802"/>
            <a:ext cx="4383405" cy="862964"/>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431963" y="933063"/>
            <a:ext cx="4383405" cy="626554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431963" y="8172766"/>
            <a:ext cx="4383405" cy="12255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9BEA31D-B676-214A-B1B9-F7D7B8D3CFBF}" type="datetimeFigureOut">
              <a:rPr kumimoji="1" lang="ja-JP" altLang="en-US" smtClean="0"/>
              <a:pPr/>
              <a:t>2015/1/7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2196003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365284" y="418187"/>
            <a:ext cx="6575108" cy="1740429"/>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365284" y="2436601"/>
            <a:ext cx="6575108" cy="6891617"/>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365284" y="9678721"/>
            <a:ext cx="1704658" cy="555970"/>
          </a:xfrm>
          <a:prstGeom prst="rect">
            <a:avLst/>
          </a:prstGeom>
        </p:spPr>
        <p:txBody>
          <a:bodyPr vert="horz" lIns="91440" tIns="45720" rIns="91440" bIns="45720" rtlCol="0" anchor="ctr"/>
          <a:lstStyle>
            <a:lvl1pPr algn="l">
              <a:defRPr sz="1200">
                <a:solidFill>
                  <a:schemeClr val="tx1">
                    <a:tint val="75000"/>
                  </a:schemeClr>
                </a:solidFill>
              </a:defRPr>
            </a:lvl1pPr>
          </a:lstStyle>
          <a:p>
            <a:fld id="{99BEA31D-B676-214A-B1B9-F7D7B8D3CFBF}"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3"/>
          </p:nvPr>
        </p:nvSpPr>
        <p:spPr>
          <a:xfrm>
            <a:off x="2496106" y="9678721"/>
            <a:ext cx="2313464" cy="55597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5235734" y="9678721"/>
            <a:ext cx="1704658" cy="555970"/>
          </a:xfrm>
          <a:prstGeom prst="rect">
            <a:avLst/>
          </a:prstGeom>
        </p:spPr>
        <p:txBody>
          <a:bodyPr vert="horz" lIns="91440" tIns="45720" rIns="91440" bIns="45720" rtlCol="0" anchor="ctr"/>
          <a:lstStyle>
            <a:lvl1pPr algn="r">
              <a:defRPr sz="1200">
                <a:solidFill>
                  <a:schemeClr val="tx1">
                    <a:tint val="75000"/>
                  </a:schemeClr>
                </a:solidFill>
              </a:defRPr>
            </a:lvl1pPr>
          </a:lstStyle>
          <a:p>
            <a:fld id="{16500737-2285-334C-9DD4-E08FCD3573DE}" type="slidenum">
              <a:rPr kumimoji="1" lang="ja-JP" altLang="en-US" smtClean="0"/>
              <a:pPr/>
              <a:t>&lt;#&gt;</a:t>
            </a:fld>
            <a:endParaRPr kumimoji="1" lang="ja-JP" altLang="en-US"/>
          </a:p>
        </p:txBody>
      </p:sp>
    </p:spTree>
    <p:extLst>
      <p:ext uri="{BB962C8B-B14F-4D97-AF65-F5344CB8AC3E}">
        <p14:creationId xmlns:p14="http://schemas.microsoft.com/office/powerpoint/2010/main" xmlns="" val="373022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tiff"/><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2014.12_toshibatec_pop_apareru_1.tif"/>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175" y="19050"/>
            <a:ext cx="7305675" cy="10410018"/>
          </a:xfrm>
          <a:prstGeom prst="rect">
            <a:avLst/>
          </a:prstGeom>
        </p:spPr>
      </p:pic>
      <p:sp>
        <p:nvSpPr>
          <p:cNvPr id="5" name="正方形/長方形 4"/>
          <p:cNvSpPr/>
          <p:nvPr/>
        </p:nvSpPr>
        <p:spPr>
          <a:xfrm>
            <a:off x="2292351" y="2337525"/>
            <a:ext cx="1320799" cy="1613519"/>
          </a:xfrm>
          <a:prstGeom prst="rect">
            <a:avLst/>
          </a:prstGeom>
        </p:spPr>
        <p:txBody>
          <a:bodyPr wrap="square">
            <a:spAutoFit/>
          </a:bodyPr>
          <a:lstStyle/>
          <a:p>
            <a:pPr algn="just">
              <a:lnSpc>
                <a:spcPct val="110000"/>
              </a:lnSpc>
            </a:pPr>
            <a:r>
              <a:rPr lang="ja-JP" altLang="en-US" sz="900" dirty="0" smtClean="0">
                <a:latin typeface="小塚ゴシック Pro R"/>
                <a:ea typeface="小塚ゴシック Pro R"/>
                <a:cs typeface="小塚ゴシック Pro R"/>
              </a:rPr>
              <a:t>“プライベート”、“オフィシャル”、“オケージョン”という</a:t>
            </a:r>
            <a:r>
              <a:rPr lang="en-US" altLang="ja-JP" sz="900" dirty="0" smtClean="0">
                <a:latin typeface="小塚ゴシック Pro R"/>
                <a:ea typeface="小塚ゴシック Pro R"/>
                <a:cs typeface="小塚ゴシック Pro R"/>
              </a:rPr>
              <a:t>『</a:t>
            </a:r>
            <a:r>
              <a:rPr lang="ja-JP" altLang="en-US" sz="900" dirty="0" smtClean="0">
                <a:latin typeface="小塚ゴシック Pro R"/>
                <a:ea typeface="小塚ゴシック Pro R"/>
                <a:cs typeface="小塚ゴシック Pro R"/>
              </a:rPr>
              <a:t>働く女性の日常</a:t>
            </a:r>
            <a:r>
              <a:rPr lang="en-US" altLang="ja-JP" sz="900" dirty="0" smtClean="0">
                <a:latin typeface="小塚ゴシック Pro R"/>
                <a:ea typeface="小塚ゴシック Pro R"/>
                <a:cs typeface="小塚ゴシック Pro R"/>
              </a:rPr>
              <a:t>』</a:t>
            </a:r>
            <a:r>
              <a:rPr lang="ja-JP" altLang="en-US" sz="900" dirty="0" smtClean="0">
                <a:latin typeface="小塚ゴシック Pro R"/>
                <a:ea typeface="小塚ゴシック Pro R"/>
                <a:cs typeface="小塚ゴシック Pro R"/>
              </a:rPr>
              <a:t>がコンセプト。フレンチシックをベースに、上品な定番でありながらもありきたりではない洗練されたスタイルを提案します。</a:t>
            </a:r>
            <a:endParaRPr lang="ja-JP" altLang="en-US" sz="900" dirty="0">
              <a:latin typeface="小塚ゴシック Pro R"/>
              <a:ea typeface="小塚ゴシック Pro R"/>
              <a:cs typeface="小塚ゴシック Pro R"/>
            </a:endParaRPr>
          </a:p>
        </p:txBody>
      </p:sp>
      <p:sp>
        <p:nvSpPr>
          <p:cNvPr id="6" name="正方形/長方形 5"/>
          <p:cNvSpPr/>
          <p:nvPr/>
        </p:nvSpPr>
        <p:spPr>
          <a:xfrm>
            <a:off x="3648645" y="2337525"/>
            <a:ext cx="1320799" cy="1613519"/>
          </a:xfrm>
          <a:prstGeom prst="rect">
            <a:avLst/>
          </a:prstGeom>
        </p:spPr>
        <p:txBody>
          <a:bodyPr wrap="square">
            <a:spAutoFit/>
          </a:bodyPr>
          <a:lstStyle/>
          <a:p>
            <a:pPr algn="just">
              <a:lnSpc>
                <a:spcPct val="110000"/>
              </a:lnSpc>
            </a:pPr>
            <a:r>
              <a:rPr lang="ja-JP" altLang="en-US" sz="900" dirty="0" smtClean="0">
                <a:latin typeface="小塚ゴシック Pro R"/>
                <a:ea typeface="小塚ゴシック Pro R"/>
                <a:cs typeface="小塚ゴシック Pro R"/>
              </a:rPr>
              <a:t>自分なりの心地よい時間を知っていて、仕事もプライベートも大切にできるパリに住む一人の女性をイメージしています。“上品な定番でありながらもありきたりではない洗練されたスタイルを提案します。</a:t>
            </a:r>
            <a:endParaRPr lang="ja-JP" altLang="en-US" sz="900" dirty="0">
              <a:latin typeface="小塚ゴシック Pro R"/>
              <a:ea typeface="小塚ゴシック Pro R"/>
              <a:cs typeface="小塚ゴシック Pro R"/>
            </a:endParaRPr>
          </a:p>
        </p:txBody>
      </p:sp>
      <p:grpSp>
        <p:nvGrpSpPr>
          <p:cNvPr id="11" name="図形グループ 10"/>
          <p:cNvGrpSpPr/>
          <p:nvPr/>
        </p:nvGrpSpPr>
        <p:grpSpPr>
          <a:xfrm>
            <a:off x="2298703" y="4156662"/>
            <a:ext cx="1349942" cy="1685338"/>
            <a:chOff x="2298703" y="4156662"/>
            <a:chExt cx="1349942" cy="1685338"/>
          </a:xfrm>
        </p:grpSpPr>
        <p:sp>
          <p:nvSpPr>
            <p:cNvPr id="8" name="正方形/長方形 7"/>
            <p:cNvSpPr/>
            <p:nvPr/>
          </p:nvSpPr>
          <p:spPr>
            <a:xfrm>
              <a:off x="2393950" y="5137150"/>
              <a:ext cx="1174750" cy="704850"/>
            </a:xfrm>
            <a:prstGeom prst="rect">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2396334" y="5157661"/>
              <a:ext cx="1159667" cy="646331"/>
            </a:xfrm>
            <a:prstGeom prst="rect">
              <a:avLst/>
            </a:prstGeom>
          </p:spPr>
          <p:txBody>
            <a:bodyPr wrap="square">
              <a:spAutoFit/>
            </a:bodyPr>
            <a:lstStyle/>
            <a:p>
              <a:pPr algn="dist"/>
              <a:r>
                <a:rPr lang="ja-JP" altLang="en-US" sz="900" dirty="0" smtClean="0">
                  <a:solidFill>
                    <a:schemeClr val="bg1"/>
                  </a:solidFill>
                </a:rPr>
                <a:t>ニット　　　　￥</a:t>
              </a:r>
              <a:r>
                <a:rPr lang="en-US" altLang="ja-JP" sz="900" dirty="0" smtClean="0">
                  <a:solidFill>
                    <a:schemeClr val="bg1"/>
                  </a:solidFill>
                </a:rPr>
                <a:t>3,700</a:t>
              </a:r>
            </a:p>
            <a:p>
              <a:pPr algn="dist"/>
              <a:r>
                <a:rPr lang="ja-JP" altLang="en-US" sz="900" dirty="0" smtClean="0">
                  <a:solidFill>
                    <a:schemeClr val="bg1"/>
                  </a:solidFill>
                </a:rPr>
                <a:t>スカート 　　 ￥</a:t>
              </a:r>
              <a:r>
                <a:rPr lang="en-US" altLang="ja-JP" sz="900" dirty="0" smtClean="0">
                  <a:solidFill>
                    <a:schemeClr val="bg1"/>
                  </a:solidFill>
                </a:rPr>
                <a:t>4,800</a:t>
              </a:r>
            </a:p>
            <a:p>
              <a:pPr algn="dist"/>
              <a:r>
                <a:rPr lang="ja-JP" altLang="en-US" sz="900" dirty="0" smtClean="0">
                  <a:solidFill>
                    <a:schemeClr val="bg1"/>
                  </a:solidFill>
                </a:rPr>
                <a:t>ネックレス　￥</a:t>
              </a:r>
              <a:r>
                <a:rPr lang="en-US" altLang="ja-JP" sz="900" dirty="0" smtClean="0">
                  <a:solidFill>
                    <a:schemeClr val="bg1"/>
                  </a:solidFill>
                </a:rPr>
                <a:t>2,400</a:t>
              </a:r>
            </a:p>
            <a:p>
              <a:pPr algn="dist"/>
              <a:r>
                <a:rPr lang="ja-JP" altLang="en-US" sz="900" dirty="0" smtClean="0">
                  <a:solidFill>
                    <a:schemeClr val="bg1"/>
                  </a:solidFill>
                </a:rPr>
                <a:t>サンダル　　￥</a:t>
              </a:r>
              <a:r>
                <a:rPr lang="en-US" altLang="ja-JP" sz="900" dirty="0" smtClean="0">
                  <a:solidFill>
                    <a:schemeClr val="bg1"/>
                  </a:solidFill>
                </a:rPr>
                <a:t>6,600</a:t>
              </a:r>
              <a:endParaRPr lang="ja-JP" altLang="en-US" sz="900" dirty="0">
                <a:solidFill>
                  <a:schemeClr val="bg1"/>
                </a:solidFill>
              </a:endParaRPr>
            </a:p>
          </p:txBody>
        </p:sp>
        <p:sp>
          <p:nvSpPr>
            <p:cNvPr id="10" name="正方形/長方形 9"/>
            <p:cNvSpPr/>
            <p:nvPr/>
          </p:nvSpPr>
          <p:spPr>
            <a:xfrm>
              <a:off x="2298703" y="4156662"/>
              <a:ext cx="1349942" cy="974626"/>
            </a:xfrm>
            <a:prstGeom prst="rect">
              <a:avLst/>
            </a:prstGeom>
          </p:spPr>
          <p:txBody>
            <a:bodyPr wrap="square">
              <a:spAutoFit/>
            </a:bodyPr>
            <a:lstStyle/>
            <a:p>
              <a:pPr algn="just">
                <a:lnSpc>
                  <a:spcPct val="120000"/>
                </a:lnSpc>
              </a:pPr>
              <a:r>
                <a:rPr lang="ja-JP" altLang="en-US" sz="800" dirty="0" smtClean="0">
                  <a:solidFill>
                    <a:schemeClr val="bg1"/>
                  </a:solidFill>
                </a:rPr>
                <a:t>透かし編みを施した程よくコンパクトなニットと、腰回りの体型カバーを叶えてくれるふんわりシルエットのフレアスカート。このメリハリのある組み合わせ</a:t>
              </a:r>
              <a:endParaRPr lang="ja-JP" altLang="en-US" sz="800" dirty="0">
                <a:solidFill>
                  <a:schemeClr val="bg1"/>
                </a:solidFill>
              </a:endParaRPr>
            </a:p>
          </p:txBody>
        </p:sp>
      </p:grpSp>
      <p:grpSp>
        <p:nvGrpSpPr>
          <p:cNvPr id="12" name="図形グループ 11"/>
          <p:cNvGrpSpPr/>
          <p:nvPr/>
        </p:nvGrpSpPr>
        <p:grpSpPr>
          <a:xfrm>
            <a:off x="3652837" y="4156662"/>
            <a:ext cx="1349942" cy="1685338"/>
            <a:chOff x="2298703" y="4156662"/>
            <a:chExt cx="1349942" cy="1685338"/>
          </a:xfrm>
        </p:grpSpPr>
        <p:sp>
          <p:nvSpPr>
            <p:cNvPr id="13" name="正方形/長方形 12"/>
            <p:cNvSpPr/>
            <p:nvPr/>
          </p:nvSpPr>
          <p:spPr>
            <a:xfrm>
              <a:off x="2393950" y="5137150"/>
              <a:ext cx="1174750" cy="704850"/>
            </a:xfrm>
            <a:prstGeom prst="rect">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2396334" y="5157661"/>
              <a:ext cx="1159667" cy="646331"/>
            </a:xfrm>
            <a:prstGeom prst="rect">
              <a:avLst/>
            </a:prstGeom>
          </p:spPr>
          <p:txBody>
            <a:bodyPr wrap="square">
              <a:spAutoFit/>
            </a:bodyPr>
            <a:lstStyle/>
            <a:p>
              <a:pPr algn="dist"/>
              <a:r>
                <a:rPr lang="ja-JP" altLang="en-US" sz="900" dirty="0" smtClean="0">
                  <a:solidFill>
                    <a:schemeClr val="bg1"/>
                  </a:solidFill>
                </a:rPr>
                <a:t>ニット　　　　￥</a:t>
              </a:r>
              <a:r>
                <a:rPr lang="en-US" altLang="ja-JP" sz="900" dirty="0" smtClean="0">
                  <a:solidFill>
                    <a:schemeClr val="bg1"/>
                  </a:solidFill>
                </a:rPr>
                <a:t>3,700</a:t>
              </a:r>
            </a:p>
            <a:p>
              <a:pPr algn="dist"/>
              <a:r>
                <a:rPr lang="ja-JP" altLang="en-US" sz="900" dirty="0" smtClean="0">
                  <a:solidFill>
                    <a:schemeClr val="bg1"/>
                  </a:solidFill>
                </a:rPr>
                <a:t>スカート 　　 ￥</a:t>
              </a:r>
              <a:r>
                <a:rPr lang="en-US" altLang="ja-JP" sz="900" dirty="0" smtClean="0">
                  <a:solidFill>
                    <a:schemeClr val="bg1"/>
                  </a:solidFill>
                </a:rPr>
                <a:t>4,800</a:t>
              </a:r>
            </a:p>
            <a:p>
              <a:pPr algn="dist"/>
              <a:r>
                <a:rPr lang="ja-JP" altLang="en-US" sz="900" dirty="0" smtClean="0">
                  <a:solidFill>
                    <a:schemeClr val="bg1"/>
                  </a:solidFill>
                </a:rPr>
                <a:t>ネックレス　￥</a:t>
              </a:r>
              <a:r>
                <a:rPr lang="en-US" altLang="ja-JP" sz="900" dirty="0" smtClean="0">
                  <a:solidFill>
                    <a:schemeClr val="bg1"/>
                  </a:solidFill>
                </a:rPr>
                <a:t>2,400</a:t>
              </a:r>
            </a:p>
            <a:p>
              <a:pPr algn="dist"/>
              <a:r>
                <a:rPr lang="ja-JP" altLang="en-US" sz="900" dirty="0" smtClean="0">
                  <a:solidFill>
                    <a:schemeClr val="bg1"/>
                  </a:solidFill>
                </a:rPr>
                <a:t>サンダル　　￥</a:t>
              </a:r>
              <a:r>
                <a:rPr lang="en-US" altLang="ja-JP" sz="900" dirty="0" smtClean="0">
                  <a:solidFill>
                    <a:schemeClr val="bg1"/>
                  </a:solidFill>
                </a:rPr>
                <a:t>6,600</a:t>
              </a:r>
              <a:endParaRPr lang="ja-JP" altLang="en-US" sz="900" dirty="0">
                <a:solidFill>
                  <a:schemeClr val="bg1"/>
                </a:solidFill>
              </a:endParaRPr>
            </a:p>
          </p:txBody>
        </p:sp>
        <p:sp>
          <p:nvSpPr>
            <p:cNvPr id="15" name="正方形/長方形 14"/>
            <p:cNvSpPr/>
            <p:nvPr/>
          </p:nvSpPr>
          <p:spPr>
            <a:xfrm>
              <a:off x="2298703" y="4156662"/>
              <a:ext cx="1349942" cy="974626"/>
            </a:xfrm>
            <a:prstGeom prst="rect">
              <a:avLst/>
            </a:prstGeom>
          </p:spPr>
          <p:txBody>
            <a:bodyPr wrap="square">
              <a:spAutoFit/>
            </a:bodyPr>
            <a:lstStyle/>
            <a:p>
              <a:pPr algn="just">
                <a:lnSpc>
                  <a:spcPct val="120000"/>
                </a:lnSpc>
              </a:pPr>
              <a:r>
                <a:rPr lang="ja-JP" altLang="en-US" sz="800" dirty="0" smtClean="0">
                  <a:solidFill>
                    <a:schemeClr val="bg1"/>
                  </a:solidFill>
                </a:rPr>
                <a:t>透かし編みを施した程よくコンパクトなニットと、腰回りの体型カバーを叶えてくれるふんわりシルエットのフレアスカート。このメリハリのある組み合わせ</a:t>
              </a:r>
              <a:endParaRPr lang="ja-JP" altLang="en-US" sz="800" dirty="0">
                <a:solidFill>
                  <a:schemeClr val="bg1"/>
                </a:solidFill>
              </a:endParaRPr>
            </a:p>
          </p:txBody>
        </p:sp>
      </p:grpSp>
      <p:grpSp>
        <p:nvGrpSpPr>
          <p:cNvPr id="16" name="図形グループ 15"/>
          <p:cNvGrpSpPr/>
          <p:nvPr/>
        </p:nvGrpSpPr>
        <p:grpSpPr>
          <a:xfrm>
            <a:off x="2298703" y="8631064"/>
            <a:ext cx="1349942" cy="1685338"/>
            <a:chOff x="2298703" y="4156662"/>
            <a:chExt cx="1349942" cy="1685338"/>
          </a:xfrm>
        </p:grpSpPr>
        <p:sp>
          <p:nvSpPr>
            <p:cNvPr id="17" name="正方形/長方形 16"/>
            <p:cNvSpPr/>
            <p:nvPr/>
          </p:nvSpPr>
          <p:spPr>
            <a:xfrm>
              <a:off x="2393950" y="5137150"/>
              <a:ext cx="1174750" cy="704850"/>
            </a:xfrm>
            <a:prstGeom prst="rect">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2396334" y="5157661"/>
              <a:ext cx="1159667" cy="646331"/>
            </a:xfrm>
            <a:prstGeom prst="rect">
              <a:avLst/>
            </a:prstGeom>
          </p:spPr>
          <p:txBody>
            <a:bodyPr wrap="square">
              <a:spAutoFit/>
            </a:bodyPr>
            <a:lstStyle/>
            <a:p>
              <a:pPr algn="dist"/>
              <a:r>
                <a:rPr lang="ja-JP" altLang="en-US" sz="900" dirty="0" smtClean="0">
                  <a:solidFill>
                    <a:schemeClr val="bg1"/>
                  </a:solidFill>
                </a:rPr>
                <a:t>ニット　　　　￥</a:t>
              </a:r>
              <a:r>
                <a:rPr lang="en-US" altLang="ja-JP" sz="900" dirty="0" smtClean="0">
                  <a:solidFill>
                    <a:schemeClr val="bg1"/>
                  </a:solidFill>
                </a:rPr>
                <a:t>3,700</a:t>
              </a:r>
            </a:p>
            <a:p>
              <a:pPr algn="dist"/>
              <a:r>
                <a:rPr lang="ja-JP" altLang="en-US" sz="900" dirty="0" smtClean="0">
                  <a:solidFill>
                    <a:schemeClr val="bg1"/>
                  </a:solidFill>
                </a:rPr>
                <a:t>スカート 　　 ￥</a:t>
              </a:r>
              <a:r>
                <a:rPr lang="en-US" altLang="ja-JP" sz="900" dirty="0" smtClean="0">
                  <a:solidFill>
                    <a:schemeClr val="bg1"/>
                  </a:solidFill>
                </a:rPr>
                <a:t>4,800</a:t>
              </a:r>
            </a:p>
            <a:p>
              <a:pPr algn="dist"/>
              <a:r>
                <a:rPr lang="ja-JP" altLang="en-US" sz="900" dirty="0" smtClean="0">
                  <a:solidFill>
                    <a:schemeClr val="bg1"/>
                  </a:solidFill>
                </a:rPr>
                <a:t>ネックレス　￥</a:t>
              </a:r>
              <a:r>
                <a:rPr lang="en-US" altLang="ja-JP" sz="900" dirty="0" smtClean="0">
                  <a:solidFill>
                    <a:schemeClr val="bg1"/>
                  </a:solidFill>
                </a:rPr>
                <a:t>2,400</a:t>
              </a:r>
            </a:p>
            <a:p>
              <a:pPr algn="dist"/>
              <a:r>
                <a:rPr lang="ja-JP" altLang="en-US" sz="900" dirty="0" smtClean="0">
                  <a:solidFill>
                    <a:schemeClr val="bg1"/>
                  </a:solidFill>
                </a:rPr>
                <a:t>サンダル　　￥</a:t>
              </a:r>
              <a:r>
                <a:rPr lang="en-US" altLang="ja-JP" sz="900" dirty="0" smtClean="0">
                  <a:solidFill>
                    <a:schemeClr val="bg1"/>
                  </a:solidFill>
                </a:rPr>
                <a:t>6,600</a:t>
              </a:r>
              <a:endParaRPr lang="ja-JP" altLang="en-US" sz="900" dirty="0">
                <a:solidFill>
                  <a:schemeClr val="bg1"/>
                </a:solidFill>
              </a:endParaRPr>
            </a:p>
          </p:txBody>
        </p:sp>
        <p:sp>
          <p:nvSpPr>
            <p:cNvPr id="19" name="正方形/長方形 18"/>
            <p:cNvSpPr/>
            <p:nvPr/>
          </p:nvSpPr>
          <p:spPr>
            <a:xfrm>
              <a:off x="2298703" y="4156662"/>
              <a:ext cx="1349942" cy="974626"/>
            </a:xfrm>
            <a:prstGeom prst="rect">
              <a:avLst/>
            </a:prstGeom>
          </p:spPr>
          <p:txBody>
            <a:bodyPr wrap="square">
              <a:spAutoFit/>
            </a:bodyPr>
            <a:lstStyle/>
            <a:p>
              <a:pPr algn="just">
                <a:lnSpc>
                  <a:spcPct val="120000"/>
                </a:lnSpc>
              </a:pPr>
              <a:r>
                <a:rPr lang="ja-JP" altLang="en-US" sz="800" dirty="0" smtClean="0">
                  <a:solidFill>
                    <a:schemeClr val="bg1"/>
                  </a:solidFill>
                </a:rPr>
                <a:t>透かし編みを施した程よくコンパクトなニットと、腰回りの体型カバーを叶えてくれるふんわりシルエットのフレアスカート。このメリハリのある組み合わせ</a:t>
              </a:r>
              <a:endParaRPr lang="ja-JP" altLang="en-US" sz="800" dirty="0">
                <a:solidFill>
                  <a:schemeClr val="bg1"/>
                </a:solidFill>
              </a:endParaRPr>
            </a:p>
          </p:txBody>
        </p:sp>
      </p:grpSp>
      <p:grpSp>
        <p:nvGrpSpPr>
          <p:cNvPr id="20" name="図形グループ 19"/>
          <p:cNvGrpSpPr/>
          <p:nvPr/>
        </p:nvGrpSpPr>
        <p:grpSpPr>
          <a:xfrm>
            <a:off x="3652837" y="8631064"/>
            <a:ext cx="1349942" cy="1685338"/>
            <a:chOff x="2298703" y="4156662"/>
            <a:chExt cx="1349942" cy="1685338"/>
          </a:xfrm>
        </p:grpSpPr>
        <p:sp>
          <p:nvSpPr>
            <p:cNvPr id="21" name="正方形/長方形 20"/>
            <p:cNvSpPr/>
            <p:nvPr/>
          </p:nvSpPr>
          <p:spPr>
            <a:xfrm>
              <a:off x="2393950" y="5137150"/>
              <a:ext cx="1174750" cy="704850"/>
            </a:xfrm>
            <a:prstGeom prst="rect">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2396334" y="5157661"/>
              <a:ext cx="1159667" cy="646331"/>
            </a:xfrm>
            <a:prstGeom prst="rect">
              <a:avLst/>
            </a:prstGeom>
          </p:spPr>
          <p:txBody>
            <a:bodyPr wrap="square">
              <a:spAutoFit/>
            </a:bodyPr>
            <a:lstStyle/>
            <a:p>
              <a:pPr algn="dist"/>
              <a:r>
                <a:rPr lang="ja-JP" altLang="en-US" sz="900" dirty="0" smtClean="0">
                  <a:solidFill>
                    <a:schemeClr val="bg1"/>
                  </a:solidFill>
                </a:rPr>
                <a:t>ニット　　　　￥</a:t>
              </a:r>
              <a:r>
                <a:rPr lang="en-US" altLang="ja-JP" sz="900" dirty="0" smtClean="0">
                  <a:solidFill>
                    <a:schemeClr val="bg1"/>
                  </a:solidFill>
                </a:rPr>
                <a:t>3,700</a:t>
              </a:r>
            </a:p>
            <a:p>
              <a:pPr algn="dist"/>
              <a:r>
                <a:rPr lang="ja-JP" altLang="en-US" sz="900" dirty="0" smtClean="0">
                  <a:solidFill>
                    <a:schemeClr val="bg1"/>
                  </a:solidFill>
                </a:rPr>
                <a:t>スカート 　　 ￥</a:t>
              </a:r>
              <a:r>
                <a:rPr lang="en-US" altLang="ja-JP" sz="900" dirty="0" smtClean="0">
                  <a:solidFill>
                    <a:schemeClr val="bg1"/>
                  </a:solidFill>
                </a:rPr>
                <a:t>4,800</a:t>
              </a:r>
            </a:p>
            <a:p>
              <a:pPr algn="dist"/>
              <a:r>
                <a:rPr lang="ja-JP" altLang="en-US" sz="900" dirty="0" smtClean="0">
                  <a:solidFill>
                    <a:schemeClr val="bg1"/>
                  </a:solidFill>
                </a:rPr>
                <a:t>ネックレス　￥</a:t>
              </a:r>
              <a:r>
                <a:rPr lang="en-US" altLang="ja-JP" sz="900" dirty="0" smtClean="0">
                  <a:solidFill>
                    <a:schemeClr val="bg1"/>
                  </a:solidFill>
                </a:rPr>
                <a:t>2,400</a:t>
              </a:r>
            </a:p>
            <a:p>
              <a:pPr algn="dist"/>
              <a:r>
                <a:rPr lang="ja-JP" altLang="en-US" sz="900" dirty="0" smtClean="0">
                  <a:solidFill>
                    <a:schemeClr val="bg1"/>
                  </a:solidFill>
                </a:rPr>
                <a:t>サンダル　　￥</a:t>
              </a:r>
              <a:r>
                <a:rPr lang="en-US" altLang="ja-JP" sz="900" dirty="0" smtClean="0">
                  <a:solidFill>
                    <a:schemeClr val="bg1"/>
                  </a:solidFill>
                </a:rPr>
                <a:t>6,600</a:t>
              </a:r>
              <a:endParaRPr lang="ja-JP" altLang="en-US" sz="900" dirty="0">
                <a:solidFill>
                  <a:schemeClr val="bg1"/>
                </a:solidFill>
              </a:endParaRPr>
            </a:p>
          </p:txBody>
        </p:sp>
        <p:sp>
          <p:nvSpPr>
            <p:cNvPr id="23" name="正方形/長方形 22"/>
            <p:cNvSpPr/>
            <p:nvPr/>
          </p:nvSpPr>
          <p:spPr>
            <a:xfrm>
              <a:off x="2298703" y="4156662"/>
              <a:ext cx="1349942" cy="974626"/>
            </a:xfrm>
            <a:prstGeom prst="rect">
              <a:avLst/>
            </a:prstGeom>
          </p:spPr>
          <p:txBody>
            <a:bodyPr wrap="square">
              <a:spAutoFit/>
            </a:bodyPr>
            <a:lstStyle/>
            <a:p>
              <a:pPr algn="just">
                <a:lnSpc>
                  <a:spcPct val="120000"/>
                </a:lnSpc>
              </a:pPr>
              <a:r>
                <a:rPr lang="ja-JP" altLang="en-US" sz="800" dirty="0" smtClean="0">
                  <a:solidFill>
                    <a:schemeClr val="bg1"/>
                  </a:solidFill>
                </a:rPr>
                <a:t>透かし編みを施した程よくコンパクトなニットと、腰回りの体型カバーを叶えてくれるふんわりシルエットのフレアスカート。このメリハリのある組み合わせ</a:t>
              </a:r>
              <a:endParaRPr lang="ja-JP" altLang="en-US" sz="800" dirty="0">
                <a:solidFill>
                  <a:schemeClr val="bg1"/>
                </a:solidFill>
              </a:endParaRPr>
            </a:p>
          </p:txBody>
        </p:sp>
      </p:grpSp>
      <p:sp>
        <p:nvSpPr>
          <p:cNvPr id="24" name="正方形/長方形 23"/>
          <p:cNvSpPr/>
          <p:nvPr/>
        </p:nvSpPr>
        <p:spPr>
          <a:xfrm>
            <a:off x="2292351" y="6805463"/>
            <a:ext cx="1320799" cy="1613519"/>
          </a:xfrm>
          <a:prstGeom prst="rect">
            <a:avLst/>
          </a:prstGeom>
        </p:spPr>
        <p:txBody>
          <a:bodyPr wrap="square">
            <a:spAutoFit/>
          </a:bodyPr>
          <a:lstStyle/>
          <a:p>
            <a:pPr algn="just">
              <a:lnSpc>
                <a:spcPct val="110000"/>
              </a:lnSpc>
            </a:pPr>
            <a:r>
              <a:rPr lang="ja-JP" altLang="en-US" sz="900" dirty="0" smtClean="0">
                <a:latin typeface="小塚ゴシック Pro R"/>
                <a:ea typeface="小塚ゴシック Pro R"/>
                <a:cs typeface="小塚ゴシック Pro R"/>
              </a:rPr>
              <a:t>“プライベート”、“オフィシャル”、“オケージョン”という</a:t>
            </a:r>
            <a:r>
              <a:rPr lang="en-US" altLang="ja-JP" sz="900" dirty="0" smtClean="0">
                <a:latin typeface="小塚ゴシック Pro R"/>
                <a:ea typeface="小塚ゴシック Pro R"/>
                <a:cs typeface="小塚ゴシック Pro R"/>
              </a:rPr>
              <a:t>『</a:t>
            </a:r>
            <a:r>
              <a:rPr lang="ja-JP" altLang="en-US" sz="900" dirty="0" smtClean="0">
                <a:latin typeface="小塚ゴシック Pro R"/>
                <a:ea typeface="小塚ゴシック Pro R"/>
                <a:cs typeface="小塚ゴシック Pro R"/>
              </a:rPr>
              <a:t>働く女性の日常</a:t>
            </a:r>
            <a:r>
              <a:rPr lang="en-US" altLang="ja-JP" sz="900" dirty="0" smtClean="0">
                <a:latin typeface="小塚ゴシック Pro R"/>
                <a:ea typeface="小塚ゴシック Pro R"/>
                <a:cs typeface="小塚ゴシック Pro R"/>
              </a:rPr>
              <a:t>』</a:t>
            </a:r>
            <a:r>
              <a:rPr lang="ja-JP" altLang="en-US" sz="900" dirty="0" smtClean="0">
                <a:latin typeface="小塚ゴシック Pro R"/>
                <a:ea typeface="小塚ゴシック Pro R"/>
                <a:cs typeface="小塚ゴシック Pro R"/>
              </a:rPr>
              <a:t>がコンセプト。フレンチシックをベースに、上品な定番でありながらもありきたりではない洗練されたスタイルを提案します。</a:t>
            </a:r>
            <a:endParaRPr lang="ja-JP" altLang="en-US" sz="900" dirty="0">
              <a:latin typeface="小塚ゴシック Pro R"/>
              <a:ea typeface="小塚ゴシック Pro R"/>
              <a:cs typeface="小塚ゴシック Pro R"/>
            </a:endParaRPr>
          </a:p>
        </p:txBody>
      </p:sp>
      <p:sp>
        <p:nvSpPr>
          <p:cNvPr id="25" name="正方形/長方形 24"/>
          <p:cNvSpPr/>
          <p:nvPr/>
        </p:nvSpPr>
        <p:spPr>
          <a:xfrm>
            <a:off x="3648645" y="6805463"/>
            <a:ext cx="1320799" cy="1613519"/>
          </a:xfrm>
          <a:prstGeom prst="rect">
            <a:avLst/>
          </a:prstGeom>
        </p:spPr>
        <p:txBody>
          <a:bodyPr wrap="square">
            <a:spAutoFit/>
          </a:bodyPr>
          <a:lstStyle/>
          <a:p>
            <a:pPr algn="just">
              <a:lnSpc>
                <a:spcPct val="110000"/>
              </a:lnSpc>
            </a:pPr>
            <a:r>
              <a:rPr lang="ja-JP" altLang="en-US" sz="900" dirty="0" smtClean="0">
                <a:latin typeface="小塚ゴシック Pro R"/>
                <a:ea typeface="小塚ゴシック Pro R"/>
                <a:cs typeface="小塚ゴシック Pro R"/>
              </a:rPr>
              <a:t>自分なりの心地よい時間を知っていて、仕事もプライベートも大切にできるパリに住む一人の女性をイメージしています。“上品な定番でありながらもありきたりではない洗練されたスタイルを提案します。</a:t>
            </a:r>
            <a:endParaRPr lang="ja-JP" altLang="en-US" sz="900" dirty="0">
              <a:latin typeface="小塚ゴシック Pro R"/>
              <a:ea typeface="小塚ゴシック Pro R"/>
              <a:cs typeface="小塚ゴシック Pro R"/>
            </a:endParaRPr>
          </a:p>
        </p:txBody>
      </p:sp>
      <p:sp>
        <p:nvSpPr>
          <p:cNvPr id="26" name="正方形/長方形 25"/>
          <p:cNvSpPr/>
          <p:nvPr/>
        </p:nvSpPr>
        <p:spPr>
          <a:xfrm>
            <a:off x="2338668" y="1581359"/>
            <a:ext cx="1223682" cy="615553"/>
          </a:xfrm>
          <a:prstGeom prst="rect">
            <a:avLst/>
          </a:prstGeom>
        </p:spPr>
        <p:txBody>
          <a:bodyPr wrap="none">
            <a:spAutoFit/>
          </a:bodyPr>
          <a:lstStyle/>
          <a:p>
            <a:r>
              <a:rPr lang="en-US" altLang="ja-JP" sz="1700" i="1" dirty="0">
                <a:solidFill>
                  <a:srgbClr val="B08A21"/>
                </a:solidFill>
                <a:latin typeface="小塚ゴシック Pro H"/>
                <a:ea typeface="小塚ゴシック Pro H"/>
                <a:cs typeface="小塚ゴシック Pro H"/>
              </a:rPr>
              <a:t>Women's</a:t>
            </a:r>
          </a:p>
          <a:p>
            <a:r>
              <a:rPr lang="en-US" altLang="ja-JP" sz="1700" i="1" dirty="0">
                <a:solidFill>
                  <a:srgbClr val="B08A21"/>
                </a:solidFill>
                <a:latin typeface="小塚ゴシック Pro H"/>
                <a:ea typeface="小塚ゴシック Pro H"/>
                <a:cs typeface="小塚ゴシック Pro H"/>
              </a:rPr>
              <a:t>Clothing</a:t>
            </a:r>
            <a:endParaRPr lang="ja-JP" altLang="en-US" sz="1700" i="1" dirty="0">
              <a:solidFill>
                <a:srgbClr val="B08A21"/>
              </a:solidFill>
              <a:latin typeface="小塚ゴシック Pro H"/>
              <a:ea typeface="小塚ゴシック Pro H"/>
              <a:cs typeface="小塚ゴシック Pro H"/>
            </a:endParaRPr>
          </a:p>
        </p:txBody>
      </p:sp>
      <p:sp>
        <p:nvSpPr>
          <p:cNvPr id="28" name="正方形/長方形 27"/>
          <p:cNvSpPr/>
          <p:nvPr/>
        </p:nvSpPr>
        <p:spPr>
          <a:xfrm>
            <a:off x="3671887" y="1581359"/>
            <a:ext cx="1223682" cy="615553"/>
          </a:xfrm>
          <a:prstGeom prst="rect">
            <a:avLst/>
          </a:prstGeom>
        </p:spPr>
        <p:txBody>
          <a:bodyPr wrap="none">
            <a:spAutoFit/>
          </a:bodyPr>
          <a:lstStyle/>
          <a:p>
            <a:r>
              <a:rPr lang="en-US" altLang="ja-JP" sz="1700" i="1" dirty="0">
                <a:solidFill>
                  <a:srgbClr val="B08A21"/>
                </a:solidFill>
                <a:latin typeface="小塚ゴシック Pro H"/>
                <a:ea typeface="小塚ゴシック Pro H"/>
                <a:cs typeface="小塚ゴシック Pro H"/>
              </a:rPr>
              <a:t>Women's</a:t>
            </a:r>
          </a:p>
          <a:p>
            <a:r>
              <a:rPr lang="en-US" altLang="ja-JP" sz="1700" i="1" dirty="0">
                <a:solidFill>
                  <a:srgbClr val="B08A21"/>
                </a:solidFill>
                <a:latin typeface="小塚ゴシック Pro H"/>
                <a:ea typeface="小塚ゴシック Pro H"/>
                <a:cs typeface="小塚ゴシック Pro H"/>
              </a:rPr>
              <a:t>Clothing</a:t>
            </a:r>
            <a:endParaRPr lang="ja-JP" altLang="en-US" sz="1700" i="1" dirty="0">
              <a:solidFill>
                <a:srgbClr val="B08A21"/>
              </a:solidFill>
              <a:latin typeface="小塚ゴシック Pro H"/>
              <a:ea typeface="小塚ゴシック Pro H"/>
              <a:cs typeface="小塚ゴシック Pro H"/>
            </a:endParaRPr>
          </a:p>
        </p:txBody>
      </p:sp>
      <p:sp>
        <p:nvSpPr>
          <p:cNvPr id="29" name="正方形/長方形 28"/>
          <p:cNvSpPr/>
          <p:nvPr/>
        </p:nvSpPr>
        <p:spPr>
          <a:xfrm>
            <a:off x="2338668" y="6067499"/>
            <a:ext cx="1223682" cy="615553"/>
          </a:xfrm>
          <a:prstGeom prst="rect">
            <a:avLst/>
          </a:prstGeom>
        </p:spPr>
        <p:txBody>
          <a:bodyPr wrap="none">
            <a:spAutoFit/>
          </a:bodyPr>
          <a:lstStyle/>
          <a:p>
            <a:r>
              <a:rPr lang="en-US" altLang="ja-JP" sz="1700" i="1" dirty="0">
                <a:solidFill>
                  <a:srgbClr val="B08A21"/>
                </a:solidFill>
                <a:latin typeface="小塚ゴシック Pro H"/>
                <a:ea typeface="小塚ゴシック Pro H"/>
                <a:cs typeface="小塚ゴシック Pro H"/>
              </a:rPr>
              <a:t>Women's</a:t>
            </a:r>
          </a:p>
          <a:p>
            <a:r>
              <a:rPr lang="en-US" altLang="ja-JP" sz="1700" i="1" dirty="0">
                <a:solidFill>
                  <a:srgbClr val="B08A21"/>
                </a:solidFill>
                <a:latin typeface="小塚ゴシック Pro H"/>
                <a:ea typeface="小塚ゴシック Pro H"/>
                <a:cs typeface="小塚ゴシック Pro H"/>
              </a:rPr>
              <a:t>Clothing</a:t>
            </a:r>
            <a:endParaRPr lang="ja-JP" altLang="en-US" sz="1700" i="1" dirty="0">
              <a:solidFill>
                <a:srgbClr val="B08A21"/>
              </a:solidFill>
              <a:latin typeface="小塚ゴシック Pro H"/>
              <a:ea typeface="小塚ゴシック Pro H"/>
              <a:cs typeface="小塚ゴシック Pro H"/>
            </a:endParaRPr>
          </a:p>
        </p:txBody>
      </p:sp>
      <p:sp>
        <p:nvSpPr>
          <p:cNvPr id="30" name="正方形/長方形 29"/>
          <p:cNvSpPr/>
          <p:nvPr/>
        </p:nvSpPr>
        <p:spPr>
          <a:xfrm>
            <a:off x="3671887" y="6067499"/>
            <a:ext cx="1223682" cy="615553"/>
          </a:xfrm>
          <a:prstGeom prst="rect">
            <a:avLst/>
          </a:prstGeom>
        </p:spPr>
        <p:txBody>
          <a:bodyPr wrap="none">
            <a:spAutoFit/>
          </a:bodyPr>
          <a:lstStyle/>
          <a:p>
            <a:r>
              <a:rPr lang="en-US" altLang="ja-JP" sz="1700" i="1" dirty="0">
                <a:solidFill>
                  <a:srgbClr val="B08A21"/>
                </a:solidFill>
                <a:latin typeface="小塚ゴシック Pro H"/>
                <a:ea typeface="小塚ゴシック Pro H"/>
                <a:cs typeface="小塚ゴシック Pro H"/>
              </a:rPr>
              <a:t>Women's</a:t>
            </a:r>
          </a:p>
          <a:p>
            <a:r>
              <a:rPr lang="en-US" altLang="ja-JP" sz="1700" i="1" dirty="0">
                <a:solidFill>
                  <a:srgbClr val="B08A21"/>
                </a:solidFill>
                <a:latin typeface="小塚ゴシック Pro H"/>
                <a:ea typeface="小塚ゴシック Pro H"/>
                <a:cs typeface="小塚ゴシック Pro H"/>
              </a:rPr>
              <a:t>Clothing</a:t>
            </a:r>
            <a:endParaRPr lang="ja-JP" altLang="en-US" sz="1700" i="1" dirty="0">
              <a:solidFill>
                <a:srgbClr val="B08A21"/>
              </a:solidFill>
              <a:latin typeface="小塚ゴシック Pro H"/>
              <a:ea typeface="小塚ゴシック Pro H"/>
              <a:cs typeface="小塚ゴシック Pro H"/>
            </a:endParaRPr>
          </a:p>
        </p:txBody>
      </p:sp>
      <p:pic>
        <p:nvPicPr>
          <p:cNvPr id="27" name="図 26"/>
          <p:cNvPicPr>
            <a:picLocks noChangeAspect="1"/>
          </p:cNvPicPr>
          <p:nvPr/>
        </p:nvPicPr>
        <p:blipFill>
          <a:blip r:embed="rId3"/>
          <a:srcRect l="12397" t="5101" r="13016"/>
          <a:stretch>
            <a:fillRect/>
          </a:stretch>
        </p:blipFill>
        <p:spPr>
          <a:xfrm>
            <a:off x="0" y="1581359"/>
            <a:ext cx="2292351" cy="4374941"/>
          </a:xfrm>
          <a:prstGeom prst="rect">
            <a:avLst/>
          </a:prstGeom>
        </p:spPr>
      </p:pic>
      <p:pic>
        <p:nvPicPr>
          <p:cNvPr id="31" name="図 30"/>
          <p:cNvPicPr>
            <a:picLocks noChangeAspect="1"/>
          </p:cNvPicPr>
          <p:nvPr/>
        </p:nvPicPr>
        <p:blipFill>
          <a:blip r:embed="rId4"/>
          <a:srcRect l="11537" t="4688" r="14395" b="4183"/>
          <a:stretch>
            <a:fillRect/>
          </a:stretch>
        </p:blipFill>
        <p:spPr>
          <a:xfrm>
            <a:off x="5002779" y="1581359"/>
            <a:ext cx="2276416" cy="4201143"/>
          </a:xfrm>
          <a:prstGeom prst="rect">
            <a:avLst/>
          </a:prstGeom>
        </p:spPr>
      </p:pic>
      <p:pic>
        <p:nvPicPr>
          <p:cNvPr id="32" name="図 31"/>
          <p:cNvPicPr>
            <a:picLocks noChangeAspect="1"/>
          </p:cNvPicPr>
          <p:nvPr/>
        </p:nvPicPr>
        <p:blipFill>
          <a:blip r:embed="rId5"/>
          <a:srcRect l="15738" t="6182" r="11777"/>
          <a:stretch>
            <a:fillRect/>
          </a:stretch>
        </p:blipFill>
        <p:spPr>
          <a:xfrm>
            <a:off x="64579" y="6067499"/>
            <a:ext cx="2227772" cy="4325103"/>
          </a:xfrm>
          <a:prstGeom prst="rect">
            <a:avLst/>
          </a:prstGeom>
        </p:spPr>
      </p:pic>
      <p:pic>
        <p:nvPicPr>
          <p:cNvPr id="33" name="図 32"/>
          <p:cNvPicPr>
            <a:picLocks noChangeAspect="1"/>
          </p:cNvPicPr>
          <p:nvPr/>
        </p:nvPicPr>
        <p:blipFill>
          <a:blip r:embed="rId6"/>
          <a:srcRect l="18975" t="4307" r="6957"/>
          <a:stretch>
            <a:fillRect/>
          </a:stretch>
        </p:blipFill>
        <p:spPr>
          <a:xfrm>
            <a:off x="5002779" y="6067499"/>
            <a:ext cx="2276416" cy="4411554"/>
          </a:xfrm>
          <a:prstGeom prst="rect">
            <a:avLst/>
          </a:prstGeom>
        </p:spPr>
      </p:pic>
      <p:pic>
        <p:nvPicPr>
          <p:cNvPr id="2" name="図 1" descr="名称未設定-1.psd"/>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64579" y="246126"/>
            <a:ext cx="7214616" cy="1220724"/>
          </a:xfrm>
          <a:prstGeom prst="rect">
            <a:avLst/>
          </a:prstGeom>
        </p:spPr>
      </p:pic>
    </p:spTree>
    <p:extLst>
      <p:ext uri="{BB962C8B-B14F-4D97-AF65-F5344CB8AC3E}">
        <p14:creationId xmlns:p14="http://schemas.microsoft.com/office/powerpoint/2010/main" xmlns="" val="1816682726"/>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32</TotalTime>
  <Words>298</Words>
  <Application>Microsoft Office PowerPoint</Application>
  <PresentationFormat>ユーザー設定</PresentationFormat>
  <Paragraphs>32</Paragraphs>
  <Slides>1</Slides>
  <Notes>0</Notes>
  <HiddenSlides>0</HiddenSlides>
  <MMClips>0</MMClips>
  <ScaleCrop>false</ScaleCrop>
  <HeadingPairs>
    <vt:vector size="4" baseType="variant">
      <vt:variant>
        <vt:lpstr>テーマ</vt:lpstr>
      </vt:variant>
      <vt:variant>
        <vt:i4>1</vt:i4>
      </vt:variant>
      <vt:variant>
        <vt:lpstr>スライド タイトル</vt:lpstr>
      </vt:variant>
      <vt:variant>
        <vt:i4>1</vt:i4>
      </vt:variant>
    </vt:vector>
  </HeadingPairs>
  <TitlesOfParts>
    <vt:vector size="2" baseType="lpstr">
      <vt:lpstr>ホワイト</vt:lpstr>
      <vt:lpstr>スライド 1</vt:lpstr>
    </vt:vector>
  </TitlesOfParts>
  <Company>Vision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佐藤 隆人</dc:creator>
  <cp:lastModifiedBy>tec</cp:lastModifiedBy>
  <cp:revision>10</cp:revision>
  <dcterms:created xsi:type="dcterms:W3CDTF">2014-12-11T01:01:08Z</dcterms:created>
  <dcterms:modified xsi:type="dcterms:W3CDTF">2015-01-07T05:48:28Z</dcterms:modified>
</cp:coreProperties>
</file>