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EC525-F066-12A3-3CA2-10F7B7EB3958}" name="英昭 毛利" initials="英毛" userId="a09ba7700a82b480" providerId="Windows Live"/>
  <p188:author id="{2650D02D-DB04-07A3-8B7B-44634DCD2AAE}" name="fujita kei(藤田 圭 TEC □ＲＳ本□ＲＳＳＳ□ＲＳＤＭ)" initials="kf" userId="S::Kei_Fujita@toshibatec.co.jp::4e2416aa-e8f0-4604-8a29-7738b4294d25"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8D6"/>
    <a:srgbClr val="FFE1E1"/>
    <a:srgbClr val="C60204"/>
    <a:srgbClr val="FF9CB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38" autoAdjust="0"/>
    <p:restoredTop sz="86423" autoAdjust="0"/>
  </p:normalViewPr>
  <p:slideViewPr>
    <p:cSldViewPr snapToGrid="0">
      <p:cViewPr>
        <p:scale>
          <a:sx n="90" d="100"/>
          <a:sy n="90" d="100"/>
        </p:scale>
        <p:origin x="1576" y="408"/>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jita kei(藤田 圭 TEC □ＲＳ本□ＲＳＳＳ□ＲＳＤＭ)" userId="4e2416aa-e8f0-4604-8a29-7738b4294d25" providerId="ADAL" clId="{63E3E69A-00F0-479A-8303-437ACB7215BE}"/>
    <pc:docChg chg="undo custSel modSld">
      <pc:chgData name="fujita kei(藤田 圭 TEC □ＲＳ本□ＲＳＳＳ□ＲＳＤＭ)" userId="4e2416aa-e8f0-4604-8a29-7738b4294d25" providerId="ADAL" clId="{63E3E69A-00F0-479A-8303-437ACB7215BE}" dt="2025-06-19T04:28:44.208" v="34"/>
      <pc:docMkLst>
        <pc:docMk/>
      </pc:docMkLst>
      <pc:sldChg chg="modSp mod addCm delCm modCm">
        <pc:chgData name="fujita kei(藤田 圭 TEC □ＲＳ本□ＲＳＳＳ□ＲＳＤＭ)" userId="4e2416aa-e8f0-4604-8a29-7738b4294d25" providerId="ADAL" clId="{63E3E69A-00F0-479A-8303-437ACB7215BE}" dt="2025-06-19T04:28:44.208" v="34"/>
        <pc:sldMkLst>
          <pc:docMk/>
          <pc:sldMk cId="2790154070" sldId="259"/>
        </pc:sldMkLst>
        <pc:graphicFrameChg chg="modGraphic">
          <ac:chgData name="fujita kei(藤田 圭 TEC □ＲＳ本□ＲＳＳＳ□ＲＳＤＭ)" userId="4e2416aa-e8f0-4604-8a29-7738b4294d25" providerId="ADAL" clId="{63E3E69A-00F0-479A-8303-437ACB7215BE}" dt="2025-06-18T02:12:18.508" v="21" actId="20577"/>
          <ac:graphicFrameMkLst>
            <pc:docMk/>
            <pc:sldMk cId="2790154070" sldId="259"/>
            <ac:graphicFrameMk id="44" creationId="{6FD421A6-9C59-3739-6A71-41630CDCCF4F}"/>
          </ac:graphicFrameMkLst>
        </pc:graphicFrameChg>
        <pc:extLst>
          <p:ext xmlns:p="http://schemas.openxmlformats.org/presentationml/2006/main" uri="{D6D511B9-2390-475A-947B-AFAB55BFBCF1}">
            <pc226:cmChg xmlns:pc226="http://schemas.microsoft.com/office/powerpoint/2022/06/main/command" chg="add del mod">
              <pc226:chgData name="fujita kei(藤田 圭 TEC □ＲＳ本□ＲＳＳＳ□ＲＳＤＭ)" userId="4e2416aa-e8f0-4604-8a29-7738b4294d25" providerId="ADAL" clId="{63E3E69A-00F0-479A-8303-437ACB7215BE}" dt="2025-06-18T02:04:25.566" v="15"/>
              <pc2:cmMkLst xmlns:pc2="http://schemas.microsoft.com/office/powerpoint/2019/9/main/command">
                <pc:docMk/>
                <pc:sldMk cId="2790154070" sldId="259"/>
                <pc2:cmMk id="{A89D172A-1C27-4C24-8F38-091D53D359AC}"/>
              </pc2:cmMkLst>
              <pc226:cmRplyChg chg="add del">
                <pc226:chgData name="fujita kei(藤田 圭 TEC □ＲＳ本□ＲＳＳＳ□ＲＳＤＭ)" userId="4e2416aa-e8f0-4604-8a29-7738b4294d25" providerId="ADAL" clId="{63E3E69A-00F0-479A-8303-437ACB7215BE}" dt="2025-06-18T02:01:58.080" v="10"/>
                <pc2:cmRplyMkLst xmlns:pc2="http://schemas.microsoft.com/office/powerpoint/2019/9/main/command">
                  <pc:docMk/>
                  <pc:sldMk cId="2790154070" sldId="259"/>
                  <pc2:cmMk id="{A89D172A-1C27-4C24-8F38-091D53D359AC}"/>
                  <pc2:cmRplyMk id="{11804351-5C4F-47A7-BA46-49C1A81A2D81}"/>
                </pc2:cmRplyMkLst>
              </pc226:cmRplyChg>
            </pc226:cmChg>
            <pc226:cmChg xmlns:pc226="http://schemas.microsoft.com/office/powerpoint/2022/06/main/command" chg="add">
              <pc226:chgData name="fujita kei(藤田 圭 TEC □ＲＳ本□ＲＳＳＳ□ＲＳＤＭ)" userId="4e2416aa-e8f0-4604-8a29-7738b4294d25" providerId="ADAL" clId="{63E3E69A-00F0-479A-8303-437ACB7215BE}" dt="2025-06-18T02:06:35.694" v="17"/>
              <pc2:cmMkLst xmlns:pc2="http://schemas.microsoft.com/office/powerpoint/2019/9/main/command">
                <pc:docMk/>
                <pc:sldMk cId="2790154070" sldId="259"/>
                <pc2:cmMk id="{F9BCD854-3013-41CF-83ED-AF0407E268CD}"/>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4:02:33.728" v="25"/>
              <pc2:cmMkLst xmlns:pc2="http://schemas.microsoft.com/office/powerpoint/2019/9/main/command">
                <pc:docMk/>
                <pc:sldMk cId="2790154070" sldId="259"/>
                <pc2:cmMk id="{6EEADC54-9D73-4B50-BC0D-F7295616073E}"/>
              </pc2:cmMkLst>
            </pc226:cmChg>
            <pc226:cmChg xmlns:pc226="http://schemas.microsoft.com/office/powerpoint/2022/06/main/command" chg="add mod">
              <pc226:chgData name="fujita kei(藤田 圭 TEC □ＲＳ本□ＲＳＳＳ□ＲＳＤＭ)" userId="4e2416aa-e8f0-4604-8a29-7738b4294d25" providerId="ADAL" clId="{63E3E69A-00F0-479A-8303-437ACB7215BE}" dt="2025-06-18T02:57:06.520" v="24"/>
              <pc2:cmMkLst xmlns:pc2="http://schemas.microsoft.com/office/powerpoint/2019/9/main/command">
                <pc:docMk/>
                <pc:sldMk cId="2790154070" sldId="259"/>
                <pc2:cmMk id="{32D92C57-3854-41EB-AB70-E563EEA96EDA}"/>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2:08:24.078" v="18"/>
              <pc2:cmMkLst xmlns:pc2="http://schemas.microsoft.com/office/powerpoint/2019/9/main/command">
                <pc:docMk/>
                <pc:sldMk cId="2790154070" sldId="259"/>
                <pc2:cmMk id="{81E96862-1576-4BCF-ACA4-78B48CE5B4E5}"/>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2:46:34.058" v="22"/>
              <pc2:cmMkLst xmlns:pc2="http://schemas.microsoft.com/office/powerpoint/2019/9/main/command">
                <pc:docMk/>
                <pc:sldMk cId="2790154070" sldId="259"/>
                <pc2:cmMk id="{23E1FB66-B78F-4D7C-86AC-BE6C76722EA3}"/>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2:04:49.140" v="16"/>
              <pc2:cmMkLst xmlns:pc2="http://schemas.microsoft.com/office/powerpoint/2019/9/main/command">
                <pc:docMk/>
                <pc:sldMk cId="2790154070" sldId="259"/>
                <pc2:cmMk id="{71C3AC6C-2A10-4D96-B9DF-E51BEF84EB21}"/>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5:39:22.004" v="28"/>
              <pc2:cmMkLst xmlns:pc2="http://schemas.microsoft.com/office/powerpoint/2019/9/main/command">
                <pc:docMk/>
                <pc:sldMk cId="2790154070" sldId="259"/>
                <pc2:cmMk id="{34EFB576-997B-43F8-A1ED-165B8678BA3E}"/>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2:09:11.801" v="19"/>
              <pc2:cmMkLst xmlns:pc2="http://schemas.microsoft.com/office/powerpoint/2019/9/main/command">
                <pc:docMk/>
                <pc:sldMk cId="2790154070" sldId="259"/>
                <pc2:cmMk id="{860D3193-DF93-4AD5-96FE-7B84AD3EAD73}"/>
              </pc2:cmMkLst>
            </pc226:cmChg>
            <pc226:cmChg xmlns:pc226="http://schemas.microsoft.com/office/powerpoint/2022/06/main/command" chg="add mod">
              <pc226:chgData name="fujita kei(藤田 圭 TEC □ＲＳ本□ＲＳＳＳ□ＲＳＤＭ)" userId="4e2416aa-e8f0-4604-8a29-7738b4294d25" providerId="ADAL" clId="{63E3E69A-00F0-479A-8303-437ACB7215BE}" dt="2025-06-19T04:28:44.208" v="34"/>
              <pc2:cmMkLst xmlns:pc2="http://schemas.microsoft.com/office/powerpoint/2019/9/main/command">
                <pc:docMk/>
                <pc:sldMk cId="2790154070" sldId="259"/>
                <pc2:cmMk id="{2902769A-09E5-44AC-BE8B-860D1CCBBD8A}"/>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9T04:28:24.402" v="33"/>
              <pc2:cmMkLst xmlns:pc2="http://schemas.microsoft.com/office/powerpoint/2019/9/main/command">
                <pc:docMk/>
                <pc:sldMk cId="2790154070" sldId="259"/>
                <pc2:cmMk id="{BC464BB9-7817-49A5-8F4F-39C9D52C5D9F}"/>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4:08:23.815" v="27"/>
              <pc2:cmMkLst xmlns:pc2="http://schemas.microsoft.com/office/powerpoint/2019/9/main/command">
                <pc:docMk/>
                <pc:sldMk cId="2790154070" sldId="259"/>
                <pc2:cmMk id="{009AAABC-0923-4DDE-B4EF-D8CA5F54BA49}"/>
              </pc2:cmMkLst>
            </pc226:cmChg>
            <pc226:cmChg xmlns:pc226="http://schemas.microsoft.com/office/powerpoint/2022/06/main/command" chg="add del">
              <pc226:chgData name="fujita kei(藤田 圭 TEC □ＲＳ本□ＲＳＳＳ□ＲＳＤＭ)" userId="4e2416aa-e8f0-4604-8a29-7738b4294d25" providerId="ADAL" clId="{63E3E69A-00F0-479A-8303-437ACB7215BE}" dt="2025-06-18T02:04:06.751" v="13"/>
              <pc2:cmMkLst xmlns:pc2="http://schemas.microsoft.com/office/powerpoint/2019/9/main/command">
                <pc:docMk/>
                <pc:sldMk cId="2790154070" sldId="259"/>
                <pc2:cmMk id="{569C46DE-324D-483A-B48C-D0EEEEA2FEAA}"/>
              </pc2:cmMkLst>
            </pc226:cmChg>
          </p:ext>
        </pc:extLst>
      </pc:sldChg>
      <pc:sldChg chg="addCm">
        <pc:chgData name="fujita kei(藤田 圭 TEC □ＲＳ本□ＲＳＳＳ□ＲＳＤＭ)" userId="4e2416aa-e8f0-4604-8a29-7738b4294d25" providerId="ADAL" clId="{63E3E69A-00F0-479A-8303-437ACB7215BE}" dt="2025-06-18T06:12:58.140" v="32"/>
        <pc:sldMkLst>
          <pc:docMk/>
          <pc:sldMk cId="2067675967" sldId="260"/>
        </pc:sldMkLst>
        <pc:extLst>
          <p:ext xmlns:p="http://schemas.openxmlformats.org/presentationml/2006/main" uri="{D6D511B9-2390-475A-947B-AFAB55BFBCF1}">
            <pc226:cmChg xmlns:pc226="http://schemas.microsoft.com/office/powerpoint/2022/06/main/command" chg="add">
              <pc226:chgData name="fujita kei(藤田 圭 TEC □ＲＳ本□ＲＳＳＳ□ＲＳＤＭ)" userId="4e2416aa-e8f0-4604-8a29-7738b4294d25" providerId="ADAL" clId="{63E3E69A-00F0-479A-8303-437ACB7215BE}" dt="2025-06-18T05:40:24.133" v="29"/>
              <pc2:cmMkLst xmlns:pc2="http://schemas.microsoft.com/office/powerpoint/2019/9/main/command">
                <pc:docMk/>
                <pc:sldMk cId="2067675967" sldId="260"/>
                <pc2:cmMk id="{98D76F1A-51C2-4D28-930A-957B98DBABC3}"/>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6:12:58.140" v="32"/>
              <pc2:cmMkLst xmlns:pc2="http://schemas.microsoft.com/office/powerpoint/2019/9/main/command">
                <pc:docMk/>
                <pc:sldMk cId="2067675967" sldId="260"/>
                <pc2:cmMk id="{6132C14C-70D9-4C49-BDBA-DCF2A4E7A2C1}"/>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6:00:04.966" v="30"/>
              <pc2:cmMkLst xmlns:pc2="http://schemas.microsoft.com/office/powerpoint/2019/9/main/command">
                <pc:docMk/>
                <pc:sldMk cId="2067675967" sldId="260"/>
                <pc2:cmMk id="{9606394F-901F-483C-AFA6-BA50FE9C4EFD}"/>
              </pc2:cmMkLst>
            </pc226:cmChg>
            <pc226:cmChg xmlns:pc226="http://schemas.microsoft.com/office/powerpoint/2022/06/main/command" chg="add">
              <pc226:chgData name="fujita kei(藤田 圭 TEC □ＲＳ本□ＲＳＳＳ□ＲＳＤＭ)" userId="4e2416aa-e8f0-4604-8a29-7738b4294d25" providerId="ADAL" clId="{63E3E69A-00F0-479A-8303-437ACB7215BE}" dt="2025-06-18T06:03:28.004" v="31"/>
              <pc2:cmMkLst xmlns:pc2="http://schemas.microsoft.com/office/powerpoint/2019/9/main/command">
                <pc:docMk/>
                <pc:sldMk cId="2067675967" sldId="260"/>
                <pc2:cmMk id="{0F416BA5-E36E-4AD1-B5D5-565E1A35A27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2025/6/21</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2025/6/21</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2.png"/><Relationship Id="rId15" Type="http://schemas.openxmlformats.org/officeDocument/2006/relationships/image" Target="../media/image22.jp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秋メニュー</a:t>
            </a:r>
            <a:r>
              <a:rPr lang="ja-JP" altLang="en-US" sz="2000" b="1" dirty="0">
                <a:solidFill>
                  <a:schemeClr val="bg1"/>
                </a:solidFill>
                <a:latin typeface="HG丸ｺﾞｼｯｸM-PRO"/>
                <a:ea typeface="HG丸ｺﾞｼｯｸM-PRO"/>
              </a:rPr>
              <a:t>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3091928" y="344441"/>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6">
                    <a:lumMod val="50000"/>
                  </a:schemeClr>
                </a:solidFill>
                <a:latin typeface="HGS創英ﾌﾟﾚｾﾞﾝｽEB"/>
                <a:ea typeface="HGS創英ﾌﾟﾚｾﾞﾝｽEB"/>
                <a:cs typeface="Meiryo UI" panose="020B0604030504040204" pitchFamily="50" charset="-128"/>
              </a:rPr>
              <a:t>秋商材を中心に売り込もう！</a:t>
            </a:r>
            <a:endParaRPr lang="en-US" altLang="ja-JP" sz="4000" b="1" dirty="0">
              <a:solidFill>
                <a:schemeClr val="accent6">
                  <a:lumMod val="50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2">
                    <a:lumMod val="75000"/>
                  </a:schemeClr>
                </a:solidFill>
                <a:latin typeface="メイリオ"/>
                <a:ea typeface="メイリオ"/>
              </a:rPr>
              <a:t>〜</a:t>
            </a:r>
            <a:r>
              <a:rPr lang="ja-JP" altLang="en-US" sz="2400" b="1" dirty="0">
                <a:solidFill>
                  <a:schemeClr val="accent2">
                    <a:lumMod val="75000"/>
                  </a:schemeClr>
                </a:solidFill>
                <a:latin typeface="メイリオ"/>
                <a:ea typeface="メイリオ"/>
              </a:rPr>
              <a:t>ハロウィンや文化祭、芸術関連の催事に備える</a:t>
            </a:r>
            <a:r>
              <a:rPr lang="en-US" altLang="ja-JP" sz="2400" b="1" dirty="0">
                <a:solidFill>
                  <a:schemeClr val="accent2">
                    <a:lumMod val="75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2">
                  <a:lumMod val="75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●運動会</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⚫︎秋の行楽</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⚫︎ハロウィーン</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サンマの梅煮</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サンマのかば焼き</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キノコ</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ニラとナメコのすまし汁</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豆腐のナメコあんかけ</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10</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10</a:t>
            </a:r>
            <a:r>
              <a:rPr lang="ja-JP" altLang="en-US" sz="1400" dirty="0">
                <a:latin typeface="HG丸ｺﾞｼｯｸM-PRO"/>
                <a:ea typeface="HG丸ｺﾞｼｯｸM-PRO"/>
              </a:rPr>
              <a:t>月は、サンマ、ナメコなどの旬の食材</a:t>
            </a:r>
            <a:r>
              <a:rPr lang="ja-JP" altLang="en-US" sz="1400">
                <a:latin typeface="HG丸ｺﾞｼｯｸM-PRO"/>
                <a:ea typeface="HG丸ｺﾞｼｯｸM-PRO"/>
              </a:rPr>
              <a:t>メニューで</a:t>
            </a:r>
            <a:endParaRPr lang="en-US" altLang="ja-JP" sz="1400" dirty="0">
              <a:latin typeface="HG丸ｺﾞｼｯｸM-PRO"/>
              <a:ea typeface="HG丸ｺﾞｼｯｸM-PRO"/>
            </a:endParaRPr>
          </a:p>
          <a:p>
            <a:pPr>
              <a:lnSpc>
                <a:spcPts val="1680"/>
              </a:lnSpc>
            </a:pPr>
            <a:r>
              <a:rPr lang="ja-JP" altLang="en-US" sz="1400">
                <a:latin typeface="HG丸ｺﾞｼｯｸM-PRO"/>
                <a:ea typeface="HG丸ｺﾞｼｯｸM-PRO"/>
              </a:rPr>
              <a:t>売上</a:t>
            </a:r>
            <a:r>
              <a:rPr lang="ja-JP" altLang="en-US" sz="1400" dirty="0">
                <a:latin typeface="HG丸ｺﾞｼｯｸM-PRO"/>
                <a:ea typeface="HG丸ｺﾞｼｯｸM-PRO"/>
              </a:rPr>
              <a:t>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10</a:t>
            </a:r>
            <a:r>
              <a:rPr lang="ja-JP" altLang="en-US" sz="1400" dirty="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10</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サンマ</a:t>
            </a:r>
            <a:r>
              <a:rPr lang="ja-JP" altLang="en-US" sz="1400">
                <a:latin typeface="HG丸ｺﾞｼｯｸM-PRO" pitchFamily="50" charset="-128"/>
                <a:ea typeface="HG丸ｺﾞｼｯｸM-PRO" pitchFamily="50" charset="-128"/>
              </a:rPr>
              <a:t>、カマス</a:t>
            </a:r>
            <a:endParaRPr lang="en-US" altLang="ja-JP" sz="1400" i="0" strike="noStrike" dirty="0">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キノコ・野菜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ナメコ、サトイモ</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秋の味覚レシピ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●秋の土用レシピ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●ハロウィーンレシピ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10</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338000" y="803167"/>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835878263"/>
              </p:ext>
            </p:extLst>
          </p:nvPr>
        </p:nvGraphicFramePr>
        <p:xfrm>
          <a:off x="1303557" y="1721723"/>
          <a:ext cx="20028442"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10/1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11/1</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solidFill>
                      <a:schemeClr val="accent4">
                        <a:lumMod val="20000"/>
                        <a:lumOff val="80000"/>
                      </a:schemeClr>
                    </a:solid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b"/>
                      <a:r>
                        <a:rPr lang="ja-JP" altLang="en-US" sz="900" b="0" i="0" u="none" strike="noStrike">
                          <a:solidFill>
                            <a:schemeClr val="tx1"/>
                          </a:solidFill>
                          <a:effectLst/>
                          <a:latin typeface="Meiryo UI"/>
                          <a:ea typeface="Meiryo UI"/>
                        </a:rPr>
                        <a:t>月</a:t>
                      </a:r>
                      <a:endParaRPr lang="ja-JP" altLang="en-US" sz="9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chemeClr val="accent4">
                        <a:lumMod val="20000"/>
                        <a:lumOff val="80000"/>
                      </a:schemeClr>
                    </a:solidFill>
                  </a:tcPr>
                </a:tc>
                <a:extLst>
                  <a:ext uri="{0D108BD9-81ED-4DB2-BD59-A6C34878D82A}">
                    <a16:rowId xmlns:a16="http://schemas.microsoft.com/office/drawing/2014/main" val="970520599"/>
                  </a:ext>
                </a:extLst>
              </a:tr>
              <a:tr h="112638">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コーヒーの日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豆腐の日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登山の日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イワシの日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カナダ・メープルの日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lvl="0" algn="l">
                        <a:buNone/>
                      </a:pPr>
                      <a:r>
                        <a:rPr lang="ja-JP" altLang="en-US" sz="1100" b="0" i="0" u="none" strike="noStrike" kern="1200" noProof="0">
                          <a:solidFill>
                            <a:schemeClr val="tx1"/>
                          </a:solidFill>
                          <a:effectLst/>
                          <a:latin typeface="Meiryo UI"/>
                          <a:ea typeface="Meiryo UI"/>
                        </a:rPr>
                        <a:t>中秋の名月</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dirty="0">
                          <a:solidFill>
                            <a:schemeClr val="tx1"/>
                          </a:solidFill>
                          <a:effectLst/>
                          <a:latin typeface="Meiryo UI"/>
                          <a:ea typeface="Meiryo UI"/>
                          <a:cs typeface="+mn-cs"/>
                        </a:rPr>
                        <a:t>目とメガネの愛護週間</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寒露（かんろ）</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熟睡の日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お好み焼の日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めんの日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パンの日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スポーツの日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サツマイモの日</a:t>
                      </a: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焼きうどんの日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きのこの日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ボスの日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減塩の日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冷凍食品の日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住育の日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秋の土用入り</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あかりの日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ショートケーキの日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霜降（そうこう）</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トリコロール記念日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世界パスタデー</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柿の日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algn="l" fontAlgn="auto"/>
                      <a:r>
                        <a:rPr lang="ja-JP" altLang="en-US" sz="1100" b="0" i="0" u="none" strike="noStrike">
                          <a:solidFill>
                            <a:schemeClr val="tx1"/>
                          </a:solidFill>
                          <a:effectLst/>
                          <a:latin typeface="Meiryo UI"/>
                          <a:ea typeface="Meiryo UI"/>
                        </a:rPr>
                        <a:t>読書の日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米の日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てぶくろの日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ノヴェッロ解禁</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ハロウィーン</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すしの日</a:t>
                      </a:r>
                      <a:endParaRPr lang="ja-JP" altLang="ja-JP" sz="1100" dirty="0">
                        <a:solidFill>
                          <a:schemeClr val="tx1"/>
                        </a:solidFill>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タイツの日</a:t>
                      </a:r>
                      <a:endParaRPr kumimoji="1" lang="ja-JP" altLang="en-US" sz="1100"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文化の日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この日にちなみ、コーヒーに合うパン、サンドイッチ、スイーツなどのセット割引を提案しよう。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気温が低下する夜は、冬に売れる鍋物が動く。豆腐、卵、うどん、薬味、練り物などの関連</a:t>
                      </a:r>
                      <a:r>
                        <a:rPr lang="ja-JP" altLang="en-US" sz="1200" u="none" strike="noStrike">
                          <a:solidFill>
                            <a:schemeClr val="tx1"/>
                          </a:solidFill>
                          <a:effectLst/>
                          <a:latin typeface="Meiryo UI"/>
                          <a:ea typeface="Meiryo UI"/>
                        </a:rPr>
                        <a:t>商品も売れるので用意しよう。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紅葉やキノコ狩りが始まる時季。登山客が多い山あいの店舗では、急な天候の変化が起きやすいため、雨具や防寒具を用意する。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秋の旬の魚といえば、イワシ、サンマ、サケなどが挙げられる。食欲の秋に合わせ、秋の旬を使った弁当や惣菜を売り込もう。</a:t>
                      </a:r>
                      <a:endParaRPr lang="en-US" altLang="ja-JP" sz="12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200" u="none" strike="noStrike" kern="1200">
                          <a:solidFill>
                            <a:schemeClr val="tx1"/>
                          </a:solidFill>
                          <a:effectLst/>
                          <a:latin typeface="Meiryo UI"/>
                          <a:ea typeface="Meiryo UI"/>
                          <a:cs typeface="+mn-cs"/>
                        </a:rPr>
                        <a:t>この日にちなみ、パンケーキなどメープルシロップを使う商品をＰＲしよう。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江戸時代は船を浮かべ、団子を食べ、月をめでた習慣があったが、現代は月見をする人は少ない。逆に習慣を浸透</a:t>
                      </a:r>
                      <a:r>
                        <a:rPr lang="ja-JP" altLang="en-US" sz="1200" b="0" i="0" u="none" strike="noStrike">
                          <a:solidFill>
                            <a:schemeClr val="tx1"/>
                          </a:solidFill>
                          <a:effectLst/>
                          <a:latin typeface="Meiryo UI"/>
                          <a:ea typeface="Meiryo UI"/>
                        </a:rPr>
                        <a:t>させるチャンス。</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月１日～</a:t>
                      </a:r>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日。秋の夜長で読書やテレビなど</a:t>
                      </a:r>
                      <a:r>
                        <a:rPr lang="ja-JP" altLang="en-US" sz="1200" b="0" i="0" u="none" strike="noStrike" dirty="0">
                          <a:solidFill>
                            <a:srgbClr val="FF0000"/>
                          </a:solidFill>
                          <a:effectLst/>
                          <a:latin typeface="Meiryo UI"/>
                          <a:ea typeface="Meiryo UI"/>
                        </a:rPr>
                        <a:t>、</a:t>
                      </a:r>
                      <a:r>
                        <a:rPr lang="ja-JP" altLang="en-US" sz="1200" b="0" i="0" u="none" strike="noStrike" dirty="0">
                          <a:solidFill>
                            <a:schemeClr val="tx1"/>
                          </a:solidFill>
                          <a:effectLst/>
                          <a:latin typeface="Meiryo UI"/>
                          <a:ea typeface="Meiryo UI"/>
                        </a:rPr>
                        <a:t>目を長時間使う機会が増加。夏は目に紫外線を多く浴びているため、秋はアイケア用品の訴求を強めよう。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二十四節気の一つで、秋の長雨が終わり本格的な秋が始まる頃。このようなときこそ、秋季商品の売り込みを強化したい。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ホットアイマスクやアロマ、入浴剤など睡眠の質を向上させる商品を販促強化しよう。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お好み焼きやたこ</a:t>
                      </a:r>
                      <a:r>
                        <a:rPr lang="ja-JP" altLang="en-US" sz="1200" b="0" i="0" u="none" strike="noStrike">
                          <a:solidFill>
                            <a:schemeClr val="tx1"/>
                          </a:solidFill>
                          <a:effectLst/>
                          <a:latin typeface="Meiryo UI"/>
                          <a:ea typeface="Meiryo UI"/>
                        </a:rPr>
                        <a:t>焼きなどの粉</a:t>
                      </a:r>
                      <a:r>
                        <a:rPr lang="ja-JP" altLang="en-US" sz="1200" b="0" i="0" u="none" strike="noStrike" dirty="0">
                          <a:solidFill>
                            <a:schemeClr val="tx1"/>
                          </a:solidFill>
                          <a:effectLst/>
                          <a:latin typeface="Meiryo UI"/>
                          <a:ea typeface="Meiryo UI"/>
                        </a:rPr>
                        <a:t>もんを</a:t>
                      </a:r>
                      <a:r>
                        <a:rPr lang="ja-JP" altLang="en-US" sz="1200" b="0" i="0" u="none" strike="noStrike">
                          <a:solidFill>
                            <a:schemeClr val="tx1"/>
                          </a:solidFill>
                          <a:effectLst/>
                          <a:latin typeface="Meiryo UI"/>
                          <a:ea typeface="Meiryo UI"/>
                        </a:rPr>
                        <a:t>ＰＲし、関連商品を陳列</a:t>
                      </a:r>
                      <a:r>
                        <a:rPr lang="ja-JP" altLang="en-US" sz="1200" b="0" i="0" u="none" strike="noStrike" dirty="0">
                          <a:solidFill>
                            <a:schemeClr val="tx1"/>
                          </a:solidFill>
                          <a:effectLst/>
                          <a:latin typeface="Meiryo UI"/>
                          <a:ea typeface="Meiryo UI"/>
                        </a:rPr>
                        <a:t>するなど工夫して訴求よう。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秋の夜長で夜食、軽食需要が高まる。上旬の夜間は過ごしやすい気候だが、中旬になると寒さが厳しい日もあり、天ぷらそばなど温まる商品が売れ筋になる。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日はパンの日。秋は、パンの需要が高まる。クリームやチョコ、チーズなど、濃厚な味覚の菓子パンの販売が伸長するので多めに持つ。</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この日にちなみ、スイートポテト、大学いもなどのサツマイモを使った商品のキャンペーンを行う。秋らしさを演出できる商品だ。</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焼きうどん、焼きそば、ジャージャー麺など調理麺を売り込もう。日常はもちろん、行楽やスポーツ催事にもお薦め。</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この日にちなみ、秋の味覚の一つであるキノコをＰＲ</a:t>
                      </a:r>
                      <a:r>
                        <a:rPr kumimoji="1" lang="ja-JP" altLang="en" sz="1200" u="none" strike="noStrike" kern="1200" dirty="0">
                          <a:solidFill>
                            <a:schemeClr val="tx1"/>
                          </a:solidFill>
                          <a:effectLst/>
                          <a:latin typeface="Meiryo UI"/>
                          <a:ea typeface="Meiryo UI"/>
                          <a:cs typeface="+mn-cs"/>
                        </a:rPr>
                        <a:t>。</a:t>
                      </a:r>
                      <a:r>
                        <a:rPr kumimoji="1" lang="ja-JP" altLang="en-US" sz="1200" u="none" strike="noStrike" kern="1200" dirty="0">
                          <a:solidFill>
                            <a:schemeClr val="tx1"/>
                          </a:solidFill>
                          <a:effectLst/>
                          <a:latin typeface="Meiryo UI"/>
                          <a:ea typeface="Meiryo UI"/>
                          <a:cs typeface="+mn-cs"/>
                        </a:rPr>
                        <a:t>キノコの炊き込みご飯やおにぎり、スープ、みそ汁、惣菜など</a:t>
                      </a:r>
                      <a:r>
                        <a:rPr kumimoji="1" lang="ja-JP" altLang="en-US" sz="1200" u="none" strike="noStrike" kern="1200">
                          <a:solidFill>
                            <a:schemeClr val="tx1"/>
                          </a:solidFill>
                          <a:effectLst/>
                          <a:latin typeface="Meiryo UI"/>
                          <a:ea typeface="Meiryo UI"/>
                          <a:cs typeface="+mn-cs"/>
                        </a:rPr>
                        <a:t>を展開しよう。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経営者と部下の関係を円滑にする日。この日を機に、スタッフの働き方に問題がないか、店長とスタッフの意識合わせも再確認する。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17</a:t>
                      </a:r>
                      <a:r>
                        <a:rPr kumimoji="1" lang="ja-JP" altLang="en-US" sz="1200" b="0" i="0" u="none" strike="noStrike" kern="1200" noProof="0" dirty="0">
                          <a:solidFill>
                            <a:schemeClr val="tx1"/>
                          </a:solidFill>
                          <a:effectLst/>
                          <a:latin typeface="Meiryo UI"/>
                          <a:ea typeface="Meiryo UI"/>
                          <a:cs typeface="+mn-cs"/>
                        </a:rPr>
                        <a:t>日は減塩の日。減塩の惣菜の他、糖質カットの菓子パンやチルドデザートなど</a:t>
                      </a:r>
                      <a:r>
                        <a:rPr kumimoji="1" lang="ja-JP" altLang="en-US" sz="1200" b="0" i="0" u="none" strike="noStrike" kern="1200" noProof="0">
                          <a:solidFill>
                            <a:schemeClr val="tx1"/>
                          </a:solidFill>
                          <a:effectLst/>
                          <a:latin typeface="Meiryo UI"/>
                          <a:ea typeface="Meiryo UI"/>
                          <a:cs typeface="+mn-cs"/>
                        </a:rPr>
                        <a:t>、健康を配慮</a:t>
                      </a:r>
                      <a:r>
                        <a:rPr kumimoji="1" lang="ja-JP" altLang="en-US" sz="1200" b="0" i="0" u="none" strike="noStrike" kern="1200" noProof="0" dirty="0">
                          <a:solidFill>
                            <a:schemeClr val="tx1"/>
                          </a:solidFill>
                          <a:effectLst/>
                          <a:latin typeface="Meiryo UI"/>
                          <a:ea typeface="Meiryo UI"/>
                          <a:cs typeface="+mn-cs"/>
                        </a:rPr>
                        <a:t>した商品をアピールする。</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kumimoji="1" lang="ja-JP" altLang="en-US" sz="1200" b="0" i="0" u="none" strike="noStrike" kern="1200" noProof="0" dirty="0">
                          <a:solidFill>
                            <a:schemeClr val="tx1"/>
                          </a:solidFill>
                          <a:effectLst/>
                          <a:latin typeface="Meiryo UI"/>
                          <a:ea typeface="Meiryo UI"/>
                          <a:cs typeface="+mn-cs"/>
                        </a:rPr>
                        <a:t>年配単身者の利用が増えた今、惣菜系の冷凍食品の利用が高まっている。パスタ、チャーハン、焼きそばなども人気が高い。</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秋は、ＤＩＹや部屋の模様替えなども行う人が多い。清掃用具、台所用品、文具、工具、園芸用品などを用意する。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月</a:t>
                      </a:r>
                      <a:r>
                        <a:rPr lang="en-US" altLang="ja-JP" sz="1200" b="0" i="0" u="none" strike="noStrike" dirty="0">
                          <a:solidFill>
                            <a:schemeClr val="tx1"/>
                          </a:solidFill>
                          <a:effectLst/>
                          <a:latin typeface="Meiryo UI"/>
                          <a:ea typeface="Meiryo UI"/>
                        </a:rPr>
                        <a:t>20</a:t>
                      </a:r>
                      <a:r>
                        <a:rPr lang="ja-JP" altLang="en-US" sz="1200" b="0" i="0" u="none" strike="noStrike" dirty="0">
                          <a:solidFill>
                            <a:schemeClr val="tx1"/>
                          </a:solidFill>
                          <a:effectLst/>
                          <a:latin typeface="Meiryo UI"/>
                          <a:ea typeface="Meiryo UI"/>
                        </a:rPr>
                        <a:t>日から</a:t>
                      </a:r>
                      <a:r>
                        <a:rPr lang="en-US" altLang="ja-JP" sz="1200" b="0" i="0" u="none" strike="noStrike" dirty="0">
                          <a:solidFill>
                            <a:schemeClr val="tx1"/>
                          </a:solidFill>
                          <a:effectLst/>
                          <a:latin typeface="Meiryo UI"/>
                          <a:ea typeface="Meiryo UI"/>
                        </a:rPr>
                        <a:t>11</a:t>
                      </a:r>
                      <a:r>
                        <a:rPr lang="ja-JP" altLang="en-US" sz="1200" b="0" i="0" u="none" strike="noStrike" dirty="0">
                          <a:solidFill>
                            <a:schemeClr val="tx1"/>
                          </a:solidFill>
                          <a:effectLst/>
                          <a:latin typeface="Meiryo UI"/>
                          <a:ea typeface="Meiryo UI"/>
                        </a:rPr>
                        <a:t>月</a:t>
                      </a:r>
                      <a:r>
                        <a:rPr lang="en-US" altLang="ja-JP" sz="1200" b="0" i="0" u="none" strike="noStrike" dirty="0">
                          <a:solidFill>
                            <a:schemeClr val="tx1"/>
                          </a:solidFill>
                          <a:effectLst/>
                          <a:latin typeface="Meiryo UI"/>
                          <a:ea typeface="Meiryo UI"/>
                        </a:rPr>
                        <a:t>6</a:t>
                      </a:r>
                      <a:r>
                        <a:rPr lang="ja-JP" altLang="en-US" sz="1200" b="0" i="0" u="none" strike="noStrike" dirty="0">
                          <a:solidFill>
                            <a:schemeClr val="tx1"/>
                          </a:solidFill>
                          <a:effectLst/>
                          <a:latin typeface="Meiryo UI"/>
                          <a:ea typeface="Meiryo UI"/>
                        </a:rPr>
                        <a:t>日まで。人気のウナギやスタミナ食を用意。夏に比べると認知度が低い</a:t>
                      </a:r>
                      <a:r>
                        <a:rPr lang="ja-JP" altLang="en-US" sz="1200" b="0" i="0" u="none" strike="noStrike">
                          <a:solidFill>
                            <a:schemeClr val="tx1"/>
                          </a:solidFill>
                          <a:effectLst/>
                          <a:latin typeface="Meiryo UI"/>
                          <a:ea typeface="Meiryo UI"/>
                        </a:rPr>
                        <a:t>ので、差別化の</a:t>
                      </a:r>
                      <a:r>
                        <a:rPr lang="ja-JP" altLang="en-US" sz="1200" b="0" i="0" u="none" strike="noStrike" dirty="0">
                          <a:solidFill>
                            <a:schemeClr val="tx1"/>
                          </a:solidFill>
                          <a:effectLst/>
                          <a:latin typeface="Meiryo UI"/>
                          <a:ea typeface="Meiryo UI"/>
                        </a:rPr>
                        <a:t>チャンスと考えよう。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日暮れが早くなり、夜の時間が長くなる。夜食、酒類、菓子、雑誌、癒やし雑貨など、夜長を楽しむ商品を提案しよう。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22</a:t>
                      </a:r>
                      <a:r>
                        <a:rPr kumimoji="1" lang="ja-JP" altLang="en-US" sz="1200" u="none" strike="noStrike" kern="1200" dirty="0">
                          <a:solidFill>
                            <a:schemeClr val="tx1"/>
                          </a:solidFill>
                          <a:effectLst/>
                          <a:latin typeface="Meiryo UI"/>
                          <a:ea typeface="Meiryo UI"/>
                          <a:cs typeface="+mn-cs"/>
                        </a:rPr>
                        <a:t>日はショートケーキの日。気温が低下すると、口当たりが冷たくないケーキやシュークリームなど、生クリーム系</a:t>
                      </a:r>
                      <a:r>
                        <a:rPr kumimoji="1" lang="ja-JP" altLang="en-US" sz="1200" u="none" strike="noStrike" kern="1200">
                          <a:solidFill>
                            <a:schemeClr val="tx1"/>
                          </a:solidFill>
                          <a:effectLst/>
                          <a:latin typeface="Meiryo UI"/>
                          <a:ea typeface="Meiryo UI"/>
                          <a:cs typeface="+mn-cs"/>
                        </a:rPr>
                        <a:t>が人気が高まる。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二十四節気の一つ。秋が深まり、朝霜が見られる頃。日中は過ごしやすいが、朝晩は冷えるのでおでんや鍋など冬季商品を徐々に強化していく。</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トリコロールはフランス国旗のこと。輸入菓子やおつまみ、ワインなどでフランスフェアを提案し、来月のボージョレ・ヌーボーの予約につなげよう。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この日にちなみ、パスタやピザなど、イタリアン商品を強化する。イタリア新酒解禁のノヴェッロも近いので、販促物でＰＲする。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柿、梨、ブドウ、リンゴなど、秋の果実のフレーバーを使ったデザート、飲料、酒などを販促物を</a:t>
                      </a:r>
                      <a:r>
                        <a:rPr lang="ja-JP" altLang="en-US" sz="1200" b="0" i="0" u="none" strike="noStrike">
                          <a:solidFill>
                            <a:schemeClr val="tx1"/>
                          </a:solidFill>
                          <a:effectLst/>
                          <a:latin typeface="Meiryo UI"/>
                          <a:ea typeface="Meiryo UI"/>
                        </a:rPr>
                        <a:t>使ってアピールする</a:t>
                      </a:r>
                      <a:r>
                        <a:rPr lang="ja-JP" altLang="en-US" sz="1200" b="0" i="0" u="none" strike="noStrike" dirty="0">
                          <a:solidFill>
                            <a:schemeClr val="tx1"/>
                          </a:solidFill>
                          <a:effectLst/>
                          <a:latin typeface="Meiryo UI"/>
                          <a:ea typeface="Meiryo UI"/>
                        </a:rPr>
                        <a:t>。</a:t>
                      </a: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気温が低下し、夜間</a:t>
                      </a:r>
                      <a:r>
                        <a:rPr lang="ja-JP" altLang="en-US" sz="1200" b="0" i="0" u="none" strike="noStrike">
                          <a:solidFill>
                            <a:schemeClr val="tx1"/>
                          </a:solidFill>
                          <a:effectLst/>
                          <a:latin typeface="Meiryo UI"/>
                          <a:ea typeface="Meiryo UI"/>
                        </a:rPr>
                        <a:t>の在宅率が高い</a:t>
                      </a:r>
                      <a:r>
                        <a:rPr lang="ja-JP" altLang="en-US" sz="1200" b="0" i="0" u="none" strike="noStrike" dirty="0">
                          <a:solidFill>
                            <a:schemeClr val="tx1"/>
                          </a:solidFill>
                          <a:effectLst/>
                          <a:latin typeface="Meiryo UI"/>
                          <a:ea typeface="Meiryo UI"/>
                        </a:rPr>
                        <a:t>時期。秋の夜長の読書のお供に、軽食などの提案をしてみよう。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新米のおいしい季節につき、弁当、おにぎりのキャンペーンを展開。米飯に合う、汁物、漬物、惣菜、珍味もお薦めする。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夜間は寒い日もあり、防寒具が徐々に動き始める。気温が低い夜はもちろんだが、日中と温度差があると冬物が大きく売れる。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イタリア新酒ワイン解禁日。なじみが薄いが、イタリアやチリなど、各国のワイン解禁日をアピールすることで、ボージョレ・ヌーボー解禁本番も盛り上がる。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仮装やパーティの印象が強い</a:t>
                      </a:r>
                      <a:r>
                        <a:rPr lang="ja-JP" altLang="en-US" sz="1200" b="0" i="0" u="none" strike="noStrike">
                          <a:solidFill>
                            <a:schemeClr val="tx1"/>
                          </a:solidFill>
                          <a:effectLst/>
                          <a:latin typeface="Meiryo UI"/>
                          <a:ea typeface="Meiryo UI"/>
                        </a:rPr>
                        <a:t>が、家庭でも楽しめるように、</a:t>
                      </a:r>
                      <a:r>
                        <a:rPr lang="ja-JP" altLang="en-US" sz="1200" b="0" i="0" u="none" strike="noStrike" dirty="0">
                          <a:solidFill>
                            <a:schemeClr val="tx1"/>
                          </a:solidFill>
                          <a:effectLst/>
                          <a:latin typeface="Meiryo UI"/>
                          <a:ea typeface="Meiryo UI"/>
                        </a:rPr>
                        <a:t>飴やクッキーなどのハロウィーン菓子、カボチャを使ったスイーツの提案も考えよう。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七五三、秋の結婚式、ボージョレ</a:t>
                      </a:r>
                      <a:r>
                        <a:rPr lang="ja-JP" altLang="en-US" sz="1200" b="0" i="0" u="none" strike="noStrike">
                          <a:solidFill>
                            <a:schemeClr val="tx1"/>
                          </a:solidFill>
                          <a:effectLst/>
                          <a:latin typeface="Meiryo UI"/>
                          <a:ea typeface="Meiryo UI"/>
                        </a:rPr>
                        <a:t>・ヌーボー、お祝い</a:t>
                      </a:r>
                      <a:r>
                        <a:rPr lang="ja-JP" altLang="en-US" sz="1200" b="0" i="0" u="none" strike="noStrike" dirty="0">
                          <a:solidFill>
                            <a:schemeClr val="tx1"/>
                          </a:solidFill>
                          <a:effectLst/>
                          <a:latin typeface="Meiryo UI"/>
                          <a:ea typeface="Meiryo UI"/>
                        </a:rPr>
                        <a:t>する機会が多い頃。寿司など、ごちそうアイテムが伸びる。</a:t>
                      </a:r>
                      <a:endParaRPr lang="ja-JP" altLang="ja-JP" sz="1200" dirty="0">
                        <a:solidFill>
                          <a:schemeClr val="tx1"/>
                        </a:solidFill>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日中でも寒さを感じるようになり、冬季雑貨が動き始める。タイツ、手袋、帽子、マフラーなど防寒具の用意をする。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今年は３連休という人も多く、拡販のチャンス。文化祭や芸術催事、行楽などでにぎわう立地は関連商品を多めに用意。</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dirty="0">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4">
                        <a:lumMod val="20000"/>
                        <a:lumOff val="80000"/>
                      </a:schemeClr>
                    </a:solid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dirty="0">
                <a:effectLst/>
                <a:latin typeface="+mn-lt"/>
                <a:ea typeface="+mn-ea"/>
                <a:cs typeface="+mn-cs"/>
              </a:rPr>
              <a:t>：</a:t>
            </a:r>
            <a:r>
              <a:rPr lang="ja-JP" altLang="ja-JP" sz="2400" b="1" i="0" baseline="0" dirty="0">
                <a:effectLst/>
                <a:latin typeface="+mn-lt"/>
                <a:ea typeface="+mn-ea"/>
                <a:cs typeface="+mn-cs"/>
              </a:rPr>
              <a:t> </a:t>
            </a:r>
            <a:endParaRPr lang="ja-JP" altLang="ja-JP" sz="4000" dirty="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2" name="図 11">
            <a:extLst>
              <a:ext uri="{FF2B5EF4-FFF2-40B4-BE49-F238E27FC236}">
                <a16:creationId xmlns:a16="http://schemas.microsoft.com/office/drawing/2014/main" id="{9FF1DA44-92F8-2DC9-07B6-E1BE088C14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2034" y="2156990"/>
            <a:ext cx="288059" cy="288059"/>
          </a:xfrm>
          <a:prstGeom prst="rect">
            <a:avLst/>
          </a:prstGeom>
        </p:spPr>
      </p:pic>
      <p:pic>
        <p:nvPicPr>
          <p:cNvPr id="14" name="図 13">
            <a:extLst>
              <a:ext uri="{FF2B5EF4-FFF2-40B4-BE49-F238E27FC236}">
                <a16:creationId xmlns:a16="http://schemas.microsoft.com/office/drawing/2014/main" id="{0F040991-8D74-AAB1-5D41-4D802A53CB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7599" y="2152133"/>
            <a:ext cx="242575" cy="245526"/>
          </a:xfrm>
          <a:prstGeom prst="rect">
            <a:avLst/>
          </a:prstGeom>
        </p:spPr>
      </p:pic>
      <p:pic>
        <p:nvPicPr>
          <p:cNvPr id="17" name="図 16">
            <a:extLst>
              <a:ext uri="{FF2B5EF4-FFF2-40B4-BE49-F238E27FC236}">
                <a16:creationId xmlns:a16="http://schemas.microsoft.com/office/drawing/2014/main" id="{ED9F4AC9-46E4-5340-D550-61603036B46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623991" y="2060899"/>
            <a:ext cx="337754" cy="314325"/>
          </a:xfrm>
          <a:prstGeom prst="rect">
            <a:avLst/>
          </a:prstGeom>
        </p:spPr>
      </p:pic>
      <p:pic>
        <p:nvPicPr>
          <p:cNvPr id="23" name="図 22">
            <a:extLst>
              <a:ext uri="{FF2B5EF4-FFF2-40B4-BE49-F238E27FC236}">
                <a16:creationId xmlns:a16="http://schemas.microsoft.com/office/drawing/2014/main" id="{E6C9F660-CF28-3FD0-33DF-7D567E78B6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65434" y="2162103"/>
            <a:ext cx="242575" cy="245526"/>
          </a:xfrm>
          <a:prstGeom prst="rect">
            <a:avLst/>
          </a:prstGeom>
        </p:spPr>
      </p:pic>
      <p:pic>
        <p:nvPicPr>
          <p:cNvPr id="55" name="図 54">
            <a:extLst>
              <a:ext uri="{FF2B5EF4-FFF2-40B4-BE49-F238E27FC236}">
                <a16:creationId xmlns:a16="http://schemas.microsoft.com/office/drawing/2014/main" id="{722DA06D-BF53-5794-A607-593A475893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0769" y="2154890"/>
            <a:ext cx="288059" cy="288059"/>
          </a:xfrm>
          <a:prstGeom prst="rect">
            <a:avLst/>
          </a:prstGeom>
        </p:spPr>
      </p:pic>
      <p:pic>
        <p:nvPicPr>
          <p:cNvPr id="70" name="図 69">
            <a:extLst>
              <a:ext uri="{FF2B5EF4-FFF2-40B4-BE49-F238E27FC236}">
                <a16:creationId xmlns:a16="http://schemas.microsoft.com/office/drawing/2014/main" id="{85685C71-8A13-CED1-AAC1-66B99C46C4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43285" y="2156991"/>
            <a:ext cx="242575" cy="245526"/>
          </a:xfrm>
          <a:prstGeom prst="rect">
            <a:avLst/>
          </a:prstGeom>
        </p:spPr>
      </p:pic>
      <p:pic>
        <p:nvPicPr>
          <p:cNvPr id="74" name="図 73">
            <a:extLst>
              <a:ext uri="{FF2B5EF4-FFF2-40B4-BE49-F238E27FC236}">
                <a16:creationId xmlns:a16="http://schemas.microsoft.com/office/drawing/2014/main" id="{2ECD8B62-D4A3-3492-D389-3144A14E94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97332" y="2150432"/>
            <a:ext cx="288059" cy="288059"/>
          </a:xfrm>
          <a:prstGeom prst="rect">
            <a:avLst/>
          </a:prstGeom>
        </p:spPr>
      </p:pic>
      <p:pic>
        <p:nvPicPr>
          <p:cNvPr id="78" name="図 77">
            <a:extLst>
              <a:ext uri="{FF2B5EF4-FFF2-40B4-BE49-F238E27FC236}">
                <a16:creationId xmlns:a16="http://schemas.microsoft.com/office/drawing/2014/main" id="{7FE55470-05CF-AA91-1DC8-779C985C9C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338284" y="2144033"/>
            <a:ext cx="242575" cy="245526"/>
          </a:xfrm>
          <a:prstGeom prst="rect">
            <a:avLst/>
          </a:prstGeom>
        </p:spPr>
      </p:pic>
      <p:pic>
        <p:nvPicPr>
          <p:cNvPr id="47" name="図 46">
            <a:extLst>
              <a:ext uri="{FF2B5EF4-FFF2-40B4-BE49-F238E27FC236}">
                <a16:creationId xmlns:a16="http://schemas.microsoft.com/office/drawing/2014/main" id="{A9EF9ACE-045E-37BC-12AF-934549528B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727" y="2143739"/>
            <a:ext cx="288059" cy="288059"/>
          </a:xfrm>
          <a:prstGeom prst="rect">
            <a:avLst/>
          </a:prstGeom>
        </p:spPr>
      </p:pic>
      <p:pic>
        <p:nvPicPr>
          <p:cNvPr id="48" name="図 47">
            <a:extLst>
              <a:ext uri="{FF2B5EF4-FFF2-40B4-BE49-F238E27FC236}">
                <a16:creationId xmlns:a16="http://schemas.microsoft.com/office/drawing/2014/main" id="{2F636922-409C-E315-29CD-2DD2FA3AEA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0605" y="2154890"/>
            <a:ext cx="288059" cy="288059"/>
          </a:xfrm>
          <a:prstGeom prst="rect">
            <a:avLst/>
          </a:prstGeom>
        </p:spPr>
      </p:pic>
      <p:pic>
        <p:nvPicPr>
          <p:cNvPr id="49" name="図 48">
            <a:extLst>
              <a:ext uri="{FF2B5EF4-FFF2-40B4-BE49-F238E27FC236}">
                <a16:creationId xmlns:a16="http://schemas.microsoft.com/office/drawing/2014/main" id="{76DD9B45-1A2A-D138-5B97-27C46CF5C3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3922" y="2154890"/>
            <a:ext cx="288059" cy="288059"/>
          </a:xfrm>
          <a:prstGeom prst="rect">
            <a:avLst/>
          </a:prstGeom>
        </p:spPr>
      </p:pic>
      <p:pic>
        <p:nvPicPr>
          <p:cNvPr id="51" name="図 50">
            <a:extLst>
              <a:ext uri="{FF2B5EF4-FFF2-40B4-BE49-F238E27FC236}">
                <a16:creationId xmlns:a16="http://schemas.microsoft.com/office/drawing/2014/main" id="{2A1E3F4E-39F3-DD73-4816-D82D61D91D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2627" y="2145127"/>
            <a:ext cx="242575" cy="245526"/>
          </a:xfrm>
          <a:prstGeom prst="rect">
            <a:avLst/>
          </a:prstGeom>
        </p:spPr>
      </p:pic>
      <p:pic>
        <p:nvPicPr>
          <p:cNvPr id="58" name="図 57">
            <a:extLst>
              <a:ext uri="{FF2B5EF4-FFF2-40B4-BE49-F238E27FC236}">
                <a16:creationId xmlns:a16="http://schemas.microsoft.com/office/drawing/2014/main" id="{D3317E1C-D9E9-51DE-EBDC-32C51354F1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10840" y="2158199"/>
            <a:ext cx="242575" cy="245526"/>
          </a:xfrm>
          <a:prstGeom prst="rect">
            <a:avLst/>
          </a:prstGeom>
        </p:spPr>
      </p:pic>
      <p:pic>
        <p:nvPicPr>
          <p:cNvPr id="61" name="図 60">
            <a:extLst>
              <a:ext uri="{FF2B5EF4-FFF2-40B4-BE49-F238E27FC236}">
                <a16:creationId xmlns:a16="http://schemas.microsoft.com/office/drawing/2014/main" id="{363488F0-458D-E8BC-197B-24C21A3928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76934" y="2149224"/>
            <a:ext cx="242575" cy="245526"/>
          </a:xfrm>
          <a:prstGeom prst="rect">
            <a:avLst/>
          </a:prstGeom>
        </p:spPr>
      </p:pic>
      <p:pic>
        <p:nvPicPr>
          <p:cNvPr id="75" name="図 74">
            <a:extLst>
              <a:ext uri="{FF2B5EF4-FFF2-40B4-BE49-F238E27FC236}">
                <a16:creationId xmlns:a16="http://schemas.microsoft.com/office/drawing/2014/main" id="{9DF066D2-FB44-4539-28E6-771609267F0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9041299" y="2073777"/>
            <a:ext cx="337754" cy="314325"/>
          </a:xfrm>
          <a:prstGeom prst="rect">
            <a:avLst/>
          </a:prstGeom>
        </p:spPr>
      </p:pic>
      <p:pic>
        <p:nvPicPr>
          <p:cNvPr id="77" name="図 76">
            <a:extLst>
              <a:ext uri="{FF2B5EF4-FFF2-40B4-BE49-F238E27FC236}">
                <a16:creationId xmlns:a16="http://schemas.microsoft.com/office/drawing/2014/main" id="{0D26A37A-67C4-F8AB-E1F2-BB7F066FD42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184843" y="2059554"/>
            <a:ext cx="337754" cy="314325"/>
          </a:xfrm>
          <a:prstGeom prst="rect">
            <a:avLst/>
          </a:prstGeom>
        </p:spPr>
      </p:pic>
      <p:pic>
        <p:nvPicPr>
          <p:cNvPr id="28" name="図 27">
            <a:extLst>
              <a:ext uri="{FF2B5EF4-FFF2-40B4-BE49-F238E27FC236}">
                <a16:creationId xmlns:a16="http://schemas.microsoft.com/office/drawing/2014/main" id="{4DD2E285-7BCD-8ABE-BD32-B19AF8800F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50680" y="81665"/>
            <a:ext cx="1590058" cy="1590058"/>
          </a:xfrm>
          <a:prstGeom prst="rect">
            <a:avLst/>
          </a:prstGeom>
        </p:spPr>
      </p:pic>
      <p:pic>
        <p:nvPicPr>
          <p:cNvPr id="31" name="図 30">
            <a:extLst>
              <a:ext uri="{FF2B5EF4-FFF2-40B4-BE49-F238E27FC236}">
                <a16:creationId xmlns:a16="http://schemas.microsoft.com/office/drawing/2014/main" id="{B8BDDC74-9F44-EB3D-A860-C06EC58CEC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018" y="2288088"/>
            <a:ext cx="1147433" cy="1147433"/>
          </a:xfrm>
          <a:prstGeom prst="rect">
            <a:avLst/>
          </a:prstGeom>
        </p:spPr>
      </p:pic>
      <p:pic>
        <p:nvPicPr>
          <p:cNvPr id="59" name="図 58">
            <a:extLst>
              <a:ext uri="{FF2B5EF4-FFF2-40B4-BE49-F238E27FC236}">
                <a16:creationId xmlns:a16="http://schemas.microsoft.com/office/drawing/2014/main" id="{EFDEF509-BF6E-E52D-DC7C-36132FC26C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560" y="8776049"/>
            <a:ext cx="1594558" cy="1195918"/>
          </a:xfrm>
          <a:prstGeom prst="rect">
            <a:avLst/>
          </a:prstGeom>
        </p:spPr>
      </p:pic>
      <p:pic>
        <p:nvPicPr>
          <p:cNvPr id="62" name="図 61">
            <a:extLst>
              <a:ext uri="{FF2B5EF4-FFF2-40B4-BE49-F238E27FC236}">
                <a16:creationId xmlns:a16="http://schemas.microsoft.com/office/drawing/2014/main" id="{D30E28E8-3130-B51C-D41F-416D18AB49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840" y="11945568"/>
            <a:ext cx="1594558" cy="1594558"/>
          </a:xfrm>
          <a:prstGeom prst="rect">
            <a:avLst/>
          </a:prstGeom>
        </p:spPr>
      </p:pic>
      <p:pic>
        <p:nvPicPr>
          <p:cNvPr id="80" name="図 79">
            <a:extLst>
              <a:ext uri="{FF2B5EF4-FFF2-40B4-BE49-F238E27FC236}">
                <a16:creationId xmlns:a16="http://schemas.microsoft.com/office/drawing/2014/main" id="{C0A71A17-CB9E-F71F-CD71-BB9D94F5DF6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87070"/>
          <a:stretch/>
        </p:blipFill>
        <p:spPr>
          <a:xfrm>
            <a:off x="13382566" y="14771989"/>
            <a:ext cx="7772400" cy="756389"/>
          </a:xfrm>
          <a:prstGeom prst="rect">
            <a:avLst/>
          </a:prstGeom>
        </p:spPr>
      </p:pic>
      <p:pic>
        <p:nvPicPr>
          <p:cNvPr id="11" name="図 10">
            <a:extLst>
              <a:ext uri="{FF2B5EF4-FFF2-40B4-BE49-F238E27FC236}">
                <a16:creationId xmlns:a16="http://schemas.microsoft.com/office/drawing/2014/main" id="{A131A90C-3CCD-5B05-7FE8-6FEACF066B5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190661" y="2073778"/>
            <a:ext cx="337754" cy="314325"/>
          </a:xfrm>
          <a:prstGeom prst="rect">
            <a:avLst/>
          </a:prstGeom>
        </p:spPr>
      </p:pic>
      <p:pic>
        <p:nvPicPr>
          <p:cNvPr id="15" name="図 14">
            <a:extLst>
              <a:ext uri="{FF2B5EF4-FFF2-40B4-BE49-F238E27FC236}">
                <a16:creationId xmlns:a16="http://schemas.microsoft.com/office/drawing/2014/main" id="{B1089BB2-DF97-FCD7-56E4-FC9CF46ED9A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95968" y="2073778"/>
            <a:ext cx="337754" cy="314325"/>
          </a:xfrm>
          <a:prstGeom prst="rect">
            <a:avLst/>
          </a:prstGeom>
        </p:spPr>
      </p:pic>
      <p:pic>
        <p:nvPicPr>
          <p:cNvPr id="16" name="図 15">
            <a:extLst>
              <a:ext uri="{FF2B5EF4-FFF2-40B4-BE49-F238E27FC236}">
                <a16:creationId xmlns:a16="http://schemas.microsoft.com/office/drawing/2014/main" id="{7E278B8D-81E8-E641-DF59-864E356820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70741" y="2149224"/>
            <a:ext cx="242575" cy="245526"/>
          </a:xfrm>
          <a:prstGeom prst="rect">
            <a:avLst/>
          </a:prstGeom>
        </p:spPr>
      </p:pic>
      <p:pic>
        <p:nvPicPr>
          <p:cNvPr id="26" name="図 25">
            <a:extLst>
              <a:ext uri="{FF2B5EF4-FFF2-40B4-BE49-F238E27FC236}">
                <a16:creationId xmlns:a16="http://schemas.microsoft.com/office/drawing/2014/main" id="{16621D57-D5B0-C8C2-1F3E-53285B0EECC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586131" y="2060900"/>
            <a:ext cx="337754" cy="314325"/>
          </a:xfrm>
          <a:prstGeom prst="rect">
            <a:avLst/>
          </a:prstGeom>
        </p:spPr>
      </p:pic>
      <p:pic>
        <p:nvPicPr>
          <p:cNvPr id="30" name="図 29">
            <a:extLst>
              <a:ext uri="{FF2B5EF4-FFF2-40B4-BE49-F238E27FC236}">
                <a16:creationId xmlns:a16="http://schemas.microsoft.com/office/drawing/2014/main" id="{4D24676C-35AB-9B95-8590-1790CF0703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2341" y="2178256"/>
            <a:ext cx="242575" cy="245526"/>
          </a:xfrm>
          <a:prstGeom prst="rect">
            <a:avLst/>
          </a:prstGeom>
        </p:spPr>
      </p:pic>
      <p:pic>
        <p:nvPicPr>
          <p:cNvPr id="38" name="図 37">
            <a:extLst>
              <a:ext uri="{FF2B5EF4-FFF2-40B4-BE49-F238E27FC236}">
                <a16:creationId xmlns:a16="http://schemas.microsoft.com/office/drawing/2014/main" id="{49A9F8A0-4565-F6B9-D9CB-4BB5B15066D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37658" y="2060900"/>
            <a:ext cx="337754" cy="314325"/>
          </a:xfrm>
          <a:prstGeom prst="rect">
            <a:avLst/>
          </a:prstGeom>
        </p:spPr>
      </p:pic>
      <p:pic>
        <p:nvPicPr>
          <p:cNvPr id="60" name="図 59">
            <a:extLst>
              <a:ext uri="{FF2B5EF4-FFF2-40B4-BE49-F238E27FC236}">
                <a16:creationId xmlns:a16="http://schemas.microsoft.com/office/drawing/2014/main" id="{227344D6-1458-9036-F434-F81F1D0935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1657" y="2154890"/>
            <a:ext cx="288059" cy="288059"/>
          </a:xfrm>
          <a:prstGeom prst="rect">
            <a:avLst/>
          </a:prstGeom>
        </p:spPr>
      </p:pic>
      <p:pic>
        <p:nvPicPr>
          <p:cNvPr id="64" name="図 63">
            <a:extLst>
              <a:ext uri="{FF2B5EF4-FFF2-40B4-BE49-F238E27FC236}">
                <a16:creationId xmlns:a16="http://schemas.microsoft.com/office/drawing/2014/main" id="{5647CEE5-BA9C-23D0-937F-6087A0279C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8328" y="2142011"/>
            <a:ext cx="288059" cy="288059"/>
          </a:xfrm>
          <a:prstGeom prst="rect">
            <a:avLst/>
          </a:prstGeom>
        </p:spPr>
      </p:pic>
      <p:pic>
        <p:nvPicPr>
          <p:cNvPr id="65" name="図 64">
            <a:extLst>
              <a:ext uri="{FF2B5EF4-FFF2-40B4-BE49-F238E27FC236}">
                <a16:creationId xmlns:a16="http://schemas.microsoft.com/office/drawing/2014/main" id="{99D3EDB9-71D2-7DC5-A5C8-B9A7615DC20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887719" y="2060692"/>
            <a:ext cx="337754" cy="314325"/>
          </a:xfrm>
          <a:prstGeom prst="rect">
            <a:avLst/>
          </a:prstGeom>
        </p:spPr>
      </p:pic>
      <p:pic>
        <p:nvPicPr>
          <p:cNvPr id="68" name="図 67">
            <a:extLst>
              <a:ext uri="{FF2B5EF4-FFF2-40B4-BE49-F238E27FC236}">
                <a16:creationId xmlns:a16="http://schemas.microsoft.com/office/drawing/2014/main" id="{662E0C12-68A5-3149-7F56-ED0F9B08CD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69362" y="2149224"/>
            <a:ext cx="242575" cy="245526"/>
          </a:xfrm>
          <a:prstGeom prst="rect">
            <a:avLst/>
          </a:prstGeom>
        </p:spPr>
      </p:pic>
      <p:pic>
        <p:nvPicPr>
          <p:cNvPr id="72" name="図 71">
            <a:extLst>
              <a:ext uri="{FF2B5EF4-FFF2-40B4-BE49-F238E27FC236}">
                <a16:creationId xmlns:a16="http://schemas.microsoft.com/office/drawing/2014/main" id="{C8F40CE8-6CC9-E04F-A1D6-8CEE398C46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3209" y="2129132"/>
            <a:ext cx="288059" cy="288059"/>
          </a:xfrm>
          <a:prstGeom prst="rect">
            <a:avLst/>
          </a:prstGeom>
        </p:spPr>
      </p:pic>
      <p:pic>
        <p:nvPicPr>
          <p:cNvPr id="76" name="図 75">
            <a:extLst>
              <a:ext uri="{FF2B5EF4-FFF2-40B4-BE49-F238E27FC236}">
                <a16:creationId xmlns:a16="http://schemas.microsoft.com/office/drawing/2014/main" id="{71A94F8A-6DB9-4BBD-4C48-C2DAF0D004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4003" y="2150432"/>
            <a:ext cx="288059" cy="288059"/>
          </a:xfrm>
          <a:prstGeom prst="rect">
            <a:avLst/>
          </a:prstGeom>
        </p:spPr>
      </p:pic>
      <p:pic>
        <p:nvPicPr>
          <p:cNvPr id="79" name="図 78">
            <a:extLst>
              <a:ext uri="{FF2B5EF4-FFF2-40B4-BE49-F238E27FC236}">
                <a16:creationId xmlns:a16="http://schemas.microsoft.com/office/drawing/2014/main" id="{66D0DE6C-30B4-900A-A96D-087D40464D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69310" y="2150432"/>
            <a:ext cx="288059" cy="288059"/>
          </a:xfrm>
          <a:prstGeom prst="rect">
            <a:avLst/>
          </a:prstGeom>
        </p:spPr>
      </p:pic>
      <p:pic>
        <p:nvPicPr>
          <p:cNvPr id="81" name="図 80">
            <a:extLst>
              <a:ext uri="{FF2B5EF4-FFF2-40B4-BE49-F238E27FC236}">
                <a16:creationId xmlns:a16="http://schemas.microsoft.com/office/drawing/2014/main" id="{2B90F21B-5076-0067-9994-D3442B4735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723102" y="2150432"/>
            <a:ext cx="288059" cy="288059"/>
          </a:xfrm>
          <a:prstGeom prst="rect">
            <a:avLst/>
          </a:prstGeom>
        </p:spPr>
      </p:pic>
      <p:pic>
        <p:nvPicPr>
          <p:cNvPr id="83" name="図 82">
            <a:extLst>
              <a:ext uri="{FF2B5EF4-FFF2-40B4-BE49-F238E27FC236}">
                <a16:creationId xmlns:a16="http://schemas.microsoft.com/office/drawing/2014/main" id="{2D975382-6F05-FCF5-88E2-9903BAB016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95079" y="2150432"/>
            <a:ext cx="288059" cy="288059"/>
          </a:xfrm>
          <a:prstGeom prst="rect">
            <a:avLst/>
          </a:prstGeom>
        </p:spPr>
      </p:pic>
      <p:pic>
        <p:nvPicPr>
          <p:cNvPr id="84" name="図 83">
            <a:extLst>
              <a:ext uri="{FF2B5EF4-FFF2-40B4-BE49-F238E27FC236}">
                <a16:creationId xmlns:a16="http://schemas.microsoft.com/office/drawing/2014/main" id="{F738D859-1A2F-6110-7933-8C0C14A3DD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74628" y="2163311"/>
            <a:ext cx="288059" cy="288059"/>
          </a:xfrm>
          <a:prstGeom prst="rect">
            <a:avLst/>
          </a:prstGeom>
        </p:spPr>
      </p:pic>
      <p:pic>
        <p:nvPicPr>
          <p:cNvPr id="85" name="図 84">
            <a:extLst>
              <a:ext uri="{FF2B5EF4-FFF2-40B4-BE49-F238E27FC236}">
                <a16:creationId xmlns:a16="http://schemas.microsoft.com/office/drawing/2014/main" id="{2B5CC973-1B9D-2A44-3BDE-D16F287633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656481" y="2131154"/>
            <a:ext cx="242575" cy="245526"/>
          </a:xfrm>
          <a:prstGeom prst="rect">
            <a:avLst/>
          </a:prstGeom>
        </p:spPr>
      </p:pic>
      <p:pic>
        <p:nvPicPr>
          <p:cNvPr id="87" name="図 86">
            <a:extLst>
              <a:ext uri="{FF2B5EF4-FFF2-40B4-BE49-F238E27FC236}">
                <a16:creationId xmlns:a16="http://schemas.microsoft.com/office/drawing/2014/main" id="{27A6EDEF-C1B2-D24A-C954-8449FDB1529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764393" y="2046675"/>
            <a:ext cx="337754" cy="314325"/>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2566893"/>
            <a:ext cx="9583490" cy="2344677"/>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sz="1600" b="1">
                <a:latin typeface="HG丸ｺﾞｼｯｸM-PRO" panose="020F0600000000000000" pitchFamily="50" charset="-128"/>
                <a:ea typeface="HG丸ｺﾞｼｯｸM-PRO" panose="020F0600000000000000" pitchFamily="50" charset="-128"/>
                <a:cs typeface="ヒラギノ角ゴ ProN W6"/>
              </a:rPr>
              <a:t>サンマの梅煮</a:t>
            </a:r>
            <a:endParaRPr lang="en-US" altLang="ja-JP" sz="1600" b="1" dirty="0">
              <a:latin typeface="HG丸ｺﾞｼｯｸM-PRO" panose="020F0600000000000000" pitchFamily="50" charset="-128"/>
              <a:ea typeface="HG丸ｺﾞｼｯｸM-PRO" panose="020F0600000000000000" pitchFamily="50" charset="-128"/>
              <a:cs typeface="ヒラギノ角ゴ ProN W6"/>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丸ｺﾞｼｯｸM-PRO"/>
                <a:ea typeface="HG丸ｺﾞｼｯｸM-PRO"/>
                <a:cs typeface="HG丸ｺﾞｼｯｸM-PRO"/>
              </a:rPr>
              <a:t>甘辛い煮汁に、梅肉の酸味が合う</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豆腐のナメコあんかけ</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874704" y="253108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とろみでやさしい味わい</a:t>
            </a:r>
            <a:endParaRPr lang="ja-JP" altLang="en-US" sz="1400" b="1" dirty="0">
              <a:latin typeface="HGMaruGothicMPRO"/>
              <a:ea typeface="HGMaruGothic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１：豆腐は食べやすい大きさに切る。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２：ナメコはザルにあけて軽く洗う。</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３：小鍋に</a:t>
            </a:r>
            <a:r>
              <a:rPr lang="en-US" altLang="ja-JP" sz="1050" dirty="0">
                <a:latin typeface="HGMaruGothicMPRO"/>
                <a:ea typeface="HGMaruGothicMPRO"/>
              </a:rPr>
              <a:t>【A】</a:t>
            </a:r>
            <a:r>
              <a:rPr lang="ja-JP" altLang="en-US" sz="1050" dirty="0">
                <a:latin typeface="HGMaruGothicMPRO" panose="020F0600000000000000" pitchFamily="34" charset="-128"/>
                <a:ea typeface="HGMaruGothicMPRO" panose="020F0600000000000000" pitchFamily="34" charset="-128"/>
                <a:cs typeface="HG丸ｺﾞｼｯｸM-PRO"/>
              </a:rPr>
              <a:t>を入れてひと煮立ちさせ、ナメコを加えて</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中火～弱火で</a:t>
            </a:r>
            <a:r>
              <a:rPr lang="en-US" altLang="ja-JP" sz="1050" dirty="0">
                <a:latin typeface="HGMaruGothicMPRO" panose="020F0600000000000000" pitchFamily="34" charset="-128"/>
                <a:ea typeface="HGMaruGothicMPRO" panose="020F0600000000000000" pitchFamily="34" charset="-128"/>
                <a:cs typeface="HG丸ｺﾞｼｯｸM-PRO"/>
              </a:rPr>
              <a:t>2</a:t>
            </a:r>
            <a:r>
              <a:rPr lang="ja-JP" altLang="en-US" sz="1050" dirty="0">
                <a:latin typeface="HGMaruGothicMPRO" panose="020F0600000000000000" pitchFamily="34" charset="-128"/>
                <a:ea typeface="HGMaruGothicMPRO" panose="020F0600000000000000" pitchFamily="34" charset="-128"/>
                <a:cs typeface="HG丸ｺﾞｼｯｸM-PRO"/>
              </a:rPr>
              <a:t>分ほど煮る。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４：豆腐を加え、弱めの中火で３分ほど煮る。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５：器に盛る。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サンマ</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rPr>
              <a:t>サンマはワタをとり、血が残らない</a:t>
            </a:r>
            <a:r>
              <a:rPr lang="ja-JP" altLang="en-US" sz="1050">
                <a:latin typeface="HGMaruGothicMPRO"/>
                <a:ea typeface="HGMaruGothicMPRO"/>
              </a:rPr>
              <a:t>ように水できれいに洗い</a:t>
            </a:r>
            <a:r>
              <a:rPr lang="ja-JP" altLang="en-US" sz="1050" dirty="0">
                <a:latin typeface="HGMaruGothicMPRO"/>
                <a:ea typeface="HGMaruGothicMPRO"/>
              </a:rPr>
              <a:t>、</a:t>
            </a:r>
            <a:endParaRPr lang="en-US" altLang="ja-JP" sz="1050" dirty="0">
              <a:latin typeface="HGMaruGothicMPRO"/>
              <a:ea typeface="HGMaruGothicMPRO"/>
            </a:endParaRPr>
          </a:p>
          <a:p>
            <a:r>
              <a:rPr lang="ja-JP" altLang="en-US" sz="1050" dirty="0">
                <a:latin typeface="HGMaruGothicMPRO"/>
                <a:ea typeface="HGMaruGothicMPRO"/>
              </a:rPr>
              <a:t>　　頭と尾を切り落として</a:t>
            </a:r>
            <a:r>
              <a:rPr lang="en-US" altLang="ja-JP" sz="1050" dirty="0">
                <a:latin typeface="HGMaruGothicMPRO"/>
                <a:ea typeface="HGMaruGothicMPRO"/>
              </a:rPr>
              <a:t>4</a:t>
            </a:r>
            <a:r>
              <a:rPr lang="ja-JP" altLang="en-US" sz="1050" dirty="0">
                <a:latin typeface="HGMaruGothicMPRO"/>
                <a:ea typeface="HGMaruGothicMPRO"/>
              </a:rPr>
              <a:t>等分の筒切りにする。 </a:t>
            </a:r>
            <a:endParaRPr lang="en-US" altLang="ja-JP" sz="1050" dirty="0">
              <a:latin typeface="HGMaruGothicMPRO"/>
              <a:ea typeface="HGMaruGothic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２：鍋に</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、梅干し、薄切りにしたショウガを入れ、</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ひと煮立ちさせる。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サンマを加え、落とし蓋をして３０分ほど煮込む。</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（煮詰まったら水を追加する）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：器に盛り付ける。</a:t>
            </a:r>
            <a:endParaRPr lang="en-US" altLang="ja-JP" sz="1050" i="0" dirty="0">
              <a:effectLst/>
              <a:latin typeface="HGMaruGothicMPRO"/>
              <a:ea typeface="HGMaruGothicMPRO"/>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絹豆腐　</a:t>
            </a:r>
            <a:r>
              <a:rPr lang="en-US" altLang="ja-JP" sz="1050" dirty="0">
                <a:latin typeface="HGMaruGothicMPRO"/>
                <a:ea typeface="HGMaruGothicMPRO"/>
                <a:cs typeface="HG丸ｺﾞｼｯｸM-PRO"/>
              </a:rPr>
              <a:t>200g</a:t>
            </a:r>
          </a:p>
          <a:p>
            <a:pPr rtl="1">
              <a:lnSpc>
                <a:spcPts val="1600"/>
              </a:lnSpc>
              <a:defRPr sz="1000"/>
            </a:pPr>
            <a:r>
              <a:rPr lang="ja-JP" altLang="en-US" sz="1050" dirty="0">
                <a:latin typeface="HGMaruGothicMPRO"/>
                <a:ea typeface="HGMaruGothicMPRO"/>
                <a:cs typeface="HG丸ｺﾞｼｯｸM-PRO"/>
              </a:rPr>
              <a:t>ナメコ　１</a:t>
            </a:r>
            <a:r>
              <a:rPr lang="en-US" altLang="ja-JP" sz="1050" dirty="0">
                <a:latin typeface="HGMaruGothicMPRO"/>
                <a:ea typeface="HGMaruGothicMPRO"/>
                <a:cs typeface="HG丸ｺﾞｼｯｸM-PRO"/>
              </a:rPr>
              <a:t>00g</a:t>
            </a:r>
          </a:p>
          <a:p>
            <a:pPr rtl="1">
              <a:lnSpc>
                <a:spcPts val="1600"/>
              </a:lnSpc>
              <a:defRPr sz="1000"/>
            </a:pPr>
            <a:r>
              <a:rPr lang="en-US" altLang="ja-JP" sz="1050" dirty="0">
                <a:latin typeface="HGMaruGothicMPRO"/>
                <a:ea typeface="HGMaruGothicMPRO"/>
              </a:rPr>
              <a:t>【A】</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かつお節　適量</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みりん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小ネギ（小口切り）　２０</a:t>
            </a:r>
            <a:r>
              <a:rPr lang="en-US" altLang="ja-JP" sz="1050" dirty="0">
                <a:latin typeface="HGMaruGothicMPRO"/>
                <a:ea typeface="HGMaruGothicMPRO"/>
                <a:cs typeface="HG丸ｺﾞｼｯｸM-PRO"/>
              </a:rPr>
              <a:t>g</a:t>
            </a:r>
          </a:p>
          <a:p>
            <a:pPr rtl="1">
              <a:lnSpc>
                <a:spcPts val="1600"/>
              </a:lnSpc>
              <a:defRPr sz="1000"/>
            </a:pPr>
            <a:r>
              <a:rPr lang="ja-JP" altLang="en-US" sz="1050" dirty="0">
                <a:latin typeface="HGMaruGothicMPRO"/>
                <a:ea typeface="HGMaruGothicMPRO"/>
                <a:cs typeface="HG丸ｺﾞｼｯｸM-PRO"/>
              </a:rPr>
              <a:t>しょうゆ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水　</a:t>
            </a:r>
            <a:r>
              <a:rPr lang="en-US" altLang="ja-JP" sz="1050" dirty="0">
                <a:latin typeface="HGMaruGothicMPRO"/>
                <a:ea typeface="HGMaruGothicMPRO"/>
                <a:cs typeface="HG丸ｺﾞｼｯｸM-PRO"/>
              </a:rPr>
              <a:t>100mL</a:t>
            </a: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rgbClr val="C00000"/>
                </a:solidFill>
                <a:latin typeface="メイリオ" panose="020B0604030504040204" pitchFamily="50" charset="-128"/>
                <a:ea typeface="メイリオ" panose="020B0604030504040204" pitchFamily="50" charset="-128"/>
              </a:rPr>
              <a:t>〈2025</a:t>
            </a:r>
            <a:r>
              <a:rPr lang="ja-JP" altLang="en-US" sz="2400" b="1" i="0" strike="noStrike">
                <a:solidFill>
                  <a:srgbClr val="C00000"/>
                </a:solidFill>
                <a:latin typeface="メイリオ" panose="020B0604030504040204" pitchFamily="50" charset="-128"/>
                <a:ea typeface="メイリオ" panose="020B0604030504040204" pitchFamily="50" charset="-128"/>
              </a:rPr>
              <a:t>年</a:t>
            </a:r>
            <a:r>
              <a:rPr lang="en-US" altLang="ja-JP" sz="2400" b="1" i="0" strike="noStrike" dirty="0">
                <a:solidFill>
                  <a:srgbClr val="C00000"/>
                </a:solidFill>
                <a:latin typeface="メイリオ" panose="020B0604030504040204" pitchFamily="50" charset="-128"/>
                <a:ea typeface="メイリオ" panose="020B0604030504040204" pitchFamily="50" charset="-128"/>
              </a:rPr>
              <a:t>10</a:t>
            </a:r>
            <a:r>
              <a:rPr lang="ja-JP" altLang="en-US" sz="2400" b="1" i="0" strike="noStrike">
                <a:solidFill>
                  <a:srgbClr val="C00000"/>
                </a:solidFill>
                <a:latin typeface="メイリオ" panose="020B0604030504040204" pitchFamily="50" charset="-128"/>
                <a:ea typeface="メイリオ" panose="020B0604030504040204" pitchFamily="50" charset="-128"/>
              </a:rPr>
              <a:t>月版</a:t>
            </a:r>
            <a:r>
              <a:rPr lang="en-US" altLang="ja-JP" sz="2400" b="1" i="0" strike="noStrike" dirty="0">
                <a:solidFill>
                  <a:srgbClr val="C00000"/>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サンマには、タンパク質、</a:t>
            </a:r>
            <a:r>
              <a:rPr lang="en" altLang="ja-JP" sz="1050" b="0" i="0" dirty="0">
                <a:effectLst/>
                <a:latin typeface="HGMaruGothicMPRO"/>
                <a:ea typeface="HGMaruGothicMPRO"/>
              </a:rPr>
              <a:t>DHA</a:t>
            </a:r>
            <a:r>
              <a:rPr lang="ja-JP" altLang="en-US" sz="1050" b="0" i="0" dirty="0">
                <a:effectLst/>
                <a:latin typeface="HGMaruGothicMPRO"/>
                <a:ea typeface="HGMaruGothicMPRO"/>
              </a:rPr>
              <a:t>、</a:t>
            </a:r>
            <a:r>
              <a:rPr lang="en" altLang="ja-JP" sz="1050" b="0" i="0" dirty="0">
                <a:effectLst/>
                <a:latin typeface="HGMaruGothicMPRO"/>
                <a:ea typeface="HGMaruGothicMPRO"/>
              </a:rPr>
              <a:t>EPA </a:t>
            </a:r>
            <a:r>
              <a:rPr lang="ja-JP" altLang="en" sz="1050" b="0" i="0" dirty="0">
                <a:effectLst/>
                <a:latin typeface="HGMaruGothicMPRO"/>
                <a:ea typeface="HGMaruGothicMPRO"/>
              </a:rPr>
              <a:t>、</a:t>
            </a:r>
            <a:r>
              <a:rPr lang="ja-JP" altLang="en-US" sz="1050" b="0" i="0" dirty="0">
                <a:effectLst/>
                <a:latin typeface="HGMaruGothicMPRO"/>
                <a:ea typeface="HGMaruGothicMPRO"/>
              </a:rPr>
              <a:t>カルシウム</a:t>
            </a:r>
            <a:r>
              <a:rPr lang="ja-JP" altLang="en" sz="1050" b="0" i="0" dirty="0">
                <a:effectLst/>
                <a:latin typeface="HGMaruGothicMPRO"/>
                <a:ea typeface="HGMaruGothicMPRO"/>
              </a:rPr>
              <a:t>、</a:t>
            </a:r>
            <a:r>
              <a:rPr lang="ja-JP" altLang="en-US" sz="1050" b="0" i="0" dirty="0">
                <a:effectLst/>
                <a:latin typeface="HGMaruGothicMPRO"/>
                <a:ea typeface="HGMaruGothicMPRO"/>
              </a:rPr>
              <a:t>鉄、ビタミン</a:t>
            </a:r>
            <a:r>
              <a:rPr lang="ja-JP" altLang="en" sz="1050" b="0" i="0" dirty="0">
                <a:effectLst/>
                <a:latin typeface="HGMaruGothicMPRO"/>
                <a:ea typeface="HGMaruGothicMPRO"/>
              </a:rPr>
              <a:t>Ｄ</a:t>
            </a:r>
            <a:r>
              <a:rPr lang="ja-JP" altLang="en-US" sz="1050" b="0" i="0" dirty="0">
                <a:effectLst/>
                <a:latin typeface="HGMaruGothicMPRO"/>
                <a:ea typeface="HGMaruGothicMPRO"/>
              </a:rPr>
              <a:t>、</a:t>
            </a:r>
            <a:r>
              <a:rPr lang="ja-JP" altLang="en-US" sz="1050" dirty="0">
                <a:latin typeface="HGMaruGothicMPRO"/>
                <a:ea typeface="HGMaruGothicMPRO"/>
              </a:rPr>
              <a:t>ビタミン</a:t>
            </a:r>
            <a:r>
              <a:rPr lang="en-US" altLang="ja-JP" sz="1050" dirty="0">
                <a:latin typeface="HGMaruGothicMPRO"/>
                <a:ea typeface="HGMaruGothicMPRO"/>
              </a:rPr>
              <a:t>E</a:t>
            </a:r>
            <a:r>
              <a:rPr lang="ja-JP" altLang="en-US" sz="1050" dirty="0">
                <a:latin typeface="HGMaruGothicMPRO"/>
                <a:ea typeface="HGMaruGothicMPRO"/>
              </a:rPr>
              <a:t>、ビタミン</a:t>
            </a:r>
            <a:r>
              <a:rPr lang="en" altLang="ja-JP" sz="1050" dirty="0">
                <a:latin typeface="HGMaruGothicMPRO"/>
                <a:ea typeface="HGMaruGothicMPRO"/>
              </a:rPr>
              <a:t>B2</a:t>
            </a:r>
            <a:r>
              <a:rPr lang="ja-JP" altLang="en-US" sz="1050" dirty="0">
                <a:latin typeface="HGMaruGothicMPRO"/>
                <a:ea typeface="HGMaruGothicMPRO"/>
              </a:rPr>
              <a:t>、ビタミン</a:t>
            </a:r>
            <a:r>
              <a:rPr lang="en" altLang="ja-JP" sz="1050" dirty="0">
                <a:latin typeface="HGMaruGothicMPRO"/>
                <a:ea typeface="HGMaruGothicMPRO"/>
              </a:rPr>
              <a:t>B6</a:t>
            </a:r>
            <a:r>
              <a:rPr lang="ja-JP" altLang="en-US" sz="1050" dirty="0">
                <a:latin typeface="HGMaruGothicMPRO"/>
                <a:ea typeface="HGMaruGothicMPRO"/>
              </a:rPr>
              <a:t>、</a:t>
            </a:r>
            <a:r>
              <a:rPr lang="ja-JP" altLang="en-US" sz="1050" b="0" i="0" dirty="0">
                <a:effectLst/>
                <a:latin typeface="HGMaruGothicMPRO"/>
                <a:ea typeface="HGMaruGothicMPRO"/>
              </a:rPr>
              <a:t>ビタミン</a:t>
            </a:r>
            <a:r>
              <a:rPr lang="en" altLang="ja-JP" sz="1050" b="0" i="0" dirty="0">
                <a:effectLst/>
                <a:latin typeface="HGMaruGothicMPRO"/>
                <a:ea typeface="HGMaruGothicMPRO"/>
              </a:rPr>
              <a:t>B12</a:t>
            </a:r>
            <a:r>
              <a:rPr lang="ja-JP" altLang="en-US" sz="1050" b="0" i="0" dirty="0">
                <a:effectLst/>
                <a:latin typeface="HGMaruGothicMPRO"/>
                <a:ea typeface="HGMaruGothicMPRO"/>
              </a:rPr>
              <a:t>など、さまざまな栄養素が豊富に含まれている。ビタミン</a:t>
            </a:r>
            <a:r>
              <a:rPr lang="en" altLang="ja-JP" sz="1050" b="0" i="0" dirty="0">
                <a:effectLst/>
                <a:latin typeface="HGMaruGothicMPRO"/>
                <a:ea typeface="HGMaruGothicMPRO"/>
              </a:rPr>
              <a:t>B12</a:t>
            </a:r>
            <a:r>
              <a:rPr lang="ja-JP" altLang="en-US" sz="1050" b="0" i="0" dirty="0">
                <a:effectLst/>
                <a:latin typeface="HGMaruGothicMPRO"/>
                <a:ea typeface="HGMaruGothicMPRO"/>
              </a:rPr>
              <a:t>は、赤血球中のヘモグロビン生成を助け、血液を作るのに大切な役割を果たす成分。サンマには、鉄分だけなく、他の魚よりも多くのビタミン</a:t>
            </a:r>
            <a:r>
              <a:rPr lang="en" altLang="ja-JP" sz="1050" b="0" i="0" dirty="0">
                <a:effectLst/>
                <a:latin typeface="HGMaruGothicMPRO"/>
                <a:ea typeface="HGMaruGothicMPRO"/>
              </a:rPr>
              <a:t>B12</a:t>
            </a:r>
            <a:r>
              <a:rPr lang="ja-JP" altLang="en-US" sz="1050" b="0" i="0" dirty="0">
                <a:effectLst/>
                <a:latin typeface="HGMaruGothicMPRO"/>
                <a:ea typeface="HGMaruGothicMPRO"/>
              </a:rPr>
              <a:t>が含まれており、貧血予防に効果的。特に女性は鉄分不足になりがちなので、積極的に取りたい栄養素だ。</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38886" y="9258145"/>
            <a:ext cx="9815260" cy="2184555"/>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en-US" altLang="ja-JP" dirty="0">
                <a:effectLst/>
                <a:latin typeface="HGMaruGothicMPRO" panose="020F0600000000000000" pitchFamily="34" charset="-128"/>
                <a:ea typeface="HGMaruGothicMPRO" panose="020F0600000000000000" pitchFamily="34" charset="-128"/>
              </a:rPr>
              <a:t>10</a:t>
            </a:r>
            <a:r>
              <a:rPr lang="ja-JP" altLang="en-US" dirty="0">
                <a:effectLst/>
                <a:latin typeface="HGMaruGothicMPRO" panose="020F0600000000000000" pitchFamily="34" charset="-128"/>
                <a:ea typeface="HGMaruGothicMPRO" panose="020F0600000000000000" pitchFamily="34" charset="-128"/>
              </a:rPr>
              <a:t>月は天気の変動はあるものの、暑過ぎず寒過ぎず、過ごしやすい天気が続く。地域の催事などの環境の変化に合わせて「秋」を演出することで、店舗の売上は大きく変化する。秋の行楽、運動会、スポーツイベント、文化祭、ハロウィンといったイベントに、自店の品揃えや販売促進をどのように対応させられるかがポイント。イベントの情報収集や自店の販促をいかに多くのお客に知ってもらえるかが大事になる。</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◆食欲の秋</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新米のおいしい季節はおにぎり拡販のチャンス。「新米」「とれたての味」など旬の新鮮さ、季節感をアピールしよう。キノコやサケ、サンマ、カボチャ、サツマイモなど秋の味覚を使用した商品はボリューム陳列で押し出す。住宅、駅前、行楽立地では特に動きが大きいため、関連商品の在庫を多めに持ち、</a:t>
            </a:r>
            <a:r>
              <a:rPr lang="ja-JP" altLang="en-US">
                <a:effectLst/>
                <a:latin typeface="HGMaruGothicMPRO" panose="020F0600000000000000" pitchFamily="34" charset="-128"/>
                <a:ea typeface="HGMaruGothicMPRO" panose="020F0600000000000000" pitchFamily="34" charset="-128"/>
              </a:rPr>
              <a:t>パックサイズも</a:t>
            </a:r>
            <a:r>
              <a:rPr lang="ja-JP" altLang="en-US">
                <a:latin typeface="HGMaruGothicMPRO" panose="020F0600000000000000" pitchFamily="34" charset="-128"/>
                <a:ea typeface="HGMaruGothicMPRO" panose="020F0600000000000000" pitchFamily="34" charset="-128"/>
              </a:rPr>
              <a:t>余裕を持って</a:t>
            </a:r>
            <a:r>
              <a:rPr lang="ja-JP" altLang="en-US">
                <a:effectLst/>
                <a:latin typeface="HGMaruGothicMPRO" panose="020F0600000000000000" pitchFamily="34" charset="-128"/>
                <a:ea typeface="HGMaruGothicMPRO" panose="020F0600000000000000" pitchFamily="34" charset="-128"/>
              </a:rPr>
              <a:t>用意</a:t>
            </a:r>
            <a:r>
              <a:rPr lang="ja-JP" altLang="en-US" dirty="0">
                <a:effectLst/>
                <a:latin typeface="HGMaruGothicMPRO" panose="020F0600000000000000" pitchFamily="34" charset="-128"/>
                <a:ea typeface="HGMaruGothicMPRO" panose="020F0600000000000000" pitchFamily="34" charset="-128"/>
              </a:rPr>
              <a:t>。</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◆防寒用品</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朝晩の冷え込みの中で、風邪・防寒対策が本格化。まだ防寒対策をしていない人が多いため、需要が高くなる。季節の変わり目は体調を崩しやすいため、マスク、のど飴、ビタミン飲料、使い捨てカイロなども動く。</a:t>
            </a:r>
            <a:endParaRPr lang="ja-JP" altLang="en-US" dirty="0">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912483" y="8493066"/>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１０月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ナメコ</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サンマ　２尾</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梅干し　２個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ショウガ　１片</a:t>
            </a: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rPr>
              <a:t>【A】</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しょうゆ　カップ</a:t>
            </a:r>
            <a:r>
              <a:rPr lang="en-US" altLang="ja-JP" sz="1050" dirty="0">
                <a:latin typeface="HGMaruGothicMPRO"/>
                <a:ea typeface="HGMaruGothicMPRO"/>
              </a:rPr>
              <a:t>1/4</a:t>
            </a:r>
          </a:p>
          <a:p>
            <a:pPr rtl="1">
              <a:lnSpc>
                <a:spcPts val="1600"/>
              </a:lnSpc>
              <a:defRPr sz="1000"/>
            </a:pPr>
            <a:r>
              <a:rPr lang="ja-JP" altLang="en-US" sz="1050" dirty="0">
                <a:latin typeface="HGMaruGothicMPRO"/>
                <a:ea typeface="HGMaruGothicMPRO"/>
                <a:cs typeface="HG丸ｺﾞｼｯｸM-PRO"/>
              </a:rPr>
              <a:t>酒　</a:t>
            </a:r>
            <a:r>
              <a:rPr lang="en-US" altLang="ja-JP" sz="1050" dirty="0">
                <a:latin typeface="HGMaruGothicMPRO"/>
                <a:ea typeface="HGMaruGothicMPRO"/>
                <a:cs typeface="HG丸ｺﾞｼｯｸM-PRO"/>
              </a:rPr>
              <a:t>20g</a:t>
            </a:r>
          </a:p>
          <a:p>
            <a:pPr rtl="1">
              <a:lnSpc>
                <a:spcPts val="1600"/>
              </a:lnSpc>
              <a:defRPr sz="1000"/>
            </a:pPr>
            <a:r>
              <a:rPr lang="ja-JP" altLang="en-US" sz="1050" dirty="0">
                <a:latin typeface="HGMaruGothicMPRO"/>
                <a:ea typeface="HGMaruGothicMPRO"/>
                <a:cs typeface="HG丸ｺﾞｼｯｸM-PRO"/>
              </a:rPr>
              <a:t>みりん　大さじ</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cs typeface="HG丸ｺﾞｼｯｸM-PRO"/>
              </a:rPr>
              <a:t>砂糖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水　</a:t>
            </a:r>
            <a:r>
              <a:rPr lang="en" altLang="ja-JP" sz="1050" dirty="0">
                <a:latin typeface="HGMaruGothicMPRO"/>
                <a:ea typeface="HGMaruGothicMPRO"/>
                <a:cs typeface="HG丸ｺﾞｼｯｸM-PRO"/>
              </a:rPr>
              <a:t>150ml</a:t>
            </a:r>
            <a:endParaRPr lang="en-US" altLang="ja-JP" sz="1050" dirty="0">
              <a:latin typeface="HGMaruGothicMPRO"/>
              <a:ea typeface="HGMaruGothicMPRO"/>
              <a:cs typeface="HG丸ｺﾞｼｯｸ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ナメコは、食物繊維、カリウム、ナイアシン、</a:t>
            </a:r>
            <a:r>
              <a:rPr lang="ja-JP" altLang="en-US" sz="1050" dirty="0">
                <a:latin typeface="HGMaruGothicMPRO" panose="020F0600000000000000" pitchFamily="34" charset="-128"/>
                <a:ea typeface="HGMaruGothicMPRO" panose="020F0600000000000000" pitchFamily="34" charset="-128"/>
              </a:rPr>
              <a:t>粘性多糖体</a:t>
            </a:r>
            <a:r>
              <a:rPr lang="ja-JP" altLang="en-US" sz="1050" i="0" dirty="0">
                <a:effectLst/>
                <a:latin typeface="HGMaruGothicMPRO" panose="020F0600000000000000" pitchFamily="34" charset="-128"/>
                <a:ea typeface="HGMaruGothicMPRO" panose="020F0600000000000000" pitchFamily="34" charset="-128"/>
              </a:rPr>
              <a:t>、ペクチン、</a:t>
            </a:r>
            <a:r>
              <a:rPr lang="el-GR" altLang="ja-JP" sz="1050" i="0" dirty="0">
                <a:effectLst/>
                <a:latin typeface="HGMaruGothicMPRO" panose="020F0600000000000000" pitchFamily="34" charset="-128"/>
                <a:ea typeface="HGMaruGothicMPRO" panose="020F0600000000000000" pitchFamily="34" charset="-128"/>
              </a:rPr>
              <a:t>β</a:t>
            </a:r>
            <a:r>
              <a:rPr lang="en-US" altLang="ja-JP"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グルカンなどの栄養素が含まれる。ヌルヌルした</a:t>
            </a:r>
            <a:r>
              <a:rPr lang="ja-JP" altLang="en-US" sz="1050" dirty="0">
                <a:latin typeface="HGMaruGothicMPRO" panose="020F0600000000000000" pitchFamily="34" charset="-128"/>
                <a:ea typeface="HGMaruGothicMPRO" panose="020F0600000000000000" pitchFamily="34" charset="-128"/>
              </a:rPr>
              <a:t>粘性多糖体</a:t>
            </a:r>
            <a:r>
              <a:rPr lang="ja-JP" altLang="en-US" sz="1050" i="0" dirty="0">
                <a:effectLst/>
                <a:latin typeface="HGMaruGothicMPRO" panose="020F0600000000000000" pitchFamily="34" charset="-128"/>
                <a:ea typeface="HGMaruGothicMPRO" panose="020F0600000000000000" pitchFamily="34" charset="-128"/>
              </a:rPr>
              <a:t>に含まれる糖たんぱく質は胃粘膜などに付着して表面を保護する働きがあり、インフルエンザなどのウイルスの侵入を予防し、免疫力アップの効果がある。</a:t>
            </a:r>
            <a:r>
              <a:rPr lang="ja-JP" altLang="en-US" sz="1050" dirty="0">
                <a:latin typeface="HGMaruGothicMPRO" panose="020F0600000000000000" pitchFamily="34" charset="-128"/>
                <a:ea typeface="HGMaruGothicMPRO" panose="020F0600000000000000" pitchFamily="34" charset="-128"/>
              </a:rPr>
              <a:t>また、ペクチンは食物繊維の一種で、血糖値の急な上昇を防ぎ、コレステロール値を下げる働きがある。腸内環境を整えて生活習慣病の予防、改善にも効果が期待できる。</a:t>
            </a:r>
            <a:endParaRPr lang="en-US" altLang="ja-JP" sz="1050" dirty="0">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身がふっくらハリがあり、口の先端が鮮やかな黄色やオレンジ色のものを選ぶようにしよう。魚全体が、ピンと皮が張ってピカピカしているものは新鮮だ。</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264908" y="4046023"/>
            <a:ext cx="1712824"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サンマの選び方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378766" y="4066689"/>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ナメコの選び方</a:t>
            </a:r>
            <a:endParaRPr lang="ja-JP" altLang="en-US" sz="1400" dirty="0">
              <a:solidFill>
                <a:schemeClr val="accent2"/>
              </a:solidFill>
              <a:latin typeface="HGPSoeiKakugothicUB"/>
              <a:ea typeface="HGPSoeiKakugothicUB"/>
            </a:endParaRP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41649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キノコ類は冷凍保存することでうま味成分が増すといわれている。日持ちする上においしくなるので、食べきれない分は冷凍保存がオススメだ。</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400366" y="8697524"/>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冷凍食品の日（１０</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１８）</a:t>
            </a:r>
            <a:endParaRPr lang="en-US" altLang="ja-JP" sz="28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400366" y="9485010"/>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日本冷凍食品協会が制定。秋の長雨の頃のストック用や、運動会や行楽の弁当用にも冷凍食品が活躍</a:t>
            </a:r>
            <a:r>
              <a:rPr lang="ja-JP" altLang="en-US" sz="1050">
                <a:effectLst/>
                <a:latin typeface="HGMaruGothicMPRO" panose="020F0600000000000000" pitchFamily="34" charset="-128"/>
                <a:ea typeface="HGMaruGothicMPRO" panose="020F0600000000000000" pitchFamily="34" charset="-128"/>
              </a:rPr>
              <a:t>する。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最近</a:t>
            </a:r>
            <a:r>
              <a:rPr lang="ja-JP" altLang="en-US" sz="1050" dirty="0">
                <a:effectLst/>
                <a:latin typeface="HGMaruGothicMPRO" panose="020F0600000000000000" pitchFamily="34" charset="-128"/>
                <a:ea typeface="HGMaruGothicMPRO" panose="020F0600000000000000" pitchFamily="34" charset="-128"/>
              </a:rPr>
              <a:t>では手軽さだけでなく、冷凍食品だからこそのおいしさを売り出す商品も出ているため、人気商品をチェックする。商品の品揃えに幅を持たせて販促の大きな武器とし、従来の価格訴求による消耗戦を避け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b="1" dirty="0">
                <a:effectLst/>
                <a:latin typeface="HGMaruGothicMPRO" panose="020F0600000000000000" pitchFamily="34" charset="-128"/>
                <a:ea typeface="HGMaruGothicMPRO" panose="020F0600000000000000" pitchFamily="34" charset="-128"/>
              </a:rPr>
              <a:t>重点メニュー・商品</a:t>
            </a:r>
            <a:endParaRPr lang="en-US" altLang="ja-JP" sz="1050" b="1"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冷凍食品各種（弁当用、おかず類、米飯類、</a:t>
            </a:r>
            <a:r>
              <a:rPr lang="ja-JP" altLang="en-US" sz="1050">
                <a:effectLst/>
                <a:latin typeface="HGMaruGothicMPRO" panose="020F0600000000000000" pitchFamily="34" charset="-128"/>
                <a:ea typeface="HGMaruGothicMPRO" panose="020F0600000000000000" pitchFamily="34" charset="-128"/>
              </a:rPr>
              <a:t>麺類、スナック類</a:t>
            </a:r>
            <a:r>
              <a:rPr lang="ja-JP" altLang="en-US" sz="1050" dirty="0">
                <a:effectLst/>
                <a:latin typeface="HGMaruGothicMPRO" panose="020F0600000000000000" pitchFamily="34" charset="-128"/>
                <a:ea typeface="HGMaruGothicMPRO" panose="020F0600000000000000" pitchFamily="34" charset="-128"/>
              </a:rPr>
              <a:t>、野菜類、果物類、</a:t>
            </a:r>
            <a:r>
              <a:rPr lang="ja-JP" altLang="en-US" sz="1050">
                <a:effectLst/>
                <a:latin typeface="HGMaruGothicMPRO" panose="020F0600000000000000" pitchFamily="34" charset="-128"/>
                <a:ea typeface="HGMaruGothicMPRO" panose="020F0600000000000000" pitchFamily="34" charset="-128"/>
              </a:rPr>
              <a:t>シーフードミックスなど</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魚介類</a:t>
            </a:r>
            <a:r>
              <a:rPr lang="ja-JP" altLang="en-US" sz="1050" dirty="0">
                <a:effectLst/>
                <a:latin typeface="HGMaruGothicMPRO" panose="020F0600000000000000" pitchFamily="34" charset="-128"/>
                <a:ea typeface="HGMaruGothicMPRO" panose="020F0600000000000000" pitchFamily="34" charset="-128"/>
              </a:rPr>
              <a:t>、冷凍肉、アイスクリーム、氷）</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b="1" dirty="0">
              <a:latin typeface="HGMaruGothicMPRO" panose="020F0600000000000000" pitchFamily="34" charset="-128"/>
              <a:ea typeface="HGMaruGothicMPRO" panose="020F0600000000000000" pitchFamily="34" charset="-128"/>
            </a:endParaRPr>
          </a:p>
          <a:p>
            <a:r>
              <a:rPr lang="ja-JP" altLang="en-US" sz="1050" b="1" dirty="0">
                <a:latin typeface="HGMaruGothicMPRO" panose="020F0600000000000000" pitchFamily="34" charset="-128"/>
                <a:ea typeface="HGMaruGothicMPRO" panose="020F0600000000000000" pitchFamily="34" charset="-128"/>
              </a:rPr>
              <a:t>販促ポイント</a:t>
            </a:r>
            <a:endParaRPr lang="en-US" altLang="ja-JP" sz="1050" b="1"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品揃えの強化は、アイテム数、味付け、価格ライン、生活シーンがポイントとなる。和風・洋風・中華風・エスニック風・韓国風の切り口、</a:t>
            </a:r>
            <a:r>
              <a:rPr lang="en-US" altLang="ja-JP" sz="1050" dirty="0">
                <a:effectLst/>
                <a:latin typeface="HGMaruGothicMPRO" panose="020F0600000000000000" pitchFamily="34" charset="-128"/>
                <a:ea typeface="HGMaruGothicMPRO" panose="020F0600000000000000" pitchFamily="34" charset="-128"/>
              </a:rPr>
              <a:t>100</a:t>
            </a:r>
            <a:r>
              <a:rPr lang="ja-JP" altLang="en-US" sz="1050" dirty="0">
                <a:effectLst/>
                <a:latin typeface="HGMaruGothicMPRO" panose="020F0600000000000000" pitchFamily="34" charset="-128"/>
                <a:ea typeface="HGMaruGothicMPRO" panose="020F0600000000000000" pitchFamily="34" charset="-128"/>
              </a:rPr>
              <a:t>円・</a:t>
            </a:r>
            <a:r>
              <a:rPr lang="en-US" altLang="ja-JP" sz="1050" dirty="0">
                <a:effectLst/>
                <a:latin typeface="HGMaruGothicMPRO" panose="020F0600000000000000" pitchFamily="34" charset="-128"/>
                <a:ea typeface="HGMaruGothicMPRO" panose="020F0600000000000000" pitchFamily="34" charset="-128"/>
              </a:rPr>
              <a:t>500</a:t>
            </a:r>
            <a:r>
              <a:rPr lang="ja-JP" altLang="en-US" sz="1050" dirty="0">
                <a:effectLst/>
                <a:latin typeface="HGMaruGothicMPRO" panose="020F0600000000000000" pitchFamily="34" charset="-128"/>
                <a:ea typeface="HGMaruGothicMPRO" panose="020F0600000000000000" pitchFamily="34" charset="-128"/>
              </a:rPr>
              <a:t>円のワンコインの切り口、おつまみ用・行楽用・パーティ用などの切り口で幅を持たせる。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14333" y="106739"/>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chemeClr val="accent2">
                    <a:lumMod val="75000"/>
                  </a:schemeClr>
                </a:solidFill>
                <a:latin typeface="メイリオ"/>
                <a:ea typeface="メイリオ"/>
              </a:rPr>
              <a:t>10</a:t>
            </a:r>
            <a:r>
              <a:rPr lang="ja-JP" altLang="en-US" sz="2300" b="1" dirty="0">
                <a:solidFill>
                  <a:schemeClr val="accent2">
                    <a:lumMod val="75000"/>
                  </a:schemeClr>
                </a:solidFill>
                <a:latin typeface="メイリオ"/>
                <a:ea typeface="メイリオ"/>
              </a:rPr>
              <a:t>月</a:t>
            </a:r>
            <a:r>
              <a:rPr lang="ja-JP" altLang="en-US" sz="2300" b="1" i="0" u="none" strike="noStrike" baseline="0" dirty="0">
                <a:solidFill>
                  <a:schemeClr val="accent2">
                    <a:lumMod val="75000"/>
                  </a:schemeClr>
                </a:solidFill>
                <a:latin typeface="メイリオ"/>
                <a:ea typeface="メイリオ"/>
              </a:rPr>
              <a:t>･</a:t>
            </a:r>
            <a:r>
              <a:rPr lang="ja-JP" altLang="en-US" sz="2300" b="1" dirty="0">
                <a:solidFill>
                  <a:schemeClr val="accent2">
                    <a:lumMod val="75000"/>
                  </a:schemeClr>
                </a:solidFill>
                <a:latin typeface="メイリオ"/>
                <a:ea typeface="メイリオ"/>
              </a:rPr>
              <a:t>･･旬の</a:t>
            </a:r>
            <a:r>
              <a:rPr lang="ja-JP" altLang="en-US" sz="2300" b="1" i="0" u="none" strike="noStrike" baseline="0" dirty="0">
                <a:solidFill>
                  <a:schemeClr val="accent2">
                    <a:lumMod val="75000"/>
                  </a:schemeClr>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6">
                    <a:lumMod val="50000"/>
                  </a:schemeClr>
                </a:solidFill>
                <a:latin typeface="メイリオ"/>
                <a:ea typeface="メイリオ"/>
              </a:rPr>
              <a:t>〜</a:t>
            </a:r>
            <a:r>
              <a:rPr lang="ja-JP" altLang="en-US" sz="2300" b="1" i="0" u="none" strike="noStrike" baseline="0">
                <a:solidFill>
                  <a:schemeClr val="accent6">
                    <a:lumMod val="50000"/>
                  </a:schemeClr>
                </a:solidFill>
                <a:latin typeface="メイリオ"/>
                <a:ea typeface="メイリオ"/>
              </a:rPr>
              <a:t>「</a:t>
            </a:r>
            <a:r>
              <a:rPr lang="ja-JP" altLang="en-US" sz="2300" b="1" i="0" u="none" strike="noStrike" baseline="0" dirty="0">
                <a:solidFill>
                  <a:schemeClr val="accent6">
                    <a:lumMod val="50000"/>
                  </a:schemeClr>
                </a:solidFill>
                <a:latin typeface="メイリオ"/>
                <a:ea typeface="メイリオ"/>
              </a:rPr>
              <a:t>秋の売場づくり」と「イベント対応」を徹底</a:t>
            </a:r>
            <a:r>
              <a:rPr lang="ja-JP" altLang="en-US" sz="2300" b="1" i="0" u="none" strike="noStrike" baseline="0">
                <a:solidFill>
                  <a:schemeClr val="accent6">
                    <a:lumMod val="50000"/>
                  </a:schemeClr>
                </a:solidFill>
                <a:latin typeface="メイリオ"/>
                <a:ea typeface="メイリオ"/>
              </a:rPr>
              <a:t>しよう！</a:t>
            </a:r>
            <a:r>
              <a:rPr lang="en-US" altLang="ja-JP" sz="2300" b="1" i="0" u="none" strike="noStrike" baseline="0" dirty="0">
                <a:solidFill>
                  <a:schemeClr val="accent6">
                    <a:lumMod val="50000"/>
                  </a:schemeClr>
                </a:solidFill>
                <a:latin typeface="メイリオ"/>
                <a:ea typeface="メイリオ"/>
              </a:rPr>
              <a:t>〜</a:t>
            </a:r>
            <a:endParaRPr lang="ja-JP" altLang="en-US" sz="2300" b="1" i="0" u="none" strike="noStrike" baseline="0" dirty="0">
              <a:solidFill>
                <a:schemeClr val="accent6">
                  <a:lumMod val="50000"/>
                </a:schemeClr>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529812" y="12883472"/>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ハロウィーン（１０</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３１）</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529812" y="13755460"/>
            <a:ext cx="5967703"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ハロウィーン</a:t>
            </a:r>
            <a:r>
              <a:rPr lang="ja-JP" altLang="en-US" sz="1050" dirty="0">
                <a:effectLst/>
                <a:latin typeface="HGMaruGothicMPRO" panose="020F0600000000000000" pitchFamily="34" charset="-128"/>
                <a:ea typeface="HGMaruGothicMPRO" panose="020F0600000000000000" pitchFamily="34" charset="-128"/>
              </a:rPr>
              <a:t>は店内の雰囲気を変えるのに適した催事。カボチャやおばけ、黒猫など</a:t>
            </a:r>
            <a:r>
              <a:rPr lang="ja-JP" altLang="en-US" sz="1050" dirty="0">
                <a:latin typeface="HGMaruGothicMPRO" panose="020F0600000000000000" pitchFamily="34" charset="-128"/>
                <a:ea typeface="HGMaruGothicMPRO" panose="020F0600000000000000" pitchFamily="34" charset="-128"/>
              </a:rPr>
              <a:t>を</a:t>
            </a:r>
            <a:r>
              <a:rPr lang="ja-JP" altLang="en-US" sz="1050" dirty="0">
                <a:effectLst/>
                <a:latin typeface="HGMaruGothicMPRO" panose="020F0600000000000000" pitchFamily="34" charset="-128"/>
                <a:ea typeface="HGMaruGothicMPRO" panose="020F0600000000000000" pitchFamily="34" charset="-128"/>
              </a:rPr>
              <a:t>モチーフにしたアイテムを飾り、季節感を演出しよう。仮装を</a:t>
            </a:r>
            <a:r>
              <a:rPr lang="ja-JP" altLang="en-US" sz="1050">
                <a:effectLst/>
                <a:latin typeface="HGMaruGothicMPRO" panose="020F0600000000000000" pitchFamily="34" charset="-128"/>
                <a:ea typeface="HGMaruGothicMPRO" panose="020F0600000000000000" pitchFamily="34" charset="-128"/>
              </a:rPr>
              <a:t>してハロウィーンパーティ</a:t>
            </a:r>
            <a:r>
              <a:rPr lang="ja-JP" altLang="en-US" sz="1050" dirty="0">
                <a:effectLst/>
                <a:latin typeface="HGMaruGothicMPRO" panose="020F0600000000000000" pitchFamily="34" charset="-128"/>
                <a:ea typeface="HGMaruGothicMPRO" panose="020F0600000000000000" pitchFamily="34" charset="-128"/>
              </a:rPr>
              <a:t>をする若年層が多いため、若年層の多い店舗では、ごちそう料理、オードブル、ワイン、発泡酒などの酒類、パーティグッズ</a:t>
            </a:r>
            <a:r>
              <a:rPr lang="ja-JP" altLang="en-US" sz="1050">
                <a:effectLst/>
                <a:latin typeface="HGMaruGothicMPRO" panose="020F0600000000000000" pitchFamily="34" charset="-128"/>
                <a:ea typeface="HGMaruGothicMPRO" panose="020F0600000000000000" pitchFamily="34" charset="-128"/>
              </a:rPr>
              <a:t>、ハロウィーン</a:t>
            </a:r>
            <a:r>
              <a:rPr lang="ja-JP" altLang="en-US" sz="1050" dirty="0">
                <a:effectLst/>
                <a:latin typeface="HGMaruGothicMPRO" panose="020F0600000000000000" pitchFamily="34" charset="-128"/>
                <a:ea typeface="HGMaruGothicMPRO" panose="020F0600000000000000" pitchFamily="34" charset="-128"/>
              </a:rPr>
              <a:t>限定菓子、撮影関連商品などを用意する。</a:t>
            </a:r>
            <a:endParaRPr lang="en-US" altLang="ja-JP" sz="1050" dirty="0">
              <a:effectLst/>
              <a:latin typeface="HGMaruGothicMPRO" panose="020F0600000000000000" pitchFamily="34" charset="-128"/>
              <a:ea typeface="HGMaruGothicMPRO" panose="020F0600000000000000" pitchFamily="34" charset="-128"/>
            </a:endParaRPr>
          </a:p>
        </p:txBody>
      </p:sp>
      <p:pic>
        <p:nvPicPr>
          <p:cNvPr id="9" name="図 8">
            <a:extLst>
              <a:ext uri="{FF2B5EF4-FFF2-40B4-BE49-F238E27FC236}">
                <a16:creationId xmlns:a16="http://schemas.microsoft.com/office/drawing/2014/main" id="{B080F00F-4294-ACFC-3854-29A22AACD9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976"/>
          <a:stretch/>
        </p:blipFill>
        <p:spPr>
          <a:xfrm>
            <a:off x="10631271" y="11529982"/>
            <a:ext cx="10102159" cy="3899415"/>
          </a:xfrm>
          <a:prstGeom prst="rect">
            <a:avLst/>
          </a:prstGeom>
        </p:spPr>
      </p:pic>
      <p:pic>
        <p:nvPicPr>
          <p:cNvPr id="6" name="図 5">
            <a:extLst>
              <a:ext uri="{FF2B5EF4-FFF2-40B4-BE49-F238E27FC236}">
                <a16:creationId xmlns:a16="http://schemas.microsoft.com/office/drawing/2014/main" id="{86EE09A1-EC61-8D06-9016-CCE0D0C219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4064" y="3858968"/>
            <a:ext cx="2274130" cy="450354"/>
          </a:xfrm>
          <a:prstGeom prst="rect">
            <a:avLst/>
          </a:prstGeom>
        </p:spPr>
      </p:pic>
      <p:pic>
        <p:nvPicPr>
          <p:cNvPr id="8" name="図 7">
            <a:extLst>
              <a:ext uri="{FF2B5EF4-FFF2-40B4-BE49-F238E27FC236}">
                <a16:creationId xmlns:a16="http://schemas.microsoft.com/office/drawing/2014/main" id="{4DEC68ED-7636-FE2A-F6C6-D5DD917223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12272" y="1984587"/>
            <a:ext cx="2595758" cy="692202"/>
          </a:xfrm>
          <a:prstGeom prst="rect">
            <a:avLst/>
          </a:prstGeom>
        </p:spPr>
      </p:pic>
      <p:pic>
        <p:nvPicPr>
          <p:cNvPr id="13" name="図 12">
            <a:extLst>
              <a:ext uri="{FF2B5EF4-FFF2-40B4-BE49-F238E27FC236}">
                <a16:creationId xmlns:a16="http://schemas.microsoft.com/office/drawing/2014/main" id="{2F0C601F-6B9B-0B3F-B9E7-E0DC94CB52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2238" y="3378593"/>
            <a:ext cx="1923885" cy="1512655"/>
          </a:xfrm>
          <a:prstGeom prst="rect">
            <a:avLst/>
          </a:prstGeom>
        </p:spPr>
      </p:pic>
      <p:pic>
        <p:nvPicPr>
          <p:cNvPr id="16" name="図 15">
            <a:extLst>
              <a:ext uri="{FF2B5EF4-FFF2-40B4-BE49-F238E27FC236}">
                <a16:creationId xmlns:a16="http://schemas.microsoft.com/office/drawing/2014/main" id="{59A83899-5BE2-4C68-C4C7-FA7C1B595DE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11234" y="1474485"/>
            <a:ext cx="1402333" cy="1402333"/>
          </a:xfrm>
          <a:prstGeom prst="rect">
            <a:avLst/>
          </a:prstGeom>
        </p:spPr>
      </p:pic>
      <p:pic>
        <p:nvPicPr>
          <p:cNvPr id="20" name="図 19">
            <a:extLst>
              <a:ext uri="{FF2B5EF4-FFF2-40B4-BE49-F238E27FC236}">
                <a16:creationId xmlns:a16="http://schemas.microsoft.com/office/drawing/2014/main" id="{546C9071-B78E-1FDB-975A-E48F32B184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0798" y="9440531"/>
            <a:ext cx="2797431" cy="2098073"/>
          </a:xfrm>
          <a:prstGeom prst="rect">
            <a:avLst/>
          </a:prstGeom>
        </p:spPr>
      </p:pic>
      <p:pic>
        <p:nvPicPr>
          <p:cNvPr id="25" name="図 24">
            <a:extLst>
              <a:ext uri="{FF2B5EF4-FFF2-40B4-BE49-F238E27FC236}">
                <a16:creationId xmlns:a16="http://schemas.microsoft.com/office/drawing/2014/main" id="{25D14389-6569-B0BB-A49D-93A8E080C54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22383" y="12725721"/>
            <a:ext cx="2806595" cy="2050215"/>
          </a:xfrm>
          <a:prstGeom prst="rect">
            <a:avLst/>
          </a:prstGeom>
        </p:spPr>
      </p:pic>
      <p:pic>
        <p:nvPicPr>
          <p:cNvPr id="28" name="図 27">
            <a:extLst>
              <a:ext uri="{FF2B5EF4-FFF2-40B4-BE49-F238E27FC236}">
                <a16:creationId xmlns:a16="http://schemas.microsoft.com/office/drawing/2014/main" id="{C4A095E0-32BF-F579-ABF0-470128CEB0CB}"/>
              </a:ext>
            </a:extLst>
          </p:cNvPr>
          <p:cNvPicPr>
            <a:picLocks noChangeAspect="1"/>
          </p:cNvPicPr>
          <p:nvPr/>
        </p:nvPicPr>
        <p:blipFill rotWithShape="1">
          <a:blip r:embed="rId13">
            <a:extLst>
              <a:ext uri="{28A0092B-C50C-407E-A947-70E740481C1C}">
                <a14:useLocalDpi xmlns:a14="http://schemas.microsoft.com/office/drawing/2010/main" val="0"/>
              </a:ext>
            </a:extLst>
          </a:blip>
          <a:srcRect l="18311" r="26747"/>
          <a:stretch/>
        </p:blipFill>
        <p:spPr>
          <a:xfrm>
            <a:off x="10357052" y="5417992"/>
            <a:ext cx="2370057" cy="2871334"/>
          </a:xfrm>
          <a:prstGeom prst="rect">
            <a:avLst/>
          </a:prstGeom>
        </p:spPr>
      </p:pic>
      <p:pic>
        <p:nvPicPr>
          <p:cNvPr id="32" name="図 31">
            <a:extLst>
              <a:ext uri="{FF2B5EF4-FFF2-40B4-BE49-F238E27FC236}">
                <a16:creationId xmlns:a16="http://schemas.microsoft.com/office/drawing/2014/main" id="{59B6CD11-3854-589B-C025-286CBE44422F}"/>
              </a:ext>
            </a:extLst>
          </p:cNvPr>
          <p:cNvPicPr>
            <a:picLocks noChangeAspect="1"/>
          </p:cNvPicPr>
          <p:nvPr/>
        </p:nvPicPr>
        <p:blipFill rotWithShape="1">
          <a:blip r:embed="rId14">
            <a:extLst>
              <a:ext uri="{28A0092B-C50C-407E-A947-70E740481C1C}">
                <a14:useLocalDpi xmlns:a14="http://schemas.microsoft.com/office/drawing/2010/main" val="0"/>
              </a:ext>
            </a:extLst>
          </a:blip>
          <a:srcRect l="17052" r="21486"/>
          <a:stretch/>
        </p:blipFill>
        <p:spPr>
          <a:xfrm>
            <a:off x="12990008" y="5399796"/>
            <a:ext cx="2497797" cy="2847410"/>
          </a:xfrm>
          <a:prstGeom prst="rect">
            <a:avLst/>
          </a:prstGeom>
        </p:spPr>
      </p:pic>
      <p:pic>
        <p:nvPicPr>
          <p:cNvPr id="39" name="図 38">
            <a:extLst>
              <a:ext uri="{FF2B5EF4-FFF2-40B4-BE49-F238E27FC236}">
                <a16:creationId xmlns:a16="http://schemas.microsoft.com/office/drawing/2014/main" id="{59F53936-8AB0-1DB3-CF42-635745B6FD8B}"/>
              </a:ext>
            </a:extLst>
          </p:cNvPr>
          <p:cNvPicPr>
            <a:picLocks noChangeAspect="1"/>
          </p:cNvPicPr>
          <p:nvPr/>
        </p:nvPicPr>
        <p:blipFill rotWithShape="1">
          <a:blip r:embed="rId15">
            <a:extLst>
              <a:ext uri="{28A0092B-C50C-407E-A947-70E740481C1C}">
                <a14:useLocalDpi xmlns:a14="http://schemas.microsoft.com/office/drawing/2010/main" val="0"/>
              </a:ext>
            </a:extLst>
          </a:blip>
          <a:srcRect l="13255" r="43924"/>
          <a:stretch/>
        </p:blipFill>
        <p:spPr>
          <a:xfrm>
            <a:off x="15795628" y="5399796"/>
            <a:ext cx="2180487" cy="2864274"/>
          </a:xfrm>
          <a:prstGeom prst="rect">
            <a:avLst/>
          </a:prstGeom>
        </p:spPr>
      </p:pic>
      <p:pic>
        <p:nvPicPr>
          <p:cNvPr id="46" name="図 45">
            <a:extLst>
              <a:ext uri="{FF2B5EF4-FFF2-40B4-BE49-F238E27FC236}">
                <a16:creationId xmlns:a16="http://schemas.microsoft.com/office/drawing/2014/main" id="{2700E16B-BDF8-A274-A96E-32ABE935067D}"/>
              </a:ext>
            </a:extLst>
          </p:cNvPr>
          <p:cNvPicPr>
            <a:picLocks noChangeAspect="1"/>
          </p:cNvPicPr>
          <p:nvPr/>
        </p:nvPicPr>
        <p:blipFill rotWithShape="1">
          <a:blip r:embed="rId16">
            <a:extLst>
              <a:ext uri="{28A0092B-C50C-407E-A947-70E740481C1C}">
                <a14:useLocalDpi xmlns:a14="http://schemas.microsoft.com/office/drawing/2010/main" val="0"/>
              </a:ext>
            </a:extLst>
          </a:blip>
          <a:srcRect l="17871" r="15598"/>
          <a:stretch/>
        </p:blipFill>
        <p:spPr>
          <a:xfrm>
            <a:off x="18239014" y="5408706"/>
            <a:ext cx="2313768" cy="2847411"/>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2025-06-20T15:00:00+00:00</_x6295__x7a3f__x65e5__x6642_>
    <_x5009__x51fa__x3057__x53ef__x80fd__x65e5_ xmlns="082c5546-8353-48c8-b816-b659d31cb65e" xsi:nil="true"/>
    <_x88dc__x8db3__x8aac__x660e_ xmlns="082c5546-8353-48c8-b816-b659d31cb65e">【MDカレンダー_2025年10月】
●秋商材を中心に売り込もう！
　　　〜ハロウィンや文化祭、芸術関連の催事に備える〜
●旬の食材が盛りだくさん！ 行事や記念日に絡めた販促活動を展開しましょう！
　　　〜「秋の売場づくり」と「イベント対応」を徹底しよう！〜
</_x88dc__x8db3__x8aac__x660e_>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s>
</ds:datastoreItem>
</file>

<file path=customXml/itemProps2.xml><?xml version="1.0" encoding="utf-8"?>
<ds:datastoreItem xmlns:ds="http://schemas.openxmlformats.org/officeDocument/2006/customXml" ds:itemID="{4C679D04-457A-471F-A23A-6E019226F124}"/>
</file>

<file path=customXml/itemProps3.xml><?xml version="1.0" encoding="utf-8"?>
<ds:datastoreItem xmlns:ds="http://schemas.openxmlformats.org/officeDocument/2006/customXml" ds:itemID="{F2198C16-9E39-473F-834A-972AC308B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60955</TotalTime>
  <Words>2628</Words>
  <Application>Microsoft Macintosh PowerPoint</Application>
  <PresentationFormat>ユーザー設定</PresentationFormat>
  <Paragraphs>355</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MDカレンダー2025年10月</dc:title>
  <dc:creator>畠　肇</dc:creator>
  <cp:lastModifiedBy>英昭 毛利</cp:lastModifiedBy>
  <cp:revision>763</cp:revision>
  <cp:lastPrinted>2021-09-17T00:08:02Z</cp:lastPrinted>
  <dcterms:created xsi:type="dcterms:W3CDTF">2019-06-14T00:16:28Z</dcterms:created>
  <dcterms:modified xsi:type="dcterms:W3CDTF">2025-06-21T07:54:00Z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